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4"/>
  </p:sldMasterIdLst>
  <p:notesMasterIdLst>
    <p:notesMasterId r:id="rId15"/>
  </p:notesMasterIdLst>
  <p:handoutMasterIdLst>
    <p:handoutMasterId r:id="rId16"/>
  </p:handoutMasterIdLst>
  <p:sldIdLst>
    <p:sldId id="265" r:id="rId5"/>
    <p:sldId id="257" r:id="rId6"/>
    <p:sldId id="258" r:id="rId7"/>
    <p:sldId id="259" r:id="rId8"/>
    <p:sldId id="260" r:id="rId9"/>
    <p:sldId id="261" r:id="rId10"/>
    <p:sldId id="262" r:id="rId11"/>
    <p:sldId id="263" r:id="rId12"/>
    <p:sldId id="266"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kittu" initials="Dk" lastIdx="1" clrIdx="0">
    <p:extLst>
      <p:ext uri="{19B8F6BF-5375-455C-9EA6-DF929625EA0E}">
        <p15:presenceInfo xmlns:p15="http://schemas.microsoft.com/office/powerpoint/2012/main" userId="54dbf133937399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11/10/2022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4240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023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664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934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2279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3155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628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3600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805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758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38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49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983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96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89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389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86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11/10/2022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6807901"/>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69F04C-BB7E-2A22-3A08-33BD287EE0F1}"/>
              </a:ext>
            </a:extLst>
          </p:cNvPr>
          <p:cNvSpPr txBox="1"/>
          <p:nvPr/>
        </p:nvSpPr>
        <p:spPr>
          <a:xfrm>
            <a:off x="2050676" y="802592"/>
            <a:ext cx="8090648" cy="498598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A </a:t>
            </a:r>
          </a:p>
          <a:p>
            <a:pPr algn="ctr"/>
            <a:r>
              <a:rPr lang="en-US" sz="2000" dirty="0">
                <a:latin typeface="Times New Roman" panose="02020603050405020304" pitchFamily="18" charset="0"/>
                <a:cs typeface="Times New Roman" panose="02020603050405020304" pitchFamily="18" charset="0"/>
              </a:rPr>
              <a:t>Major Project</a:t>
            </a:r>
          </a:p>
          <a:p>
            <a:pPr algn="ctr"/>
            <a:r>
              <a:rPr lang="en-US" sz="2000" dirty="0">
                <a:latin typeface="Times New Roman" panose="02020603050405020304" pitchFamily="18" charset="0"/>
                <a:cs typeface="Times New Roman" panose="02020603050405020304" pitchFamily="18" charset="0"/>
              </a:rPr>
              <a:t> On </a:t>
            </a:r>
          </a:p>
          <a:p>
            <a:pPr algn="ctr"/>
            <a:r>
              <a:rPr lang="en-IN" sz="1800" b="1" dirty="0">
                <a:solidFill>
                  <a:srgbClr val="000000"/>
                </a:solidFill>
                <a:effectLst/>
                <a:latin typeface="Times New Roman" panose="02020603050405020304" pitchFamily="18" charset="0"/>
                <a:ea typeface="Times New Roman" panose="02020603050405020304" pitchFamily="18" charset="0"/>
              </a:rPr>
              <a:t>E-AGRI KIT AGRICULTURAL AID USING DEEP LEARNING</a:t>
            </a:r>
            <a:endParaRPr lang="en-IN" sz="1800" dirty="0">
              <a:solidFill>
                <a:srgbClr val="000000"/>
              </a:solidFill>
              <a:effectLst/>
              <a:latin typeface="Times New Roman" panose="02020603050405020304" pitchFamily="18" charset="0"/>
              <a:ea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 Under the Guidance </a:t>
            </a:r>
          </a:p>
          <a:p>
            <a:pPr algn="ctr"/>
            <a:r>
              <a:rPr lang="en-US" sz="2000" dirty="0">
                <a:latin typeface="Times New Roman" panose="02020603050405020304" pitchFamily="18" charset="0"/>
                <a:cs typeface="Times New Roman" panose="02020603050405020304" pitchFamily="18" charset="0"/>
              </a:rPr>
              <a:t>of </a:t>
            </a:r>
          </a:p>
          <a:p>
            <a:pPr algn="ctr"/>
            <a:r>
              <a:rPr lang="en-IN" sz="2000" b="1" dirty="0">
                <a:solidFill>
                  <a:srgbClr val="000000"/>
                </a:solidFill>
                <a:effectLst/>
                <a:latin typeface="Times New Roman" panose="02020603050405020304" pitchFamily="18" charset="0"/>
                <a:ea typeface="Times New Roman" panose="02020603050405020304" pitchFamily="18" charset="0"/>
              </a:rPr>
              <a:t>G.KALPANA DEVI</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(Assistant Professor) </a:t>
            </a:r>
            <a:endParaRPr lang="en-IN"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 By </a:t>
            </a:r>
          </a:p>
          <a:p>
            <a:pPr algn="ctr"/>
            <a:r>
              <a:rPr lang="en-US" sz="2000" dirty="0">
                <a:latin typeface="Times New Roman" panose="02020603050405020304" pitchFamily="18" charset="0"/>
                <a:cs typeface="Times New Roman" panose="02020603050405020304" pitchFamily="18" charset="0"/>
              </a:rPr>
              <a:t>POKKILI SAMPATHKUMAR (197R1A05P1)</a:t>
            </a:r>
          </a:p>
          <a:p>
            <a:pPr algn="ctr"/>
            <a:r>
              <a:rPr lang="en-US" sz="2000" dirty="0">
                <a:latin typeface="Times New Roman" panose="02020603050405020304" pitchFamily="18" charset="0"/>
                <a:cs typeface="Times New Roman" panose="02020603050405020304" pitchFamily="18" charset="0"/>
              </a:rPr>
              <a:t> MUTHE AKHILKUMAR(197R1A05N4) </a:t>
            </a:r>
          </a:p>
          <a:p>
            <a:pPr algn="ctr"/>
            <a:r>
              <a:rPr lang="en-US" sz="2000" dirty="0">
                <a:latin typeface="Times New Roman" panose="02020603050405020304" pitchFamily="18" charset="0"/>
                <a:cs typeface="Times New Roman" panose="02020603050405020304" pitchFamily="18" charset="0"/>
              </a:rPr>
              <a:t>RUDHRAMSH REDDY (197R1A05P3) </a:t>
            </a:r>
          </a:p>
          <a:p>
            <a:pPr algn="ct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14C6229-14C1-6114-D568-4A81D77736E8}"/>
              </a:ext>
            </a:extLst>
          </p:cNvPr>
          <p:cNvPicPr>
            <a:picLocks noChangeAspect="1"/>
          </p:cNvPicPr>
          <p:nvPr/>
        </p:nvPicPr>
        <p:blipFill>
          <a:blip r:embed="rId2"/>
          <a:stretch>
            <a:fillRect/>
          </a:stretch>
        </p:blipFill>
        <p:spPr>
          <a:xfrm>
            <a:off x="838140" y="766732"/>
            <a:ext cx="1371719" cy="914479"/>
          </a:xfrm>
          <a:prstGeom prst="rect">
            <a:avLst/>
          </a:prstGeom>
        </p:spPr>
      </p:pic>
      <p:pic>
        <p:nvPicPr>
          <p:cNvPr id="9" name="Picture 8">
            <a:extLst>
              <a:ext uri="{FF2B5EF4-FFF2-40B4-BE49-F238E27FC236}">
                <a16:creationId xmlns:a16="http://schemas.microsoft.com/office/drawing/2014/main" id="{F74ACA74-F1D8-0BD9-1CE0-124093E6511A}"/>
              </a:ext>
            </a:extLst>
          </p:cNvPr>
          <p:cNvPicPr>
            <a:picLocks noChangeAspect="1"/>
          </p:cNvPicPr>
          <p:nvPr/>
        </p:nvPicPr>
        <p:blipFill>
          <a:blip r:embed="rId3"/>
          <a:stretch>
            <a:fillRect/>
          </a:stretch>
        </p:blipFill>
        <p:spPr>
          <a:xfrm>
            <a:off x="9731142" y="653129"/>
            <a:ext cx="1066892" cy="890093"/>
          </a:xfrm>
          <a:prstGeom prst="rect">
            <a:avLst/>
          </a:prstGeom>
        </p:spPr>
      </p:pic>
    </p:spTree>
    <p:extLst>
      <p:ext uri="{BB962C8B-B14F-4D97-AF65-F5344CB8AC3E}">
        <p14:creationId xmlns:p14="http://schemas.microsoft.com/office/powerpoint/2010/main" val="146475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 You Page Slide">
            <a:extLst>
              <a:ext uri="{FF2B5EF4-FFF2-40B4-BE49-F238E27FC236}">
                <a16:creationId xmlns:a16="http://schemas.microsoft.com/office/drawing/2014/main" id="{087A6868-19AA-7E75-47E6-5A7C2E581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4564" y="1633817"/>
            <a:ext cx="6382872" cy="3590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50430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A34B-C01D-FABF-EC2A-3965A1C1A468}"/>
              </a:ext>
            </a:extLst>
          </p:cNvPr>
          <p:cNvSpPr>
            <a:spLocks noGrp="1"/>
          </p:cNvSpPr>
          <p:nvPr>
            <p:ph type="title"/>
          </p:nvPr>
        </p:nvSpPr>
        <p:spPr>
          <a:xfrm>
            <a:off x="1358155" y="1376579"/>
            <a:ext cx="9601196" cy="1303867"/>
          </a:xfrm>
        </p:spPr>
        <p:txBody>
          <a:bodyPr>
            <a:normAutofit/>
          </a:bodyPr>
          <a:lstStyle/>
          <a:p>
            <a:r>
              <a:rPr lang="en-IN" sz="36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8B04787-DF60-480D-F411-E24F74DD89CF}"/>
              </a:ext>
            </a:extLst>
          </p:cNvPr>
          <p:cNvSpPr>
            <a:spLocks noGrp="1"/>
          </p:cNvSpPr>
          <p:nvPr>
            <p:ph idx="1"/>
          </p:nvPr>
        </p:nvSpPr>
        <p:spPr>
          <a:xfrm>
            <a:off x="1295401" y="2556932"/>
            <a:ext cx="9601196" cy="3485280"/>
          </a:xfrm>
        </p:spPr>
        <p:txBody>
          <a:bodyPr>
            <a:normAutofit lnSpcReduction="10000"/>
          </a:bodyPr>
          <a:lstStyle/>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This project presents an agricultural aid application, developed and designed, to help farmers by utilizing Image Processing, Machine Learning and Deep Learning concepts. </a:t>
            </a:r>
          </a:p>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Our application provides features such as early detection of plant disease, implemented using various approaches. </a:t>
            </a:r>
          </a:p>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After evaluation, results showed that Convolutional Neural Network was performing better for plant disease detection with an high accuracy. </a:t>
            </a:r>
          </a:p>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It further helps the farmer to forecast the weather to decide the right time for agricultural activities like harvesting and plucking. </a:t>
            </a:r>
          </a:p>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To avoid reoccurrence of disease due to loss in soil minerals, a crop specific fertilizer calculator is incorporated which can calculate the amount of urea, diammonium phosphate and muriate of potash required for a given area.</a:t>
            </a:r>
          </a:p>
          <a:p>
            <a:pPr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1856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3AAD-4444-A11A-2907-DCB66413B524}"/>
              </a:ext>
            </a:extLst>
          </p:cNvPr>
          <p:cNvSpPr>
            <a:spLocks noGrp="1"/>
          </p:cNvSpPr>
          <p:nvPr>
            <p:ph type="title"/>
          </p:nvPr>
        </p:nvSpPr>
        <p:spPr>
          <a:xfrm>
            <a:off x="1456767" y="1439332"/>
            <a:ext cx="9601196" cy="1303867"/>
          </a:xfrm>
        </p:spPr>
        <p:txBody>
          <a:bodyPr>
            <a:normAutofit/>
          </a:bodyPr>
          <a:lstStyle/>
          <a:p>
            <a:r>
              <a:rPr lang="en-IN" sz="36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00F29F8B-0150-AE25-0127-BDBED5CDDD6E}"/>
              </a:ext>
            </a:extLst>
          </p:cNvPr>
          <p:cNvSpPr>
            <a:spLocks noGrp="1"/>
          </p:cNvSpPr>
          <p:nvPr>
            <p:ph idx="1"/>
          </p:nvPr>
        </p:nvSpPr>
        <p:spPr/>
        <p:txBody>
          <a:bodyPr/>
          <a:lstStyle/>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Image Processing is a popular first step in the process of plant disease detection and often includes multi-step processes to achieve processed, ROI centric input images for further classification.</a:t>
            </a:r>
          </a:p>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In this approach, various Image Processing techniques were used on the input image to get a final output image which would mark the infected area and also calculate the percentage of area infected in the leaf. </a:t>
            </a:r>
          </a:p>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The major advantage observed in this approach was that this approach eliminated the need to extract the leaf and place it on a black background during image capture for the algorithm to work. </a:t>
            </a:r>
          </a:p>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In real time scenario, the infected leaf would be present amongst a cluster of mixed crops and this approach was able to segregate the infected leaf from the healthy ones in an input image.</a:t>
            </a:r>
          </a:p>
          <a:p>
            <a:pPr algn="just"/>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56152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3452-DF62-06EB-5575-975B00AD35A6}"/>
              </a:ext>
            </a:extLst>
          </p:cNvPr>
          <p:cNvSpPr>
            <a:spLocks noGrp="1"/>
          </p:cNvSpPr>
          <p:nvPr>
            <p:ph type="title"/>
          </p:nvPr>
        </p:nvSpPr>
        <p:spPr>
          <a:xfrm>
            <a:off x="1411942" y="1412438"/>
            <a:ext cx="9601196" cy="1303867"/>
          </a:xfrm>
        </p:spPr>
        <p:txBody>
          <a:bodyPr/>
          <a:lstStyle/>
          <a:p>
            <a:r>
              <a:rPr lang="en-IN" sz="3600" dirty="0">
                <a:latin typeface="Times New Roman" panose="02020603050405020304" pitchFamily="18" charset="0"/>
                <a:cs typeface="Times New Roman" panose="02020603050405020304" pitchFamily="18" charset="0"/>
              </a:rPr>
              <a:t>DISADVANTAGES</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E8F3542-E83C-C16B-3F73-76AE4F335CFE}"/>
              </a:ext>
            </a:extLst>
          </p:cNvPr>
          <p:cNvSpPr>
            <a:spLocks noGrp="1"/>
          </p:cNvSpPr>
          <p:nvPr>
            <p:ph idx="1"/>
          </p:nvPr>
        </p:nvSpPr>
        <p:spPr/>
        <p:txBody>
          <a:bodyPr/>
          <a:lstStyle/>
          <a:p>
            <a:pPr marL="342900" indent="-342900" algn="just">
              <a:lnSpc>
                <a:spcPct val="107000"/>
              </a:lnSpc>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Accuracy </a:t>
            </a:r>
            <a:r>
              <a:rPr lang="en-IN" sz="1800">
                <a:solidFill>
                  <a:srgbClr val="000000"/>
                </a:solidFill>
                <a:effectLst/>
                <a:latin typeface="Times New Roman" panose="02020603050405020304" pitchFamily="18" charset="0"/>
                <a:ea typeface="Times New Roman" panose="02020603050405020304" pitchFamily="18" charset="0"/>
              </a:rPr>
              <a:t>is Low.</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This multistep algorithm is that it is not optimized and no better background elimination results.</a:t>
            </a:r>
          </a:p>
          <a:p>
            <a:pPr marL="0" lvl="0" indent="0" algn="just">
              <a:lnSpc>
                <a:spcPct val="150000"/>
              </a:lnSpc>
              <a:spcBef>
                <a:spcPts val="1100"/>
              </a:spcBef>
              <a:spcAft>
                <a:spcPts val="1000"/>
              </a:spcAft>
              <a:buNone/>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587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A5CC-0565-5032-CBDB-50BE647D1034}"/>
              </a:ext>
            </a:extLst>
          </p:cNvPr>
          <p:cNvSpPr>
            <a:spLocks noGrp="1"/>
          </p:cNvSpPr>
          <p:nvPr>
            <p:ph type="title"/>
          </p:nvPr>
        </p:nvSpPr>
        <p:spPr>
          <a:xfrm>
            <a:off x="1420908" y="1448297"/>
            <a:ext cx="9601196" cy="1303867"/>
          </a:xfrm>
        </p:spPr>
        <p:txBody>
          <a:bodyPr>
            <a:normAutofit/>
          </a:bodyPr>
          <a:lstStyle/>
          <a:p>
            <a:r>
              <a:rPr lang="en-IN" sz="36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844FB41E-F9CE-55A9-9F24-4E77C1AB72A2}"/>
              </a:ext>
            </a:extLst>
          </p:cNvPr>
          <p:cNvSpPr>
            <a:spLocks noGrp="1"/>
          </p:cNvSpPr>
          <p:nvPr>
            <p:ph idx="1"/>
          </p:nvPr>
        </p:nvSpPr>
        <p:spPr/>
        <p:txBody>
          <a:bodyPr>
            <a:noAutofit/>
          </a:bodyPr>
          <a:lstStyle/>
          <a:p>
            <a:pPr marL="367030" algn="just">
              <a:lnSpc>
                <a:spcPct val="107000"/>
              </a:lnSpc>
              <a:spcAft>
                <a:spcPts val="875"/>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In the Deep Learning Approach, we decided to take a subset of the Plant Village dataset along with the cotton dataset to train and test the CNN model. </a:t>
            </a:r>
          </a:p>
          <a:p>
            <a:pPr marL="367030" algn="just">
              <a:lnSpc>
                <a:spcPct val="107000"/>
              </a:lnSpc>
              <a:spcAft>
                <a:spcPts val="875"/>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The input image is fed into this model, which initially took a portion of the Plant Village and Cotton Dataset, with a training -validation split of 70-30, therefore getting 4200 images for training and 1800 images for validation.</a:t>
            </a:r>
          </a:p>
          <a:p>
            <a:pPr marL="367030" algn="just">
              <a:lnSpc>
                <a:spcPct val="107000"/>
              </a:lnSpc>
              <a:spcAft>
                <a:spcPts val="875"/>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A CNN (Convolutional Neural Network) is a deep learning model that takes inputs which are assigned weights depending on various features. </a:t>
            </a:r>
          </a:p>
          <a:p>
            <a:pPr marL="367030" algn="just">
              <a:lnSpc>
                <a:spcPct val="107000"/>
              </a:lnSpc>
              <a:spcAft>
                <a:spcPts val="875"/>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Our CNN model consists of 4 main convolutional layers with 32, 64, 128, 128 filters consecutively, each followed by a </a:t>
            </a:r>
            <a:r>
              <a:rPr lang="en-IN" sz="1800" dirty="0" err="1">
                <a:solidFill>
                  <a:srgbClr val="000000"/>
                </a:solidFill>
                <a:effectLst/>
                <a:latin typeface="Times New Roman" panose="02020603050405020304" pitchFamily="18" charset="0"/>
                <a:ea typeface="Times New Roman" panose="02020603050405020304" pitchFamily="18" charset="0"/>
              </a:rPr>
              <a:t>ReLU</a:t>
            </a:r>
            <a:r>
              <a:rPr lang="en-IN" sz="1800" dirty="0">
                <a:solidFill>
                  <a:srgbClr val="000000"/>
                </a:solidFill>
                <a:effectLst/>
                <a:latin typeface="Times New Roman" panose="02020603050405020304" pitchFamily="18" charset="0"/>
                <a:ea typeface="Times New Roman" panose="02020603050405020304" pitchFamily="18" charset="0"/>
              </a:rPr>
              <a:t> activation function, max pooling and dropout layer.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217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001C-EFF0-F99C-C90A-2CDA44B8659E}"/>
              </a:ext>
            </a:extLst>
          </p:cNvPr>
          <p:cNvSpPr>
            <a:spLocks noGrp="1"/>
          </p:cNvSpPr>
          <p:nvPr>
            <p:ph type="title"/>
          </p:nvPr>
        </p:nvSpPr>
        <p:spPr>
          <a:xfrm>
            <a:off x="1295401" y="1403473"/>
            <a:ext cx="9601196" cy="1303867"/>
          </a:xfrm>
        </p:spPr>
        <p:txBody>
          <a:bodyPr/>
          <a:lstStyle/>
          <a:p>
            <a:r>
              <a:rPr lang="en-IN" sz="3600" dirty="0">
                <a:latin typeface="Times New Roman" panose="02020603050405020304" pitchFamily="18" charset="0"/>
                <a:cs typeface="Times New Roman" panose="02020603050405020304" pitchFamily="18" charset="0"/>
              </a:rPr>
              <a:t>ADVANTAGES</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C8437D12-6797-3FEC-5277-8050E8247ABA}"/>
              </a:ext>
            </a:extLst>
          </p:cNvPr>
          <p:cNvSpPr>
            <a:spLocks noGrp="1"/>
          </p:cNvSpPr>
          <p:nvPr>
            <p:ph idx="1"/>
          </p:nvPr>
        </p:nvSpPr>
        <p:spPr/>
        <p:txBody>
          <a:bodyPr>
            <a:normAutofit/>
          </a:bodyPr>
          <a:lstStyle/>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Accuracy is Very high.</a:t>
            </a: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The reason for choosing CNN algorithm is that it is more optimized and thus gives better background elimination results than the previous multistep approach.</a:t>
            </a:r>
          </a:p>
          <a:p>
            <a:pPr marL="0" indent="0">
              <a:buNone/>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316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8A75-6EC9-F16F-439D-E351D76112E3}"/>
              </a:ext>
            </a:extLst>
          </p:cNvPr>
          <p:cNvSpPr>
            <a:spLocks noGrp="1"/>
          </p:cNvSpPr>
          <p:nvPr>
            <p:ph type="title"/>
          </p:nvPr>
        </p:nvSpPr>
        <p:spPr>
          <a:xfrm>
            <a:off x="623216" y="1356499"/>
            <a:ext cx="11852476" cy="1303867"/>
          </a:xfrm>
        </p:spPr>
        <p:txBody>
          <a:bodyPr>
            <a:normAutofit/>
          </a:bodyPr>
          <a:lstStyle/>
          <a:p>
            <a:pPr algn="l"/>
            <a:r>
              <a:rPr lang="en-IN" sz="2800" dirty="0"/>
              <a:t>   </a:t>
            </a:r>
            <a:r>
              <a:rPr lang="en-IN" sz="2800" dirty="0">
                <a:latin typeface="Times New Roman" panose="02020603050405020304" pitchFamily="18" charset="0"/>
                <a:cs typeface="Times New Roman" panose="02020603050405020304" pitchFamily="18" charset="0"/>
              </a:rPr>
              <a:t>HARDWARE REQUIREMENTS:    SOFTWARE REQUIREMENTS: </a:t>
            </a:r>
          </a:p>
        </p:txBody>
      </p:sp>
      <p:sp>
        <p:nvSpPr>
          <p:cNvPr id="3" name="Content Placeholder 2">
            <a:extLst>
              <a:ext uri="{FF2B5EF4-FFF2-40B4-BE49-F238E27FC236}">
                <a16:creationId xmlns:a16="http://schemas.microsoft.com/office/drawing/2014/main" id="{D407E5B6-9494-5BCC-89BE-ED37389D0A46}"/>
              </a:ext>
            </a:extLst>
          </p:cNvPr>
          <p:cNvSpPr>
            <a:spLocks noGrp="1"/>
          </p:cNvSpPr>
          <p:nvPr>
            <p:ph sz="half" idx="1"/>
          </p:nvPr>
        </p:nvSpPr>
        <p:spPr/>
        <p:txBody>
          <a:bodyPr>
            <a:normAutofit/>
          </a:bodyPr>
          <a:lstStyle/>
          <a:p>
            <a:pPr lvl="0" algn="just">
              <a:lnSpc>
                <a:spcPct val="107000"/>
              </a:lnSpc>
              <a:spcAft>
                <a:spcPts val="800"/>
              </a:spcAft>
              <a:buSzPts val="1200"/>
              <a:buFont typeface="Wingdings" panose="05000000000000000000" pitchFamily="2" charset="2"/>
              <a:buChar char="v"/>
            </a:pPr>
            <a:r>
              <a:rPr lang="en-IN" sz="1800" b="1" spc="-10" dirty="0">
                <a:solidFill>
                  <a:srgbClr val="000000"/>
                </a:solidFill>
                <a:effectLst/>
                <a:latin typeface="Times New Roman" panose="02020603050405020304" pitchFamily="18" charset="0"/>
                <a:ea typeface="Times New Roman" panose="02020603050405020304" pitchFamily="18" charset="0"/>
              </a:rPr>
              <a:t>Processor </a:t>
            </a:r>
            <a:r>
              <a:rPr lang="en-IN" sz="1800" spc="-10" dirty="0">
                <a:solidFill>
                  <a:srgbClr val="000000"/>
                </a:solidFill>
                <a:effectLst/>
                <a:latin typeface="Times New Roman" panose="02020603050405020304" pitchFamily="18" charset="0"/>
                <a:ea typeface="Times New Roman" panose="02020603050405020304" pitchFamily="18" charset="0"/>
              </a:rPr>
              <a:t>– i3</a:t>
            </a:r>
          </a:p>
          <a:p>
            <a:pPr lvl="0" algn="just">
              <a:lnSpc>
                <a:spcPct val="107000"/>
              </a:lnSpc>
              <a:spcAft>
                <a:spcPts val="800"/>
              </a:spcAft>
              <a:buSzPts val="1200"/>
              <a:buFont typeface="Wingdings" panose="05000000000000000000" pitchFamily="2" charset="2"/>
              <a:buChar char="v"/>
            </a:pPr>
            <a:r>
              <a:rPr lang="en-IN" sz="1800" b="1" spc="-10" dirty="0">
                <a:solidFill>
                  <a:srgbClr val="000000"/>
                </a:solidFill>
                <a:effectLst/>
                <a:latin typeface="Times New Roman" panose="02020603050405020304" pitchFamily="18" charset="0"/>
                <a:ea typeface="Times New Roman" panose="02020603050405020304" pitchFamily="18" charset="0"/>
              </a:rPr>
              <a:t>Speed </a:t>
            </a:r>
            <a:r>
              <a:rPr lang="en-IN" sz="1800" spc="-10" dirty="0">
                <a:solidFill>
                  <a:srgbClr val="000000"/>
                </a:solidFill>
                <a:effectLst/>
                <a:latin typeface="Times New Roman" panose="02020603050405020304" pitchFamily="18" charset="0"/>
                <a:ea typeface="Times New Roman" panose="02020603050405020304" pitchFamily="18" charset="0"/>
              </a:rPr>
              <a:t>– 2.4 GHz</a:t>
            </a:r>
          </a:p>
          <a:p>
            <a:pPr lvl="0" algn="just">
              <a:lnSpc>
                <a:spcPct val="107000"/>
              </a:lnSpc>
              <a:spcAft>
                <a:spcPts val="800"/>
              </a:spcAft>
              <a:buSzPts val="1200"/>
              <a:buFont typeface="Wingdings" panose="05000000000000000000" pitchFamily="2" charset="2"/>
              <a:buChar char="v"/>
            </a:pPr>
            <a:r>
              <a:rPr lang="en-IN" sz="1800" b="1" spc="-10" dirty="0">
                <a:solidFill>
                  <a:srgbClr val="000000"/>
                </a:solidFill>
                <a:effectLst/>
                <a:latin typeface="Times New Roman" panose="02020603050405020304" pitchFamily="18" charset="0"/>
                <a:ea typeface="Times New Roman" panose="02020603050405020304" pitchFamily="18" charset="0"/>
              </a:rPr>
              <a:t>RAM </a:t>
            </a:r>
            <a:r>
              <a:rPr lang="en-IN" sz="1800" spc="-10" dirty="0">
                <a:solidFill>
                  <a:srgbClr val="000000"/>
                </a:solidFill>
                <a:effectLst/>
                <a:latin typeface="Times New Roman" panose="02020603050405020304" pitchFamily="18" charset="0"/>
                <a:ea typeface="Times New Roman" panose="02020603050405020304" pitchFamily="18" charset="0"/>
              </a:rPr>
              <a:t>– 4 GB</a:t>
            </a:r>
          </a:p>
          <a:p>
            <a:pPr lvl="0" algn="just">
              <a:lnSpc>
                <a:spcPct val="107000"/>
              </a:lnSpc>
              <a:spcAft>
                <a:spcPts val="800"/>
              </a:spcAft>
              <a:buSzPts val="1200"/>
              <a:buFont typeface="Wingdings" panose="05000000000000000000" pitchFamily="2" charset="2"/>
              <a:buChar char="v"/>
            </a:pPr>
            <a:r>
              <a:rPr lang="en-IN" sz="1800" b="1" spc="-10" dirty="0">
                <a:solidFill>
                  <a:srgbClr val="000000"/>
                </a:solidFill>
                <a:effectLst/>
                <a:latin typeface="Times New Roman" panose="02020603050405020304" pitchFamily="18" charset="0"/>
                <a:ea typeface="Times New Roman" panose="02020603050405020304" pitchFamily="18" charset="0"/>
              </a:rPr>
              <a:t>Hard Disk </a:t>
            </a:r>
            <a:r>
              <a:rPr lang="en-IN" sz="1800" spc="-10" dirty="0">
                <a:solidFill>
                  <a:srgbClr val="000000"/>
                </a:solidFill>
                <a:effectLst/>
                <a:latin typeface="Times New Roman" panose="02020603050405020304" pitchFamily="18" charset="0"/>
                <a:ea typeface="Times New Roman" panose="02020603050405020304" pitchFamily="18" charset="0"/>
              </a:rPr>
              <a:t>- 500 GB</a:t>
            </a:r>
          </a:p>
          <a:p>
            <a:pPr marL="0" indent="0">
              <a:buNone/>
            </a:pPr>
            <a:endParaRPr lang="en-IN" sz="19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4821C2A-4815-EAA4-E32C-44B7C64BE074}"/>
              </a:ext>
            </a:extLst>
          </p:cNvPr>
          <p:cNvSpPr>
            <a:spLocks noGrp="1"/>
          </p:cNvSpPr>
          <p:nvPr>
            <p:ph sz="half" idx="2"/>
          </p:nvPr>
        </p:nvSpPr>
        <p:spPr/>
        <p:txBody>
          <a:bodyPr>
            <a:normAutofit/>
          </a:bodyPr>
          <a:lstStyle/>
          <a:p>
            <a:pPr lvl="0" algn="just">
              <a:lnSpc>
                <a:spcPct val="107000"/>
              </a:lnSpc>
              <a:spcAft>
                <a:spcPts val="800"/>
              </a:spcAft>
              <a:buSzPts val="1200"/>
              <a:buFont typeface="Wingdings" panose="05000000000000000000" pitchFamily="2" charset="2"/>
              <a:buChar char="v"/>
            </a:pPr>
            <a:r>
              <a:rPr lang="en-IN" sz="1800" b="1" spc="-10" dirty="0">
                <a:solidFill>
                  <a:srgbClr val="000000"/>
                </a:solidFill>
                <a:effectLst/>
                <a:latin typeface="Times New Roman" panose="02020603050405020304" pitchFamily="18" charset="0"/>
                <a:ea typeface="Times New Roman" panose="02020603050405020304" pitchFamily="18" charset="0"/>
              </a:rPr>
              <a:t>Operating System: </a:t>
            </a:r>
            <a:r>
              <a:rPr lang="en-IN" sz="1800" spc="-10" dirty="0">
                <a:solidFill>
                  <a:srgbClr val="000000"/>
                </a:solidFill>
                <a:effectLst/>
                <a:latin typeface="Times New Roman" panose="02020603050405020304" pitchFamily="18" charset="0"/>
                <a:ea typeface="Times New Roman" panose="02020603050405020304" pitchFamily="18" charset="0"/>
              </a:rPr>
              <a:t>Windows</a:t>
            </a:r>
          </a:p>
          <a:p>
            <a:pPr lvl="0" algn="just">
              <a:lnSpc>
                <a:spcPct val="107000"/>
              </a:lnSpc>
              <a:spcAft>
                <a:spcPts val="800"/>
              </a:spcAft>
              <a:buSzPts val="1200"/>
              <a:buFont typeface="Wingdings" panose="05000000000000000000" pitchFamily="2" charset="2"/>
              <a:buChar char="v"/>
            </a:pPr>
            <a:r>
              <a:rPr lang="en-IN" sz="1800" b="1" spc="-10" dirty="0">
                <a:solidFill>
                  <a:srgbClr val="000000"/>
                </a:solidFill>
                <a:effectLst/>
                <a:latin typeface="Times New Roman" panose="02020603050405020304" pitchFamily="18" charset="0"/>
                <a:ea typeface="Times New Roman" panose="02020603050405020304" pitchFamily="18" charset="0"/>
              </a:rPr>
              <a:t>Coding Language</a:t>
            </a:r>
            <a:r>
              <a:rPr lang="en-IN" sz="1800" spc="-10" dirty="0">
                <a:solidFill>
                  <a:srgbClr val="000000"/>
                </a:solidFill>
                <a:effectLst/>
                <a:latin typeface="Times New Roman" panose="02020603050405020304" pitchFamily="18" charset="0"/>
                <a:ea typeface="Times New Roman" panose="02020603050405020304" pitchFamily="18" charset="0"/>
              </a:rPr>
              <a:t>: Python </a:t>
            </a:r>
          </a:p>
          <a:p>
            <a:pPr marL="0" indent="0">
              <a:buNone/>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7201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0426-2A53-64EB-AC68-83C147C4FE0C}"/>
              </a:ext>
            </a:extLst>
          </p:cNvPr>
          <p:cNvSpPr>
            <a:spLocks noGrp="1"/>
          </p:cNvSpPr>
          <p:nvPr>
            <p:ph type="title"/>
          </p:nvPr>
        </p:nvSpPr>
        <p:spPr>
          <a:xfrm>
            <a:off x="1367120" y="1412437"/>
            <a:ext cx="9601196" cy="1303867"/>
          </a:xfrm>
        </p:spPr>
        <p:txBody>
          <a:bodyPr/>
          <a:lstStyle/>
          <a:p>
            <a:r>
              <a:rPr lang="en-IN" sz="3600" dirty="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9C51D100-0BB6-D3DC-5376-180776D54100}"/>
              </a:ext>
            </a:extLst>
          </p:cNvPr>
          <p:cNvSpPr>
            <a:spLocks noGrp="1"/>
          </p:cNvSpPr>
          <p:nvPr>
            <p:ph idx="1"/>
          </p:nvPr>
        </p:nvSpPr>
        <p:spPr/>
        <p:txBody>
          <a:bodyPr>
            <a:normAutofit/>
          </a:bodyPr>
          <a:lstStyle/>
          <a:p>
            <a:pPr>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During our analysis, we have understood the need for efficient plant disease identification &amp; classification algorithms and prevention methods. </a:t>
            </a:r>
          </a:p>
          <a:p>
            <a:pPr>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Due to a large number of crops and diseases available, it is crucial that the detection system should be able to adapt to the changing variables and trends. </a:t>
            </a:r>
          </a:p>
          <a:p>
            <a:pPr>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Hence, Machine learning and Deep learning approaches were employed for this project which ensures that the code trains itself against as many possible numbers of different crops and diseases as possible The paper consists of an android application covering plant disease detection and other functionalities such as language translation, weather forecasting and fertilizer calculator. </a:t>
            </a:r>
          </a:p>
          <a:p>
            <a:pPr>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With this application we aim to provide aid in the unprecedented agricultural activities and ensure a healthy plant. </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523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E3E3-6205-ABDD-0AAC-1B9E41098CCC}"/>
              </a:ext>
            </a:extLst>
          </p:cNvPr>
          <p:cNvSpPr>
            <a:spLocks noGrp="1"/>
          </p:cNvSpPr>
          <p:nvPr>
            <p:ph type="title"/>
          </p:nvPr>
        </p:nvSpPr>
        <p:spPr>
          <a:xfrm>
            <a:off x="1295401" y="1466226"/>
            <a:ext cx="9601196" cy="1303867"/>
          </a:xfrm>
        </p:spPr>
        <p:txBody>
          <a:bodyPr>
            <a:normAutofit/>
          </a:bodyPr>
          <a:lstStyle/>
          <a:p>
            <a:r>
              <a:rPr lang="en-US" sz="3600" dirty="0">
                <a:latin typeface="Times New Roman" panose="02020603050405020304" pitchFamily="18" charset="0"/>
                <a:cs typeface="Times New Roman" panose="02020603050405020304" pitchFamily="18" charset="0"/>
              </a:rPr>
              <a:t>NOVELTY</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5BDFEC-57F3-9ABA-8F80-4BBAB965618E}"/>
              </a:ext>
            </a:extLst>
          </p:cNvPr>
          <p:cNvSpPr>
            <a:spLocks noGrp="1"/>
          </p:cNvSpPr>
          <p:nvPr>
            <p:ph idx="1"/>
          </p:nvPr>
        </p:nvSpPr>
        <p:spPr/>
        <p:txBody>
          <a:bodyPr>
            <a:normAutofit/>
          </a:bodyPr>
          <a:lstStyle/>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Agriculture being a vital sector has a majority of the rural population in developing countries relying on it. </a:t>
            </a:r>
          </a:p>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The sector is faced by major challenges like unprecedented pest attack and unforeseen weather conditions affecting their produce leading to major loss of food and effort. </a:t>
            </a:r>
          </a:p>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Technology plays a vital role in uplifting the livelihoods of the rural populace which can be done by using a simple </a:t>
            </a:r>
            <a:r>
              <a:rPr lang="en-IN" sz="1800" dirty="0" err="1">
                <a:solidFill>
                  <a:srgbClr val="000000"/>
                </a:solidFill>
                <a:effectLst/>
                <a:latin typeface="Times New Roman" panose="02020603050405020304" pitchFamily="18" charset="0"/>
                <a:ea typeface="Times New Roman" panose="02020603050405020304" pitchFamily="18" charset="0"/>
              </a:rPr>
              <a:t>agro</a:t>
            </a:r>
            <a:r>
              <a:rPr lang="en-IN" sz="1800" dirty="0">
                <a:solidFill>
                  <a:srgbClr val="000000"/>
                </a:solidFill>
                <a:effectLst/>
                <a:latin typeface="Times New Roman" panose="02020603050405020304" pitchFamily="18" charset="0"/>
                <a:ea typeface="Times New Roman" panose="02020603050405020304" pitchFamily="18" charset="0"/>
              </a:rPr>
              <a:t> android application system. </a:t>
            </a:r>
          </a:p>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Plant diseases can affect vast produce of crops posing a major menace to food security as well as leading to major losses to farmers. </a:t>
            </a:r>
          </a:p>
          <a:p>
            <a:pPr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Agricultural Aid which utilizes machine learning to provide plant disease detection.</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0244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468</TotalTime>
  <Words>771</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Garamond</vt:lpstr>
      <vt:lpstr>Times New Roman</vt:lpstr>
      <vt:lpstr>Wingdings</vt:lpstr>
      <vt:lpstr>Organic</vt:lpstr>
      <vt:lpstr>PowerPoint Presentation</vt:lpstr>
      <vt:lpstr>ABSTRACT:</vt:lpstr>
      <vt:lpstr>EXISTING SYSTEM:</vt:lpstr>
      <vt:lpstr>DISADVANTAGES:</vt:lpstr>
      <vt:lpstr>PROPOSED SYSTEM:</vt:lpstr>
      <vt:lpstr>ADVANTAGES: </vt:lpstr>
      <vt:lpstr>   HARDWARE REQUIREMENTS:    SOFTWARE REQUIREMENTS: </vt:lpstr>
      <vt:lpstr>CONCLUSION:</vt:lpstr>
      <vt:lpstr>NOVELTY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HTML AND CSS CODE GENERATER</dc:title>
  <dc:creator>D kittu</dc:creator>
  <cp:lastModifiedBy>Akhil varma</cp:lastModifiedBy>
  <cp:revision>23</cp:revision>
  <dcterms:created xsi:type="dcterms:W3CDTF">2022-08-01T13:29:18Z</dcterms:created>
  <dcterms:modified xsi:type="dcterms:W3CDTF">2022-11-10T07:56:04Z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