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4"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3865978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3648510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1962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84949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912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1800193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1218529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3446179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14001825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10361526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1736633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3358787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533675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2507773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B4DD28-0C1C-4830-868B-AEB960DDBDF4}"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4F5F0-8816-4B6A-8ABF-EEA7691102EC}" type="slidenum">
              <a:rPr lang="en-IN" smtClean="0"/>
              <a:pPr/>
              <a:t>‹#›</a:t>
            </a:fld>
            <a:endParaRPr lang="en-IN"/>
          </a:p>
        </p:txBody>
      </p:sp>
    </p:spTree>
    <p:extLst>
      <p:ext uri="{BB962C8B-B14F-4D97-AF65-F5344CB8AC3E}">
        <p14:creationId xmlns:p14="http://schemas.microsoft.com/office/powerpoint/2010/main" val="1763127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4F5F0-8816-4B6A-8ABF-EEA7691102EC}" type="slidenum">
              <a:rPr lang="en-IN" smtClean="0"/>
              <a:pPr/>
              <a:t>‹#›</a:t>
            </a:fld>
            <a:endParaRPr lang="en-IN"/>
          </a:p>
        </p:txBody>
      </p:sp>
      <p:sp>
        <p:nvSpPr>
          <p:cNvPr id="5" name="Date Placeholder 4"/>
          <p:cNvSpPr>
            <a:spLocks noGrp="1"/>
          </p:cNvSpPr>
          <p:nvPr>
            <p:ph type="dt" sz="half" idx="10"/>
          </p:nvPr>
        </p:nvSpPr>
        <p:spPr/>
        <p:txBody>
          <a:bodyPr/>
          <a:lstStyle/>
          <a:p>
            <a:fld id="{E3B4DD28-0C1C-4830-868B-AEB960DDBDF4}" type="datetimeFigureOut">
              <a:rPr lang="en-IN" smtClean="0"/>
              <a:pPr/>
              <a:t>04-04-2024</a:t>
            </a:fld>
            <a:endParaRPr lang="en-IN"/>
          </a:p>
        </p:txBody>
      </p:sp>
    </p:spTree>
    <p:extLst>
      <p:ext uri="{BB962C8B-B14F-4D97-AF65-F5344CB8AC3E}">
        <p14:creationId xmlns:p14="http://schemas.microsoft.com/office/powerpoint/2010/main" val="27048965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B4DD28-0C1C-4830-868B-AEB960DDBDF4}" type="datetimeFigureOut">
              <a:rPr lang="en-IN" smtClean="0"/>
              <a:pPr/>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B4F5F0-8816-4B6A-8ABF-EEA7691102EC}" type="slidenum">
              <a:rPr lang="en-IN" smtClean="0"/>
              <a:pPr/>
              <a:t>‹#›</a:t>
            </a:fld>
            <a:endParaRPr lang="en-IN"/>
          </a:p>
        </p:txBody>
      </p:sp>
    </p:spTree>
    <p:extLst>
      <p:ext uri="{BB962C8B-B14F-4D97-AF65-F5344CB8AC3E}">
        <p14:creationId xmlns:p14="http://schemas.microsoft.com/office/powerpoint/2010/main" val="3220370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45029"/>
            <a:ext cx="7766936" cy="3005807"/>
          </a:xfrm>
        </p:spPr>
        <p:txBody>
          <a:bodyPr/>
          <a:lstStyle/>
          <a:p>
            <a:r>
              <a:rPr lang="en-US" sz="3600" b="1" dirty="0" smtClean="0">
                <a:solidFill>
                  <a:schemeClr val="tx1"/>
                </a:solidFill>
              </a:rPr>
              <a:t>EMOTION RECOGNITION THROUGH FACIAL EXPRESSION  USING ARTIFICIAL NEURAL NETWORK</a:t>
            </a:r>
            <a:endParaRPr lang="en-IN" sz="3600" b="1" dirty="0">
              <a:solidFill>
                <a:schemeClr val="tx1"/>
              </a:solidFill>
            </a:endParaRPr>
          </a:p>
        </p:txBody>
      </p:sp>
      <p:sp>
        <p:nvSpPr>
          <p:cNvPr id="3" name="Subtitle 2"/>
          <p:cNvSpPr>
            <a:spLocks noGrp="1"/>
          </p:cNvSpPr>
          <p:nvPr>
            <p:ph type="subTitle" idx="1"/>
          </p:nvPr>
        </p:nvSpPr>
        <p:spPr>
          <a:xfrm>
            <a:off x="1507066" y="4050833"/>
            <a:ext cx="7766937" cy="1508138"/>
          </a:xfrm>
        </p:spPr>
        <p:txBody>
          <a:bodyPr>
            <a:noAutofit/>
          </a:bodyPr>
          <a:lstStyle/>
          <a:p>
            <a:r>
              <a:rPr lang="en-US" sz="2400" dirty="0">
                <a:solidFill>
                  <a:schemeClr val="tx1"/>
                </a:solidFill>
              </a:rPr>
              <a:t>RUDHRA Y</a:t>
            </a:r>
            <a:br>
              <a:rPr lang="en-US" sz="2400" dirty="0">
                <a:solidFill>
                  <a:schemeClr val="tx1"/>
                </a:solidFill>
              </a:rPr>
            </a:br>
            <a:r>
              <a:rPr lang="en-US" sz="2400" dirty="0">
                <a:solidFill>
                  <a:schemeClr val="tx1"/>
                </a:solidFill>
              </a:rPr>
              <a:t>2021506076</a:t>
            </a:r>
            <a:br>
              <a:rPr lang="en-US" sz="2400" dirty="0">
                <a:solidFill>
                  <a:schemeClr val="tx1"/>
                </a:solidFill>
              </a:rPr>
            </a:br>
            <a:r>
              <a:rPr lang="en-US" sz="2400" dirty="0">
                <a:solidFill>
                  <a:schemeClr val="tx1"/>
                </a:solidFill>
              </a:rPr>
              <a:t>Madras Institute of Technology</a:t>
            </a:r>
            <a:r>
              <a:rPr lang="en-US" sz="2400" dirty="0" smtClean="0">
                <a:solidFill>
                  <a:schemeClr val="tx1"/>
                </a:solidFill>
              </a:rPr>
              <a:t>, AU</a:t>
            </a:r>
            <a:endParaRPr lang="en-IN" sz="2400" dirty="0">
              <a:solidFill>
                <a:schemeClr val="tx1"/>
              </a:solidFill>
            </a:endParaRPr>
          </a:p>
        </p:txBody>
      </p:sp>
    </p:spTree>
    <p:extLst>
      <p:ext uri="{BB962C8B-B14F-4D97-AF65-F5344CB8AC3E}">
        <p14:creationId xmlns:p14="http://schemas.microsoft.com/office/powerpoint/2010/main" val="2890669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PROJECT TITLE</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596571"/>
            <a:ext cx="8596668" cy="4444791"/>
          </a:xfrm>
        </p:spPr>
        <p:txBody>
          <a:bodyPr>
            <a:normAutofit/>
          </a:bodyPr>
          <a:lstStyle/>
          <a:p>
            <a:r>
              <a:rPr lang="en-US" dirty="0" smtClean="0">
                <a:latin typeface="Times New Roman" pitchFamily="18" charset="0"/>
                <a:cs typeface="Times New Roman" pitchFamily="18" charset="0"/>
              </a:rPr>
              <a:t>This project is to design and implement a robust system capable of accurately recognizing and interpreting emotions from facial expressions in real-time. By leveraging artificial neural networks, we aim to develop a model that can effectively analyze facial cues and classify emotions with high accuracy. The ultimate goal is to enhance communication by providing real-time feedback on emotional states, enabling individuals to better understand and respond to the emotions of others.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80485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latin typeface="Times New Roman" pitchFamily="18" charset="0"/>
                <a:cs typeface="Times New Roman" pitchFamily="18" charset="0"/>
              </a:rPr>
              <a:t>PROBLEM STATEMENT</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727200"/>
            <a:ext cx="8596668" cy="5130799"/>
          </a:xfrm>
        </p:spPr>
        <p:txBody>
          <a:bodyPr>
            <a:noAutofit/>
          </a:bodyPr>
          <a:lstStyle/>
          <a:p>
            <a:pPr algn="just"/>
            <a:r>
              <a:rPr lang="en-US" dirty="0">
                <a:latin typeface="Times New Roman" panose="02020603050405020304" pitchFamily="18" charset="0"/>
                <a:cs typeface="Times New Roman" panose="02020603050405020304" pitchFamily="18" charset="0"/>
              </a:rPr>
              <a:t>For elderly women with speech impairments, conveying emotions and thoughts can present considerable </a:t>
            </a:r>
            <a:r>
              <a:rPr lang="en-US" dirty="0" smtClean="0">
                <a:latin typeface="Times New Roman" panose="02020603050405020304" pitchFamily="18" charset="0"/>
                <a:cs typeface="Times New Roman" panose="02020603050405020304" pitchFamily="18" charset="0"/>
              </a:rPr>
              <a:t>challenges. This </a:t>
            </a:r>
            <a:r>
              <a:rPr lang="en-US" dirty="0">
                <a:latin typeface="Times New Roman" panose="02020603050405020304" pitchFamily="18" charset="0"/>
                <a:cs typeface="Times New Roman" panose="02020603050405020304" pitchFamily="18" charset="0"/>
              </a:rPr>
              <a:t>pioneering project introduces a unique methodology by analyzing physiological cues, such as eye movement </a:t>
            </a:r>
            <a:r>
              <a:rPr lang="en-US" dirty="0" smtClean="0">
                <a:latin typeface="Times New Roman" panose="02020603050405020304" pitchFamily="18" charset="0"/>
                <a:cs typeface="Times New Roman" panose="02020603050405020304" pitchFamily="18" charset="0"/>
              </a:rPr>
              <a:t>and  heart </a:t>
            </a:r>
            <a:r>
              <a:rPr lang="en-US" dirty="0">
                <a:latin typeface="Times New Roman" panose="02020603050405020304" pitchFamily="18" charset="0"/>
                <a:cs typeface="Times New Roman" panose="02020603050405020304" pitchFamily="18" charset="0"/>
              </a:rPr>
              <a:t>rate, to interpret emotions in individuals with speech limitations.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discerning non-verbal signals like </a:t>
            </a:r>
            <a:r>
              <a:rPr lang="en-US" dirty="0" smtClean="0">
                <a:latin typeface="Times New Roman" panose="02020603050405020304" pitchFamily="18" charset="0"/>
                <a:cs typeface="Times New Roman" panose="02020603050405020304" pitchFamily="18" charset="0"/>
              </a:rPr>
              <a:t>gaze patterns </a:t>
            </a:r>
            <a:r>
              <a:rPr lang="en-US" dirty="0">
                <a:latin typeface="Times New Roman" panose="02020603050405020304" pitchFamily="18" charset="0"/>
                <a:cs typeface="Times New Roman" panose="02020603050405020304" pitchFamily="18" charset="0"/>
              </a:rPr>
              <a:t>and physiological responses, the system aims to assist these individuals in expressing their emotions </a:t>
            </a:r>
            <a:r>
              <a:rPr lang="en-US" dirty="0" smtClean="0">
                <a:latin typeface="Times New Roman" panose="02020603050405020304" pitchFamily="18" charset="0"/>
                <a:cs typeface="Times New Roman" panose="02020603050405020304" pitchFamily="18" charset="0"/>
              </a:rPr>
              <a:t>more effectively</a:t>
            </a:r>
            <a:r>
              <a:rPr lang="en-US" dirty="0">
                <a:latin typeface="Times New Roman" panose="02020603050405020304" pitchFamily="18" charset="0"/>
                <a:cs typeface="Times New Roman" panose="02020603050405020304" pitchFamily="18" charset="0"/>
              </a:rPr>
              <a:t>, thereby enhancing their emotional well-being and communication </a:t>
            </a:r>
            <a:r>
              <a:rPr lang="en-US" dirty="0" smtClean="0">
                <a:latin typeface="Times New Roman" panose="02020603050405020304" pitchFamily="18" charset="0"/>
                <a:cs typeface="Times New Roman" panose="02020603050405020304" pitchFamily="18" charset="0"/>
              </a:rPr>
              <a:t>skills. This </a:t>
            </a:r>
            <a:r>
              <a:rPr lang="en-US" dirty="0">
                <a:latin typeface="Times New Roman" panose="02020603050405020304" pitchFamily="18" charset="0"/>
                <a:cs typeface="Times New Roman" panose="02020603050405020304" pitchFamily="18" charset="0"/>
              </a:rPr>
              <a:t>initiative not only holds promise for improving the lives of elderly women facing speech limitations but also </a:t>
            </a:r>
            <a:r>
              <a:rPr lang="en-US" dirty="0" smtClean="0">
                <a:latin typeface="Times New Roman" panose="02020603050405020304" pitchFamily="18" charset="0"/>
                <a:cs typeface="Times New Roman" panose="02020603050405020304" pitchFamily="18" charset="0"/>
              </a:rPr>
              <a:t>for advancing </a:t>
            </a:r>
            <a:r>
              <a:rPr lang="en-US" dirty="0">
                <a:latin typeface="Times New Roman" panose="02020603050405020304" pitchFamily="18" charset="0"/>
                <a:cs typeface="Times New Roman" panose="02020603050405020304" pitchFamily="18" charset="0"/>
              </a:rPr>
              <a:t>our understanding of emotional expression. It endeavors to provide a voice to those who have long </a:t>
            </a:r>
            <a:r>
              <a:rPr lang="en-US" dirty="0" smtClean="0">
                <a:latin typeface="Times New Roman" panose="02020603050405020304" pitchFamily="18" charset="0"/>
                <a:cs typeface="Times New Roman" panose="02020603050405020304" pitchFamily="18" charset="0"/>
              </a:rPr>
              <a:t>struggled to </a:t>
            </a:r>
            <a:r>
              <a:rPr lang="en-US" dirty="0">
                <a:latin typeface="Times New Roman" panose="02020603050405020304" pitchFamily="18" charset="0"/>
                <a:cs typeface="Times New Roman" panose="02020603050405020304" pitchFamily="18" charset="0"/>
              </a:rPr>
              <a:t>articulate their feelings </a:t>
            </a:r>
            <a:r>
              <a:rPr lang="en-US" dirty="0" smtClean="0">
                <a:latin typeface="Times New Roman" panose="02020603050405020304" pitchFamily="18" charset="0"/>
                <a:cs typeface="Times New Roman" panose="02020603050405020304" pitchFamily="18" charset="0"/>
              </a:rPr>
              <a:t>effectively. In </a:t>
            </a:r>
            <a:r>
              <a:rPr lang="en-US" dirty="0">
                <a:latin typeface="Times New Roman" panose="02020603050405020304" pitchFamily="18" charset="0"/>
                <a:cs typeface="Times New Roman" panose="02020603050405020304" pitchFamily="18" charset="0"/>
              </a:rPr>
              <a:t>essence, this endeavor addresses a significant gap in meeting the communication needs of a </a:t>
            </a:r>
            <a:r>
              <a:rPr lang="en-US" dirty="0" smtClean="0">
                <a:latin typeface="Times New Roman" panose="02020603050405020304" pitchFamily="18" charset="0"/>
                <a:cs typeface="Times New Roman" panose="02020603050405020304" pitchFamily="18" charset="0"/>
              </a:rPr>
              <a:t>marginalized demographic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Through </a:t>
            </a:r>
            <a:r>
              <a:rPr lang="en-US" dirty="0">
                <a:latin typeface="Times New Roman" panose="02020603050405020304" pitchFamily="18" charset="0"/>
                <a:cs typeface="Times New Roman" panose="02020603050405020304" pitchFamily="18" charset="0"/>
              </a:rPr>
              <a:t>the integration of technological advancements and psychological insights, it offers a </a:t>
            </a:r>
            <a:r>
              <a:rPr lang="en-US" dirty="0" smtClean="0">
                <a:latin typeface="Times New Roman" panose="02020603050405020304" pitchFamily="18" charset="0"/>
                <a:cs typeface="Times New Roman" panose="02020603050405020304" pitchFamily="18" charset="0"/>
              </a:rPr>
              <a:t>fresh perspective </a:t>
            </a:r>
            <a:r>
              <a:rPr lang="en-US" dirty="0">
                <a:latin typeface="Times New Roman" panose="02020603050405020304" pitchFamily="18" charset="0"/>
                <a:cs typeface="Times New Roman" panose="02020603050405020304" pitchFamily="18" charset="0"/>
              </a:rPr>
              <a:t>on a persistent challenge. By analyzing physiological data and employing innovative techniques, the </a:t>
            </a:r>
            <a:r>
              <a:rPr lang="en-US" dirty="0" smtClean="0">
                <a:latin typeface="Times New Roman" panose="02020603050405020304" pitchFamily="18" charset="0"/>
                <a:cs typeface="Times New Roman" panose="02020603050405020304" pitchFamily="18" charset="0"/>
              </a:rPr>
              <a:t>system seeks </a:t>
            </a:r>
            <a:r>
              <a:rPr lang="en-US" dirty="0">
                <a:latin typeface="Times New Roman" panose="02020603050405020304" pitchFamily="18" charset="0"/>
                <a:cs typeface="Times New Roman" panose="02020603050405020304" pitchFamily="18" charset="0"/>
              </a:rPr>
              <a:t>to provide tailored support to address the unique communication obstacles encountered by </a:t>
            </a:r>
            <a:r>
              <a:rPr lang="en-US" dirty="0" smtClean="0">
                <a:latin typeface="Times New Roman" panose="02020603050405020304" pitchFamily="18" charset="0"/>
                <a:cs typeface="Times New Roman" panose="02020603050405020304" pitchFamily="18" charset="0"/>
              </a:rPr>
              <a:t>speech-impaired individuals. </a:t>
            </a:r>
          </a:p>
        </p:txBody>
      </p:sp>
    </p:spTree>
    <p:extLst>
      <p:ext uri="{BB962C8B-B14F-4D97-AF65-F5344CB8AC3E}">
        <p14:creationId xmlns:p14="http://schemas.microsoft.com/office/powerpoint/2010/main" val="18924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PROJECT OVERVIEW</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756229"/>
            <a:ext cx="8596668" cy="4285133"/>
          </a:xfrm>
        </p:spPr>
        <p:txBody>
          <a:bodyPr/>
          <a:lstStyle/>
          <a:p>
            <a:r>
              <a:rPr lang="en-US" dirty="0" smtClean="0">
                <a:latin typeface="Times New Roman" panose="02020603050405020304" pitchFamily="18" charset="0"/>
                <a:cs typeface="Times New Roman" panose="02020603050405020304" pitchFamily="18" charset="0"/>
              </a:rPr>
              <a:t>Emotions of humans captured at real time</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Images given as input to the trained artificial neural network model</a:t>
            </a:r>
          </a:p>
          <a:p>
            <a:r>
              <a:rPr lang="en-US" dirty="0" smtClean="0">
                <a:latin typeface="Times New Roman" panose="02020603050405020304" pitchFamily="18" charset="0"/>
                <a:cs typeface="Times New Roman" panose="02020603050405020304" pitchFamily="18" charset="0"/>
              </a:rPr>
              <a:t>Model is already trained with input  images and tested</a:t>
            </a:r>
          </a:p>
          <a:p>
            <a:r>
              <a:rPr lang="en-US" dirty="0">
                <a:latin typeface="Times New Roman" panose="02020603050405020304" pitchFamily="18" charset="0"/>
                <a:cs typeface="Times New Roman" panose="02020603050405020304" pitchFamily="18" charset="0"/>
              </a:rPr>
              <a:t>Model predicts the emotions of input image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Project Model gives accuracy of 95 percent</a:t>
            </a:r>
          </a:p>
          <a:p>
            <a:r>
              <a:rPr lang="en-US" dirty="0" smtClean="0">
                <a:latin typeface="Times New Roman" panose="02020603050405020304" pitchFamily="18" charset="0"/>
                <a:cs typeface="Times New Roman" panose="02020603050405020304" pitchFamily="18" charset="0"/>
              </a:rPr>
              <a:t>Model is deployed in cloud and made available for end users</a:t>
            </a:r>
          </a:p>
          <a:p>
            <a:r>
              <a:rPr lang="en-US" dirty="0" smtClean="0">
                <a:latin typeface="Times New Roman" panose="02020603050405020304" pitchFamily="18" charset="0"/>
                <a:cs typeface="Times New Roman" panose="02020603050405020304" pitchFamily="18" charset="0"/>
              </a:rPr>
              <a:t>Helping in providing appropriate psychological aids</a:t>
            </a:r>
          </a:p>
        </p:txBody>
      </p:sp>
    </p:spTree>
    <p:extLst>
      <p:ext uri="{BB962C8B-B14F-4D97-AF65-F5344CB8AC3E}">
        <p14:creationId xmlns:p14="http://schemas.microsoft.com/office/powerpoint/2010/main" val="17972305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END USERS</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640115"/>
            <a:ext cx="8596668" cy="3323771"/>
          </a:xfrm>
        </p:spPr>
        <p:txBody>
          <a:bodyPr/>
          <a:lstStyle/>
          <a:p>
            <a:pPr marL="0" indent="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end users of this groundbreaking prototype are </a:t>
            </a:r>
            <a:r>
              <a:rPr lang="en-US" dirty="0" smtClean="0">
                <a:latin typeface="Times New Roman" panose="02020603050405020304" pitchFamily="18" charset="0"/>
                <a:cs typeface="Times New Roman" panose="02020603050405020304" pitchFamily="18" charset="0"/>
              </a:rPr>
              <a:t>humans especially geriatric women with </a:t>
            </a:r>
            <a:r>
              <a:rPr lang="en-US" dirty="0">
                <a:latin typeface="Times New Roman" panose="02020603050405020304" pitchFamily="18" charset="0"/>
                <a:cs typeface="Times New Roman" panose="02020603050405020304" pitchFamily="18" charset="0"/>
              </a:rPr>
              <a:t>speech impairments, who often face challenges in expressing themselves verbally. By harnessing innovative technology such as eye-tracking and heart rate monitoring, the system enables these users to communicate effectively by interpreting non-verbal cues. </a:t>
            </a:r>
            <a:endParaRPr lang="en-US" dirty="0" smtClean="0">
              <a:latin typeface="Times New Roman" panose="02020603050405020304" pitchFamily="18" charset="0"/>
              <a:cs typeface="Times New Roman" panose="02020603050405020304" pitchFamily="18" charset="0"/>
            </a:endParaRPr>
          </a:p>
          <a:p>
            <a:pPr marL="0" indent="0"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empowers them to convey their emotions and thoughts accurately, thereby enhancing their emotional well-being and communication skills. Ultimately, the prototype aims to improve the quality of life for elderly women with speech impairments by providing them with a more inclusive and accessible means of </a:t>
            </a:r>
            <a:r>
              <a:rPr lang="en-US" dirty="0" smtClean="0">
                <a:latin typeface="Times New Roman" panose="02020603050405020304" pitchFamily="18" charset="0"/>
                <a:cs typeface="Times New Roman" panose="02020603050405020304" pitchFamily="18" charset="0"/>
              </a:rPr>
              <a:t>communication.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081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SOLUTION PROVIDED</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524001"/>
            <a:ext cx="8596668" cy="4517362"/>
          </a:xfrm>
        </p:spPr>
        <p:txBody>
          <a:bodyPr>
            <a:normAutofit lnSpcReduction="10000"/>
          </a:bodyPr>
          <a:lstStyle/>
          <a:p>
            <a:pPr algn="just"/>
            <a:r>
              <a:rPr lang="en-US" dirty="0" smtClean="0">
                <a:latin typeface="Times New Roman" pitchFamily="18" charset="0"/>
                <a:cs typeface="Times New Roman" pitchFamily="18" charset="0"/>
              </a:rPr>
              <a:t>Emotion recognition through facial expression offers a compelling solution to enhance communication on multiple fronts. By accurately interpreting facial cues, this technology can bridge gaps in understanding, particularly in situations where verbal communication may be limited or ambiguous.</a:t>
            </a:r>
          </a:p>
          <a:p>
            <a:pPr algn="just"/>
            <a:r>
              <a:rPr lang="en-US" dirty="0" smtClean="0">
                <a:latin typeface="Times New Roman" pitchFamily="18" charset="0"/>
                <a:cs typeface="Times New Roman" pitchFamily="18" charset="0"/>
              </a:rPr>
              <a:t> In interpersonal interactions, it can facilitate empathy and rapport-building by enabling individuals to perceive and respond to subtle emotional signals. In addition, in contexts such as customer service or counseling, emotion recognition can aid in tailoring responses to better meet the emotional needs of clients or users. </a:t>
            </a:r>
          </a:p>
          <a:p>
            <a:pPr algn="just"/>
            <a:r>
              <a:rPr lang="en-US" dirty="0" smtClean="0">
                <a:latin typeface="Times New Roman" pitchFamily="18" charset="0"/>
                <a:cs typeface="Times New Roman" pitchFamily="18" charset="0"/>
              </a:rPr>
              <a:t>Moreover, in educational settings, it can support personalized learning experiences by gauging student engagement and adjusting instructional strategies accordingly. Overall, leveraging facial expression analysis for emotion recognition holds significant potential to foster deeper connections, mitigate misunderstandings, and optimize communication dynamics across various domains.</a:t>
            </a:r>
          </a:p>
          <a:p>
            <a:pPr algn="just">
              <a:buNone/>
            </a:pPr>
            <a:r>
              <a:rPr lang="en-US" dirty="0" smtClean="0"/>
              <a:t/>
            </a:r>
            <a:br>
              <a:rPr lang="en-US" dirty="0" smtClean="0"/>
            </a:b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50687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Autofit/>
          </a:bodyPr>
          <a:lstStyle/>
          <a:p>
            <a:r>
              <a:rPr lang="en-IN" b="1" dirty="0" smtClean="0">
                <a:solidFill>
                  <a:schemeClr val="tx1"/>
                </a:solidFill>
                <a:latin typeface="Times New Roman" pitchFamily="18" charset="0"/>
                <a:cs typeface="Times New Roman" pitchFamily="18" charset="0"/>
              </a:rPr>
              <a:t>METHODOLOGY USED</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32411"/>
            <a:ext cx="8596668" cy="4708951"/>
          </a:xfrm>
        </p:spPr>
        <p:txBody>
          <a:bodyPr>
            <a:noAutofit/>
          </a:bodyPr>
          <a:lstStyle/>
          <a:p>
            <a:pPr algn="just"/>
            <a:r>
              <a:rPr lang="en-US" sz="1400" b="1" dirty="0" smtClean="0"/>
              <a:t>Data Collection and Preprocessing: </a:t>
            </a:r>
            <a:r>
              <a:rPr lang="en-US" sz="1400" dirty="0" smtClean="0"/>
              <a:t>Gather a diverse dataset of facial expressions representing various emotions, including happiness, sadness, anger, surprise, fear, and disgust. Preprocess the data to enhance quality and consistency, including face detection, alignment, and normalization.</a:t>
            </a:r>
          </a:p>
          <a:p>
            <a:pPr algn="just"/>
            <a:r>
              <a:rPr lang="en-US" sz="1400" b="1" dirty="0" smtClean="0"/>
              <a:t>Feature Extraction: </a:t>
            </a:r>
            <a:r>
              <a:rPr lang="en-US" sz="1400" dirty="0" smtClean="0"/>
              <a:t>Extract relevant features from facial images, such as facial landmarks, texture descriptors, and geometric properties, to capture key characteristics indicative of different emotions.</a:t>
            </a:r>
          </a:p>
          <a:p>
            <a:pPr algn="just"/>
            <a:r>
              <a:rPr lang="en-US" sz="1400" b="1" dirty="0" smtClean="0"/>
              <a:t>Artificial Neural Network Design: </a:t>
            </a:r>
            <a:r>
              <a:rPr lang="en-US" sz="1400" dirty="0" smtClean="0"/>
              <a:t>Design and train an artificial neural network architecture optimized for emotion recognition tasks. Experiment with different network architectures, activation functions, and training algorithms to achieve optimal performance.</a:t>
            </a:r>
          </a:p>
          <a:p>
            <a:pPr algn="just"/>
            <a:r>
              <a:rPr lang="en-US" sz="1400" b="1" dirty="0" smtClean="0"/>
              <a:t>Model Training and Evaluation: </a:t>
            </a:r>
            <a:r>
              <a:rPr lang="en-US" sz="1400" dirty="0" smtClean="0"/>
              <a:t>Train the neural network using the preprocessed dataset and evaluate its performance using metrics such as accuracy, precision, recall, and F1-score. Employ cross-validation techniques to assess the model's generalization ability.</a:t>
            </a:r>
          </a:p>
          <a:p>
            <a:pPr algn="just"/>
            <a:r>
              <a:rPr lang="en-US" sz="1400" b="1" dirty="0" smtClean="0"/>
              <a:t>Real-time Implementation: </a:t>
            </a:r>
            <a:r>
              <a:rPr lang="en-US" sz="1400" dirty="0" smtClean="0"/>
              <a:t>Implement the trained model into a real-time system capable of capturing live video streams, processing facial expressions, and providing instantaneous feedback on detected emotions.</a:t>
            </a:r>
          </a:p>
          <a:p>
            <a:pPr algn="just"/>
            <a:r>
              <a:rPr lang="en-US" sz="1400" b="1" dirty="0" smtClean="0"/>
              <a:t>Testing and Validation: </a:t>
            </a:r>
            <a:r>
              <a:rPr lang="en-US" sz="1400" dirty="0" smtClean="0"/>
              <a:t>Conduct extensive testing and validation of the system in various communication scenarios, including interpersonal interactions, customer service simulations, and educational environments. Gather feedback from users to assess the system's effectiveness and usability.</a:t>
            </a:r>
          </a:p>
          <a:p>
            <a:pPr algn="just"/>
            <a:endParaRPr lang="en-IN" sz="1400" dirty="0"/>
          </a:p>
        </p:txBody>
      </p:sp>
    </p:spTree>
    <p:extLst>
      <p:ext uri="{BB962C8B-B14F-4D97-AF65-F5344CB8AC3E}">
        <p14:creationId xmlns:p14="http://schemas.microsoft.com/office/powerpoint/2010/main" val="3307541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RESULTS</a:t>
            </a:r>
            <a:endParaRPr lang="en-IN" b="1" dirty="0">
              <a:solidFill>
                <a:schemeClr val="tx1"/>
              </a:solidFill>
            </a:endParaRPr>
          </a:p>
        </p:txBody>
      </p:sp>
      <p:pic>
        <p:nvPicPr>
          <p:cNvPr id="1027" name="Picture 3"/>
          <p:cNvPicPr>
            <a:picLocks noChangeAspect="1" noChangeArrowheads="1"/>
          </p:cNvPicPr>
          <p:nvPr/>
        </p:nvPicPr>
        <p:blipFill>
          <a:blip r:embed="rId2"/>
          <a:srcRect/>
          <a:stretch>
            <a:fillRect/>
          </a:stretch>
        </p:blipFill>
        <p:spPr bwMode="auto">
          <a:xfrm>
            <a:off x="5672229" y="496389"/>
            <a:ext cx="4439144" cy="3260136"/>
          </a:xfrm>
          <a:prstGeom prst="rect">
            <a:avLst/>
          </a:prstGeom>
          <a:noFill/>
          <a:ln w="9525">
            <a:noFill/>
            <a:miter lim="800000"/>
            <a:headEnd/>
            <a:tailEnd/>
          </a:ln>
          <a:effectLst/>
        </p:spPr>
      </p:pic>
      <p:pic>
        <p:nvPicPr>
          <p:cNvPr id="1029" name="Picture 5"/>
          <p:cNvPicPr>
            <a:picLocks noGrp="1" noChangeAspect="1" noChangeArrowheads="1"/>
          </p:cNvPicPr>
          <p:nvPr>
            <p:ph idx="1"/>
          </p:nvPr>
        </p:nvPicPr>
        <p:blipFill>
          <a:blip r:embed="rId3"/>
          <a:srcRect/>
          <a:stretch>
            <a:fillRect/>
          </a:stretch>
        </p:blipFill>
        <p:spPr bwMode="auto">
          <a:xfrm>
            <a:off x="613826" y="1283652"/>
            <a:ext cx="4386834" cy="32575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5738088" y="3806871"/>
            <a:ext cx="4589232" cy="3051129"/>
          </a:xfrm>
          <a:prstGeom prst="rect">
            <a:avLst/>
          </a:prstGeom>
          <a:noFill/>
          <a:ln w="9525">
            <a:noFill/>
            <a:miter lim="800000"/>
            <a:headEnd/>
            <a:tailEnd/>
          </a:ln>
          <a:effectLst/>
        </p:spPr>
      </p:pic>
      <p:sp>
        <p:nvSpPr>
          <p:cNvPr id="3" name="Rectangle 2"/>
          <p:cNvSpPr/>
          <p:nvPr/>
        </p:nvSpPr>
        <p:spPr>
          <a:xfrm>
            <a:off x="312099" y="5496675"/>
            <a:ext cx="5360129" cy="646331"/>
          </a:xfrm>
          <a:prstGeom prst="rect">
            <a:avLst/>
          </a:prstGeom>
        </p:spPr>
        <p:txBody>
          <a:bodyPr wrap="square">
            <a:spAutoFit/>
          </a:bodyPr>
          <a:lstStyle/>
          <a:p>
            <a:pPr marL="12700">
              <a:lnSpc>
                <a:spcPct val="100000"/>
              </a:lnSpc>
              <a:spcBef>
                <a:spcPts val="130"/>
              </a:spcBef>
            </a:pPr>
            <a:r>
              <a:rPr lang="en-IN" u="sng" dirty="0">
                <a:solidFill>
                  <a:srgbClr val="006FC0"/>
                </a:solidFill>
                <a:uFill>
                  <a:solidFill>
                    <a:srgbClr val="006FC0"/>
                  </a:solidFill>
                </a:uFill>
                <a:cs typeface="Trebuchet MS"/>
              </a:rPr>
              <a:t>https://drive.google.com/file/d/1GtRcIXaJB2eDDOv-_-Ae0Eorn1vPCUpQ/view?usp=drivesdk</a:t>
            </a:r>
            <a:endParaRPr lang="en-IN" dirty="0">
              <a:cs typeface="Trebuchet MS"/>
            </a:endParaRPr>
          </a:p>
        </p:txBody>
      </p:sp>
    </p:spTree>
    <p:extLst>
      <p:ext uri="{BB962C8B-B14F-4D97-AF65-F5344CB8AC3E}">
        <p14:creationId xmlns:p14="http://schemas.microsoft.com/office/powerpoint/2010/main" val="620747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100</TotalTime>
  <Words>824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EMOTION RECOGNITION THROUGH FACIAL EXPRESSION  USING ARTIFICIAL NEURAL NETWORK</vt:lpstr>
      <vt:lpstr>PROJECT TITLE</vt:lpstr>
      <vt:lpstr>PROBLEM STATEMENT</vt:lpstr>
      <vt:lpstr>PROJECT OVERVIEW</vt:lpstr>
      <vt:lpstr>END USERS</vt:lpstr>
      <vt:lpstr>SOLUTION PROVIDED</vt:lpstr>
      <vt:lpstr>METHODOLOGY USED</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RUDHRA Y</dc:title>
  <dc:creator>admin</dc:creator>
  <cp:lastModifiedBy>DELL</cp:lastModifiedBy>
  <cp:revision>12</cp:revision>
  <dcterms:created xsi:type="dcterms:W3CDTF">2024-03-25T04:32:03Z</dcterms:created>
  <dcterms:modified xsi:type="dcterms:W3CDTF">2024-04-04T17:05:56Z</dcterms:modified>
</cp:coreProperties>
</file>