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65" r:id="rId5"/>
    <p:sldId id="259" r:id="rId6"/>
    <p:sldId id="260" r:id="rId7"/>
    <p:sldId id="264" r:id="rId8"/>
    <p:sldId id="261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-168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Relationship Id="rId2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6547"/>
            <a:ext cx="7772400" cy="1470025"/>
          </a:xfrm>
        </p:spPr>
        <p:txBody>
          <a:bodyPr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842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60B30-1AA2-3643-9312-C47442FC3FFD}" type="datetime1">
              <a:rPr lang="en-US" smtClean="0"/>
              <a:t>5/18/16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8F3B5-29EB-9C4A-895F-24396F40C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096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9D22E-AC0C-9940-880D-7CE84652A4C5}" type="datetime1">
              <a:rPr lang="en-US" smtClean="0"/>
              <a:t>5/18/16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8F3B5-29EB-9C4A-895F-24396F40C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734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F5288-7FE9-5740-A92C-3C8FA3A806FD}" type="datetime1">
              <a:rPr lang="en-US" smtClean="0"/>
              <a:t>5/18/16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8F3B5-29EB-9C4A-895F-24396F40C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13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238F3B5-29EB-9C4A-895F-24396F40C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077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0D094-6F3F-C749-A4B7-39D442319064}" type="datetime1">
              <a:rPr lang="en-US" smtClean="0"/>
              <a:t>5/18/16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8F3B5-29EB-9C4A-895F-24396F40C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423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AFC46-7697-BC4C-A4FE-E52F9E1DB189}" type="datetime1">
              <a:rPr lang="en-US" smtClean="0"/>
              <a:t>5/18/16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8F3B5-29EB-9C4A-895F-24396F40C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059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46EED-E0EE-BE4A-B81D-B8A209D74485}" type="datetime1">
              <a:rPr lang="en-US" smtClean="0"/>
              <a:t>5/18/16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8F3B5-29EB-9C4A-895F-24396F40C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334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B2664-E538-BC4E-A755-FC939EAF1DF7}" type="datetime1">
              <a:rPr lang="en-US" smtClean="0"/>
              <a:t>5/18/16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8F3B5-29EB-9C4A-895F-24396F40C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49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1AD26-FC45-494F-A6D4-4ADDC462857C}" type="datetime1">
              <a:rPr lang="en-US" smtClean="0"/>
              <a:t>5/18/16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8F3B5-29EB-9C4A-895F-24396F40C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175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A86BF-9AA2-C84E-8480-EF43191C2C25}" type="datetime1">
              <a:rPr lang="en-US" smtClean="0"/>
              <a:t>5/18/16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8F3B5-29EB-9C4A-895F-24396F40C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68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72122-FB51-C941-870D-95F770BA26CD}" type="datetime1">
              <a:rPr lang="en-US" smtClean="0"/>
              <a:t>5/18/16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8F3B5-29EB-9C4A-895F-24396F40C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213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4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C91FCD-CA97-D641-87FE-FAD1736AC183}" type="datetime1">
              <a:rPr lang="en-US" smtClean="0"/>
              <a:t>5/18/16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</a:defRPr>
            </a:lvl1pPr>
          </a:lstStyle>
          <a:p>
            <a:fld id="{2238F3B5-29EB-9C4A-895F-24396F40C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697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6.emf"/><Relationship Id="rId5" Type="http://schemas.openxmlformats.org/officeDocument/2006/relationships/image" Target="../media/image7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Predict the Onset of Type 2 Diabetes Using </a:t>
            </a:r>
            <a:r>
              <a:rPr lang="en-US" dirty="0"/>
              <a:t>S</a:t>
            </a:r>
            <a:r>
              <a:rPr lang="en-US" dirty="0" smtClean="0"/>
              <a:t>urvey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John </a:t>
            </a:r>
            <a:r>
              <a:rPr lang="en-US" dirty="0" err="1" smtClean="0"/>
              <a:t>Semerdjian</a:t>
            </a:r>
            <a:r>
              <a:rPr lang="en-US" dirty="0" smtClean="0"/>
              <a:t> and Spencer Frank</a:t>
            </a:r>
          </a:p>
          <a:p>
            <a:endParaRPr lang="en-US" dirty="0"/>
          </a:p>
          <a:p>
            <a:r>
              <a:rPr lang="en-US" dirty="0" smtClean="0"/>
              <a:t>University </a:t>
            </a:r>
            <a:r>
              <a:rPr lang="en-US" dirty="0" smtClean="0"/>
              <a:t>of California Berkeley</a:t>
            </a:r>
          </a:p>
        </p:txBody>
      </p:sp>
    </p:spTree>
    <p:extLst>
      <p:ext uri="{BB962C8B-B14F-4D97-AF65-F5344CB8AC3E}">
        <p14:creationId xmlns:p14="http://schemas.microsoft.com/office/powerpoint/2010/main" val="42923634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 2 Diabetes affects millions of people worldwide</a:t>
            </a:r>
          </a:p>
          <a:p>
            <a:r>
              <a:rPr lang="en-US" dirty="0" smtClean="0">
                <a:sym typeface="Wingdings"/>
              </a:rPr>
              <a:t>Use Machine Learning to determine the probability of developing diabetes based on survey data</a:t>
            </a:r>
          </a:p>
          <a:p>
            <a:r>
              <a:rPr lang="en-US" dirty="0" smtClean="0">
                <a:sym typeface="Wingdings"/>
              </a:rPr>
              <a:t>If we can predict the onset of diabetes, healthcare professional can notify patients of their elevated risk of developing diabetes sooner</a:t>
            </a:r>
          </a:p>
          <a:p>
            <a:pPr marL="0" indent="0">
              <a:buNone/>
            </a:pPr>
            <a:endParaRPr lang="en-US" dirty="0" smtClean="0">
              <a:sym typeface="Wingdings"/>
            </a:endParaRPr>
          </a:p>
          <a:p>
            <a:pPr marL="0" indent="0">
              <a:buNone/>
            </a:pPr>
            <a:r>
              <a:rPr lang="en-US" dirty="0" smtClean="0"/>
              <a:t>Early </a:t>
            </a:r>
            <a:r>
              <a:rPr lang="en-US" dirty="0"/>
              <a:t>diagnosis </a:t>
            </a:r>
            <a:r>
              <a:rPr lang="en-US" dirty="0">
                <a:latin typeface="Wingdings"/>
                <a:ea typeface="Wingdings"/>
                <a:cs typeface="Wingdings"/>
                <a:sym typeface="Wingdings"/>
              </a:rPr>
              <a:t> </a:t>
            </a:r>
            <a:r>
              <a:rPr lang="en-US" dirty="0">
                <a:sym typeface="Wingdings"/>
              </a:rPr>
              <a:t>Lifestyle changes </a:t>
            </a:r>
            <a:r>
              <a:rPr lang="en-US" dirty="0">
                <a:latin typeface="Wingdings"/>
                <a:ea typeface="Wingdings"/>
                <a:cs typeface="Wingdings"/>
                <a:sym typeface="Wingdings"/>
              </a:rPr>
              <a:t> </a:t>
            </a:r>
            <a:r>
              <a:rPr lang="en-US" dirty="0">
                <a:sym typeface="Wingdings"/>
              </a:rPr>
              <a:t>Disease Mitigation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8F3B5-29EB-9C4A-895F-24396F40C30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6741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 - NHANES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ym typeface="Wingdings"/>
              </a:rPr>
              <a:t>National Health and Nutrition Examination Survey (NHANES) from the Center for Disease Control</a:t>
            </a:r>
          </a:p>
          <a:p>
            <a:r>
              <a:rPr lang="en-US" dirty="0" smtClean="0">
                <a:sym typeface="Wingdings"/>
              </a:rPr>
              <a:t>3 waves of data collected between 1999-2004</a:t>
            </a:r>
          </a:p>
          <a:p>
            <a:r>
              <a:rPr lang="en-US" dirty="0" smtClean="0">
                <a:sym typeface="Wingdings"/>
              </a:rPr>
              <a:t>Chose 16 out of &gt;100 </a:t>
            </a:r>
            <a:r>
              <a:rPr lang="en-US" dirty="0">
                <a:sym typeface="Wingdings"/>
              </a:rPr>
              <a:t>features</a:t>
            </a:r>
            <a:endParaRPr lang="en-US" dirty="0" smtClean="0">
              <a:sym typeface="Wingdings"/>
            </a:endParaRPr>
          </a:p>
          <a:p>
            <a:pPr lvl="1"/>
            <a:r>
              <a:rPr lang="en-US" dirty="0" smtClean="0">
                <a:sym typeface="Wingdings"/>
              </a:rPr>
              <a:t>Chosen based on feature importance's from Random Forests</a:t>
            </a:r>
          </a:p>
          <a:p>
            <a:pPr lvl="1"/>
            <a:r>
              <a:rPr lang="en-US" dirty="0" smtClean="0">
                <a:sym typeface="Wingdings"/>
              </a:rPr>
              <a:t>Missing data</a:t>
            </a:r>
          </a:p>
          <a:p>
            <a:r>
              <a:rPr lang="en-US" dirty="0" smtClean="0">
                <a:sym typeface="Wingdings"/>
              </a:rPr>
              <a:t>5515 people (samples) divided into 80/20 training &amp; test sets</a:t>
            </a:r>
          </a:p>
          <a:p>
            <a:endParaRPr lang="en-US" dirty="0" smtClean="0">
              <a:sym typeface="Wingdings"/>
            </a:endParaRPr>
          </a:p>
          <a:p>
            <a:endParaRPr lang="en-US" dirty="0" smtClean="0">
              <a:sym typeface="Wingdings"/>
            </a:endParaRPr>
          </a:p>
          <a:p>
            <a:pPr marL="0" indent="0">
              <a:buNone/>
            </a:pPr>
            <a:endParaRPr lang="en-US" dirty="0" smtClean="0">
              <a:sym typeface="Wingding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8F3B5-29EB-9C4A-895F-24396F40C30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6266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5 Features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0940623"/>
              </p:ext>
            </p:extLst>
          </p:nvPr>
        </p:nvGraphicFramePr>
        <p:xfrm>
          <a:off x="1514777" y="1961378"/>
          <a:ext cx="6228204" cy="274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93649"/>
                <a:gridCol w="18345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Feature</a:t>
                      </a:r>
                      <a:endParaRPr lang="en-US" sz="2400" b="1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Importance</a:t>
                      </a:r>
                      <a:endParaRPr lang="en-US" sz="2400" b="1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u="none" strike="noStrike" kern="1200" baseline="0" dirty="0" smtClean="0"/>
                        <a:t>Age at time of screening</a:t>
                      </a:r>
                      <a:endParaRPr lang="en-US" sz="24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u="none" strike="noStrike" kern="1200" baseline="0" dirty="0" smtClean="0"/>
                        <a:t>0.169</a:t>
                      </a:r>
                      <a:endParaRPr lang="en-US" sz="24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u="none" strike="noStrike" kern="1200" baseline="0" dirty="0" smtClean="0"/>
                        <a:t>Waist circumference(cm)</a:t>
                      </a:r>
                      <a:endParaRPr lang="en-US" sz="24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u="none" strike="noStrike" kern="1200" baseline="0" dirty="0" smtClean="0"/>
                        <a:t>0.107</a:t>
                      </a:r>
                      <a:endParaRPr lang="en-US" sz="24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u="none" strike="noStrike" kern="1200" baseline="0" dirty="0" smtClean="0"/>
                        <a:t>Blood relatives have diabetes?</a:t>
                      </a:r>
                      <a:endParaRPr lang="en-US" sz="24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u="none" strike="noStrike" kern="1200" baseline="0" dirty="0" smtClean="0"/>
                        <a:t>0.087</a:t>
                      </a:r>
                      <a:endParaRPr lang="en-US" sz="24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u="none" strike="noStrike" kern="1200" baseline="0" dirty="0" smtClean="0"/>
                        <a:t>Total cholesterol (mg/</a:t>
                      </a:r>
                      <a:r>
                        <a:rPr lang="en-US" sz="2400" u="none" strike="noStrike" kern="1200" baseline="0" dirty="0" err="1" smtClean="0"/>
                        <a:t>dL</a:t>
                      </a:r>
                      <a:r>
                        <a:rPr lang="en-US" sz="2400" u="none" strike="noStrike" kern="1200" baseline="0" dirty="0" smtClean="0"/>
                        <a:t>)</a:t>
                      </a: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u="none" strike="noStrike" kern="1200" baseline="0" dirty="0" smtClean="0"/>
                        <a:t>0.085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u="none" strike="noStrike" kern="1200" baseline="0" dirty="0" smtClean="0"/>
                        <a:t>Height (cm)</a:t>
                      </a:r>
                      <a:endParaRPr lang="en-US" sz="24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u="none" strike="noStrike" kern="1200" baseline="0" dirty="0" smtClean="0"/>
                        <a:t>0.086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8F3B5-29EB-9C4A-895F-24396F40C30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8582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Ensemble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8F3B5-29EB-9C4A-895F-24396F40C306}" type="slidenum">
              <a:rPr lang="en-US" smtClean="0"/>
              <a:t>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0526" y="1333588"/>
            <a:ext cx="2736084" cy="74507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 cmpd="sng">
            <a:solidFill>
              <a:schemeClr val="tx1"/>
            </a:solidFill>
          </a:ln>
          <a:effectLst/>
        </p:spPr>
        <p:txBody>
          <a:bodyPr wrap="square" lIns="158749" tIns="79374" rIns="158749" bIns="79374" rtlCol="0">
            <a:spAutoFit/>
          </a:bodyPr>
          <a:lstStyle/>
          <a:p>
            <a:r>
              <a:rPr lang="en-US" sz="1900" dirty="0">
                <a:latin typeface="Times New Roman"/>
                <a:cs typeface="Times New Roman"/>
              </a:rPr>
              <a:t>Trained Model 1</a:t>
            </a:r>
          </a:p>
          <a:p>
            <a:r>
              <a:rPr lang="en-US" sz="1900" dirty="0">
                <a:latin typeface="Times New Roman"/>
                <a:cs typeface="Times New Roman"/>
              </a:rPr>
              <a:t>Logistic Regression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0526" y="2303795"/>
            <a:ext cx="2736084" cy="74507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 cmpd="sng">
            <a:solidFill>
              <a:schemeClr val="tx1"/>
            </a:solidFill>
          </a:ln>
          <a:effectLst/>
        </p:spPr>
        <p:txBody>
          <a:bodyPr wrap="square" lIns="158749" tIns="79374" rIns="158749" bIns="79374" rtlCol="0">
            <a:spAutoFit/>
          </a:bodyPr>
          <a:lstStyle/>
          <a:p>
            <a:r>
              <a:rPr lang="en-US" sz="1900" dirty="0">
                <a:latin typeface="Times New Roman"/>
                <a:cs typeface="Times New Roman"/>
              </a:rPr>
              <a:t>Trained Model 2</a:t>
            </a:r>
          </a:p>
          <a:p>
            <a:r>
              <a:rPr lang="en-US" sz="1900" dirty="0" smtClean="0">
                <a:latin typeface="Times New Roman"/>
                <a:cs typeface="Times New Roman"/>
              </a:rPr>
              <a:t>KNN</a:t>
            </a:r>
            <a:endParaRPr lang="en-US" sz="1900" dirty="0">
              <a:latin typeface="Times New Roman"/>
              <a:cs typeface="Times New Roman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0526" y="3280639"/>
            <a:ext cx="2739421" cy="74507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 cmpd="sng">
            <a:solidFill>
              <a:schemeClr val="tx1"/>
            </a:solidFill>
          </a:ln>
          <a:effectLst/>
        </p:spPr>
        <p:txBody>
          <a:bodyPr wrap="square" lIns="158749" tIns="79374" rIns="158749" bIns="79374" rtlCol="0">
            <a:spAutoFit/>
          </a:bodyPr>
          <a:lstStyle/>
          <a:p>
            <a:r>
              <a:rPr lang="en-US" sz="1900" dirty="0">
                <a:latin typeface="Times New Roman"/>
                <a:cs typeface="Times New Roman"/>
              </a:rPr>
              <a:t>Trained Model 3</a:t>
            </a:r>
          </a:p>
          <a:p>
            <a:r>
              <a:rPr lang="en-US" sz="1900" dirty="0">
                <a:latin typeface="Times New Roman"/>
                <a:cs typeface="Times New Roman"/>
              </a:rPr>
              <a:t>Random Forests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0526" y="4244210"/>
            <a:ext cx="2736084" cy="74507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 cmpd="sng">
            <a:solidFill>
              <a:schemeClr val="tx1"/>
            </a:solidFill>
          </a:ln>
          <a:effectLst/>
        </p:spPr>
        <p:txBody>
          <a:bodyPr wrap="square" lIns="158749" tIns="79374" rIns="158749" bIns="79374" rtlCol="0">
            <a:spAutoFit/>
          </a:bodyPr>
          <a:lstStyle/>
          <a:p>
            <a:r>
              <a:rPr lang="en-US" sz="1900" dirty="0">
                <a:latin typeface="Times New Roman"/>
                <a:cs typeface="Times New Roman"/>
              </a:rPr>
              <a:t>Trained Model 4</a:t>
            </a:r>
          </a:p>
          <a:p>
            <a:r>
              <a:rPr lang="en-US" sz="1900" dirty="0">
                <a:latin typeface="Times New Roman"/>
                <a:cs typeface="Times New Roman"/>
              </a:rPr>
              <a:t>Gradient Boosting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0526" y="5214422"/>
            <a:ext cx="2736084" cy="74507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 cmpd="sng">
            <a:solidFill>
              <a:schemeClr val="tx1"/>
            </a:solidFill>
          </a:ln>
          <a:effectLst/>
        </p:spPr>
        <p:txBody>
          <a:bodyPr wrap="square" lIns="158749" tIns="79374" rIns="158749" bIns="79374" rtlCol="0">
            <a:spAutoFit/>
          </a:bodyPr>
          <a:lstStyle/>
          <a:p>
            <a:r>
              <a:rPr lang="en-US" sz="1900" dirty="0">
                <a:latin typeface="Times New Roman"/>
                <a:cs typeface="Times New Roman"/>
              </a:rPr>
              <a:t>Trained Model 5</a:t>
            </a:r>
          </a:p>
          <a:p>
            <a:r>
              <a:rPr lang="en-US" sz="1900" dirty="0">
                <a:latin typeface="Times New Roman"/>
                <a:cs typeface="Times New Roman"/>
              </a:rPr>
              <a:t>Support Vector Machine</a:t>
            </a:r>
          </a:p>
        </p:txBody>
      </p:sp>
      <p:cxnSp>
        <p:nvCxnSpPr>
          <p:cNvPr id="10" name="Straight Arrow Connector 9"/>
          <p:cNvCxnSpPr>
            <a:stCxn id="5" idx="3"/>
            <a:endCxn id="16" idx="1"/>
          </p:cNvCxnSpPr>
          <p:nvPr/>
        </p:nvCxnSpPr>
        <p:spPr>
          <a:xfrm>
            <a:off x="3186610" y="1706125"/>
            <a:ext cx="1503980" cy="2009247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3"/>
            <a:endCxn id="16" idx="1"/>
          </p:cNvCxnSpPr>
          <p:nvPr/>
        </p:nvCxnSpPr>
        <p:spPr>
          <a:xfrm>
            <a:off x="3186610" y="2676332"/>
            <a:ext cx="1503980" cy="1039040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3"/>
            <a:endCxn id="16" idx="1"/>
          </p:cNvCxnSpPr>
          <p:nvPr/>
        </p:nvCxnSpPr>
        <p:spPr>
          <a:xfrm>
            <a:off x="3189947" y="3653176"/>
            <a:ext cx="1500643" cy="62196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3"/>
            <a:endCxn id="16" idx="1"/>
          </p:cNvCxnSpPr>
          <p:nvPr/>
        </p:nvCxnSpPr>
        <p:spPr>
          <a:xfrm flipV="1">
            <a:off x="3186610" y="3715372"/>
            <a:ext cx="1503980" cy="901375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9" idx="3"/>
            <a:endCxn id="16" idx="1"/>
          </p:cNvCxnSpPr>
          <p:nvPr/>
        </p:nvCxnSpPr>
        <p:spPr>
          <a:xfrm flipV="1">
            <a:off x="3186610" y="3715372"/>
            <a:ext cx="1503980" cy="1871587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4690590" y="2645849"/>
            <a:ext cx="2543725" cy="2139046"/>
            <a:chOff x="2586012" y="1323421"/>
            <a:chExt cx="1526235" cy="1140825"/>
          </a:xfrm>
        </p:grpSpPr>
        <p:sp>
          <p:nvSpPr>
            <p:cNvPr id="16" name="TextBox 15"/>
            <p:cNvSpPr txBox="1"/>
            <p:nvPr/>
          </p:nvSpPr>
          <p:spPr>
            <a:xfrm>
              <a:off x="2586012" y="1323421"/>
              <a:ext cx="1526235" cy="114082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 cmpd="sng">
              <a:solidFill>
                <a:schemeClr val="tx1"/>
              </a:solidFill>
            </a:ln>
            <a:effectLst/>
          </p:spPr>
          <p:txBody>
            <a:bodyPr wrap="square" rtlCol="0">
              <a:spAutoFit/>
            </a:bodyPr>
            <a:lstStyle/>
            <a:p>
              <a:r>
                <a:rPr lang="en-US" sz="1900" dirty="0">
                  <a:latin typeface="Times New Roman"/>
                  <a:cs typeface="Times New Roman"/>
                </a:rPr>
                <a:t>Ensemble </a:t>
              </a:r>
              <a:r>
                <a:rPr lang="en-US" sz="1900" dirty="0" smtClean="0">
                  <a:latin typeface="Times New Roman"/>
                  <a:cs typeface="Times New Roman"/>
                </a:rPr>
                <a:t>Model</a:t>
              </a:r>
            </a:p>
            <a:p>
              <a:endParaRPr lang="en-US" sz="1900" dirty="0">
                <a:latin typeface="Times New Roman"/>
                <a:cs typeface="Times New Roman"/>
              </a:endParaRPr>
            </a:p>
            <a:p>
              <a:endParaRPr lang="en-US" sz="1900" dirty="0">
                <a:latin typeface="Times New Roman"/>
                <a:cs typeface="Times New Roman"/>
              </a:endParaRPr>
            </a:p>
            <a:p>
              <a:endParaRPr lang="en-US" sz="1900" dirty="0">
                <a:latin typeface="Times New Roman"/>
                <a:cs typeface="Times New Roman"/>
              </a:endParaRPr>
            </a:p>
            <a:p>
              <a:endParaRPr lang="en-US" sz="1900" dirty="0">
                <a:latin typeface="Times New Roman"/>
                <a:cs typeface="Times New Roman"/>
              </a:endParaRPr>
            </a:p>
            <a:p>
              <a:endParaRPr lang="en-US" sz="1900" dirty="0">
                <a:latin typeface="Times New Roman"/>
                <a:cs typeface="Times New Roman"/>
              </a:endParaRPr>
            </a:p>
            <a:p>
              <a:endParaRPr lang="en-US" sz="1900" dirty="0">
                <a:latin typeface="Times New Roman"/>
                <a:cs typeface="Times New Roman"/>
              </a:endParaRPr>
            </a:p>
          </p:txBody>
        </p:sp>
        <p:graphicFrame>
          <p:nvGraphicFramePr>
            <p:cNvPr id="17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87007201"/>
                </p:ext>
              </p:extLst>
            </p:nvPr>
          </p:nvGraphicFramePr>
          <p:xfrm>
            <a:off x="2668588" y="1517394"/>
            <a:ext cx="1346200" cy="914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3" name="Equation" r:id="rId3" imgW="1346200" imgH="914400" progId="Equation.DSMT4">
                    <p:embed/>
                  </p:oleObj>
                </mc:Choice>
                <mc:Fallback>
                  <p:oleObj name="Equation" r:id="rId3" imgW="1346200" imgH="9144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668588" y="1517394"/>
                          <a:ext cx="1346200" cy="9144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18" name="Straight Arrow Connector 17"/>
          <p:cNvCxnSpPr>
            <a:stCxn id="16" idx="3"/>
          </p:cNvCxnSpPr>
          <p:nvPr/>
        </p:nvCxnSpPr>
        <p:spPr>
          <a:xfrm>
            <a:off x="7234315" y="3715372"/>
            <a:ext cx="573393" cy="0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4793730"/>
              </p:ext>
            </p:extLst>
          </p:nvPr>
        </p:nvGraphicFramePr>
        <p:xfrm>
          <a:off x="7997924" y="3496803"/>
          <a:ext cx="275167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Equation" r:id="rId5" imgW="165100" imgH="203200" progId="Equation.DSMT4">
                  <p:embed/>
                </p:oleObj>
              </mc:Choice>
              <mc:Fallback>
                <p:oleObj name="Equation" r:id="rId5" imgW="165100" imgH="203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997924" y="3496803"/>
                        <a:ext cx="275167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3739238" y="4986305"/>
            <a:ext cx="4947562" cy="1341268"/>
          </a:xfrm>
        </p:spPr>
        <p:txBody>
          <a:bodyPr/>
          <a:lstStyle/>
          <a:p>
            <a:r>
              <a:rPr lang="en-US" dirty="0" smtClean="0"/>
              <a:t>Each model tuned and trained individually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0170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 - Model Performance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8F3B5-29EB-9C4A-895F-24396F40C306}" type="slidenum">
              <a:rPr lang="en-US" smtClean="0"/>
              <a:t>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83142" y="2739222"/>
            <a:ext cx="2321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AUC</a:t>
            </a:r>
            <a:r>
              <a:rPr lang="en-US" baseline="-25000" dirty="0" err="1" smtClean="0"/>
              <a:t>GBoost</a:t>
            </a:r>
            <a:r>
              <a:rPr lang="en-US" baseline="-25000" dirty="0" smtClean="0"/>
              <a:t>    </a:t>
            </a:r>
            <a:r>
              <a:rPr lang="en-US" dirty="0" smtClean="0"/>
              <a:t>=  </a:t>
            </a:r>
            <a:r>
              <a:rPr lang="en-US" dirty="0"/>
              <a:t>0.840</a:t>
            </a:r>
            <a:endParaRPr lang="en-US" dirty="0" smtClean="0"/>
          </a:p>
          <a:p>
            <a:r>
              <a:rPr lang="en-US" dirty="0" err="1" smtClean="0"/>
              <a:t>AUC</a:t>
            </a:r>
            <a:r>
              <a:rPr lang="en-US" baseline="-25000" dirty="0" err="1" smtClean="0"/>
              <a:t>Ensemble</a:t>
            </a:r>
            <a:r>
              <a:rPr lang="en-US" dirty="0" smtClean="0"/>
              <a:t>= </a:t>
            </a:r>
            <a:r>
              <a:rPr lang="en-US" dirty="0"/>
              <a:t> </a:t>
            </a:r>
            <a:r>
              <a:rPr lang="en-US" dirty="0" smtClean="0"/>
              <a:t>0.834</a:t>
            </a:r>
          </a:p>
        </p:txBody>
      </p:sp>
      <p:pic>
        <p:nvPicPr>
          <p:cNvPr id="8" name="Picture 7" descr="ROC_curv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0680" y="990324"/>
            <a:ext cx="4882238" cy="4882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8843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8F3B5-29EB-9C4A-895F-24396F40C306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 descr="Bootstrap_ROC_confi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978" y="710702"/>
            <a:ext cx="5171546" cy="51715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 ROC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67999" y="2739222"/>
            <a:ext cx="29499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AUC</a:t>
            </a:r>
            <a:r>
              <a:rPr lang="en-US" baseline="-25000" dirty="0" err="1" smtClean="0"/>
              <a:t>GBoost</a:t>
            </a:r>
            <a:r>
              <a:rPr lang="en-US" baseline="-25000" dirty="0"/>
              <a:t> </a:t>
            </a:r>
            <a:r>
              <a:rPr lang="en-US" dirty="0" smtClean="0"/>
              <a:t>=  0.840 +/- 0.1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(95% CI)</a:t>
            </a:r>
          </a:p>
        </p:txBody>
      </p:sp>
    </p:spTree>
    <p:extLst>
      <p:ext uri="{BB962C8B-B14F-4D97-AF65-F5344CB8AC3E}">
        <p14:creationId xmlns:p14="http://schemas.microsoft.com/office/powerpoint/2010/main" val="28935334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result that really matters - Recall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8F3B5-29EB-9C4A-895F-24396F40C306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9997092"/>
              </p:ext>
            </p:extLst>
          </p:nvPr>
        </p:nvGraphicFramePr>
        <p:xfrm>
          <a:off x="1045025" y="2960583"/>
          <a:ext cx="1227138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Equation" r:id="rId3" imgW="736600" imgH="419100" progId="Equation.DSMT4">
                  <p:embed/>
                </p:oleObj>
              </mc:Choice>
              <mc:Fallback>
                <p:oleObj name="Equation" r:id="rId3" imgW="736600" imgH="419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45025" y="2960583"/>
                        <a:ext cx="1227138" cy="785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 descr="Recall_score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163" y="982447"/>
            <a:ext cx="6871837" cy="4810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6234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does a recall rate of 0.75 for both classes tell us?</a:t>
            </a:r>
            <a:endParaRPr lang="en-US" dirty="0"/>
          </a:p>
          <a:p>
            <a:pPr lvl="1"/>
            <a:r>
              <a:rPr lang="en-US" dirty="0" smtClean="0"/>
              <a:t>Of our sample, we can eliminate 60% as non-diabetics and ensure that we detect at least 75% of the diabetics from the remaining 40% of our population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8F3B5-29EB-9C4A-895F-24396F40C30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3244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erkeley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BerkeleyTheme.thmx</Template>
  <TotalTime>1908</TotalTime>
  <Words>290</Words>
  <Application>Microsoft Macintosh PowerPoint</Application>
  <PresentationFormat>On-screen Show (4:3)</PresentationFormat>
  <Paragraphs>67</Paragraphs>
  <Slides>9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BerkeleyTheme</vt:lpstr>
      <vt:lpstr>Equation</vt:lpstr>
      <vt:lpstr>Predict the Onset of Type 2 Diabetes Using Survey Data</vt:lpstr>
      <vt:lpstr>The Problem</vt:lpstr>
      <vt:lpstr>The Data - NHANES</vt:lpstr>
      <vt:lpstr>Top 5 Features</vt:lpstr>
      <vt:lpstr>Ensemble Model</vt:lpstr>
      <vt:lpstr>Results  - Model Performance</vt:lpstr>
      <vt:lpstr>Bootstrap ROC </vt:lpstr>
      <vt:lpstr>The result that really matters - Recall</vt:lpstr>
      <vt:lpstr>Application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 we predict the onset of diabetes using survey data?</dc:title>
  <dc:creator>Microsoft Office User</dc:creator>
  <cp:lastModifiedBy>John Semerdjian</cp:lastModifiedBy>
  <cp:revision>15</cp:revision>
  <dcterms:created xsi:type="dcterms:W3CDTF">2015-12-11T16:20:20Z</dcterms:created>
  <dcterms:modified xsi:type="dcterms:W3CDTF">2016-05-19T00:15:07Z</dcterms:modified>
</cp:coreProperties>
</file>