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7" r:id="rId5"/>
    <p:sldId id="268" r:id="rId6"/>
    <p:sldId id="266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3C6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583C-6607-4920-A38B-D862D5BF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B26DB-C80D-4370-B934-E10F05616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8F173-DCDB-4BC2-802B-C9EA819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8A39-5500-4785-9F14-6DF42AE1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A9DF2-428E-4FBF-85FB-A56DA756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883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3A40A-E0F7-4D8B-8F36-91CED258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9FAD-E9E5-4A46-941F-78CB44E4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2C003-A2BA-4562-9E71-1B740D4A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9F382-BA7F-4E87-97AF-426470DE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3019F-A028-4430-95E8-F740C7E5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222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49CAE-D348-42CC-A139-54D1AFD3E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9D131-5FB3-45D1-8F34-7E7FD3B2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93446-B3A3-472B-865F-D8878A7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EA35C-5350-4CB4-8841-C4181A63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26F9-DC3C-446C-BF00-3433F3D4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45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D0951-A638-4B7E-B987-C33D43EB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566FC-90C2-43B2-BEFB-C9445B5A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60A62-D289-4CAB-A261-EF63AC54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C4B4C-01B5-4A6A-BD85-5ABF98F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609CE-D109-4B9B-A698-EEED2C39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737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7EA06-012A-4C42-9930-B7756ACC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4B8B9-C6C7-4685-BE99-5CC08601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FFC92-B881-4975-9C83-DB95531C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85F7-E5BE-4467-B08E-C05A8837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40B0B-77E0-4EFB-ADE7-C5620078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61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E042-556E-4F0C-A134-29DE4C25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7E1C0-5708-4EB6-B746-D4DD3532B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EA468-5403-4E4E-B963-55B14459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D4009-6C65-4713-BEE4-FD54DC99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C2F6A-88EF-4780-84CD-0D1933C1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43131-829A-4512-94C8-0006AE31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909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680B9-52BF-42F1-BC99-8A13B0BB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264E-28D7-411E-845F-9A595343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436F6-20A6-415C-B9DF-831B9121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4A1663-0CF6-4FF1-A16D-5804647C9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626569-37D9-4C52-8228-F36954E68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553A4-17BD-4A4A-AD9F-75F9BF11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28E363-250E-4752-8EF3-F319C679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CAFE3-D87B-4E7C-B982-01DCC43F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5136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894E-9E71-4C1C-AACA-DAF0DA69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6CA38D-B36F-462E-B94C-B3A70895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FAC3A-52BF-4707-8F00-F61D261D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C446B-15E5-4424-84AE-79DF8308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2284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ACEEA-FCEC-4771-9FA6-3456D99B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E64E8-F5E3-428D-A162-348B5A6C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2FEA4-B1E3-4A5E-9BDE-4DD75E96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8755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AD8-E3FB-480A-8F20-A35D7295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FA063-A71A-423E-A91A-4F03E91C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8D346-38A6-4649-8428-5E9AEFC0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DDC71-096F-423E-8F88-AAFC1771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F5A74-B088-4930-84A4-C8043738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036DD-E0AB-48B9-BEFD-C926682E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0492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98F92-849F-45AC-BED0-279F3F4B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09025-FC35-433B-A50F-EF6E6548B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F2DF9-24AC-42DF-9A85-6400B01A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88B95-92D7-48A2-8995-62E6A496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41B7A-A050-4255-87A6-238C34F5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8422F-8305-4E40-BB68-59421046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342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C6846-B93A-48A7-89D7-6B29C0FA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6A17E-FF5D-46CC-9F9F-B99E6D2F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D86E-20C6-4D09-B921-E2641D514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D7880-D258-470F-BD66-2B4A84FA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D1F4-99B2-4435-A433-0887C05F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8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22729" y="304800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BB33B-35BB-49DB-9FDD-B80B7D88E94E}"/>
              </a:ext>
            </a:extLst>
          </p:cNvPr>
          <p:cNvSpPr txBox="1"/>
          <p:nvPr/>
        </p:nvSpPr>
        <p:spPr>
          <a:xfrm>
            <a:off x="3299012" y="4786604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OCR A Extended" panose="02010509020102010303" pitchFamily="50" charset="0"/>
              </a:rPr>
              <a:t>Solux</a:t>
            </a:r>
            <a:r>
              <a:rPr lang="en-US" altLang="ko-KR" dirty="0">
                <a:latin typeface="OCR A Extended" panose="02010509020102010303" pitchFamily="50" charset="0"/>
              </a:rPr>
              <a:t> 25_</a:t>
            </a:r>
            <a:r>
              <a:rPr lang="ko-KR" altLang="en-US" dirty="0">
                <a:latin typeface="OCR A Extended" panose="02010509020102010303" pitchFamily="50" charset="0"/>
              </a:rPr>
              <a:t>강윤서</a:t>
            </a:r>
            <a:r>
              <a:rPr lang="en-US" altLang="ko-KR" dirty="0">
                <a:latin typeface="OCR A Extended" panose="02010509020102010303" pitchFamily="50" charset="0"/>
              </a:rPr>
              <a:t>_</a:t>
            </a:r>
            <a:r>
              <a:rPr lang="ko-KR" altLang="en-US" dirty="0" err="1">
                <a:latin typeface="OCR A Extended" panose="02010509020102010303" pitchFamily="50" charset="0"/>
              </a:rPr>
              <a:t>박단영</a:t>
            </a:r>
            <a:r>
              <a:rPr lang="en-US" altLang="ko-KR" dirty="0">
                <a:latin typeface="OCR A Extended" panose="02010509020102010303" pitchFamily="50" charset="0"/>
              </a:rPr>
              <a:t>_</a:t>
            </a:r>
            <a:r>
              <a:rPr lang="ko-KR" altLang="en-US" dirty="0">
                <a:latin typeface="OCR A Extended" panose="02010509020102010303" pitchFamily="50" charset="0"/>
              </a:rPr>
              <a:t>박진희</a:t>
            </a:r>
            <a:r>
              <a:rPr lang="en-US" altLang="ko-KR" dirty="0">
                <a:latin typeface="OCR A Extended" panose="02010509020102010303" pitchFamily="50" charset="0"/>
              </a:rPr>
              <a:t>_</a:t>
            </a:r>
            <a:r>
              <a:rPr lang="ko-KR" altLang="en-US" dirty="0" err="1">
                <a:latin typeface="OCR A Extended" panose="02010509020102010303" pitchFamily="50" charset="0"/>
              </a:rPr>
              <a:t>주혜지</a:t>
            </a:r>
            <a:endParaRPr lang="ko-KR" altLang="en-US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8162A7-8005-4D39-BE19-B10DF5BBAE3A}"/>
              </a:ext>
            </a:extLst>
          </p:cNvPr>
          <p:cNvGrpSpPr/>
          <p:nvPr/>
        </p:nvGrpSpPr>
        <p:grpSpPr>
          <a:xfrm>
            <a:off x="3757977" y="1938578"/>
            <a:ext cx="4762642" cy="1689695"/>
            <a:chOff x="3757977" y="1938578"/>
            <a:chExt cx="4762642" cy="16896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3E5A26-CBD2-4AD1-86A1-6F312BC64931}"/>
                </a:ext>
              </a:extLst>
            </p:cNvPr>
            <p:cNvSpPr txBox="1"/>
            <p:nvPr/>
          </p:nvSpPr>
          <p:spPr>
            <a:xfrm>
              <a:off x="4357181" y="2366390"/>
              <a:ext cx="41634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7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B3CE5-6A79-4EE8-BE01-40E6278076EF}"/>
                </a:ext>
              </a:extLst>
            </p:cNvPr>
            <p:cNvSpPr txBox="1"/>
            <p:nvPr/>
          </p:nvSpPr>
          <p:spPr>
            <a:xfrm rot="21116058">
              <a:off x="3976502" y="2304834"/>
              <a:ext cx="76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C24A9D3-5A6F-46A8-8630-3DC1335AA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3757977" y="1938578"/>
              <a:ext cx="890416" cy="638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5390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DF61DE-BC63-4CE1-B651-85547C233376}"/>
              </a:ext>
            </a:extLst>
          </p:cNvPr>
          <p:cNvGrpSpPr/>
          <p:nvPr/>
        </p:nvGrpSpPr>
        <p:grpSpPr>
          <a:xfrm>
            <a:off x="4259684" y="295835"/>
            <a:ext cx="4012700" cy="884371"/>
            <a:chOff x="5193750" y="593824"/>
            <a:chExt cx="4474001" cy="9860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B98423-49E8-4AFA-8A1A-76C3E3DC1F22}"/>
                </a:ext>
              </a:extLst>
            </p:cNvPr>
            <p:cNvSpPr txBox="1"/>
            <p:nvPr/>
          </p:nvSpPr>
          <p:spPr>
            <a:xfrm>
              <a:off x="5455636" y="962691"/>
              <a:ext cx="4212115" cy="583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r>
                <a:rPr lang="en-US" altLang="ko-KR" sz="28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_</a:t>
              </a:r>
              <a:r>
                <a:rPr lang="ko-KR" altLang="en-US" sz="28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인터페이스 예시</a:t>
              </a:r>
              <a:endParaRPr lang="en-US" altLang="ko-KR" sz="28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55813-C425-45D4-9111-3A5D0E1F794E}"/>
                </a:ext>
              </a:extLst>
            </p:cNvPr>
            <p:cNvSpPr txBox="1"/>
            <p:nvPr/>
          </p:nvSpPr>
          <p:spPr>
            <a:xfrm rot="21116058">
              <a:off x="5396721" y="927862"/>
              <a:ext cx="761357" cy="652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9CD4C0-8CE1-4898-A07A-E8B3079F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5193750" y="593824"/>
              <a:ext cx="672864" cy="482708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865C12-FFF4-473E-8992-AC5FCE8F8C35}"/>
              </a:ext>
            </a:extLst>
          </p:cNvPr>
          <p:cNvGrpSpPr/>
          <p:nvPr/>
        </p:nvGrpSpPr>
        <p:grpSpPr>
          <a:xfrm>
            <a:off x="1303650" y="720367"/>
            <a:ext cx="9953630" cy="5680693"/>
            <a:chOff x="721453" y="327171"/>
            <a:chExt cx="10221985" cy="5833847"/>
          </a:xfrm>
        </p:grpSpPr>
        <p:pic>
          <p:nvPicPr>
            <p:cNvPr id="15" name="그림 14" descr="텍스트, 표지판, 판매이(가) 표시된 사진&#10;&#10;자동 생성된 설명">
              <a:extLst>
                <a:ext uri="{FF2B5EF4-FFF2-40B4-BE49-F238E27FC236}">
                  <a16:creationId xmlns:a16="http://schemas.microsoft.com/office/drawing/2014/main" id="{D34DF60D-50EE-4042-99B8-5DCC5F52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846" y="1034409"/>
              <a:ext cx="6151931" cy="5126609"/>
            </a:xfrm>
            <a:prstGeom prst="rect">
              <a:avLst/>
            </a:prstGeom>
          </p:spPr>
        </p:pic>
        <p:sp>
          <p:nvSpPr>
            <p:cNvPr id="17" name="설명선: 선 16">
              <a:extLst>
                <a:ext uri="{FF2B5EF4-FFF2-40B4-BE49-F238E27FC236}">
                  <a16:creationId xmlns:a16="http://schemas.microsoft.com/office/drawing/2014/main" id="{4901995D-7084-4831-889E-288AC7B1BF22}"/>
                </a:ext>
              </a:extLst>
            </p:cNvPr>
            <p:cNvSpPr/>
            <p:nvPr/>
          </p:nvSpPr>
          <p:spPr>
            <a:xfrm>
              <a:off x="721453" y="2265028"/>
              <a:ext cx="1602297" cy="889233"/>
            </a:xfrm>
            <a:prstGeom prst="borderCallout1">
              <a:avLst>
                <a:gd name="adj1" fmla="val 50825"/>
                <a:gd name="adj2" fmla="val 100568"/>
                <a:gd name="adj3" fmla="val 120047"/>
                <a:gd name="adj4" fmla="val 15067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피로도</a:t>
              </a:r>
            </a:p>
          </p:txBody>
        </p:sp>
        <p:sp>
          <p:nvSpPr>
            <p:cNvPr id="18" name="설명선: 선 17">
              <a:extLst>
                <a:ext uri="{FF2B5EF4-FFF2-40B4-BE49-F238E27FC236}">
                  <a16:creationId xmlns:a16="http://schemas.microsoft.com/office/drawing/2014/main" id="{F3BE358B-36AC-4687-8845-9A7D8A459116}"/>
                </a:ext>
              </a:extLst>
            </p:cNvPr>
            <p:cNvSpPr/>
            <p:nvPr/>
          </p:nvSpPr>
          <p:spPr>
            <a:xfrm>
              <a:off x="9324363" y="595618"/>
              <a:ext cx="1535185" cy="847288"/>
            </a:xfrm>
            <a:prstGeom prst="borderCallout1">
              <a:avLst>
                <a:gd name="adj1" fmla="val 43503"/>
                <a:gd name="adj2" fmla="val 410"/>
                <a:gd name="adj3" fmla="val 112500"/>
                <a:gd name="adj4" fmla="val -3833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날짜 및 자산</a:t>
              </a:r>
            </a:p>
          </p:txBody>
        </p:sp>
        <p:sp>
          <p:nvSpPr>
            <p:cNvPr id="19" name="설명선: 선 18">
              <a:extLst>
                <a:ext uri="{FF2B5EF4-FFF2-40B4-BE49-F238E27FC236}">
                  <a16:creationId xmlns:a16="http://schemas.microsoft.com/office/drawing/2014/main" id="{D80C0E39-4589-4283-8DA4-584E8EFCA7BC}"/>
                </a:ext>
              </a:extLst>
            </p:cNvPr>
            <p:cNvSpPr/>
            <p:nvPr/>
          </p:nvSpPr>
          <p:spPr>
            <a:xfrm>
              <a:off x="9324363" y="2709644"/>
              <a:ext cx="1619075" cy="847288"/>
            </a:xfrm>
            <a:prstGeom prst="borderCallout1">
              <a:avLst>
                <a:gd name="adj1" fmla="val 45483"/>
                <a:gd name="adj2" fmla="val -561"/>
                <a:gd name="adj3" fmla="val 112500"/>
                <a:gd name="adj4" fmla="val -3833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할 일 목록</a:t>
              </a:r>
            </a:p>
          </p:txBody>
        </p:sp>
        <p:sp>
          <p:nvSpPr>
            <p:cNvPr id="20" name="설명선: 선 19">
              <a:extLst>
                <a:ext uri="{FF2B5EF4-FFF2-40B4-BE49-F238E27FC236}">
                  <a16:creationId xmlns:a16="http://schemas.microsoft.com/office/drawing/2014/main" id="{445ACF83-EB0B-4503-BE19-79E9C5326625}"/>
                </a:ext>
              </a:extLst>
            </p:cNvPr>
            <p:cNvSpPr/>
            <p:nvPr/>
          </p:nvSpPr>
          <p:spPr>
            <a:xfrm>
              <a:off x="721453" y="5142451"/>
              <a:ext cx="1602297" cy="1018567"/>
            </a:xfrm>
            <a:prstGeom prst="borderCallout1">
              <a:avLst>
                <a:gd name="adj1" fmla="val 49223"/>
                <a:gd name="adj2" fmla="val 100044"/>
                <a:gd name="adj3" fmla="val 31787"/>
                <a:gd name="adj4" fmla="val 163761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상태에 따른 대사 랜덤출력</a:t>
              </a:r>
            </a:p>
          </p:txBody>
        </p:sp>
        <p:sp>
          <p:nvSpPr>
            <p:cNvPr id="22" name="설명선: 선 21">
              <a:extLst>
                <a:ext uri="{FF2B5EF4-FFF2-40B4-BE49-F238E27FC236}">
                  <a16:creationId xmlns:a16="http://schemas.microsoft.com/office/drawing/2014/main" id="{242D0B35-9651-48AF-A7DF-2FC727D1636F}"/>
                </a:ext>
              </a:extLst>
            </p:cNvPr>
            <p:cNvSpPr/>
            <p:nvPr/>
          </p:nvSpPr>
          <p:spPr>
            <a:xfrm>
              <a:off x="1174459" y="327171"/>
              <a:ext cx="1434517" cy="854125"/>
            </a:xfrm>
            <a:prstGeom prst="borderCallout1">
              <a:avLst>
                <a:gd name="adj1" fmla="val 51162"/>
                <a:gd name="adj2" fmla="val 99269"/>
                <a:gd name="adj3" fmla="val 118393"/>
                <a:gd name="adj4" fmla="val 14704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723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784A6D-C867-4171-9D6B-728025DB5A2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340659" y="3420035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E8A722-CC3A-4535-8282-C5985424EF90}"/>
              </a:ext>
            </a:extLst>
          </p:cNvPr>
          <p:cNvCxnSpPr>
            <a:cxnSpLocks/>
          </p:cNvCxnSpPr>
          <p:nvPr/>
        </p:nvCxnSpPr>
        <p:spPr>
          <a:xfrm flipH="1" flipV="1">
            <a:off x="1739153" y="3671046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AFF167-80C1-4BE9-A147-F181FCE6A8C9}"/>
              </a:ext>
            </a:extLst>
          </p:cNvPr>
          <p:cNvCxnSpPr>
            <a:cxnSpLocks/>
          </p:cNvCxnSpPr>
          <p:nvPr/>
        </p:nvCxnSpPr>
        <p:spPr>
          <a:xfrm flipH="1" flipV="1">
            <a:off x="3083858" y="3931023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98423-49E8-4AFA-8A1A-76C3E3DC1F22}"/>
              </a:ext>
            </a:extLst>
          </p:cNvPr>
          <p:cNvSpPr txBox="1"/>
          <p:nvPr/>
        </p:nvSpPr>
        <p:spPr>
          <a:xfrm>
            <a:off x="7541176" y="2669140"/>
            <a:ext cx="416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atin typeface="OCR A Extended" panose="02010509020102010303" pitchFamily="50" charset="0"/>
                <a:ea typeface="김남윤체" panose="03030502000000000000" pitchFamily="66" charset="-127"/>
              </a:rPr>
              <a:t>감사합니다</a:t>
            </a:r>
            <a:endParaRPr lang="en-US" altLang="ko-KR" sz="7200" dirty="0">
              <a:latin typeface="OCR A Extended" panose="02010509020102010303" pitchFamily="50" charset="0"/>
              <a:ea typeface="김남윤체" panose="03030502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849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BB33B-35BB-49DB-9FDD-B80B7D88E94E}"/>
              </a:ext>
            </a:extLst>
          </p:cNvPr>
          <p:cNvSpPr txBox="1"/>
          <p:nvPr/>
        </p:nvSpPr>
        <p:spPr>
          <a:xfrm>
            <a:off x="340659" y="313766"/>
            <a:ext cx="164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INDEX</a:t>
            </a:r>
            <a:endParaRPr lang="ko-KR" altLang="en-US" sz="28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0BA0A4-4690-4E8B-865C-3132BE5C3439}"/>
              </a:ext>
            </a:extLst>
          </p:cNvPr>
          <p:cNvCxnSpPr/>
          <p:nvPr/>
        </p:nvCxnSpPr>
        <p:spPr>
          <a:xfrm>
            <a:off x="340659" y="898541"/>
            <a:ext cx="2743200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784A6D-C867-4171-9D6B-728025DB5A2E}"/>
              </a:ext>
            </a:extLst>
          </p:cNvPr>
          <p:cNvCxnSpPr>
            <a:cxnSpLocks/>
          </p:cNvCxnSpPr>
          <p:nvPr/>
        </p:nvCxnSpPr>
        <p:spPr>
          <a:xfrm flipV="1">
            <a:off x="2169459" y="692354"/>
            <a:ext cx="0" cy="5260211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9F1AD3-D5FB-439F-A2C2-1A9ABBFC338F}"/>
              </a:ext>
            </a:extLst>
          </p:cNvPr>
          <p:cNvSpPr txBox="1"/>
          <p:nvPr/>
        </p:nvSpPr>
        <p:spPr>
          <a:xfrm>
            <a:off x="3083859" y="2286001"/>
            <a:ext cx="508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개발엔진 소개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  <a:cs typeface="둥근모꼴" panose="020B0500000000000000" pitchFamily="50" charset="-127"/>
              </a:rPr>
              <a:t>_</a:t>
            </a:r>
            <a:r>
              <a:rPr lang="en-US" altLang="ko-KR" sz="28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Construct2</a:t>
            </a:r>
            <a:endParaRPr lang="ko-KR" altLang="en-US" sz="28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DA2BD-5E61-4A6E-9EC6-78A4D6F32AFF}"/>
              </a:ext>
            </a:extLst>
          </p:cNvPr>
          <p:cNvSpPr txBox="1"/>
          <p:nvPr/>
        </p:nvSpPr>
        <p:spPr>
          <a:xfrm>
            <a:off x="3083858" y="4048780"/>
            <a:ext cx="508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퀸송이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메이커 소개</a:t>
            </a:r>
            <a:endParaRPr lang="ko-KR" altLang="en-US" sz="28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4076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784A6D-C867-4171-9D6B-728025DB5A2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340659" y="3420035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9F1AD3-D5FB-439F-A2C2-1A9ABBFC338F}"/>
              </a:ext>
            </a:extLst>
          </p:cNvPr>
          <p:cNvSpPr txBox="1"/>
          <p:nvPr/>
        </p:nvSpPr>
        <p:spPr>
          <a:xfrm>
            <a:off x="5782235" y="2664348"/>
            <a:ext cx="606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Construct2</a:t>
            </a:r>
            <a:endParaRPr lang="ko-KR" altLang="en-US" sz="60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E8A722-CC3A-4535-8282-C5985424EF90}"/>
              </a:ext>
            </a:extLst>
          </p:cNvPr>
          <p:cNvCxnSpPr>
            <a:cxnSpLocks/>
          </p:cNvCxnSpPr>
          <p:nvPr/>
        </p:nvCxnSpPr>
        <p:spPr>
          <a:xfrm flipH="1" flipV="1">
            <a:off x="1739153" y="3671046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AFF167-80C1-4BE9-A147-F181FCE6A8C9}"/>
              </a:ext>
            </a:extLst>
          </p:cNvPr>
          <p:cNvCxnSpPr>
            <a:cxnSpLocks/>
          </p:cNvCxnSpPr>
          <p:nvPr/>
        </p:nvCxnSpPr>
        <p:spPr>
          <a:xfrm flipH="1" flipV="1">
            <a:off x="3083858" y="3931023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76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BB33B-35BB-49DB-9FDD-B80B7D88E94E}"/>
              </a:ext>
            </a:extLst>
          </p:cNvPr>
          <p:cNvSpPr txBox="1"/>
          <p:nvPr/>
        </p:nvSpPr>
        <p:spPr>
          <a:xfrm>
            <a:off x="340659" y="366356"/>
            <a:ext cx="274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Construct2</a:t>
            </a:r>
            <a:endParaRPr lang="ko-KR" altLang="en-US" sz="24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0BA0A4-4690-4E8B-865C-3132BE5C3439}"/>
              </a:ext>
            </a:extLst>
          </p:cNvPr>
          <p:cNvCxnSpPr/>
          <p:nvPr/>
        </p:nvCxnSpPr>
        <p:spPr>
          <a:xfrm>
            <a:off x="340659" y="898541"/>
            <a:ext cx="2743200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E8A4CF-9BBA-4B2C-BF47-5C48326AAFF8}"/>
              </a:ext>
            </a:extLst>
          </p:cNvPr>
          <p:cNvSpPr txBox="1">
            <a:spLocks/>
          </p:cNvSpPr>
          <p:nvPr/>
        </p:nvSpPr>
        <p:spPr>
          <a:xfrm>
            <a:off x="869575" y="1359777"/>
            <a:ext cx="9681883" cy="472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</a:t>
            </a:r>
            <a:r>
              <a:rPr lang="en-US" altLang="ko-KR" sz="2400" dirty="0" err="1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Scirra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개발한 </a:t>
            </a: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HTML5 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기반 </a:t>
            </a: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2D 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게임 개발 엔진</a:t>
            </a:r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</a:t>
            </a:r>
            <a:r>
              <a:rPr lang="ko-KR" altLang="en-US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시각적 프로그래밍</a:t>
            </a:r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IOS/Android, WINDOWS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등 다양한 플랫폼에서 출시가 가능</a:t>
            </a:r>
            <a:endParaRPr lang="ko-KR" altLang="en-US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매주 신규 베타 버전 데이터가 업데이트</a:t>
            </a:r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</a:t>
            </a:r>
            <a:r>
              <a:rPr lang="ko-KR" altLang="en-US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사용법이 쉽고 가벼움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9133BAB4-A3E4-478A-A2AD-467CF8C72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89" y1="77778" x2="20889" y2="77778"/>
                        <a14:foregroundMark x1="29333" y1="80000" x2="29333" y2="80000"/>
                        <a14:foregroundMark x1="33778" y1="80444" x2="33778" y2="80444"/>
                        <a14:foregroundMark x1="41778" y1="79556" x2="41778" y2="79556"/>
                        <a14:foregroundMark x1="47556" y1="79111" x2="47556" y2="79111"/>
                        <a14:foregroundMark x1="51556" y1="80889" x2="51556" y2="80889"/>
                        <a14:foregroundMark x1="56444" y1="80889" x2="56444" y2="80889"/>
                        <a14:foregroundMark x1="66222" y1="80000" x2="66222" y2="80000"/>
                        <a14:foregroundMark x1="70222" y1="80000" x2="70222" y2="80000"/>
                        <a14:foregroundMark x1="82222" y1="78222" x2="82222" y2="78222"/>
                        <a14:backgroundMark x1="28000" y1="81778" x2="28000" y2="8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08" y="597188"/>
            <a:ext cx="2299108" cy="22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85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BB33B-35BB-49DB-9FDD-B80B7D88E94E}"/>
              </a:ext>
            </a:extLst>
          </p:cNvPr>
          <p:cNvSpPr txBox="1"/>
          <p:nvPr/>
        </p:nvSpPr>
        <p:spPr>
          <a:xfrm>
            <a:off x="340659" y="366356"/>
            <a:ext cx="274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Construct2</a:t>
            </a:r>
            <a:endParaRPr lang="ko-KR" altLang="en-US" sz="24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0BA0A4-4690-4E8B-865C-3132BE5C3439}"/>
              </a:ext>
            </a:extLst>
          </p:cNvPr>
          <p:cNvCxnSpPr/>
          <p:nvPr/>
        </p:nvCxnSpPr>
        <p:spPr>
          <a:xfrm>
            <a:off x="340659" y="898541"/>
            <a:ext cx="2743200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31C1DFE-EDD3-42D8-ADE8-FC726EC33E77}"/>
              </a:ext>
            </a:extLst>
          </p:cNvPr>
          <p:cNvSpPr txBox="1">
            <a:spLocks/>
          </p:cNvSpPr>
          <p:nvPr/>
        </p:nvSpPr>
        <p:spPr>
          <a:xfrm>
            <a:off x="716299" y="1051621"/>
            <a:ext cx="7328305" cy="497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</a:rPr>
              <a:t>&gt;&gt; </a:t>
            </a:r>
            <a:r>
              <a:rPr lang="ko-KR" altLang="en-US" sz="2400" dirty="0">
                <a:latin typeface="OCR A Extended" panose="02010509020102010303" pitchFamily="50" charset="0"/>
              </a:rPr>
              <a:t>제작방식</a:t>
            </a:r>
            <a:endParaRPr lang="en-US" altLang="ko-KR" sz="2400" dirty="0">
              <a:latin typeface="OCR A Extended" panose="02010509020102010303" pitchFamily="50" charset="0"/>
            </a:endParaRPr>
          </a:p>
          <a:p>
            <a:pPr lvl="2">
              <a:buFont typeface="맑은 고딕" panose="020B0503020000020004" pitchFamily="50" charset="-127"/>
              <a:buChar char="ￚ"/>
            </a:pPr>
            <a:r>
              <a:rPr lang="ko-KR" altLang="en-US" sz="2200" dirty="0">
                <a:latin typeface="OCR A Extended" panose="02010509020102010303" pitchFamily="50" charset="0"/>
              </a:rPr>
              <a:t>자주 쓰이는 기본 동작의 경우 객체에 </a:t>
            </a:r>
            <a:r>
              <a:rPr lang="en-US" altLang="ko-KR" sz="2200" dirty="0">
                <a:latin typeface="OCR A Extended" panose="02010509020102010303" pitchFamily="50" charset="0"/>
              </a:rPr>
              <a:t>behavior</a:t>
            </a:r>
            <a:r>
              <a:rPr lang="ko-KR" altLang="en-US" sz="2200" dirty="0">
                <a:latin typeface="OCR A Extended" panose="02010509020102010303" pitchFamily="50" charset="0"/>
              </a:rPr>
              <a:t>등을 붙임</a:t>
            </a:r>
            <a:r>
              <a:rPr lang="en-US" altLang="ko-KR" dirty="0">
                <a:latin typeface="OCR A Extended" panose="02010509020102010303" pitchFamily="50" charset="0"/>
              </a:rPr>
              <a:t>	</a:t>
            </a:r>
            <a:endParaRPr lang="en-US" altLang="ko-KR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US" altLang="ko-KR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US" altLang="ko-KR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</a:rPr>
              <a:t>&gt;&gt; </a:t>
            </a:r>
            <a:r>
              <a:rPr lang="ko-KR" altLang="en-US" sz="2400" dirty="0">
                <a:latin typeface="OCR A Extended" panose="02010509020102010303" pitchFamily="50" charset="0"/>
              </a:rPr>
              <a:t>게임 규칙 작성</a:t>
            </a:r>
            <a:endParaRPr lang="en-US" altLang="ko-KR" sz="2400" dirty="0">
              <a:latin typeface="OCR A Extended" panose="02010509020102010303" pitchFamily="50" charset="0"/>
            </a:endParaRPr>
          </a:p>
          <a:p>
            <a:pPr lvl="2">
              <a:buFontTx/>
              <a:buChar char="-"/>
            </a:pPr>
            <a:r>
              <a:rPr lang="ko-KR" altLang="en-US" sz="2200" dirty="0">
                <a:latin typeface="OCR A Extended" panose="02010509020102010303" pitchFamily="50" charset="0"/>
              </a:rPr>
              <a:t>이벤트 시트 사용</a:t>
            </a:r>
            <a:endParaRPr lang="en-US" altLang="ko-KR" sz="2200" dirty="0">
              <a:latin typeface="OCR A Extended" panose="02010509020102010303" pitchFamily="50" charset="0"/>
            </a:endParaRPr>
          </a:p>
          <a:p>
            <a:pPr lvl="2">
              <a:buFontTx/>
              <a:buChar char="-"/>
            </a:pPr>
            <a:r>
              <a:rPr lang="ko-KR" altLang="en-US" sz="2200" dirty="0">
                <a:latin typeface="OCR A Extended" panose="02010509020102010303" pitchFamily="50" charset="0"/>
              </a:rPr>
              <a:t>이벤트 시트는 또다른 이벤트 시트를 포함</a:t>
            </a:r>
            <a:endParaRPr lang="en-US" altLang="ko-KR" sz="2200" dirty="0">
              <a:latin typeface="OCR A Extended" panose="02010509020102010303" pitchFamily="50" charset="0"/>
            </a:endParaRPr>
          </a:p>
          <a:p>
            <a:pPr lvl="2">
              <a:buFontTx/>
              <a:buChar char="-"/>
            </a:pPr>
            <a:r>
              <a:rPr lang="ko-KR" altLang="en-US" sz="2200" dirty="0">
                <a:latin typeface="OCR A Extended" panose="02010509020102010303" pitchFamily="50" charset="0"/>
              </a:rPr>
              <a:t>조건이 충족되면 이벤트에 포함된 액션 실행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E65C57-F6BC-4F4E-89F1-1DAAC424AA99}"/>
              </a:ext>
            </a:extLst>
          </p:cNvPr>
          <p:cNvGrpSpPr/>
          <p:nvPr/>
        </p:nvGrpSpPr>
        <p:grpSpPr>
          <a:xfrm>
            <a:off x="7799984" y="3538511"/>
            <a:ext cx="4204356" cy="3356219"/>
            <a:chOff x="7475455" y="3337767"/>
            <a:chExt cx="4204356" cy="335621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ED2789-AF7D-4BE8-8EA2-145B919A3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2353">
                          <a14:foregroundMark x1="17941" y1="21765" x2="17941" y2="21765"/>
                          <a14:foregroundMark x1="32647" y1="31471" x2="32647" y2="31471"/>
                          <a14:foregroundMark x1="30000" y1="37059" x2="30000" y2="37059"/>
                          <a14:foregroundMark x1="27059" y1="42353" x2="27059" y2="42353"/>
                          <a14:foregroundMark x1="36765" y1="44118" x2="36765" y2="44118"/>
                          <a14:foregroundMark x1="36765" y1="44118" x2="36765" y2="44118"/>
                          <a14:foregroundMark x1="78235" y1="42353" x2="78235" y2="42353"/>
                          <a14:foregroundMark x1="92353" y1="44412" x2="92353" y2="44412"/>
                          <a14:foregroundMark x1="92059" y1="44706" x2="92059" y2="44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629" y="3337767"/>
              <a:ext cx="3797182" cy="335621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E8CAA-F34C-4C48-8987-6754234D9DA4}"/>
                </a:ext>
              </a:extLst>
            </p:cNvPr>
            <p:cNvSpPr txBox="1"/>
            <p:nvPr/>
          </p:nvSpPr>
          <p:spPr>
            <a:xfrm>
              <a:off x="10812543" y="5740922"/>
              <a:ext cx="75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객체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A289AE-4380-4641-94CC-8CEE5330FEF7}"/>
                </a:ext>
              </a:extLst>
            </p:cNvPr>
            <p:cNvSpPr txBox="1"/>
            <p:nvPr/>
          </p:nvSpPr>
          <p:spPr>
            <a:xfrm>
              <a:off x="7475455" y="3506770"/>
              <a:ext cx="176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behavior</a:t>
              </a:r>
              <a:endParaRPr lang="ko-KR" altLang="en-US"/>
            </a:p>
          </p:txBody>
        </p:sp>
      </p:grpSp>
      <p:pic>
        <p:nvPicPr>
          <p:cNvPr id="15" name="그림 14" descr="텍스트, 실내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8D41105-4E15-4F4F-8ACF-B1DD37A54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98" y="531226"/>
            <a:ext cx="4278421" cy="2600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4ED0C3-B423-4A5F-B480-2CEB3B5C4822}"/>
              </a:ext>
            </a:extLst>
          </p:cNvPr>
          <p:cNvSpPr txBox="1"/>
          <p:nvPr/>
        </p:nvSpPr>
        <p:spPr>
          <a:xfrm>
            <a:off x="9759861" y="3170011"/>
            <a:ext cx="232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OCR A Extended" panose="02010509020102010303" pitchFamily="50" charset="0"/>
              </a:rPr>
              <a:t>Construct2 </a:t>
            </a:r>
            <a:r>
              <a:rPr lang="ko-KR" altLang="en-US" sz="1400" dirty="0">
                <a:latin typeface="OCR A Extended" panose="02010509020102010303" pitchFamily="50" charset="0"/>
              </a:rPr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14924388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784A6D-C867-4171-9D6B-728025DB5A2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340659" y="3420035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E8A722-CC3A-4535-8282-C5985424EF90}"/>
              </a:ext>
            </a:extLst>
          </p:cNvPr>
          <p:cNvCxnSpPr>
            <a:cxnSpLocks/>
          </p:cNvCxnSpPr>
          <p:nvPr/>
        </p:nvCxnSpPr>
        <p:spPr>
          <a:xfrm flipH="1" flipV="1">
            <a:off x="1739153" y="3671046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AFF167-80C1-4BE9-A147-F181FCE6A8C9}"/>
              </a:ext>
            </a:extLst>
          </p:cNvPr>
          <p:cNvCxnSpPr>
            <a:cxnSpLocks/>
          </p:cNvCxnSpPr>
          <p:nvPr/>
        </p:nvCxnSpPr>
        <p:spPr>
          <a:xfrm flipH="1" flipV="1">
            <a:off x="3083858" y="3931023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E291C6-1F2E-47D5-930E-459838ED3416}"/>
              </a:ext>
            </a:extLst>
          </p:cNvPr>
          <p:cNvGrpSpPr/>
          <p:nvPr/>
        </p:nvGrpSpPr>
        <p:grpSpPr>
          <a:xfrm>
            <a:off x="6941972" y="2241328"/>
            <a:ext cx="4762642" cy="1689695"/>
            <a:chOff x="3757977" y="1938578"/>
            <a:chExt cx="4762642" cy="16896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B98423-49E8-4AFA-8A1A-76C3E3DC1F22}"/>
                </a:ext>
              </a:extLst>
            </p:cNvPr>
            <p:cNvSpPr txBox="1"/>
            <p:nvPr/>
          </p:nvSpPr>
          <p:spPr>
            <a:xfrm>
              <a:off x="4357181" y="2366390"/>
              <a:ext cx="41634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7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55813-C425-45D4-9111-3A5D0E1F794E}"/>
                </a:ext>
              </a:extLst>
            </p:cNvPr>
            <p:cNvSpPr txBox="1"/>
            <p:nvPr/>
          </p:nvSpPr>
          <p:spPr>
            <a:xfrm rot="21116058">
              <a:off x="3976502" y="2304834"/>
              <a:ext cx="76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9CD4C0-8CE1-4898-A07A-E8B3079F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3757977" y="1938578"/>
              <a:ext cx="890416" cy="638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2239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DF61DE-BC63-4CE1-B651-85547C233376}"/>
              </a:ext>
            </a:extLst>
          </p:cNvPr>
          <p:cNvGrpSpPr/>
          <p:nvPr/>
        </p:nvGrpSpPr>
        <p:grpSpPr>
          <a:xfrm>
            <a:off x="4629521" y="447653"/>
            <a:ext cx="2932958" cy="1295692"/>
            <a:chOff x="4675428" y="437493"/>
            <a:chExt cx="2932958" cy="12956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B98423-49E8-4AFA-8A1A-76C3E3DC1F22}"/>
                </a:ext>
              </a:extLst>
            </p:cNvPr>
            <p:cNvSpPr txBox="1"/>
            <p:nvPr/>
          </p:nvSpPr>
          <p:spPr>
            <a:xfrm>
              <a:off x="5285716" y="963743"/>
              <a:ext cx="23226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40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55813-C425-45D4-9111-3A5D0E1F794E}"/>
                </a:ext>
              </a:extLst>
            </p:cNvPr>
            <p:cNvSpPr txBox="1"/>
            <p:nvPr/>
          </p:nvSpPr>
          <p:spPr>
            <a:xfrm rot="21116058">
              <a:off x="5023310" y="902188"/>
              <a:ext cx="761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9CD4C0-8CE1-4898-A07A-E8B3079F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4675428" y="437493"/>
              <a:ext cx="890416" cy="63877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5C3B79-79BD-40B3-B862-26CB7992C679}"/>
              </a:ext>
            </a:extLst>
          </p:cNvPr>
          <p:cNvSpPr txBox="1"/>
          <p:nvPr/>
        </p:nvSpPr>
        <p:spPr>
          <a:xfrm>
            <a:off x="1084634" y="2611984"/>
            <a:ext cx="10022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눈송이 캐릭터를 제한된 기간 내에서 선택적으로 학습시켜 성장시키는 게임</a:t>
            </a:r>
            <a:endParaRPr lang="en-US" altLang="ko-KR" sz="36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7C1237C-7144-47F9-B480-7C1DDEBD8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1" b="89604" l="7927" r="89024">
                        <a14:foregroundMark x1="7927" y1="38119" x2="7927" y2="38119"/>
                        <a14:foregroundMark x1="46951" y1="8911" x2="46951" y2="8911"/>
                        <a14:foregroundMark x1="55488" y1="60396" x2="53049" y2="59901"/>
                        <a14:foregroundMark x1="45732" y1="33168" x2="47561" y2="56931"/>
                        <a14:foregroundMark x1="34146" y1="33663" x2="45732" y2="55446"/>
                        <a14:foregroundMark x1="65244" y1="37129" x2="36585" y2="51980"/>
                        <a14:foregroundMark x1="67683" y1="44059" x2="44512" y2="54950"/>
                        <a14:foregroundMark x1="46341" y1="60396" x2="37195" y2="65347"/>
                        <a14:foregroundMark x1="53659" y1="59901" x2="55488" y2="66337"/>
                        <a14:foregroundMark x1="56098" y1="65347" x2="63415" y2="66832"/>
                        <a14:foregroundMark x1="62805" y1="65347" x2="62805" y2="65347"/>
                        <a14:foregroundMark x1="47561" y1="77723" x2="48171" y2="871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4950" y="4020370"/>
            <a:ext cx="1562100" cy="19240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DCD08D-2CE6-45D0-A568-303A4436D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96" b="92929" l="9756" r="89634">
                        <a14:foregroundMark x1="48780" y1="29798" x2="41463" y2="61616"/>
                        <a14:foregroundMark x1="40854" y1="29293" x2="42683" y2="56061"/>
                        <a14:foregroundMark x1="60366" y1="33333" x2="51220" y2="56061"/>
                        <a14:foregroundMark x1="48171" y1="60101" x2="50000" y2="68687"/>
                        <a14:foregroundMark x1="50610" y1="63636" x2="64634" y2="68182"/>
                        <a14:foregroundMark x1="40854" y1="61616" x2="26220" y2="67172"/>
                        <a14:foregroundMark x1="40854" y1="80808" x2="48171" y2="87879"/>
                        <a14:foregroundMark x1="51220" y1="92929" x2="51220" y2="92929"/>
                        <a14:foregroundMark x1="38415" y1="57071" x2="38415" y2="57071"/>
                        <a14:foregroundMark x1="21341" y1="74242" x2="21341" y2="74242"/>
                        <a14:foregroundMark x1="21341" y1="75253" x2="21341" y2="75253"/>
                        <a14:foregroundMark x1="21341" y1="75253" x2="21341" y2="75253"/>
                        <a14:foregroundMark x1="20732" y1="74747" x2="20732" y2="74747"/>
                        <a14:foregroundMark x1="23171" y1="83333" x2="23171" y2="83333"/>
                        <a14:foregroundMark x1="35366" y1="87374" x2="35366" y2="87374"/>
                        <a14:foregroundMark x1="60976" y1="87374" x2="60976" y2="87374"/>
                        <a14:foregroundMark x1="68293" y1="86364" x2="68293" y2="86364"/>
                        <a14:foregroundMark x1="70732" y1="76768" x2="70732" y2="76768"/>
                        <a14:foregroundMark x1="65854" y1="62626" x2="65854" y2="62626"/>
                        <a14:foregroundMark x1="72561" y1="61111" x2="72561" y2="61111"/>
                        <a14:foregroundMark x1="17683" y1="78283" x2="17683" y2="78283"/>
                        <a14:foregroundMark x1="18902" y1="59596" x2="18902" y2="59596"/>
                        <a14:foregroundMark x1="23780" y1="61616" x2="23780" y2="61616"/>
                        <a14:foregroundMark x1="26220" y1="18182" x2="26220" y2="18182"/>
                        <a14:foregroundMark x1="21951" y1="25758" x2="21951" y2="25758"/>
                        <a14:foregroundMark x1="76220" y1="17677" x2="76220" y2="17677"/>
                        <a14:foregroundMark x1="73171" y1="28788" x2="73171" y2="28788"/>
                        <a14:foregroundMark x1="68902" y1="18182" x2="68902" y2="18182"/>
                        <a14:foregroundMark x1="67683" y1="22222" x2="67683" y2="22222"/>
                        <a14:foregroundMark x1="33537" y1="19697" x2="33537" y2="19697"/>
                        <a14:foregroundMark x1="31707" y1="23737" x2="31707" y2="23737"/>
                        <a14:foregroundMark x1="26829" y1="19192" x2="26829" y2="19192"/>
                        <a14:foregroundMark x1="26829" y1="19192" x2="26829" y2="19192"/>
                        <a14:foregroundMark x1="26829" y1="19192" x2="26829" y2="19192"/>
                        <a14:foregroundMark x1="33537" y1="41919" x2="33537" y2="41919"/>
                        <a14:backgroundMark x1="31707" y1="23232" x2="31707" y2="23232"/>
                        <a14:backgroundMark x1="67683" y1="21717" x2="67683" y2="21717"/>
                        <a14:backgroundMark x1="22561" y1="61111" x2="22561" y2="61111"/>
                        <a14:backgroundMark x1="20732" y1="73232" x2="20732" y2="73232"/>
                        <a14:backgroundMark x1="21951" y1="76263" x2="21951" y2="76263"/>
                        <a14:backgroundMark x1="18293" y1="79293" x2="18293" y2="79293"/>
                        <a14:backgroundMark x1="65854" y1="61616" x2="65854" y2="616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302" y="4020370"/>
            <a:ext cx="1562100" cy="18859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C9E245-3C49-4771-B2B8-BEFBAF9CF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791" b="89011" l="9639" r="90964">
                        <a14:foregroundMark x1="45181" y1="30220" x2="44578" y2="62088"/>
                        <a14:foregroundMark x1="57831" y1="39011" x2="55422" y2="64286"/>
                        <a14:foregroundMark x1="40361" y1="60989" x2="43373" y2="70879"/>
                        <a14:foregroundMark x1="48193" y1="64286" x2="48795" y2="73626"/>
                        <a14:foregroundMark x1="57229" y1="63187" x2="57229" y2="71429"/>
                        <a14:foregroundMark x1="70482" y1="73626" x2="70482" y2="74725"/>
                        <a14:foregroundMark x1="46386" y1="80769" x2="50602" y2="85714"/>
                        <a14:foregroundMark x1="60843" y1="79670" x2="58434" y2="87912"/>
                        <a14:foregroundMark x1="90964" y1="32967" x2="90964" y2="32967"/>
                        <a14:foregroundMark x1="65663" y1="68681" x2="65663" y2="68681"/>
                        <a14:foregroundMark x1="69277" y1="67033" x2="69277" y2="67033"/>
                        <a14:foregroundMark x1="67470" y1="67033" x2="67470" y2="67033"/>
                        <a14:foregroundMark x1="56627" y1="8791" x2="56627" y2="8791"/>
                        <a14:foregroundMark x1="56627" y1="8242" x2="56627" y2="8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5635" y="4020370"/>
            <a:ext cx="1754903" cy="1924050"/>
          </a:xfrm>
          <a:prstGeom prst="rect">
            <a:avLst/>
          </a:prstGeom>
        </p:spPr>
      </p:pic>
      <p:pic>
        <p:nvPicPr>
          <p:cNvPr id="29" name="그림 28" descr="그리기이(가) 표시된 사진&#10;&#10;자동 생성된 설명">
            <a:extLst>
              <a:ext uri="{FF2B5EF4-FFF2-40B4-BE49-F238E27FC236}">
                <a16:creationId xmlns:a16="http://schemas.microsoft.com/office/drawing/2014/main" id="{A08F2138-6150-439F-9C26-0E252FE63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93583" l="9626" r="89840">
                        <a14:foregroundMark x1="53476" y1="9091" x2="53476" y2="9091"/>
                        <a14:foregroundMark x1="44920" y1="54545" x2="43850" y2="73797"/>
                        <a14:foregroundMark x1="46524" y1="32086" x2="35294" y2="61497"/>
                        <a14:foregroundMark x1="55080" y1="34759" x2="49198" y2="67914"/>
                        <a14:foregroundMark x1="53476" y1="58824" x2="52941" y2="71658"/>
                        <a14:foregroundMark x1="62032" y1="72727" x2="63636" y2="76471"/>
                        <a14:foregroundMark x1="55615" y1="80749" x2="59358" y2="89840"/>
                        <a14:foregroundMark x1="59358" y1="93583" x2="59358" y2="93583"/>
                        <a14:foregroundMark x1="46524" y1="86096" x2="47594" y2="925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62" y="4101174"/>
            <a:ext cx="1781175" cy="17811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EA23F0A-9D55-46AC-A81C-35E3F2AD63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09" b="91262" l="9697" r="91515">
                        <a14:foregroundMark x1="55758" y1="32524" x2="56364" y2="32524"/>
                        <a14:foregroundMark x1="92121" y1="34951" x2="92121" y2="34951"/>
                        <a14:foregroundMark x1="58182" y1="47087" x2="52727" y2="47087"/>
                        <a14:foregroundMark x1="51515" y1="47087" x2="51515" y2="47087"/>
                        <a14:foregroundMark x1="38788" y1="48058" x2="73333" y2="50971"/>
                        <a14:foregroundMark x1="73333" y1="50971" x2="41212" y2="43204"/>
                        <a14:foregroundMark x1="41212" y1="43204" x2="40606" y2="43204"/>
                        <a14:foregroundMark x1="50303" y1="38835" x2="53333" y2="65049"/>
                        <a14:foregroundMark x1="53333" y1="65049" x2="52727" y2="69903"/>
                        <a14:foregroundMark x1="43636" y1="70388" x2="43636" y2="70388"/>
                        <a14:foregroundMark x1="46061" y1="65049" x2="46061" y2="65049"/>
                        <a14:foregroundMark x1="41212" y1="63592" x2="36970" y2="68932"/>
                        <a14:foregroundMark x1="61818" y1="64078" x2="69697" y2="68932"/>
                        <a14:foregroundMark x1="47879" y1="82524" x2="49697" y2="91262"/>
                        <a14:foregroundMark x1="69259" y1="85692" x2="69588" y2="85753"/>
                        <a14:foregroundMark x1="65249" y1="84951" x2="67553" y2="85377"/>
                        <a14:foregroundMark x1="60000" y1="83981" x2="62625" y2="84466"/>
                        <a14:backgroundMark x1="73939" y1="85922" x2="73939" y2="85922"/>
                        <a14:backgroundMark x1="69697" y1="84951" x2="69697" y2="84951"/>
                        <a14:backgroundMark x1="75758" y1="85922" x2="75758" y2="85922"/>
                        <a14:backgroundMark x1="72727" y1="86893" x2="69697" y2="85922"/>
                        <a14:backgroundMark x1="69091" y1="85437" x2="67273" y2="84951"/>
                        <a14:backgroundMark x1="66667" y1="84466" x2="66667" y2="84466"/>
                        <a14:backgroundMark x1="64848" y1="84466" x2="64848" y2="84466"/>
                        <a14:backgroundMark x1="65455" y1="85922" x2="65455" y2="85922"/>
                        <a14:backgroundMark x1="66667" y1="85922" x2="66667" y2="85922"/>
                        <a14:backgroundMark x1="66667" y1="85922" x2="66667" y2="85922"/>
                        <a14:backgroundMark x1="66061" y1="85437" x2="66061" y2="85437"/>
                        <a14:backgroundMark x1="74545" y1="85922" x2="74545" y2="85922"/>
                        <a14:backgroundMark x1="74545" y1="86408" x2="74545" y2="86408"/>
                        <a14:backgroundMark x1="74545" y1="86408" x2="75152" y2="88350"/>
                        <a14:backgroundMark x1="76364" y1="86408" x2="70303" y2="84466"/>
                        <a14:backgroundMark x1="70909" y1="84466" x2="70909" y2="84951"/>
                        <a14:backgroundMark x1="66667" y1="84951" x2="66667" y2="84951"/>
                        <a14:backgroundMark x1="66061" y1="84951" x2="66061" y2="84951"/>
                        <a14:backgroundMark x1="64848" y1="85437" x2="64848" y2="854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9598" y="3920199"/>
            <a:ext cx="1571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885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D8AF1C-0821-4006-9028-C108FDA109AA}"/>
              </a:ext>
            </a:extLst>
          </p:cNvPr>
          <p:cNvGrpSpPr/>
          <p:nvPr/>
        </p:nvGrpSpPr>
        <p:grpSpPr>
          <a:xfrm>
            <a:off x="398823" y="344975"/>
            <a:ext cx="2304161" cy="878920"/>
            <a:chOff x="5151602" y="702611"/>
            <a:chExt cx="2023858" cy="7719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1460F-EFF7-4CF4-A486-6032E82526E5}"/>
                </a:ext>
              </a:extLst>
            </p:cNvPr>
            <p:cNvSpPr txBox="1"/>
            <p:nvPr/>
          </p:nvSpPr>
          <p:spPr>
            <a:xfrm>
              <a:off x="5478660" y="929341"/>
              <a:ext cx="1696800" cy="51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3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48C18-07A2-4932-89BF-5D54A4871017}"/>
                </a:ext>
              </a:extLst>
            </p:cNvPr>
            <p:cNvSpPr txBox="1"/>
            <p:nvPr/>
          </p:nvSpPr>
          <p:spPr>
            <a:xfrm rot="21116058">
              <a:off x="5333761" y="906905"/>
              <a:ext cx="761357" cy="5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B7DC3B5-9A84-40F9-B3E4-9E4D52ED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5151602" y="702611"/>
              <a:ext cx="513055" cy="368062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323E2-AF2A-4AEF-8ECD-BFE611CDC384}"/>
              </a:ext>
            </a:extLst>
          </p:cNvPr>
          <p:cNvCxnSpPr>
            <a:cxnSpLocks/>
          </p:cNvCxnSpPr>
          <p:nvPr/>
        </p:nvCxnSpPr>
        <p:spPr>
          <a:xfrm>
            <a:off x="208579" y="1212663"/>
            <a:ext cx="4597101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594E75-AFB7-4732-ACF0-3EC96C28D95A}"/>
              </a:ext>
            </a:extLst>
          </p:cNvPr>
          <p:cNvSpPr txBox="1"/>
          <p:nvPr/>
        </p:nvSpPr>
        <p:spPr>
          <a:xfrm>
            <a:off x="933602" y="1187882"/>
            <a:ext cx="9225602" cy="584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시작할 때 몇 가지의 선택지를 골라 전공이 설정됨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총 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2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학기로 구성됨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(1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학기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-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방학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-2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학기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선택한 컨텐츠에 따라 얻은 </a:t>
            </a:r>
            <a:r>
              <a:rPr lang="ko-KR" altLang="en-US" sz="28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스탯을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통해 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2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학기가 끝나고 직업이 결정되는 </a:t>
            </a:r>
            <a:r>
              <a:rPr lang="ko-KR" altLang="en-US" sz="28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매커니즘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방학 때 아르바이트나 대외활동을 통해 재화를 얻거나 </a:t>
            </a:r>
            <a:r>
              <a:rPr lang="ko-KR" altLang="en-US" sz="28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추가스탯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획득 가능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단순히 스케줄을 짜는 것이 아닌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, </a:t>
            </a:r>
            <a:r>
              <a:rPr lang="ko-KR" altLang="en-US" sz="28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강의에따른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미니게임을 통해 얻는 </a:t>
            </a:r>
            <a:r>
              <a:rPr lang="ko-KR" altLang="en-US" sz="28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스탯이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다양함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재화를 통해 구매한 아이템으로 추가적인 엔딩을 볼 수 있음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너무 무리하게 되면 스트레스 지수 폭발로 병에 걸려 계획 시행을 하지 못함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자신이 키워낸 퀸송이의 엔딩을 공개보드에 올릴 수 있음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4306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2DCD08D-2CE6-45D0-A568-303A4436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6" b="92929" l="9756" r="89634">
                        <a14:foregroundMark x1="48780" y1="29798" x2="41463" y2="61616"/>
                        <a14:foregroundMark x1="40854" y1="29293" x2="42683" y2="56061"/>
                        <a14:foregroundMark x1="60366" y1="33333" x2="51220" y2="56061"/>
                        <a14:foregroundMark x1="48171" y1="60101" x2="50000" y2="68687"/>
                        <a14:foregroundMark x1="50610" y1="63636" x2="64634" y2="68182"/>
                        <a14:foregroundMark x1="40854" y1="61616" x2="26220" y2="67172"/>
                        <a14:foregroundMark x1="40854" y1="80808" x2="48171" y2="87879"/>
                        <a14:foregroundMark x1="51220" y1="92929" x2="51220" y2="92929"/>
                        <a14:foregroundMark x1="38415" y1="57071" x2="38415" y2="57071"/>
                        <a14:foregroundMark x1="21341" y1="74242" x2="21341" y2="74242"/>
                        <a14:foregroundMark x1="21341" y1="75253" x2="21341" y2="75253"/>
                        <a14:foregroundMark x1="21341" y1="75253" x2="21341" y2="75253"/>
                        <a14:foregroundMark x1="20732" y1="74747" x2="20732" y2="74747"/>
                        <a14:foregroundMark x1="23171" y1="83333" x2="23171" y2="83333"/>
                        <a14:foregroundMark x1="35366" y1="87374" x2="35366" y2="87374"/>
                        <a14:foregroundMark x1="60976" y1="87374" x2="60976" y2="87374"/>
                        <a14:foregroundMark x1="68293" y1="86364" x2="68293" y2="86364"/>
                        <a14:foregroundMark x1="70732" y1="76768" x2="70732" y2="76768"/>
                        <a14:foregroundMark x1="65854" y1="62626" x2="65854" y2="62626"/>
                        <a14:foregroundMark x1="72561" y1="61111" x2="72561" y2="61111"/>
                        <a14:foregroundMark x1="17683" y1="78283" x2="17683" y2="78283"/>
                        <a14:foregroundMark x1="18902" y1="59596" x2="18902" y2="59596"/>
                        <a14:foregroundMark x1="23780" y1="61616" x2="23780" y2="61616"/>
                        <a14:foregroundMark x1="26220" y1="18182" x2="26220" y2="18182"/>
                        <a14:foregroundMark x1="21951" y1="25758" x2="21951" y2="25758"/>
                        <a14:foregroundMark x1="76220" y1="17677" x2="76220" y2="17677"/>
                        <a14:foregroundMark x1="73171" y1="28788" x2="73171" y2="28788"/>
                        <a14:foregroundMark x1="68902" y1="18182" x2="68902" y2="18182"/>
                        <a14:foregroundMark x1="67683" y1="22222" x2="67683" y2="22222"/>
                        <a14:foregroundMark x1="33537" y1="19697" x2="33537" y2="19697"/>
                        <a14:foregroundMark x1="31707" y1="23737" x2="31707" y2="23737"/>
                        <a14:foregroundMark x1="26829" y1="19192" x2="26829" y2="19192"/>
                        <a14:foregroundMark x1="26829" y1="19192" x2="26829" y2="19192"/>
                        <a14:foregroundMark x1="26829" y1="19192" x2="26829" y2="19192"/>
                        <a14:foregroundMark x1="33537" y1="41919" x2="33537" y2="41919"/>
                        <a14:backgroundMark x1="31707" y1="23232" x2="31707" y2="23232"/>
                        <a14:backgroundMark x1="67683" y1="21717" x2="67683" y2="21717"/>
                        <a14:backgroundMark x1="22561" y1="61111" x2="22561" y2="61111"/>
                        <a14:backgroundMark x1="20732" y1="73232" x2="20732" y2="73232"/>
                        <a14:backgroundMark x1="21951" y1="76263" x2="21951" y2="76263"/>
                        <a14:backgroundMark x1="18293" y1="79293" x2="18293" y2="79293"/>
                        <a14:backgroundMark x1="65854" y1="61616" x2="65854" y2="616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592" y="4481065"/>
            <a:ext cx="1562100" cy="188595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F734E0-3039-4F9F-B121-C239EA7BE674}"/>
              </a:ext>
            </a:extLst>
          </p:cNvPr>
          <p:cNvGrpSpPr/>
          <p:nvPr/>
        </p:nvGrpSpPr>
        <p:grpSpPr>
          <a:xfrm>
            <a:off x="398823" y="344975"/>
            <a:ext cx="4977743" cy="889082"/>
            <a:chOff x="5151602" y="702611"/>
            <a:chExt cx="4372197" cy="7809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A6F151-427E-4E65-95DA-523D3F5CDA08}"/>
                </a:ext>
              </a:extLst>
            </p:cNvPr>
            <p:cNvSpPr txBox="1"/>
            <p:nvPr/>
          </p:nvSpPr>
          <p:spPr>
            <a:xfrm>
              <a:off x="5264179" y="969899"/>
              <a:ext cx="4259620" cy="51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r>
                <a:rPr lang="en-US" altLang="ko-KR" sz="32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_</a:t>
              </a:r>
              <a:r>
                <a:rPr lang="ko-KR" altLang="en-US" sz="3200" dirty="0" err="1">
                  <a:latin typeface="OCR A Extended" panose="02010509020102010303" pitchFamily="50" charset="0"/>
                  <a:ea typeface="김남윤체" panose="03030502000000000000" pitchFamily="66" charset="-127"/>
                </a:rPr>
                <a:t>구현해야할</a:t>
              </a:r>
              <a:r>
                <a:rPr lang="ko-KR" altLang="en-US" sz="3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 시스템</a:t>
              </a:r>
              <a:endParaRPr lang="en-US" altLang="ko-KR" sz="3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5F2321-9953-4149-A703-F8C8C9B63269}"/>
                </a:ext>
              </a:extLst>
            </p:cNvPr>
            <p:cNvSpPr txBox="1"/>
            <p:nvPr/>
          </p:nvSpPr>
          <p:spPr>
            <a:xfrm rot="21116058">
              <a:off x="5333761" y="906905"/>
              <a:ext cx="761357" cy="5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F2734D8-4B94-4EE1-9D1F-81BE440D5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5151602" y="702611"/>
              <a:ext cx="513055" cy="36806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8BE17F5-C34E-45AA-B577-FF5C39C49252}"/>
              </a:ext>
            </a:extLst>
          </p:cNvPr>
          <p:cNvSpPr txBox="1"/>
          <p:nvPr/>
        </p:nvSpPr>
        <p:spPr>
          <a:xfrm>
            <a:off x="1158240" y="1529033"/>
            <a:ext cx="72948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다중선택지에 따른 전공 분화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강의에 따른 </a:t>
            </a:r>
            <a:r>
              <a:rPr lang="ko-KR" altLang="en-US" sz="32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분배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엔딩 분기점이 되는 </a:t>
            </a:r>
            <a:r>
              <a:rPr lang="ko-KR" altLang="en-US" sz="32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필요 기준 나누기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날짜가 카운트 되는 시스템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각 </a:t>
            </a:r>
            <a:r>
              <a:rPr lang="ko-KR" altLang="en-US" sz="32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강의별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미니게임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재화 시스템과 상점 시스템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공개보드를 올릴 수 있는 순위시스템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저장기능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스트레스지수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50555ED-93B2-4B2F-94AA-B1EEB8D609F9}"/>
              </a:ext>
            </a:extLst>
          </p:cNvPr>
          <p:cNvCxnSpPr>
            <a:cxnSpLocks/>
          </p:cNvCxnSpPr>
          <p:nvPr/>
        </p:nvCxnSpPr>
        <p:spPr>
          <a:xfrm>
            <a:off x="208579" y="1284621"/>
            <a:ext cx="4597101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734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271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김남윤체</vt:lpstr>
      <vt:lpstr>맑은 고딕</vt:lpstr>
      <vt:lpstr>한컴 고딕</vt:lpstr>
      <vt:lpstr>함초롬돋움</vt:lpstr>
      <vt:lpstr>Arial</vt:lpstr>
      <vt:lpstr>OCR A Extended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 Rudin</dc:creator>
  <cp:lastModifiedBy>user</cp:lastModifiedBy>
  <cp:revision>25</cp:revision>
  <dcterms:created xsi:type="dcterms:W3CDTF">2020-12-18T06:57:30Z</dcterms:created>
  <dcterms:modified xsi:type="dcterms:W3CDTF">2020-12-20T01:39:56Z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