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8" r:id="rId6"/>
    <p:sldId id="271" r:id="rId7"/>
    <p:sldId id="272" r:id="rId8"/>
    <p:sldId id="266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ne" initials="r" lastIdx="1" clrIdx="0">
    <p:extLst>
      <p:ext uri="{19B8F6BF-5375-455C-9EA6-DF929625EA0E}">
        <p15:presenceInfo xmlns:p15="http://schemas.microsoft.com/office/powerpoint/2012/main" userId="rud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1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8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1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59CA-0FD0-40EE-AF5C-C0A98AC9F7D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31927B9-BF52-4EDA-BD79-8D4AFE0E16FA}"/>
              </a:ext>
            </a:extLst>
          </p:cNvPr>
          <p:cNvSpPr txBox="1">
            <a:spLocks/>
          </p:cNvSpPr>
          <p:nvPr/>
        </p:nvSpPr>
        <p:spPr>
          <a:xfrm>
            <a:off x="683568" y="238527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и разработка методики и алгоритма многокритериального анализа художественных текстов</a:t>
            </a:r>
            <a:br>
              <a:rPr lang="ru-RU" sz="2800" b="1" dirty="0">
                <a:latin typeface="Times New Roman" pitchFamily="18" charset="0"/>
                <a:cs typeface="Times New Roman" pitchFamily="18" charset="0"/>
              </a:rPr>
            </a:b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108A8F9-969F-4627-B670-BA3FEE7B84DA}"/>
              </a:ext>
            </a:extLst>
          </p:cNvPr>
          <p:cNvSpPr txBox="1">
            <a:spLocks/>
          </p:cNvSpPr>
          <p:nvPr/>
        </p:nvSpPr>
        <p:spPr>
          <a:xfrm>
            <a:off x="428596" y="4662323"/>
            <a:ext cx="8358246" cy="9269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Научный руководитель: </a:t>
            </a:r>
            <a:r>
              <a:rPr lang="ru-RU" sz="1900" dirty="0" err="1">
                <a:latin typeface="Times New Roman" pitchFamily="18" charset="0"/>
                <a:ea typeface="+mj-ea"/>
                <a:cs typeface="Times New Roman" pitchFamily="18" charset="0"/>
              </a:rPr>
              <a:t>к.пед.н</a:t>
            </a: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., доцент Федотова Елена Леонидовна</a:t>
            </a:r>
          </a:p>
          <a:p>
            <a:pPr marL="0" indent="0">
              <a:buNone/>
              <a:defRPr/>
            </a:pP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Соискатель: студент гр. ПИН-22М Руднев Илья Александрович</a:t>
            </a:r>
          </a:p>
          <a:p>
            <a:pPr>
              <a:defRPr/>
            </a:pPr>
            <a:endParaRPr lang="ru-RU" sz="1800" i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616AE6-95E5-49FB-9F99-BC11586F0393}"/>
              </a:ext>
            </a:extLst>
          </p:cNvPr>
          <p:cNvSpPr/>
          <p:nvPr/>
        </p:nvSpPr>
        <p:spPr>
          <a:xfrm>
            <a:off x="683568" y="260648"/>
            <a:ext cx="7960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профессионального образования </a:t>
            </a: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</a:t>
            </a: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«Московский институт электронной техники»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Институт Системной и программной инженерии и информационных технологий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DC97B0B-AFF7-4DCD-85B8-651E979355D9}"/>
              </a:ext>
            </a:extLst>
          </p:cNvPr>
          <p:cNvSpPr txBox="1">
            <a:spLocks/>
          </p:cNvSpPr>
          <p:nvPr/>
        </p:nvSpPr>
        <p:spPr bwMode="auto">
          <a:xfrm>
            <a:off x="416645" y="5733256"/>
            <a:ext cx="8393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ea typeface="+mj-ea"/>
                <a:cs typeface="Times New Roman" pitchFamily="18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123799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>
            <a:extLst>
              <a:ext uri="{FF2B5EF4-FFF2-40B4-BE49-F238E27FC236}">
                <a16:creationId xmlns:a16="http://schemas.microsoft.com/office/drawing/2014/main" id="{A022660C-0F83-4EB2-A8CE-5B8380ED2A32}"/>
              </a:ext>
            </a:extLst>
          </p:cNvPr>
          <p:cNvSpPr txBox="1"/>
          <p:nvPr/>
        </p:nvSpPr>
        <p:spPr>
          <a:xfrm>
            <a:off x="457200" y="274637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Проблемная ситуация в области объекта исследований</a:t>
            </a:r>
          </a:p>
        </p:txBody>
      </p:sp>
      <p:sp>
        <p:nvSpPr>
          <p:cNvPr id="3" name="Shape 102">
            <a:extLst>
              <a:ext uri="{FF2B5EF4-FFF2-40B4-BE49-F238E27FC236}">
                <a16:creationId xmlns:a16="http://schemas.microsoft.com/office/drawing/2014/main" id="{F402CC7A-BC2B-41A5-A07D-6BEAC1F56567}"/>
              </a:ext>
            </a:extLst>
          </p:cNvPr>
          <p:cNvSpPr txBox="1"/>
          <p:nvPr/>
        </p:nvSpPr>
        <p:spPr>
          <a:xfrm>
            <a:off x="457200" y="902970"/>
            <a:ext cx="8229600" cy="9099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19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Отсутствие доступных методик решения задачи автоматизированной многокритериальной оценки художественных текстов на русском языке</a:t>
            </a:r>
          </a:p>
        </p:txBody>
      </p:sp>
      <p:sp>
        <p:nvSpPr>
          <p:cNvPr id="4" name="Shape 103">
            <a:extLst>
              <a:ext uri="{FF2B5EF4-FFF2-40B4-BE49-F238E27FC236}">
                <a16:creationId xmlns:a16="http://schemas.microsoft.com/office/drawing/2014/main" id="{6BF65F99-7BB1-436B-8156-3C8576679B39}"/>
              </a:ext>
            </a:extLst>
          </p:cNvPr>
          <p:cNvSpPr txBox="1"/>
          <p:nvPr/>
        </p:nvSpPr>
        <p:spPr>
          <a:xfrm>
            <a:off x="457200" y="1988840"/>
            <a:ext cx="8064896" cy="4064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Причины сложившейся ситуации:</a:t>
            </a:r>
          </a:p>
          <a:p>
            <a:pPr marR="0" lvl="0" algn="just" rtl="0">
              <a:spcBef>
                <a:spcPts val="0"/>
              </a:spcBef>
              <a:buSzPct val="100000"/>
            </a:pP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отсутствие комплексного решения, позволяющего исследовать текст по нескольким критериям;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ограниченность существующих средств оценки текстов по количеству символов анализируемого материала;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ориентированность средств оценки текстов на коммерческую выгоду анализируемых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убежденность в субъективности оценки искусства, в том числе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независимость уровней влияния отдельных показателей от задач конкретного пользователя.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25000"/>
              <a:buFontTx/>
              <a:buChar char="-"/>
            </a:pPr>
            <a:endParaRPr lang="ru-RU" sz="1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51D85981-3451-4238-B438-4F0C45C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467B88-AB75-4E58-9973-95300662E33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5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52948A-9F01-42A8-8407-B1C547E8EF73}"/>
              </a:ext>
            </a:extLst>
          </p:cNvPr>
          <p:cNvSpPr/>
          <p:nvPr/>
        </p:nvSpPr>
        <p:spPr>
          <a:xfrm>
            <a:off x="0" y="42860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Цели и задачи исследования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DFE68A-5037-4057-8749-B9D1DBCC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2291668"/>
            <a:ext cx="822243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Font typeface="Tahoma" pitchFamily="34" charset="0"/>
              <a:buNone/>
            </a:pPr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Задачи исследования:</a:t>
            </a: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методов и средств оценки художественных текстов;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многокритериальной оценки художественных текстов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для формирования многокритериальной оценки художественного текста;</a:t>
            </a: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методики для формирования многокритериальной оценки художественного текста.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F34600-9E8F-49E3-B0A0-408E03F9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928670"/>
            <a:ext cx="8222431" cy="11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 исследования: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повышение эффективности оценки художественных текстов за счет увеличения количества параметров и их объединения с использованием нейронных сетей</a:t>
            </a:r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A05B02B9-3A4C-4C95-8150-FF510151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>
            <a:extLst>
              <a:ext uri="{FF2B5EF4-FFF2-40B4-BE49-F238E27FC236}">
                <a16:creationId xmlns:a16="http://schemas.microsoft.com/office/drawing/2014/main" id="{2AA3C3DF-0D1B-46FF-8BDF-300D636BB33A}"/>
              </a:ext>
            </a:extLst>
          </p:cNvPr>
          <p:cNvSpPr txBox="1"/>
          <p:nvPr/>
        </p:nvSpPr>
        <p:spPr>
          <a:xfrm>
            <a:off x="515922" y="244400"/>
            <a:ext cx="8331693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</a:t>
            </a:r>
            <a:r>
              <a:rPr lang="ru-RU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нализ существующих методов и средств</a:t>
            </a:r>
            <a:endParaRPr lang="ru-RU" sz="2200" dirty="0"/>
          </a:p>
        </p:txBody>
      </p:sp>
      <p:sp>
        <p:nvSpPr>
          <p:cNvPr id="6" name="Номер слайда 9">
            <a:extLst>
              <a:ext uri="{FF2B5EF4-FFF2-40B4-BE49-F238E27FC236}">
                <a16:creationId xmlns:a16="http://schemas.microsoft.com/office/drawing/2014/main" id="{4A8E1A88-1598-4F61-A027-25C72B50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4E7E0-3CB6-43C3-9530-7B437AD6D909}"/>
              </a:ext>
            </a:extLst>
          </p:cNvPr>
          <p:cNvSpPr txBox="1"/>
          <p:nvPr/>
        </p:nvSpPr>
        <p:spPr>
          <a:xfrm>
            <a:off x="6338524" y="1338510"/>
            <a:ext cx="280547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возможности настройки уровня влияния характеристик;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итоговой оценки;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поддержки русского языка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023EC466-DE74-4C94-9B87-AFFD6148E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37472"/>
                  </p:ext>
                </p:extLst>
              </p:nvPr>
            </p:nvGraphicFramePr>
            <p:xfrm>
              <a:off x="280833" y="1369597"/>
              <a:ext cx="6057691" cy="414677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60524">
                      <a:extLst>
                        <a:ext uri="{9D8B030D-6E8A-4147-A177-3AD203B41FA5}">
                          <a16:colId xmlns:a16="http://schemas.microsoft.com/office/drawing/2014/main" val="1082163671"/>
                        </a:ext>
                      </a:extLst>
                    </a:gridCol>
                    <a:gridCol w="4597167">
                      <a:extLst>
                        <a:ext uri="{9D8B030D-6E8A-4147-A177-3AD203B41FA5}">
                          <a16:colId xmlns:a16="http://schemas.microsoft.com/office/drawing/2014/main" val="3391790747"/>
                        </a:ext>
                      </a:extLst>
                    </a:gridCol>
                  </a:tblGrid>
                  <a:tr h="2174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ПО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Используемый метод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9026590"/>
                      </a:ext>
                    </a:extLst>
                  </a:tr>
                  <a:tr h="8751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ProWritingAid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TF-IDF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tf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idf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idf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где </a:t>
                          </a:r>
                          <a:r>
                            <a:rPr lang="en-US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tf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 частота слова, i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обратная частота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8103533"/>
                      </a:ext>
                    </a:extLst>
                  </a:tr>
                  <a:tr h="19123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Hemingway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Editor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Индекс читаемости</m:t>
                                </m:r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=206.835−1.015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−84.6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средняя длина предложения в словах</m:t>
                                </m:r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среднее количество слогов на слово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6649759"/>
                      </a:ext>
                    </a:extLst>
                  </a:tr>
                  <a:tr h="1141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Лингвистический анализ «Лаборатории фантастики»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Удельный авторский словарный запас (АСЗ)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уник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общ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среднее количество слогов на слово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870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023EC466-DE74-4C94-9B87-AFFD6148E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37472"/>
                  </p:ext>
                </p:extLst>
              </p:nvPr>
            </p:nvGraphicFramePr>
            <p:xfrm>
              <a:off x="280833" y="1369597"/>
              <a:ext cx="6057691" cy="414677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60524">
                      <a:extLst>
                        <a:ext uri="{9D8B030D-6E8A-4147-A177-3AD203B41FA5}">
                          <a16:colId xmlns:a16="http://schemas.microsoft.com/office/drawing/2014/main" val="1082163671"/>
                        </a:ext>
                      </a:extLst>
                    </a:gridCol>
                    <a:gridCol w="4597167">
                      <a:extLst>
                        <a:ext uri="{9D8B030D-6E8A-4147-A177-3AD203B41FA5}">
                          <a16:colId xmlns:a16="http://schemas.microsoft.com/office/drawing/2014/main" val="3391790747"/>
                        </a:ext>
                      </a:extLst>
                    </a:gridCol>
                  </a:tblGrid>
                  <a:tr h="2174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ПО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Используемый метод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9026590"/>
                      </a:ext>
                    </a:extLst>
                  </a:tr>
                  <a:tr h="8751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ProWritingAid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30769" r="-265" b="-352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03533"/>
                      </a:ext>
                    </a:extLst>
                  </a:tr>
                  <a:tr h="19123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Hemingway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Editor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59554" r="-265" b="-60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649759"/>
                      </a:ext>
                    </a:extLst>
                  </a:tr>
                  <a:tr h="1141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Лингвистический анализ «Лаборатории фантастики»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266489" r="-265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70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81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39AB-7F91-4017-AFD6-710E12BCCDB1}"/>
              </a:ext>
            </a:extLst>
          </p:cNvPr>
          <p:cNvSpPr txBox="1">
            <a:spLocks/>
          </p:cNvSpPr>
          <p:nvPr/>
        </p:nvSpPr>
        <p:spPr>
          <a:xfrm>
            <a:off x="467544" y="170086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Формализованное представление многокритериальной оценки художественных текстов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85CFB5C4-23CD-48E4-A941-B32ED3D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F468AD3-BC07-4523-A46E-8B740B91C439}"/>
              </a:ext>
            </a:extLst>
          </p:cNvPr>
          <p:cNvGrpSpPr/>
          <p:nvPr/>
        </p:nvGrpSpPr>
        <p:grpSpPr>
          <a:xfrm>
            <a:off x="243444" y="1654676"/>
            <a:ext cx="4571341" cy="707886"/>
            <a:chOff x="553010" y="2687193"/>
            <a:chExt cx="5022687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altLang="ru-RU" sz="1600" dirty="0"/>
                    <a:t> (</a:t>
                  </a:r>
                  <a:r>
                    <a:rPr lang="en-US" altLang="ru-RU" sz="1600" dirty="0"/>
                    <a:t>2</a:t>
                  </a:r>
                  <a:r>
                    <a:rPr lang="ru-RU" altLang="ru-RU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357" b="-2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5BB674D-23FB-42AA-94FE-42A7F692D8AD}"/>
                </a:ext>
              </a:extLst>
            </p:cNvPr>
            <p:cNvSpPr/>
            <p:nvPr/>
          </p:nvSpPr>
          <p:spPr>
            <a:xfrm>
              <a:off x="553010" y="2687193"/>
              <a:ext cx="28864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Оценка по критерию: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7C1D74F-3C37-40DB-8602-8B8C524D86B1}"/>
              </a:ext>
            </a:extLst>
          </p:cNvPr>
          <p:cNvGrpSpPr/>
          <p:nvPr/>
        </p:nvGrpSpPr>
        <p:grpSpPr>
          <a:xfrm>
            <a:off x="242785" y="2136381"/>
            <a:ext cx="5027955" cy="606942"/>
            <a:chOff x="553011" y="3428086"/>
            <a:chExt cx="5625372" cy="606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8558" y="3435953"/>
                  <a:ext cx="2429825" cy="599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pt-BR" altLang="ru-RU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alt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ru-RU" altLang="ru-RU" sz="1600" dirty="0"/>
                    <a:t> (</a:t>
                  </a:r>
                  <a:r>
                    <a:rPr lang="en-US" altLang="ru-RU" sz="1600" dirty="0"/>
                    <a:t>3</a:t>
                  </a:r>
                  <a:r>
                    <a:rPr lang="ru-RU" altLang="ru-RU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8558" y="3435953"/>
                  <a:ext cx="2429825" cy="599075"/>
                </a:xfrm>
                <a:prstGeom prst="rect">
                  <a:avLst/>
                </a:prstGeom>
                <a:blipFill>
                  <a:blip r:embed="rId3"/>
                  <a:stretch>
                    <a:fillRect t="-61224" b="-5408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CF0B121-80CF-4E39-BA79-A5B7CCF41358}"/>
                </a:ext>
              </a:extLst>
            </p:cNvPr>
            <p:cNvSpPr/>
            <p:nvPr/>
          </p:nvSpPr>
          <p:spPr>
            <a:xfrm>
              <a:off x="553011" y="3428086"/>
              <a:ext cx="25507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Итоговая оценка: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C494481-CAFC-4837-9F34-72595CC94184}"/>
              </a:ext>
            </a:extLst>
          </p:cNvPr>
          <p:cNvGrpSpPr/>
          <p:nvPr/>
        </p:nvGrpSpPr>
        <p:grpSpPr>
          <a:xfrm>
            <a:off x="244369" y="2578117"/>
            <a:ext cx="5210226" cy="430887"/>
            <a:chOff x="553011" y="4268201"/>
            <a:chExt cx="589392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э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a14:m>
                  <a:r>
                    <a:rPr lang="ru-RU" altLang="ru-RU" sz="1800" dirty="0"/>
                    <a:t> (</a:t>
                  </a:r>
                  <a:r>
                    <a:rPr lang="en-US" altLang="ru-RU" sz="1800" dirty="0"/>
                    <a:t>4</a:t>
                  </a:r>
                  <a:r>
                    <a:rPr lang="ru-RU" altLang="ru-RU" sz="1800" dirty="0"/>
                    <a:t>)</a:t>
                  </a:r>
                </a:p>
              </p:txBody>
            </p:sp>
          </mc:Choice>
          <mc:Fallback xmlns=""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078" b="-245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3689EE5-4976-4A1D-B98C-C68A2A5DB0F9}"/>
                </a:ext>
              </a:extLst>
            </p:cNvPr>
            <p:cNvSpPr/>
            <p:nvPr/>
          </p:nvSpPr>
          <p:spPr>
            <a:xfrm>
              <a:off x="553011" y="4268201"/>
              <a:ext cx="3237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Эффективность оценки:</a:t>
              </a:r>
            </a:p>
          </p:txBody>
        </p:sp>
      </p:grp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313E2630-3F8B-4AAE-A41A-09A2A5187697}"/>
              </a:ext>
            </a:extLst>
          </p:cNvPr>
          <p:cNvSpPr/>
          <p:nvPr/>
        </p:nvSpPr>
        <p:spPr>
          <a:xfrm>
            <a:off x="6853311" y="1075742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D9BC0-32BE-4DE2-B51F-D34A83D95509}"/>
              </a:ext>
            </a:extLst>
          </p:cNvPr>
          <p:cNvSpPr txBox="1"/>
          <p:nvPr/>
        </p:nvSpPr>
        <p:spPr>
          <a:xfrm>
            <a:off x="7348264" y="1278592"/>
            <a:ext cx="129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Входной поток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8D359BF-10C9-4CA7-867E-13B337FE7831}"/>
              </a:ext>
            </a:extLst>
          </p:cNvPr>
          <p:cNvGrpSpPr/>
          <p:nvPr/>
        </p:nvGrpSpPr>
        <p:grpSpPr>
          <a:xfrm>
            <a:off x="5437464" y="3017026"/>
            <a:ext cx="3508209" cy="392338"/>
            <a:chOff x="5437464" y="3017026"/>
            <a:chExt cx="3508209" cy="392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/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/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/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/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4F9019-BDDE-4658-A9CF-AEBF95EBD6D0}"/>
                </a:ext>
              </a:extLst>
            </p:cNvPr>
            <p:cNvSpPr txBox="1"/>
            <p:nvPr/>
          </p:nvSpPr>
          <p:spPr>
            <a:xfrm>
              <a:off x="6904138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7F1F-195B-4C69-BADF-62644D36BC55}"/>
                </a:ext>
              </a:extLst>
            </p:cNvPr>
            <p:cNvSpPr txBox="1"/>
            <p:nvPr/>
          </p:nvSpPr>
          <p:spPr>
            <a:xfrm>
              <a:off x="8012619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B6E647-A263-47D4-A3DC-1C87D4A4F7E0}"/>
              </a:ext>
            </a:extLst>
          </p:cNvPr>
          <p:cNvSpPr/>
          <p:nvPr/>
        </p:nvSpPr>
        <p:spPr>
          <a:xfrm>
            <a:off x="6556253" y="2027829"/>
            <a:ext cx="1172956" cy="469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Данные для анализа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52BEEB9-6ABC-48DC-AF4E-B23D665A18EC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flipH="1">
            <a:off x="5744015" y="2497612"/>
            <a:ext cx="139871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DCD3DD4-81EA-4561-95C0-686921C8AA61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 flipH="1">
            <a:off x="6515555" y="2497612"/>
            <a:ext cx="62717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FADEF69-6924-4370-B87D-D0284F23A0EA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>
            <a:off x="7142731" y="2497612"/>
            <a:ext cx="396614" cy="52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0BFDD33-B53F-44F3-B4CA-BF121A0FC54C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>
            <a:off x="7142731" y="2497612"/>
            <a:ext cx="1513522" cy="5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F3A01CDF-F918-4DA0-A72D-51DC5DDAA1D7}"/>
              </a:ext>
            </a:extLst>
          </p:cNvPr>
          <p:cNvSpPr/>
          <p:nvPr/>
        </p:nvSpPr>
        <p:spPr>
          <a:xfrm>
            <a:off x="6853310" y="4530834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EA697D-9507-43F6-89E0-F5977B3A1CAA}"/>
              </a:ext>
            </a:extLst>
          </p:cNvPr>
          <p:cNvSpPr txBox="1"/>
          <p:nvPr/>
        </p:nvSpPr>
        <p:spPr>
          <a:xfrm>
            <a:off x="7348262" y="4733684"/>
            <a:ext cx="159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Итоговая оценка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B9DA20A-D461-4AF2-9489-495C2A51C93C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>
            <a:off x="5744015" y="3386358"/>
            <a:ext cx="139871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068A7EA-00C7-4914-8A6C-8F74200C16C7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>
            <a:off x="6515555" y="3386358"/>
            <a:ext cx="62717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59CECD5-9862-47A1-B298-6E40557BB862}"/>
              </a:ext>
            </a:extLst>
          </p:cNvPr>
          <p:cNvCxnSpPr>
            <a:stCxn id="25" idx="2"/>
            <a:endCxn id="38" idx="0"/>
          </p:cNvCxnSpPr>
          <p:nvPr/>
        </p:nvCxnSpPr>
        <p:spPr>
          <a:xfrm flipH="1">
            <a:off x="7142731" y="3391736"/>
            <a:ext cx="396614" cy="11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B30EDBA-358B-4575-8CE5-767030178909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7142731" y="3409364"/>
            <a:ext cx="1513522" cy="11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/>
              <p:nvPr/>
            </p:nvSpPr>
            <p:spPr>
              <a:xfrm>
                <a:off x="203771" y="4188199"/>
                <a:ext cx="5876155" cy="256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критерия;</a:t>
                </a: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число критериев оценки;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значимость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значение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</m:oMath>
                </a14:m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текста;</a:t>
                </a:r>
                <a:endParaRPr lang="ru-RU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текста, полученная согласно методу многокритериальной оценки с отношением лексикографического порядка;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э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экспертная оценка, сформированная пользователями специализированных интернет-ресурсов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1" y="4188199"/>
                <a:ext cx="5876155" cy="2568845"/>
              </a:xfrm>
              <a:prstGeom prst="rect">
                <a:avLst/>
              </a:prstGeom>
              <a:blipFill>
                <a:blip r:embed="rId9"/>
                <a:stretch>
                  <a:fillRect l="-519" t="-713" r="-1141" b="-2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1D1ED6F1-31D3-4C3D-A0F7-F979DDE198A5}"/>
              </a:ext>
            </a:extLst>
          </p:cNvPr>
          <p:cNvGrpSpPr/>
          <p:nvPr/>
        </p:nvGrpSpPr>
        <p:grpSpPr>
          <a:xfrm>
            <a:off x="243444" y="1157621"/>
            <a:ext cx="5058398" cy="553805"/>
            <a:chOff x="553010" y="2661835"/>
            <a:chExt cx="3686944" cy="28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1">
                  <a:extLst>
                    <a:ext uri="{FF2B5EF4-FFF2-40B4-BE49-F238E27FC236}">
                      <a16:creationId xmlns:a16="http://schemas.microsoft.com/office/drawing/2014/main" id="{F792A8F0-2816-4672-8FD2-9594476CCC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8853" y="2661835"/>
                  <a:ext cx="1611101" cy="28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altLang="ru-RU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a14:m>
                  <a:r>
                    <a:rPr lang="en-US" altLang="ru-RU" sz="1600" dirty="0"/>
                    <a:t> </a:t>
                  </a:r>
                  <a:r>
                    <a:rPr lang="ru-RU" altLang="ru-RU" sz="1600" dirty="0"/>
                    <a:t>(1)</a:t>
                  </a:r>
                </a:p>
              </p:txBody>
            </p:sp>
          </mc:Choice>
          <mc:Fallback xmlns="">
            <p:sp>
              <p:nvSpPr>
                <p:cNvPr id="37" name="TextBox 1">
                  <a:extLst>
                    <a:ext uri="{FF2B5EF4-FFF2-40B4-BE49-F238E27FC236}">
                      <a16:creationId xmlns:a16="http://schemas.microsoft.com/office/drawing/2014/main" id="{F792A8F0-2816-4672-8FD2-9594476CC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8853" y="2661835"/>
                  <a:ext cx="1611101" cy="284039"/>
                </a:xfrm>
                <a:prstGeom prst="rect">
                  <a:avLst/>
                </a:prstGeom>
                <a:blipFill>
                  <a:blip r:embed="rId10"/>
                  <a:stretch>
                    <a:fillRect b="-10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5786629E-7E4F-4F1A-8C8B-04DD9FEA7490}"/>
                </a:ext>
              </a:extLst>
            </p:cNvPr>
            <p:cNvSpPr/>
            <p:nvPr/>
          </p:nvSpPr>
          <p:spPr>
            <a:xfrm>
              <a:off x="553010" y="2687193"/>
              <a:ext cx="2886476" cy="205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Нормализация критерия: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83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7">
            <a:extLst>
              <a:ext uri="{FF2B5EF4-FFF2-40B4-BE49-F238E27FC236}">
                <a16:creationId xmlns:a16="http://schemas.microsoft.com/office/drawing/2014/main" id="{1BB2CED9-A428-4600-8C99-96BC15CA6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23657"/>
              </p:ext>
            </p:extLst>
          </p:nvPr>
        </p:nvGraphicFramePr>
        <p:xfrm>
          <a:off x="467544" y="1252719"/>
          <a:ext cx="8450605" cy="47076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61666">
                  <a:extLst>
                    <a:ext uri="{9D8B030D-6E8A-4147-A177-3AD203B41FA5}">
                      <a16:colId xmlns:a16="http://schemas.microsoft.com/office/drawing/2014/main" val="330176152"/>
                    </a:ext>
                  </a:extLst>
                </a:gridCol>
                <a:gridCol w="4188939">
                  <a:extLst>
                    <a:ext uri="{9D8B030D-6E8A-4147-A177-3AD203B41FA5}">
                      <a16:colId xmlns:a16="http://schemas.microsoft.com/office/drawing/2014/main" val="860571280"/>
                    </a:ext>
                  </a:extLst>
                </a:gridCol>
              </a:tblGrid>
              <a:tr h="22416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1: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Подготовка модели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Загрузка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2: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Подготовка параметров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Формирование списка критериев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ru-RU" sz="1800" b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385657"/>
                  </a:ext>
                </a:extLst>
              </a:tr>
              <a:tr h="24659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3: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Перебор критериев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Определение итоговой оценки для каждого критерия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4: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итоговой оценки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и оценка</a:t>
                      </a: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результатов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544627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73FDDE-F9EE-4FB1-9B86-45A64C69B135}"/>
              </a:ext>
            </a:extLst>
          </p:cNvPr>
          <p:cNvSpPr txBox="1">
            <a:spLocks/>
          </p:cNvSpPr>
          <p:nvPr/>
        </p:nvSpPr>
        <p:spPr>
          <a:xfrm>
            <a:off x="467544" y="99064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Методика многокритериальной оценки художественных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126414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C44F58-0957-42C2-8829-E3B479FA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9" y="842684"/>
            <a:ext cx="5900252" cy="566723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043533-B46A-41EA-AF84-E518BD981B28}"/>
              </a:ext>
            </a:extLst>
          </p:cNvPr>
          <p:cNvSpPr txBox="1">
            <a:spLocks/>
          </p:cNvSpPr>
          <p:nvPr/>
        </p:nvSpPr>
        <p:spPr>
          <a:xfrm>
            <a:off x="467544" y="99064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Алгоритм многокритериальной оценки художественных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64578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>
            <a:extLst>
              <a:ext uri="{FF2B5EF4-FFF2-40B4-BE49-F238E27FC236}">
                <a16:creationId xmlns:a16="http://schemas.microsoft.com/office/drawing/2014/main" id="{AC770EA8-45E8-4D6C-A7CA-2ED264E1A7F8}"/>
              </a:ext>
            </a:extLst>
          </p:cNvPr>
          <p:cNvSpPr txBox="1"/>
          <p:nvPr/>
        </p:nvSpPr>
        <p:spPr>
          <a:xfrm>
            <a:off x="457200" y="274637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4" name="Shape 103">
            <a:extLst>
              <a:ext uri="{FF2B5EF4-FFF2-40B4-BE49-F238E27FC236}">
                <a16:creationId xmlns:a16="http://schemas.microsoft.com/office/drawing/2014/main" id="{9C9BFD07-3CE5-4808-B5BF-C82B7FF1E456}"/>
              </a:ext>
            </a:extLst>
          </p:cNvPr>
          <p:cNvSpPr txBox="1"/>
          <p:nvPr/>
        </p:nvSpPr>
        <p:spPr>
          <a:xfrm>
            <a:off x="645850" y="799232"/>
            <a:ext cx="7852299" cy="2195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описана проблемная ситуация;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сформулированы цель и задачи исследования;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исследована предметная область;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рассмотрены существующие методы оценки;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описано формализованное представление многокритериальной оценки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разработана методика многокритериальной оценки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разработан алгоритм многокритериальной оценки художественных текстов.</a:t>
            </a:r>
          </a:p>
          <a:p>
            <a:pPr marR="0" lvl="0" algn="just" rtl="0">
              <a:spcBef>
                <a:spcPts val="0"/>
              </a:spcBef>
              <a:buSzPct val="25000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7E22168B-A3E3-4DEF-B07D-9B451B12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467B88-AB75-4E58-9973-95300662E33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20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4349</TotalTime>
  <Words>513</Words>
  <Application>Microsoft Office PowerPoint</Application>
  <PresentationFormat>Экран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rudne</dc:creator>
  <cp:lastModifiedBy>rudne</cp:lastModifiedBy>
  <cp:revision>95</cp:revision>
  <cp:lastPrinted>2023-12-18T18:23:45Z</cp:lastPrinted>
  <dcterms:created xsi:type="dcterms:W3CDTF">2023-11-12T12:10:19Z</dcterms:created>
  <dcterms:modified xsi:type="dcterms:W3CDTF">2024-12-23T20:32:59Z</dcterms:modified>
</cp:coreProperties>
</file>