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7" r:id="rId5"/>
    <p:sldId id="268" r:id="rId6"/>
    <p:sldId id="271" r:id="rId7"/>
    <p:sldId id="273" r:id="rId8"/>
    <p:sldId id="274" r:id="rId9"/>
    <p:sldId id="275" r:id="rId10"/>
    <p:sldId id="272" r:id="rId11"/>
    <p:sldId id="266" r:id="rId12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dne" initials="r" lastIdx="1" clrIdx="0">
    <p:extLst>
      <p:ext uri="{19B8F6BF-5375-455C-9EA6-DF929625EA0E}">
        <p15:presenceInfo xmlns:p15="http://schemas.microsoft.com/office/powerpoint/2012/main" userId="rudn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59CA-0FD0-40EE-AF5C-C0A98AC9F7D0}" type="datetimeFigureOut">
              <a:rPr lang="ru-RU" smtClean="0"/>
              <a:t>07.01.2025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C938-B8B5-4763-88C2-0F02DE75E0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636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59CA-0FD0-40EE-AF5C-C0A98AC9F7D0}" type="datetimeFigureOut">
              <a:rPr lang="ru-RU" smtClean="0"/>
              <a:t>07.01.2025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C938-B8B5-4763-88C2-0F02DE75E0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519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59CA-0FD0-40EE-AF5C-C0A98AC9F7D0}" type="datetimeFigureOut">
              <a:rPr lang="ru-RU" smtClean="0"/>
              <a:t>07.01.2025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C938-B8B5-4763-88C2-0F02DE75E0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041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59CA-0FD0-40EE-AF5C-C0A98AC9F7D0}" type="datetimeFigureOut">
              <a:rPr lang="ru-RU" smtClean="0"/>
              <a:t>07.01.2025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C938-B8B5-4763-88C2-0F02DE75E0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53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59CA-0FD0-40EE-AF5C-C0A98AC9F7D0}" type="datetimeFigureOut">
              <a:rPr lang="ru-RU" smtClean="0"/>
              <a:t>07.01.2025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C938-B8B5-4763-88C2-0F02DE75E0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7302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59CA-0FD0-40EE-AF5C-C0A98AC9F7D0}" type="datetimeFigureOut">
              <a:rPr lang="ru-RU" smtClean="0"/>
              <a:t>07.01.2025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C938-B8B5-4763-88C2-0F02DE75E0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1188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59CA-0FD0-40EE-AF5C-C0A98AC9F7D0}" type="datetimeFigureOut">
              <a:rPr lang="ru-RU" smtClean="0"/>
              <a:t>07.01.2025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C938-B8B5-4763-88C2-0F02DE75E0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920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59CA-0FD0-40EE-AF5C-C0A98AC9F7D0}" type="datetimeFigureOut">
              <a:rPr lang="ru-RU" smtClean="0"/>
              <a:t>07.01.2025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C938-B8B5-4763-88C2-0F02DE75E0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121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59CA-0FD0-40EE-AF5C-C0A98AC9F7D0}" type="datetimeFigureOut">
              <a:rPr lang="ru-RU" smtClean="0"/>
              <a:t>07.01.2025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C938-B8B5-4763-88C2-0F02DE75E0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62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59CA-0FD0-40EE-AF5C-C0A98AC9F7D0}" type="datetimeFigureOut">
              <a:rPr lang="ru-RU" smtClean="0"/>
              <a:t>07.01.2025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C938-B8B5-4763-88C2-0F02DE75E0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679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59CA-0FD0-40EE-AF5C-C0A98AC9F7D0}" type="datetimeFigureOut">
              <a:rPr lang="ru-RU" smtClean="0"/>
              <a:t>07.01.2025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C938-B8B5-4763-88C2-0F02DE75E0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419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C59CA-0FD0-40EE-AF5C-C0A98AC9F7D0}" type="datetimeFigureOut">
              <a:rPr lang="ru-RU" smtClean="0"/>
              <a:t>07.01.2025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4C938-B8B5-4763-88C2-0F02DE75E0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7166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431927B9-BF52-4EDA-BD79-8D4AFE0E16FA}"/>
              </a:ext>
            </a:extLst>
          </p:cNvPr>
          <p:cNvSpPr txBox="1">
            <a:spLocks/>
          </p:cNvSpPr>
          <p:nvPr/>
        </p:nvSpPr>
        <p:spPr>
          <a:xfrm>
            <a:off x="683568" y="2385278"/>
            <a:ext cx="7772400" cy="14700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Исследование и разработка методики и алгоритма многокритериального анализа художественных текстов</a:t>
            </a:r>
            <a:br>
              <a:rPr lang="ru-RU" sz="2800" b="1" dirty="0">
                <a:latin typeface="Times New Roman" pitchFamily="18" charset="0"/>
                <a:cs typeface="Times New Roman" pitchFamily="18" charset="0"/>
              </a:rPr>
            </a:b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7108A8F9-969F-4627-B670-BA3FEE7B84DA}"/>
              </a:ext>
            </a:extLst>
          </p:cNvPr>
          <p:cNvSpPr txBox="1">
            <a:spLocks/>
          </p:cNvSpPr>
          <p:nvPr/>
        </p:nvSpPr>
        <p:spPr>
          <a:xfrm>
            <a:off x="428596" y="4662323"/>
            <a:ext cx="8358246" cy="92691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ru-RU" sz="1900" dirty="0">
                <a:latin typeface="Times New Roman" pitchFamily="18" charset="0"/>
                <a:ea typeface="+mj-ea"/>
                <a:cs typeface="Times New Roman" pitchFamily="18" charset="0"/>
              </a:rPr>
              <a:t>Научный руководитель: </a:t>
            </a:r>
            <a:r>
              <a:rPr lang="ru-RU" sz="1900" dirty="0" err="1">
                <a:latin typeface="Times New Roman" pitchFamily="18" charset="0"/>
                <a:ea typeface="+mj-ea"/>
                <a:cs typeface="Times New Roman" pitchFamily="18" charset="0"/>
              </a:rPr>
              <a:t>к.пед.н</a:t>
            </a:r>
            <a:r>
              <a:rPr lang="ru-RU" sz="1900" dirty="0">
                <a:latin typeface="Times New Roman" pitchFamily="18" charset="0"/>
                <a:ea typeface="+mj-ea"/>
                <a:cs typeface="Times New Roman" pitchFamily="18" charset="0"/>
              </a:rPr>
              <a:t>., доцент Федотова Елена Леонидовна</a:t>
            </a:r>
          </a:p>
          <a:p>
            <a:pPr marL="0" indent="0">
              <a:buNone/>
              <a:defRPr/>
            </a:pPr>
            <a:r>
              <a:rPr lang="ru-RU" sz="1900" dirty="0">
                <a:latin typeface="Times New Roman" pitchFamily="18" charset="0"/>
                <a:ea typeface="+mj-ea"/>
                <a:cs typeface="Times New Roman" pitchFamily="18" charset="0"/>
              </a:rPr>
              <a:t>Соискатель: студент гр. ПИН-22М Руднев Илья Александрович</a:t>
            </a:r>
          </a:p>
          <a:p>
            <a:pPr>
              <a:defRPr/>
            </a:pPr>
            <a:endParaRPr lang="ru-RU" sz="1800" i="1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8616AE6-95E5-49FB-9F99-BC11586F0393}"/>
              </a:ext>
            </a:extLst>
          </p:cNvPr>
          <p:cNvSpPr/>
          <p:nvPr/>
        </p:nvSpPr>
        <p:spPr>
          <a:xfrm>
            <a:off x="683568" y="260648"/>
            <a:ext cx="79608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Федеральное государственное автономное образовательное учреждение высшего профессионального образования </a:t>
            </a:r>
          </a:p>
          <a:p>
            <a:pPr algn="ctr">
              <a:defRPr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«Национальный исследовательский университет </a:t>
            </a:r>
          </a:p>
          <a:p>
            <a:pPr algn="ctr">
              <a:defRPr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«Московский институт электронной техники»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Институт Системной и программной инженерии и информационных технологий</a:t>
            </a: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9DC97B0B-AFF7-4DCD-85B8-651E979355D9}"/>
              </a:ext>
            </a:extLst>
          </p:cNvPr>
          <p:cNvSpPr txBox="1">
            <a:spLocks/>
          </p:cNvSpPr>
          <p:nvPr/>
        </p:nvSpPr>
        <p:spPr bwMode="auto">
          <a:xfrm>
            <a:off x="416645" y="5733256"/>
            <a:ext cx="839311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2000" dirty="0">
                <a:latin typeface="Times New Roman" pitchFamily="18" charset="0"/>
                <a:ea typeface="+mj-ea"/>
                <a:cs typeface="Times New Roman" pitchFamily="18" charset="0"/>
              </a:rPr>
              <a:t>Москва, 2024</a:t>
            </a:r>
          </a:p>
        </p:txBody>
      </p:sp>
    </p:spTree>
    <p:extLst>
      <p:ext uri="{BB962C8B-B14F-4D97-AF65-F5344CB8AC3E}">
        <p14:creationId xmlns:p14="http://schemas.microsoft.com/office/powerpoint/2010/main" val="1237991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5C44F58-0957-42C2-8829-E3B479FA7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89" y="842684"/>
            <a:ext cx="5900252" cy="5667237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4043533-B46A-41EA-AF84-E518BD981B28}"/>
              </a:ext>
            </a:extLst>
          </p:cNvPr>
          <p:cNvSpPr txBox="1">
            <a:spLocks/>
          </p:cNvSpPr>
          <p:nvPr/>
        </p:nvSpPr>
        <p:spPr>
          <a:xfrm>
            <a:off x="467544" y="99064"/>
            <a:ext cx="8229600" cy="8826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Алгоритм многокритериальной оценки художественных текстов</a:t>
            </a:r>
          </a:p>
        </p:txBody>
      </p:sp>
    </p:spTree>
    <p:extLst>
      <p:ext uri="{BB962C8B-B14F-4D97-AF65-F5344CB8AC3E}">
        <p14:creationId xmlns:p14="http://schemas.microsoft.com/office/powerpoint/2010/main" val="3645784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01">
            <a:extLst>
              <a:ext uri="{FF2B5EF4-FFF2-40B4-BE49-F238E27FC236}">
                <a16:creationId xmlns:a16="http://schemas.microsoft.com/office/drawing/2014/main" id="{AC770EA8-45E8-4D6C-A7CA-2ED264E1A7F8}"/>
              </a:ext>
            </a:extLst>
          </p:cNvPr>
          <p:cNvSpPr txBox="1"/>
          <p:nvPr/>
        </p:nvSpPr>
        <p:spPr>
          <a:xfrm>
            <a:off x="457200" y="274637"/>
            <a:ext cx="8229600" cy="7780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/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работы</a:t>
            </a:r>
          </a:p>
        </p:txBody>
      </p:sp>
      <p:sp>
        <p:nvSpPr>
          <p:cNvPr id="4" name="Shape 103">
            <a:extLst>
              <a:ext uri="{FF2B5EF4-FFF2-40B4-BE49-F238E27FC236}">
                <a16:creationId xmlns:a16="http://schemas.microsoft.com/office/drawing/2014/main" id="{9C9BFD07-3CE5-4808-B5BF-C82B7FF1E456}"/>
              </a:ext>
            </a:extLst>
          </p:cNvPr>
          <p:cNvSpPr txBox="1"/>
          <p:nvPr/>
        </p:nvSpPr>
        <p:spPr>
          <a:xfrm>
            <a:off x="645850" y="799232"/>
            <a:ext cx="7852299" cy="21956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just" rtl="0">
              <a:spcBef>
                <a:spcPts val="0"/>
              </a:spcBef>
              <a:buSzPct val="100000"/>
              <a:buFont typeface="Symbol" panose="05050102010706020507" pitchFamily="18" charset="2"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описана проблемная ситуация;</a:t>
            </a:r>
          </a:p>
          <a:p>
            <a:pPr marL="342900" marR="0" lvl="0" indent="-342900" algn="just" rtl="0">
              <a:spcBef>
                <a:spcPts val="0"/>
              </a:spcBef>
              <a:buSzPct val="100000"/>
              <a:buFont typeface="Symbol" panose="05050102010706020507" pitchFamily="18" charset="2"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сформулированы цель и задачи исследования;</a:t>
            </a:r>
          </a:p>
          <a:p>
            <a:pPr marL="342900" indent="-342900" algn="just">
              <a:buSzPct val="100000"/>
              <a:buFont typeface="Symbol" panose="05050102010706020507" pitchFamily="18" charset="2"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исследована предметная область;</a:t>
            </a:r>
          </a:p>
          <a:p>
            <a:pPr marL="342900" indent="-342900" algn="just">
              <a:buSzPct val="100000"/>
              <a:buFont typeface="Symbol" panose="05050102010706020507" pitchFamily="18" charset="2"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рассмотрены существующие методы оценки;</a:t>
            </a:r>
          </a:p>
          <a:p>
            <a:pPr marL="342900" indent="-342900" algn="just">
              <a:buSzPct val="100000"/>
              <a:buFont typeface="Symbol" panose="05050102010706020507" pitchFamily="18" charset="2"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описано формализованное представление многокритериальной оценки художественных текстов;</a:t>
            </a:r>
          </a:p>
          <a:p>
            <a:pPr marL="342900" indent="-342900" algn="just">
              <a:buSzPct val="100000"/>
              <a:buFont typeface="Symbol" panose="05050102010706020507" pitchFamily="18" charset="2"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разработана методика многокритериальной оценки художественных текстов;</a:t>
            </a:r>
          </a:p>
          <a:p>
            <a:pPr marL="342900" indent="-342900" algn="just">
              <a:buSzPct val="100000"/>
              <a:buFont typeface="Symbol" panose="05050102010706020507" pitchFamily="18" charset="2"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разработан алгоритм многокритериальной оценки художественных текстов.</a:t>
            </a:r>
          </a:p>
          <a:p>
            <a:pPr marR="0" lvl="0" algn="just" rtl="0">
              <a:spcBef>
                <a:spcPts val="0"/>
              </a:spcBef>
              <a:buSzPct val="25000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5" name="Номер слайда 1">
            <a:extLst>
              <a:ext uri="{FF2B5EF4-FFF2-40B4-BE49-F238E27FC236}">
                <a16:creationId xmlns:a16="http://schemas.microsoft.com/office/drawing/2014/main" id="{7E22168B-A3E3-4DEF-B07D-9B451B12E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B467B88-AB75-4E58-9973-95300662E338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4204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01">
            <a:extLst>
              <a:ext uri="{FF2B5EF4-FFF2-40B4-BE49-F238E27FC236}">
                <a16:creationId xmlns:a16="http://schemas.microsoft.com/office/drawing/2014/main" id="{A022660C-0F83-4EB2-A8CE-5B8380ED2A32}"/>
              </a:ext>
            </a:extLst>
          </p:cNvPr>
          <p:cNvSpPr txBox="1"/>
          <p:nvPr/>
        </p:nvSpPr>
        <p:spPr>
          <a:xfrm>
            <a:off x="457200" y="274637"/>
            <a:ext cx="8229600" cy="7780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/>
            <a:r>
              <a:rPr lang="ru-RU" sz="2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Проблемная ситуация в области объекта исследований</a:t>
            </a:r>
          </a:p>
        </p:txBody>
      </p:sp>
      <p:sp>
        <p:nvSpPr>
          <p:cNvPr id="3" name="Shape 102">
            <a:extLst>
              <a:ext uri="{FF2B5EF4-FFF2-40B4-BE49-F238E27FC236}">
                <a16:creationId xmlns:a16="http://schemas.microsoft.com/office/drawing/2014/main" id="{F402CC7A-BC2B-41A5-A07D-6BEAC1F56567}"/>
              </a:ext>
            </a:extLst>
          </p:cNvPr>
          <p:cNvSpPr txBox="1"/>
          <p:nvPr/>
        </p:nvSpPr>
        <p:spPr>
          <a:xfrm>
            <a:off x="457200" y="902970"/>
            <a:ext cx="8229600" cy="90997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ru-RU" sz="19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Отсутствие доступных методик решения задачи автоматизированной многокритериальной оценки художественных текстов на русском языке</a:t>
            </a:r>
          </a:p>
        </p:txBody>
      </p:sp>
      <p:sp>
        <p:nvSpPr>
          <p:cNvPr id="4" name="Shape 103">
            <a:extLst>
              <a:ext uri="{FF2B5EF4-FFF2-40B4-BE49-F238E27FC236}">
                <a16:creationId xmlns:a16="http://schemas.microsoft.com/office/drawing/2014/main" id="{6BF65F99-7BB1-436B-8156-3C8576679B39}"/>
              </a:ext>
            </a:extLst>
          </p:cNvPr>
          <p:cNvSpPr txBox="1"/>
          <p:nvPr/>
        </p:nvSpPr>
        <p:spPr>
          <a:xfrm>
            <a:off x="457200" y="1988840"/>
            <a:ext cx="8064896" cy="40643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SzPct val="25000"/>
            </a:pPr>
            <a:r>
              <a:rPr lang="ru-RU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Причины сложившейся ситуации:</a:t>
            </a:r>
          </a:p>
          <a:p>
            <a:pPr marR="0" lvl="0" algn="just" rtl="0">
              <a:spcBef>
                <a:spcPts val="0"/>
              </a:spcBef>
              <a:buSzPct val="100000"/>
            </a:pPr>
            <a:endParaRPr lang="ru-RU" sz="20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342900" marR="0" lvl="0" indent="-342900" algn="just" rtl="0">
              <a:spcBef>
                <a:spcPts val="0"/>
              </a:spcBef>
              <a:buSzPct val="100000"/>
              <a:buFont typeface="Symbol" panose="05050102010706020507" pitchFamily="18" charset="2"/>
              <a:buChar char=""/>
            </a:pPr>
            <a:r>
              <a:rPr lang="ru-RU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отсутствие комплексного решения, позволяющего исследовать текст по нескольким критериям;</a:t>
            </a:r>
          </a:p>
          <a:p>
            <a:pPr marL="342900" marR="0" lvl="0" indent="-342900" algn="just" rtl="0">
              <a:spcBef>
                <a:spcPts val="0"/>
              </a:spcBef>
              <a:buSzPct val="100000"/>
              <a:buFont typeface="Symbol" panose="05050102010706020507" pitchFamily="18" charset="2"/>
              <a:buChar char=""/>
            </a:pPr>
            <a:r>
              <a:rPr lang="ru-RU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ограниченность существующих средств оценки текстов по количеству символов анализируемого материала;</a:t>
            </a:r>
          </a:p>
          <a:p>
            <a:pPr marL="342900" marR="0" lvl="0" indent="-342900" algn="just" rtl="0">
              <a:spcBef>
                <a:spcPts val="0"/>
              </a:spcBef>
              <a:buSzPct val="100000"/>
              <a:buFont typeface="Symbol" panose="05050102010706020507" pitchFamily="18" charset="2"/>
              <a:buChar char=""/>
            </a:pPr>
            <a:r>
              <a:rPr lang="ru-RU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ориентированность средств оценки текстов на коммерческую выгоду анализируемых текстов;</a:t>
            </a:r>
          </a:p>
          <a:p>
            <a:pPr marL="342900" indent="-342900" algn="just">
              <a:buSzPct val="100000"/>
              <a:buFont typeface="Symbol" panose="05050102010706020507" pitchFamily="18" charset="2"/>
              <a:buChar char=""/>
            </a:pPr>
            <a:r>
              <a:rPr lang="ru-RU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убежденность в субъективности оценки искусства, в том числе художественных текстов;</a:t>
            </a:r>
          </a:p>
          <a:p>
            <a:pPr marL="342900" indent="-342900" algn="just">
              <a:buSzPct val="100000"/>
              <a:buFont typeface="Symbol" panose="05050102010706020507" pitchFamily="18" charset="2"/>
              <a:buChar char=""/>
            </a:pPr>
            <a:r>
              <a:rPr lang="ru-RU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независимость уровней влияния отдельных показателей от задач конкретного пользователя.</a:t>
            </a:r>
          </a:p>
          <a:p>
            <a:pPr marL="342900" marR="0" lvl="0" indent="-342900" algn="just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342900" marR="0" lvl="0" indent="-342900" algn="just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endParaRPr lang="ru-RU" sz="19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342900" marR="0" lvl="0" indent="-342900" algn="just" rtl="0">
              <a:spcBef>
                <a:spcPts val="0"/>
              </a:spcBef>
              <a:buSzPct val="25000"/>
              <a:buFontTx/>
              <a:buChar char="-"/>
            </a:pPr>
            <a:endParaRPr lang="ru-RU" sz="19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5" name="Номер слайда 1">
            <a:extLst>
              <a:ext uri="{FF2B5EF4-FFF2-40B4-BE49-F238E27FC236}">
                <a16:creationId xmlns:a16="http://schemas.microsoft.com/office/drawing/2014/main" id="{51D85981-3451-4238-B438-4F0C45C5E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B467B88-AB75-4E58-9973-95300662E338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5507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052948A-9F01-42A8-8407-B1C547E8EF73}"/>
              </a:ext>
            </a:extLst>
          </p:cNvPr>
          <p:cNvSpPr/>
          <p:nvPr/>
        </p:nvSpPr>
        <p:spPr>
          <a:xfrm>
            <a:off x="0" y="428604"/>
            <a:ext cx="9144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Цели и задачи исследования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2DFE68A-5037-4057-8749-B9D1DBCCA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34" y="2291668"/>
            <a:ext cx="8222431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buFont typeface="Tahoma" pitchFamily="34" charset="0"/>
              <a:buNone/>
            </a:pPr>
            <a:r>
              <a:rPr lang="ru-RU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Задачи исследования:</a:t>
            </a:r>
          </a:p>
          <a:p>
            <a:pPr marL="600075" indent="-342900">
              <a:spcBef>
                <a:spcPct val="20000"/>
              </a:spcBef>
              <a:buClr>
                <a:srgbClr val="002060"/>
              </a:buClr>
              <a:buSzPct val="100000"/>
              <a:buFont typeface="Symbol" panose="05050102010706020507" pitchFamily="18" charset="2"/>
              <a:buChar char="-"/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аналитический обзор существующих методов и средств оценки художественных текстов;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0075" indent="-342900">
              <a:spcBef>
                <a:spcPct val="20000"/>
              </a:spcBef>
              <a:buClr>
                <a:srgbClr val="002060"/>
              </a:buClr>
              <a:buSzPct val="100000"/>
              <a:buFont typeface="Symbol" panose="05050102010706020507" pitchFamily="18" charset="2"/>
              <a:buChar char="-"/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формализация задачи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формирования многокритериальной оценки художественных текстов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0075" indent="-342900">
              <a:spcBef>
                <a:spcPct val="20000"/>
              </a:spcBef>
              <a:buClr>
                <a:srgbClr val="002060"/>
              </a:buClr>
              <a:buSzPct val="100000"/>
              <a:buFont typeface="Symbol" panose="05050102010706020507" pitchFamily="18" charset="2"/>
              <a:buChar char="-"/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алгоритма для формирования многокритериальной оценки художественного текста;</a:t>
            </a:r>
          </a:p>
          <a:p>
            <a:pPr marL="600075" indent="-342900">
              <a:spcBef>
                <a:spcPct val="20000"/>
              </a:spcBef>
              <a:buClr>
                <a:srgbClr val="002060"/>
              </a:buClr>
              <a:buSzPct val="100000"/>
              <a:buFont typeface="Symbol" panose="05050102010706020507" pitchFamily="18" charset="2"/>
              <a:buChar char="-"/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методики для формирования многокритериальной оценки художественного текста.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70F34600-9E8F-49E3-B0A0-408E03F91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34" y="928670"/>
            <a:ext cx="8222431" cy="1132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ru-RU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Цель исследования:</a:t>
            </a:r>
            <a:r>
              <a:rPr lang="en-US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повышение эффективности оценки художественных текстов за счет увеличения количества параметров и их объединения с использованием нейронных сетей</a:t>
            </a:r>
          </a:p>
        </p:txBody>
      </p:sp>
      <p:sp>
        <p:nvSpPr>
          <p:cNvPr id="9" name="Номер слайда 4">
            <a:extLst>
              <a:ext uri="{FF2B5EF4-FFF2-40B4-BE49-F238E27FC236}">
                <a16:creationId xmlns:a16="http://schemas.microsoft.com/office/drawing/2014/main" id="{A05B02B9-3A4C-4C95-8150-FF5101511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051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01">
            <a:extLst>
              <a:ext uri="{FF2B5EF4-FFF2-40B4-BE49-F238E27FC236}">
                <a16:creationId xmlns:a16="http://schemas.microsoft.com/office/drawing/2014/main" id="{2AA3C3DF-0D1B-46FF-8BDF-300D636BB33A}"/>
              </a:ext>
            </a:extLst>
          </p:cNvPr>
          <p:cNvSpPr txBox="1"/>
          <p:nvPr/>
        </p:nvSpPr>
        <p:spPr>
          <a:xfrm>
            <a:off x="515922" y="244400"/>
            <a:ext cx="8331693" cy="7780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/>
            <a:r>
              <a:rPr lang="ru-RU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А</a:t>
            </a:r>
            <a:r>
              <a:rPr lang="ru-RU" sz="22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нализ существующих методов и средств</a:t>
            </a:r>
            <a:endParaRPr lang="ru-RU" sz="2200" dirty="0"/>
          </a:p>
        </p:txBody>
      </p:sp>
      <p:sp>
        <p:nvSpPr>
          <p:cNvPr id="6" name="Номер слайда 9">
            <a:extLst>
              <a:ext uri="{FF2B5EF4-FFF2-40B4-BE49-F238E27FC236}">
                <a16:creationId xmlns:a16="http://schemas.microsoft.com/office/drawing/2014/main" id="{4A8E1A88-1598-4F61-A027-25C72B508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24E7E0-3CB6-43C3-9530-7B437AD6D909}"/>
              </a:ext>
            </a:extLst>
          </p:cNvPr>
          <p:cNvSpPr txBox="1"/>
          <p:nvPr/>
        </p:nvSpPr>
        <p:spPr>
          <a:xfrm>
            <a:off x="6338524" y="1338510"/>
            <a:ext cx="2805476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Недостатки:</a:t>
            </a:r>
          </a:p>
          <a:p>
            <a:pPr marL="342900" lvl="0" indent="-342900" algn="l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отсутствие возможности настройки уровня влияния характеристик;</a:t>
            </a:r>
          </a:p>
          <a:p>
            <a:pPr marL="342900" lvl="0" indent="-342900" algn="l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отсутствие итоговой оценки;</a:t>
            </a:r>
          </a:p>
          <a:p>
            <a:pPr marL="342900" lvl="0" indent="-342900" algn="l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отсутствие поддержки русского языка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Таблица 10">
                <a:extLst>
                  <a:ext uri="{FF2B5EF4-FFF2-40B4-BE49-F238E27FC236}">
                    <a16:creationId xmlns:a16="http://schemas.microsoft.com/office/drawing/2014/main" id="{023EC466-DE74-4C94-9B87-AFFD6148E0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1337472"/>
                  </p:ext>
                </p:extLst>
              </p:nvPr>
            </p:nvGraphicFramePr>
            <p:xfrm>
              <a:off x="280833" y="1369597"/>
              <a:ext cx="6057691" cy="4146773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1460524">
                      <a:extLst>
                        <a:ext uri="{9D8B030D-6E8A-4147-A177-3AD203B41FA5}">
                          <a16:colId xmlns:a16="http://schemas.microsoft.com/office/drawing/2014/main" val="1082163671"/>
                        </a:ext>
                      </a:extLst>
                    </a:gridCol>
                    <a:gridCol w="4597167">
                      <a:extLst>
                        <a:ext uri="{9D8B030D-6E8A-4147-A177-3AD203B41FA5}">
                          <a16:colId xmlns:a16="http://schemas.microsoft.com/office/drawing/2014/main" val="3391790747"/>
                        </a:ext>
                      </a:extLst>
                    </a:gridCol>
                  </a:tblGrid>
                  <a:tr h="21748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Название ПО</a:t>
                          </a:r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Используемый метод</a:t>
                          </a:r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59026590"/>
                      </a:ext>
                    </a:extLst>
                  </a:tr>
                  <a:tr h="875119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3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ProWritingAid</a:t>
                          </a:r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TF-IDF</a:t>
                          </a:r>
                          <a:endParaRPr lang="en-US" sz="13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300">
                                    <a:effectLst/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tf</m:t>
                                </m:r>
                                <m:r>
                                  <m:rPr>
                                    <m:nor/>
                                  </m:rPr>
                                  <a:rPr lang="en-US" sz="1300">
                                    <a:effectLst/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sz="1300">
                                    <a:effectLst/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idf</m:t>
                                </m:r>
                                <m:d>
                                  <m:dPr>
                                    <m:ctrlPr>
                                      <a:rPr lang="ru-RU" sz="1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ru-RU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ru-RU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sz="1300">
                                    <a:effectLst/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tf</m:t>
                                </m:r>
                                <m:d>
                                  <m:dPr>
                                    <m:ctrlPr>
                                      <a:rPr lang="ru-RU" sz="1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ru-RU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m:rPr>
                                    <m:nor/>
                                  </m:rPr>
                                  <a:rPr lang="en-US" sz="1300">
                                    <a:effectLst/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idf</m:t>
                                </m:r>
                                <m:d>
                                  <m:dPr>
                                    <m:ctrlPr>
                                      <a:rPr lang="ru-RU" sz="1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ru-RU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где </a:t>
                          </a:r>
                          <a:r>
                            <a:rPr lang="en-US" sz="13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tf</a:t>
                          </a: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- частота слова, i</a:t>
                          </a:r>
                          <a:r>
                            <a:rPr lang="en-US" sz="13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df </a:t>
                          </a: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– обратная частота</a:t>
                          </a:r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98103533"/>
                      </a:ext>
                    </a:extLst>
                  </a:tr>
                  <a:tr h="191239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3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Hemingway</a:t>
                          </a: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Editor</a:t>
                          </a:r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ru-RU" sz="1300">
                                    <a:effectLst/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Индекс читаемости</m:t>
                                </m:r>
                                <m:r>
                                  <a:rPr lang="ru-RU" sz="1300">
                                    <a:effectLst/>
                                    <a:latin typeface="Cambria Math" panose="02040503050406030204" pitchFamily="18" charset="0"/>
                                  </a:rPr>
                                  <m:t>=206.835−1.015</m:t>
                                </m:r>
                                <m:d>
                                  <m:dPr>
                                    <m:ctrlPr>
                                      <a:rPr lang="ru-RU" sz="1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ru-RU" sz="13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3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ru-RU" sz="13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ru-RU" sz="13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3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ru-RU" sz="13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  <m:r>
                                  <a:rPr lang="ru-RU" sz="1300">
                                    <a:effectLst/>
                                    <a:latin typeface="Cambria Math" panose="02040503050406030204" pitchFamily="18" charset="0"/>
                                  </a:rPr>
                                  <m:t>−84.6</m:t>
                                </m:r>
                                <m:d>
                                  <m:dPr>
                                    <m:ctrlPr>
                                      <a:rPr lang="ru-RU" sz="1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ru-RU" sz="13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3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ru-RU" sz="13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ru-RU" sz="13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3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ru-RU" sz="13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ru-RU" sz="1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3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ru-RU" sz="13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3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ru-RU" sz="13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ru-RU" sz="13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ru-RU" sz="1300">
                                    <a:effectLst/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средняя длина предложения в словах</m:t>
                                </m:r>
                                <m:r>
                                  <a:rPr lang="ru-RU" sz="130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ru-RU" sz="1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3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ru-RU" sz="13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3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ru-RU" sz="13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ru-RU" sz="13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ru-RU" sz="1300">
                                    <a:effectLst/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среднее количество слогов на слово</m:t>
                                </m:r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96649759"/>
                      </a:ext>
                    </a:extLst>
                  </a:tr>
                  <a:tr h="114178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Лингвистический анализ «Лаборатории фантастики»</a:t>
                          </a:r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Удельный авторский словарный запас (АСЗ)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ru-RU" sz="1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3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ru-RU" sz="13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уник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3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ru-RU" sz="13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общ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ru-RU" sz="13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ru-RU" sz="1300">
                                    <a:effectLst/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среднее количество слогов на слово</m:t>
                                </m:r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28701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Таблица 10">
                <a:extLst>
                  <a:ext uri="{FF2B5EF4-FFF2-40B4-BE49-F238E27FC236}">
                    <a16:creationId xmlns:a16="http://schemas.microsoft.com/office/drawing/2014/main" id="{023EC466-DE74-4C94-9B87-AFFD6148E0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1337472"/>
                  </p:ext>
                </p:extLst>
              </p:nvPr>
            </p:nvGraphicFramePr>
            <p:xfrm>
              <a:off x="280833" y="1369597"/>
              <a:ext cx="6057691" cy="4146773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1460524">
                      <a:extLst>
                        <a:ext uri="{9D8B030D-6E8A-4147-A177-3AD203B41FA5}">
                          <a16:colId xmlns:a16="http://schemas.microsoft.com/office/drawing/2014/main" val="1082163671"/>
                        </a:ext>
                      </a:extLst>
                    </a:gridCol>
                    <a:gridCol w="4597167">
                      <a:extLst>
                        <a:ext uri="{9D8B030D-6E8A-4147-A177-3AD203B41FA5}">
                          <a16:colId xmlns:a16="http://schemas.microsoft.com/office/drawing/2014/main" val="3391790747"/>
                        </a:ext>
                      </a:extLst>
                    </a:gridCol>
                  </a:tblGrid>
                  <a:tr h="21748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Название ПО</a:t>
                          </a:r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Используемый метод</a:t>
                          </a:r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59026590"/>
                      </a:ext>
                    </a:extLst>
                  </a:tr>
                  <a:tr h="875119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3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ProWritingAid</a:t>
                          </a:r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1963" t="-30769" r="-265" b="-352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8103533"/>
                      </a:ext>
                    </a:extLst>
                  </a:tr>
                  <a:tr h="191239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3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Hemingway</a:t>
                          </a: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Editor</a:t>
                          </a:r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1963" t="-59554" r="-265" b="-605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6649759"/>
                      </a:ext>
                    </a:extLst>
                  </a:tr>
                  <a:tr h="114178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Лингвистический анализ «Лаборатории фантастики»</a:t>
                          </a:r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1963" t="-266489" r="-265" b="-10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8701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28170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C539AB-7F91-4017-AFD6-710E12BCCDB1}"/>
              </a:ext>
            </a:extLst>
          </p:cNvPr>
          <p:cNvSpPr txBox="1">
            <a:spLocks/>
          </p:cNvSpPr>
          <p:nvPr/>
        </p:nvSpPr>
        <p:spPr>
          <a:xfrm>
            <a:off x="467544" y="170086"/>
            <a:ext cx="8229600" cy="8826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Формализованное представление многокритериальной оценки художественных текстов</a:t>
            </a:r>
          </a:p>
        </p:txBody>
      </p:sp>
      <p:sp>
        <p:nvSpPr>
          <p:cNvPr id="4" name="Номер слайда 9">
            <a:extLst>
              <a:ext uri="{FF2B5EF4-FFF2-40B4-BE49-F238E27FC236}">
                <a16:creationId xmlns:a16="http://schemas.microsoft.com/office/drawing/2014/main" id="{85CFB5C4-23CD-48E4-A941-B32ED3D0A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5</a:t>
            </a:fld>
            <a:endParaRPr lang="ru-RU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4F468AD3-BC07-4523-A46E-8B740B91C439}"/>
              </a:ext>
            </a:extLst>
          </p:cNvPr>
          <p:cNvGrpSpPr/>
          <p:nvPr/>
        </p:nvGrpSpPr>
        <p:grpSpPr>
          <a:xfrm>
            <a:off x="243444" y="1654676"/>
            <a:ext cx="4571341" cy="707886"/>
            <a:chOff x="553010" y="2687193"/>
            <a:chExt cx="5022687" cy="7078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1">
                  <a:extLst>
                    <a:ext uri="{FF2B5EF4-FFF2-40B4-BE49-F238E27FC236}">
                      <a16:creationId xmlns:a16="http://schemas.microsoft.com/office/drawing/2014/main" id="{1179072C-704B-4975-8B16-C88BA2B90E3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91602" y="2717970"/>
                  <a:ext cx="1784095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ru-RU" altLang="ru-RU" sz="1600" dirty="0"/>
                    <a:t> (</a:t>
                  </a:r>
                  <a:r>
                    <a:rPr lang="en-US" altLang="ru-RU" sz="1600" dirty="0"/>
                    <a:t>2</a:t>
                  </a:r>
                  <a:r>
                    <a:rPr lang="ru-RU" altLang="ru-RU" sz="1600" dirty="0"/>
                    <a:t>)</a:t>
                  </a:r>
                </a:p>
              </p:txBody>
            </p:sp>
          </mc:Choice>
          <mc:Fallback xmlns="">
            <p:sp>
              <p:nvSpPr>
                <p:cNvPr id="7" name="TextBox 1">
                  <a:extLst>
                    <a:ext uri="{FF2B5EF4-FFF2-40B4-BE49-F238E27FC236}">
                      <a16:creationId xmlns:a16="http://schemas.microsoft.com/office/drawing/2014/main" id="{1179072C-704B-4975-8B16-C88BA2B90E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791602" y="2717970"/>
                  <a:ext cx="1784095" cy="338554"/>
                </a:xfrm>
                <a:prstGeom prst="rect">
                  <a:avLst/>
                </a:prstGeom>
                <a:blipFill>
                  <a:blip r:embed="rId2"/>
                  <a:stretch>
                    <a:fillRect t="-5357" b="-2142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F5BB674D-23FB-42AA-94FE-42A7F692D8AD}"/>
                </a:ext>
              </a:extLst>
            </p:cNvPr>
            <p:cNvSpPr/>
            <p:nvPr/>
          </p:nvSpPr>
          <p:spPr>
            <a:xfrm>
              <a:off x="553010" y="2687193"/>
              <a:ext cx="288647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Оценка по критерию:</a:t>
              </a: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37C1D74F-3C37-40DB-8602-8B8C524D86B1}"/>
              </a:ext>
            </a:extLst>
          </p:cNvPr>
          <p:cNvGrpSpPr/>
          <p:nvPr/>
        </p:nvGrpSpPr>
        <p:grpSpPr>
          <a:xfrm>
            <a:off x="242785" y="2136381"/>
            <a:ext cx="5027955" cy="606942"/>
            <a:chOff x="553011" y="3428086"/>
            <a:chExt cx="5625372" cy="6069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1">
                  <a:extLst>
                    <a:ext uri="{FF2B5EF4-FFF2-40B4-BE49-F238E27FC236}">
                      <a16:creationId xmlns:a16="http://schemas.microsoft.com/office/drawing/2014/main" id="{54F6A9CB-ECF6-40D8-8FBC-09478418F54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48558" y="3435953"/>
                  <a:ext cx="2429825" cy="5990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ru-RU" sz="1600" b="0" i="1" smtClean="0">
                              <a:latin typeface="Cambria Math" panose="02040503050406030204" pitchFamily="18" charset="0"/>
                            </a:rPr>
                            <m:t>общ</m:t>
                          </m:r>
                        </m:sub>
                      </m:sSub>
                      <m:r>
                        <a:rPr lang="pt-BR" altLang="ru-RU" sz="16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ru-RU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ru-RU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altLang="ru-RU" sz="160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ru-RU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pt-BR" altLang="ru-RU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a14:m>
                  <a:r>
                    <a:rPr lang="ru-RU" altLang="ru-RU" sz="1600" dirty="0"/>
                    <a:t> (</a:t>
                  </a:r>
                  <a:r>
                    <a:rPr lang="en-US" altLang="ru-RU" sz="1600" dirty="0"/>
                    <a:t>3</a:t>
                  </a:r>
                  <a:r>
                    <a:rPr lang="ru-RU" altLang="ru-RU" sz="1600" dirty="0"/>
                    <a:t>)</a:t>
                  </a:r>
                </a:p>
              </p:txBody>
            </p:sp>
          </mc:Choice>
          <mc:Fallback xmlns="">
            <p:sp>
              <p:nvSpPr>
                <p:cNvPr id="9" name="TextBox 1">
                  <a:extLst>
                    <a:ext uri="{FF2B5EF4-FFF2-40B4-BE49-F238E27FC236}">
                      <a16:creationId xmlns:a16="http://schemas.microsoft.com/office/drawing/2014/main" id="{54F6A9CB-ECF6-40D8-8FBC-09478418F5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748558" y="3435953"/>
                  <a:ext cx="2429825" cy="599075"/>
                </a:xfrm>
                <a:prstGeom prst="rect">
                  <a:avLst/>
                </a:prstGeom>
                <a:blipFill>
                  <a:blip r:embed="rId3"/>
                  <a:stretch>
                    <a:fillRect t="-61224" b="-54082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CCF0B121-80CF-4E39-BA79-A5B7CCF41358}"/>
                </a:ext>
              </a:extLst>
            </p:cNvPr>
            <p:cNvSpPr/>
            <p:nvPr/>
          </p:nvSpPr>
          <p:spPr>
            <a:xfrm>
              <a:off x="553011" y="3428086"/>
              <a:ext cx="255071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Итоговая оценка:</a:t>
              </a: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4C494481-CAFC-4837-9F34-72595CC94184}"/>
              </a:ext>
            </a:extLst>
          </p:cNvPr>
          <p:cNvGrpSpPr/>
          <p:nvPr/>
        </p:nvGrpSpPr>
        <p:grpSpPr>
          <a:xfrm>
            <a:off x="244369" y="2578117"/>
            <a:ext cx="5210226" cy="430887"/>
            <a:chOff x="553011" y="4268201"/>
            <a:chExt cx="5893927" cy="4308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1">
                  <a:extLst>
                    <a:ext uri="{FF2B5EF4-FFF2-40B4-BE49-F238E27FC236}">
                      <a16:creationId xmlns:a16="http://schemas.microsoft.com/office/drawing/2014/main" id="{F940BE99-6D14-4AC3-B409-BA02AAC9D64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90426" y="4329756"/>
                  <a:ext cx="2656512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𝑎𝑏𝑠</m:t>
                          </m:r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в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э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𝑚𝑖𝑛</m:t>
                      </m:r>
                    </m:oMath>
                  </a14:m>
                  <a:r>
                    <a:rPr lang="ru-RU" altLang="ru-RU" sz="1800" dirty="0"/>
                    <a:t> (</a:t>
                  </a:r>
                  <a:r>
                    <a:rPr lang="en-US" altLang="ru-RU" sz="1800" dirty="0"/>
                    <a:t>4</a:t>
                  </a:r>
                  <a:r>
                    <a:rPr lang="ru-RU" altLang="ru-RU" sz="1800" dirty="0"/>
                    <a:t>)</a:t>
                  </a:r>
                </a:p>
              </p:txBody>
            </p:sp>
          </mc:Choice>
          <mc:Fallback xmlns="">
            <p:sp>
              <p:nvSpPr>
                <p:cNvPr id="8" name="TextBox 1">
                  <a:extLst>
                    <a:ext uri="{FF2B5EF4-FFF2-40B4-BE49-F238E27FC236}">
                      <a16:creationId xmlns:a16="http://schemas.microsoft.com/office/drawing/2014/main" id="{F940BE99-6D14-4AC3-B409-BA02AAC9D6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790426" y="4329756"/>
                  <a:ext cx="2656512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8197" r="-2078" b="-2459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F3689EE5-4976-4A1D-B98C-C68A2A5DB0F9}"/>
                </a:ext>
              </a:extLst>
            </p:cNvPr>
            <p:cNvSpPr/>
            <p:nvPr/>
          </p:nvSpPr>
          <p:spPr>
            <a:xfrm>
              <a:off x="553011" y="4268201"/>
              <a:ext cx="323741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Эффективность оценки:</a:t>
              </a:r>
            </a:p>
          </p:txBody>
        </p:sp>
      </p:grpSp>
      <p:sp>
        <p:nvSpPr>
          <p:cNvPr id="18" name="Стрелка: вниз 17">
            <a:extLst>
              <a:ext uri="{FF2B5EF4-FFF2-40B4-BE49-F238E27FC236}">
                <a16:creationId xmlns:a16="http://schemas.microsoft.com/office/drawing/2014/main" id="{313E2630-3F8B-4AAE-A41A-09A2A5187697}"/>
              </a:ext>
            </a:extLst>
          </p:cNvPr>
          <p:cNvSpPr/>
          <p:nvPr/>
        </p:nvSpPr>
        <p:spPr>
          <a:xfrm>
            <a:off x="6853311" y="1075742"/>
            <a:ext cx="578841" cy="91376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0D9BC0-32BE-4DE2-B51F-D34A83D95509}"/>
              </a:ext>
            </a:extLst>
          </p:cNvPr>
          <p:cNvSpPr txBox="1"/>
          <p:nvPr/>
        </p:nvSpPr>
        <p:spPr>
          <a:xfrm>
            <a:off x="7348264" y="1278592"/>
            <a:ext cx="1298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Входной поток</a:t>
            </a:r>
          </a:p>
        </p:txBody>
      </p: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78D359BF-10C9-4CA7-867E-13B337FE7831}"/>
              </a:ext>
            </a:extLst>
          </p:cNvPr>
          <p:cNvGrpSpPr/>
          <p:nvPr/>
        </p:nvGrpSpPr>
        <p:grpSpPr>
          <a:xfrm>
            <a:off x="5437464" y="3017026"/>
            <a:ext cx="3508209" cy="392338"/>
            <a:chOff x="5437464" y="3017026"/>
            <a:chExt cx="3508209" cy="3923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Прямоугольник 20">
                  <a:extLst>
                    <a:ext uri="{FF2B5EF4-FFF2-40B4-BE49-F238E27FC236}">
                      <a16:creationId xmlns:a16="http://schemas.microsoft.com/office/drawing/2014/main" id="{A461E70C-CE93-4F8F-9C58-F9D5987E0F17}"/>
                    </a:ext>
                  </a:extLst>
                </p:cNvPr>
                <p:cNvSpPr/>
                <p:nvPr/>
              </p:nvSpPr>
              <p:spPr>
                <a:xfrm>
                  <a:off x="5437464" y="3017026"/>
                  <a:ext cx="613102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Прямоугольник 20">
                  <a:extLst>
                    <a:ext uri="{FF2B5EF4-FFF2-40B4-BE49-F238E27FC236}">
                      <a16:creationId xmlns:a16="http://schemas.microsoft.com/office/drawing/2014/main" id="{A461E70C-CE93-4F8F-9C58-F9D5987E0F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7464" y="3017026"/>
                  <a:ext cx="61310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Прямоугольник 22">
                  <a:extLst>
                    <a:ext uri="{FF2B5EF4-FFF2-40B4-BE49-F238E27FC236}">
                      <a16:creationId xmlns:a16="http://schemas.microsoft.com/office/drawing/2014/main" id="{A9179C6C-9FD3-41F6-B2AF-864E62040B23}"/>
                    </a:ext>
                  </a:extLst>
                </p:cNvPr>
                <p:cNvSpPr/>
                <p:nvPr/>
              </p:nvSpPr>
              <p:spPr>
                <a:xfrm>
                  <a:off x="6226134" y="3017026"/>
                  <a:ext cx="578842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Прямоугольник 22">
                  <a:extLst>
                    <a:ext uri="{FF2B5EF4-FFF2-40B4-BE49-F238E27FC236}">
                      <a16:creationId xmlns:a16="http://schemas.microsoft.com/office/drawing/2014/main" id="{A9179C6C-9FD3-41F6-B2AF-864E62040B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6134" y="3017026"/>
                  <a:ext cx="57884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Прямоугольник 23">
                  <a:extLst>
                    <a:ext uri="{FF2B5EF4-FFF2-40B4-BE49-F238E27FC236}">
                      <a16:creationId xmlns:a16="http://schemas.microsoft.com/office/drawing/2014/main" id="{665E5664-6C3D-42F4-8DB0-7DF2DB233BCC}"/>
                    </a:ext>
                  </a:extLst>
                </p:cNvPr>
                <p:cNvSpPr/>
                <p:nvPr/>
              </p:nvSpPr>
              <p:spPr>
                <a:xfrm>
                  <a:off x="8366832" y="3040032"/>
                  <a:ext cx="578841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ru-RU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Прямоугольник 23">
                  <a:extLst>
                    <a:ext uri="{FF2B5EF4-FFF2-40B4-BE49-F238E27FC236}">
                      <a16:creationId xmlns:a16="http://schemas.microsoft.com/office/drawing/2014/main" id="{665E5664-6C3D-42F4-8DB0-7DF2DB233B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6832" y="3040032"/>
                  <a:ext cx="578841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Прямоугольник 24">
                  <a:extLst>
                    <a:ext uri="{FF2B5EF4-FFF2-40B4-BE49-F238E27FC236}">
                      <a16:creationId xmlns:a16="http://schemas.microsoft.com/office/drawing/2014/main" id="{24E85ADA-C953-4937-AA5D-E0A4D5982B98}"/>
                    </a:ext>
                  </a:extLst>
                </p:cNvPr>
                <p:cNvSpPr/>
                <p:nvPr/>
              </p:nvSpPr>
              <p:spPr>
                <a:xfrm>
                  <a:off x="7249924" y="3022404"/>
                  <a:ext cx="578841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ru-RU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Прямоугольник 24">
                  <a:extLst>
                    <a:ext uri="{FF2B5EF4-FFF2-40B4-BE49-F238E27FC236}">
                      <a16:creationId xmlns:a16="http://schemas.microsoft.com/office/drawing/2014/main" id="{24E85ADA-C953-4937-AA5D-E0A4D5982B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9924" y="3022404"/>
                  <a:ext cx="578841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A4F9019-BDDE-4658-A9CF-AEBF95EBD6D0}"/>
                </a:ext>
              </a:extLst>
            </p:cNvPr>
            <p:cNvSpPr txBox="1"/>
            <p:nvPr/>
          </p:nvSpPr>
          <p:spPr>
            <a:xfrm>
              <a:off x="6904138" y="3017026"/>
              <a:ext cx="434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  <a:endParaRPr lang="ru-RU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9077F1F-195B-4C69-BADF-62644D36BC55}"/>
                </a:ext>
              </a:extLst>
            </p:cNvPr>
            <p:cNvSpPr txBox="1"/>
            <p:nvPr/>
          </p:nvSpPr>
          <p:spPr>
            <a:xfrm>
              <a:off x="8012619" y="3017026"/>
              <a:ext cx="434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  <a:endParaRPr lang="ru-RU" dirty="0"/>
            </a:p>
          </p:txBody>
        </p:sp>
      </p:grp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51B6E647-A263-47D4-A3DC-1C87D4A4F7E0}"/>
              </a:ext>
            </a:extLst>
          </p:cNvPr>
          <p:cNvSpPr/>
          <p:nvPr/>
        </p:nvSpPr>
        <p:spPr>
          <a:xfrm>
            <a:off x="6556253" y="2027829"/>
            <a:ext cx="1172956" cy="4697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Данные для анализа</a:t>
            </a:r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E52BEEB9-6ABC-48DC-AF4E-B23D665A18EC}"/>
              </a:ext>
            </a:extLst>
          </p:cNvPr>
          <p:cNvCxnSpPr>
            <a:stCxn id="28" idx="2"/>
            <a:endCxn id="21" idx="0"/>
          </p:cNvCxnSpPr>
          <p:nvPr/>
        </p:nvCxnSpPr>
        <p:spPr>
          <a:xfrm flipH="1">
            <a:off x="5744015" y="2497612"/>
            <a:ext cx="1398716" cy="519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4DCD3DD4-81EA-4561-95C0-686921C8AA61}"/>
              </a:ext>
            </a:extLst>
          </p:cNvPr>
          <p:cNvCxnSpPr>
            <a:stCxn id="28" idx="2"/>
            <a:endCxn id="23" idx="0"/>
          </p:cNvCxnSpPr>
          <p:nvPr/>
        </p:nvCxnSpPr>
        <p:spPr>
          <a:xfrm flipH="1">
            <a:off x="6515555" y="2497612"/>
            <a:ext cx="627176" cy="519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FFADEF69-6924-4370-B87D-D0284F23A0EA}"/>
              </a:ext>
            </a:extLst>
          </p:cNvPr>
          <p:cNvCxnSpPr>
            <a:stCxn id="28" idx="2"/>
            <a:endCxn id="25" idx="0"/>
          </p:cNvCxnSpPr>
          <p:nvPr/>
        </p:nvCxnSpPr>
        <p:spPr>
          <a:xfrm>
            <a:off x="7142731" y="2497612"/>
            <a:ext cx="396614" cy="524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B0BFDD33-B53F-44F3-B4CA-BF121A0FC54C}"/>
              </a:ext>
            </a:extLst>
          </p:cNvPr>
          <p:cNvCxnSpPr>
            <a:stCxn id="28" idx="2"/>
            <a:endCxn id="24" idx="0"/>
          </p:cNvCxnSpPr>
          <p:nvPr/>
        </p:nvCxnSpPr>
        <p:spPr>
          <a:xfrm>
            <a:off x="7142731" y="2497612"/>
            <a:ext cx="1513522" cy="54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Стрелка: вниз 37">
            <a:extLst>
              <a:ext uri="{FF2B5EF4-FFF2-40B4-BE49-F238E27FC236}">
                <a16:creationId xmlns:a16="http://schemas.microsoft.com/office/drawing/2014/main" id="{F3A01CDF-F918-4DA0-A72D-51DC5DDAA1D7}"/>
              </a:ext>
            </a:extLst>
          </p:cNvPr>
          <p:cNvSpPr/>
          <p:nvPr/>
        </p:nvSpPr>
        <p:spPr>
          <a:xfrm>
            <a:off x="6853310" y="4530834"/>
            <a:ext cx="578841" cy="91376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EA697D-9507-43F6-89E0-F5977B3A1CAA}"/>
              </a:ext>
            </a:extLst>
          </p:cNvPr>
          <p:cNvSpPr txBox="1"/>
          <p:nvPr/>
        </p:nvSpPr>
        <p:spPr>
          <a:xfrm>
            <a:off x="7348262" y="4733684"/>
            <a:ext cx="1597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Итоговая оценка</a:t>
            </a:r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0B9DA20A-D461-4AF2-9489-495C2A51C93C}"/>
              </a:ext>
            </a:extLst>
          </p:cNvPr>
          <p:cNvCxnSpPr>
            <a:stCxn id="21" idx="2"/>
            <a:endCxn id="38" idx="0"/>
          </p:cNvCxnSpPr>
          <p:nvPr/>
        </p:nvCxnSpPr>
        <p:spPr>
          <a:xfrm>
            <a:off x="5744015" y="3386358"/>
            <a:ext cx="1398716" cy="1144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8068A7EA-00C7-4914-8A6C-8F74200C16C7}"/>
              </a:ext>
            </a:extLst>
          </p:cNvPr>
          <p:cNvCxnSpPr>
            <a:stCxn id="23" idx="2"/>
            <a:endCxn id="38" idx="0"/>
          </p:cNvCxnSpPr>
          <p:nvPr/>
        </p:nvCxnSpPr>
        <p:spPr>
          <a:xfrm>
            <a:off x="6515555" y="3386358"/>
            <a:ext cx="627176" cy="1144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159CECD5-9862-47A1-B298-6E40557BB862}"/>
              </a:ext>
            </a:extLst>
          </p:cNvPr>
          <p:cNvCxnSpPr>
            <a:stCxn id="25" idx="2"/>
            <a:endCxn id="38" idx="0"/>
          </p:cNvCxnSpPr>
          <p:nvPr/>
        </p:nvCxnSpPr>
        <p:spPr>
          <a:xfrm flipH="1">
            <a:off x="7142731" y="3391736"/>
            <a:ext cx="396614" cy="1139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CB30EDBA-358B-4575-8CE5-767030178909}"/>
              </a:ext>
            </a:extLst>
          </p:cNvPr>
          <p:cNvCxnSpPr>
            <a:stCxn id="24" idx="2"/>
            <a:endCxn id="38" idx="0"/>
          </p:cNvCxnSpPr>
          <p:nvPr/>
        </p:nvCxnSpPr>
        <p:spPr>
          <a:xfrm flipH="1">
            <a:off x="7142731" y="3409364"/>
            <a:ext cx="1513522" cy="1121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4EE9DFE-51F8-4CF4-8AAA-F7FD3A6D6D44}"/>
                  </a:ext>
                </a:extLst>
              </p:cNvPr>
              <p:cNvSpPr txBox="1"/>
              <p:nvPr/>
            </p:nvSpPr>
            <p:spPr>
              <a:xfrm>
                <a:off x="203771" y="4188199"/>
                <a:ext cx="5876155" cy="25688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итоговая оценка критерия;</a:t>
                </a:r>
              </a:p>
              <a:p>
                <a14:m>
                  <m:oMath xmlns:m="http://schemas.openxmlformats.org/officeDocument/2006/math">
                    <m:r>
                      <a:rPr lang="en-US" sz="16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𝑚</m:t>
                    </m:r>
                    <m:r>
                      <a:rPr lang="en-US" sz="16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– число критериев оценки;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 значимость </a:t>
                </a:r>
                <a:r>
                  <a:rPr lang="en-US" sz="16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ru-RU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-го критерия оценки текста;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 значение </a:t>
                </a:r>
                <a:r>
                  <a:rPr lang="en-US" sz="16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ru-RU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-го критерия оценки текста.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ru-RU" sz="1600" b="0" i="1" smtClean="0">
                            <a:latin typeface="Cambria Math" panose="02040503050406030204" pitchFamily="18" charset="0"/>
                          </a:rPr>
                          <m:t>общ</m:t>
                        </m:r>
                      </m:sub>
                    </m:sSub>
                  </m:oMath>
                </a14:m>
                <a:r>
                  <a:rPr lang="ru-RU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ru-RU" sz="1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итоговая оценка текста;</a:t>
                </a:r>
                <a:endParaRPr lang="ru-RU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в</m:t>
                        </m:r>
                      </m:sub>
                    </m:sSub>
                  </m:oMath>
                </a14:m>
                <a:r>
                  <a:rPr lang="pt-B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оценка текста, полученная согласно методу многокритериальной оценки с отношением лексикографического порядка;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pt-BR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э</m:t>
                        </m:r>
                      </m:sub>
                    </m:sSub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– экспертная оценка, сформированная пользователями специализированных интернет-ресурсов</a:t>
                </a:r>
                <a:endPara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4EE9DFE-51F8-4CF4-8AAA-F7FD3A6D6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71" y="4188199"/>
                <a:ext cx="5876155" cy="2568845"/>
              </a:xfrm>
              <a:prstGeom prst="rect">
                <a:avLst/>
              </a:prstGeom>
              <a:blipFill>
                <a:blip r:embed="rId9"/>
                <a:stretch>
                  <a:fillRect l="-519" t="-713" r="-1141" b="-2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1D1ED6F1-31D3-4C3D-A0F7-F979DDE198A5}"/>
              </a:ext>
            </a:extLst>
          </p:cNvPr>
          <p:cNvGrpSpPr/>
          <p:nvPr/>
        </p:nvGrpSpPr>
        <p:grpSpPr>
          <a:xfrm>
            <a:off x="243444" y="1157621"/>
            <a:ext cx="5058398" cy="553805"/>
            <a:chOff x="553010" y="2661835"/>
            <a:chExt cx="3686944" cy="2840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1">
                  <a:extLst>
                    <a:ext uri="{FF2B5EF4-FFF2-40B4-BE49-F238E27FC236}">
                      <a16:creationId xmlns:a16="http://schemas.microsoft.com/office/drawing/2014/main" id="{F792A8F0-2816-4672-8FD2-9594476CCC1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28853" y="2661835"/>
                  <a:ext cx="1611101" cy="2840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ru-RU" altLang="ru-RU" sz="1600" dirty="0"/>
                    <a:t> </a:t>
                  </a:r>
                  <a14:m>
                    <m:oMath xmlns:m="http://schemas.openxmlformats.org/officeDocument/2006/math"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 sz="16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 sz="16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 sz="16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</m:oMath>
                  </a14:m>
                  <a:r>
                    <a:rPr lang="en-US" altLang="ru-RU" sz="1600" dirty="0"/>
                    <a:t> </a:t>
                  </a:r>
                  <a:r>
                    <a:rPr lang="ru-RU" altLang="ru-RU" sz="1600" dirty="0"/>
                    <a:t>(1)</a:t>
                  </a:r>
                </a:p>
              </p:txBody>
            </p:sp>
          </mc:Choice>
          <mc:Fallback xmlns="">
            <p:sp>
              <p:nvSpPr>
                <p:cNvPr id="37" name="TextBox 1">
                  <a:extLst>
                    <a:ext uri="{FF2B5EF4-FFF2-40B4-BE49-F238E27FC236}">
                      <a16:creationId xmlns:a16="http://schemas.microsoft.com/office/drawing/2014/main" id="{F792A8F0-2816-4672-8FD2-9594476CCC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28853" y="2661835"/>
                  <a:ext cx="1611101" cy="284039"/>
                </a:xfrm>
                <a:prstGeom prst="rect">
                  <a:avLst/>
                </a:prstGeom>
                <a:blipFill>
                  <a:blip r:embed="rId10"/>
                  <a:stretch>
                    <a:fillRect b="-109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Прямоугольник 39">
              <a:extLst>
                <a:ext uri="{FF2B5EF4-FFF2-40B4-BE49-F238E27FC236}">
                  <a16:creationId xmlns:a16="http://schemas.microsoft.com/office/drawing/2014/main" id="{5786629E-7E4F-4F1A-8C8B-04DD9FEA7490}"/>
                </a:ext>
              </a:extLst>
            </p:cNvPr>
            <p:cNvSpPr/>
            <p:nvPr/>
          </p:nvSpPr>
          <p:spPr>
            <a:xfrm>
              <a:off x="553010" y="2687193"/>
              <a:ext cx="2886476" cy="2052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Нормализация критерия: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5834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7">
            <a:extLst>
              <a:ext uri="{FF2B5EF4-FFF2-40B4-BE49-F238E27FC236}">
                <a16:creationId xmlns:a16="http://schemas.microsoft.com/office/drawing/2014/main" id="{1BB2CED9-A428-4600-8C99-96BC15CA69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3523657"/>
              </p:ext>
            </p:extLst>
          </p:nvPr>
        </p:nvGraphicFramePr>
        <p:xfrm>
          <a:off x="467544" y="1252719"/>
          <a:ext cx="8450605" cy="470766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261666">
                  <a:extLst>
                    <a:ext uri="{9D8B030D-6E8A-4147-A177-3AD203B41FA5}">
                      <a16:colId xmlns:a16="http://schemas.microsoft.com/office/drawing/2014/main" val="330176152"/>
                    </a:ext>
                  </a:extLst>
                </a:gridCol>
                <a:gridCol w="4188939">
                  <a:extLst>
                    <a:ext uri="{9D8B030D-6E8A-4147-A177-3AD203B41FA5}">
                      <a16:colId xmlns:a16="http://schemas.microsoft.com/office/drawing/2014/main" val="860571280"/>
                    </a:ext>
                  </a:extLst>
                </a:gridCol>
              </a:tblGrid>
              <a:tr h="224169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Этап</a:t>
                      </a:r>
                      <a:r>
                        <a:rPr lang="ru-RU" sz="1800" b="1" baseline="0" dirty="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 1: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baseline="0" dirty="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Подготовка модели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baseline="0" dirty="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Загрузка данных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Этап</a:t>
                      </a:r>
                      <a:r>
                        <a:rPr lang="ru-RU" sz="1800" b="1" baseline="0" dirty="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 2: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dirty="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Подготовка параметров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dirty="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Формирование списка критериев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ru-RU" sz="1800" b="0" dirty="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2385657"/>
                  </a:ext>
                </a:extLst>
              </a:tr>
              <a:tr h="246597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Этап</a:t>
                      </a:r>
                      <a:r>
                        <a:rPr lang="ru-RU" sz="1800" b="1" baseline="0" dirty="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 3: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dirty="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Перебор критериев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dirty="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Определение итоговой оценки для каждого критерия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Этап 4: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Формирование итоговой оценки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Вывод и оценка</a:t>
                      </a:r>
                      <a:r>
                        <a:rPr lang="ru-RU" sz="1800" b="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результатов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5544627"/>
                  </a:ext>
                </a:extLst>
              </a:tr>
            </a:tbl>
          </a:graphicData>
        </a:graphic>
      </p:graphicFrame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073FDDE-F9EE-4FB1-9B86-45A64C69B135}"/>
              </a:ext>
            </a:extLst>
          </p:cNvPr>
          <p:cNvSpPr txBox="1">
            <a:spLocks/>
          </p:cNvSpPr>
          <p:nvPr/>
        </p:nvSpPr>
        <p:spPr>
          <a:xfrm>
            <a:off x="467544" y="99064"/>
            <a:ext cx="8229600" cy="8826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Методика многокритериальной оценки художественных текстов</a:t>
            </a:r>
          </a:p>
        </p:txBody>
      </p:sp>
    </p:spTree>
    <p:extLst>
      <p:ext uri="{BB962C8B-B14F-4D97-AF65-F5344CB8AC3E}">
        <p14:creationId xmlns:p14="http://schemas.microsoft.com/office/powerpoint/2010/main" val="1264147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Таблица 5">
                <a:extLst>
                  <a:ext uri="{FF2B5EF4-FFF2-40B4-BE49-F238E27FC236}">
                    <a16:creationId xmlns:a16="http://schemas.microsoft.com/office/drawing/2014/main" id="{939F988A-7F09-4CB3-937C-D6A80BE621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0403293"/>
                  </p:ext>
                </p:extLst>
              </p:nvPr>
            </p:nvGraphicFramePr>
            <p:xfrm>
              <a:off x="205067" y="532660"/>
              <a:ext cx="8733866" cy="6072326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3337123">
                      <a:extLst>
                        <a:ext uri="{9D8B030D-6E8A-4147-A177-3AD203B41FA5}">
                          <a16:colId xmlns:a16="http://schemas.microsoft.com/office/drawing/2014/main" val="1317543999"/>
                        </a:ext>
                      </a:extLst>
                    </a:gridCol>
                    <a:gridCol w="5396743">
                      <a:extLst>
                        <a:ext uri="{9D8B030D-6E8A-4147-A177-3AD203B41FA5}">
                          <a16:colId xmlns:a16="http://schemas.microsoft.com/office/drawing/2014/main" val="661656897"/>
                        </a:ext>
                      </a:extLst>
                    </a:gridCol>
                  </a:tblGrid>
                  <a:tr h="1083355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 </a:t>
                          </a:r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Сбор и подготовка данных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/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9668254"/>
                      </a:ext>
                    </a:extLst>
                  </a:tr>
                  <a:tr h="1814947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</a:t>
                          </a:r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Извлечение формальных признаков из текстов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/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4302565"/>
                      </a:ext>
                    </a:extLst>
                  </a:tr>
                  <a:tr h="989571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 Формирование выборок и  предобработка данных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/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203783"/>
                      </a:ext>
                    </a:extLst>
                  </a:tr>
                  <a:tr h="1270053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 Обучение нейронной сети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/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7937161"/>
                      </a:ext>
                    </a:extLst>
                  </a:tr>
                  <a:tr h="808050"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5. Вычисление формальной оценки текста</a:t>
                          </a:r>
                        </a:p>
                        <a:p>
                          <a:pPr algn="just"/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ru-RU" sz="1800" b="0" i="1" smtClean="0">
                                        <a:latin typeface="Cambria Math" panose="02040503050406030204" pitchFamily="18" charset="0"/>
                                      </a:rPr>
                                      <m:t>общ</m:t>
                                    </m:r>
                                  </m:sub>
                                </m:sSub>
                                <m:r>
                                  <a:rPr lang="pt-BR" altLang="ru-RU" sz="18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pt-BR" altLang="ru-RU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ru-RU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altLang="ru-RU" sz="180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ru-RU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d>
                                      <m:dPr>
                                        <m:ctrlPr>
                                          <a:rPr lang="pt-BR" altLang="ru-RU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pt-BR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oMath>
                            </m:oMathPara>
                          </a14:m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051197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Таблица 5">
                <a:extLst>
                  <a:ext uri="{FF2B5EF4-FFF2-40B4-BE49-F238E27FC236}">
                    <a16:creationId xmlns:a16="http://schemas.microsoft.com/office/drawing/2014/main" id="{939F988A-7F09-4CB3-937C-D6A80BE621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0403293"/>
                  </p:ext>
                </p:extLst>
              </p:nvPr>
            </p:nvGraphicFramePr>
            <p:xfrm>
              <a:off x="205067" y="532660"/>
              <a:ext cx="8733866" cy="6072326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3337123">
                      <a:extLst>
                        <a:ext uri="{9D8B030D-6E8A-4147-A177-3AD203B41FA5}">
                          <a16:colId xmlns:a16="http://schemas.microsoft.com/office/drawing/2014/main" val="1317543999"/>
                        </a:ext>
                      </a:extLst>
                    </a:gridCol>
                    <a:gridCol w="5396743">
                      <a:extLst>
                        <a:ext uri="{9D8B030D-6E8A-4147-A177-3AD203B41FA5}">
                          <a16:colId xmlns:a16="http://schemas.microsoft.com/office/drawing/2014/main" val="661656897"/>
                        </a:ext>
                      </a:extLst>
                    </a:gridCol>
                  </a:tblGrid>
                  <a:tr h="1083355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 </a:t>
                          </a:r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Сбор и подготовка данных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/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9668254"/>
                      </a:ext>
                    </a:extLst>
                  </a:tr>
                  <a:tr h="1814947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</a:t>
                          </a:r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Извлечение формальных признаков из текстов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/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4302565"/>
                      </a:ext>
                    </a:extLst>
                  </a:tr>
                  <a:tr h="989571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 Формирование выборок и  предобработка данных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/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203783"/>
                      </a:ext>
                    </a:extLst>
                  </a:tr>
                  <a:tr h="1270053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 Обучение нейронной сети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/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7937161"/>
                      </a:ext>
                    </a:extLst>
                  </a:tr>
                  <a:tr h="808050"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5. Вычисление формальной оценки текста</a:t>
                          </a:r>
                        </a:p>
                        <a:p>
                          <a:pPr algn="just"/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/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ru-RU" sz="1800" b="0" i="1" smtClean="0">
                                        <a:latin typeface="Cambria Math" panose="02040503050406030204" pitchFamily="18" charset="0"/>
                                      </a:rPr>
                                      <m:t>общ</m:t>
                                    </m:r>
                                  </m:sub>
                                </m:sSub>
                                <m:r>
                                  <a:rPr lang="pt-BR" altLang="ru-RU" sz="18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pt-BR" altLang="ru-RU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ru-RU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altLang="ru-RU" sz="180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ru-RU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d>
                                      <m:dPr>
                                        <m:ctrlPr>
                                          <a:rPr lang="pt-BR" altLang="ru-RU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pt-BR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oMath>
                            </m:oMathPara>
                          </a14:m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0511974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ADFE0A95-2669-4034-98FD-72526EDF801F}"/>
              </a:ext>
            </a:extLst>
          </p:cNvPr>
          <p:cNvGrpSpPr/>
          <p:nvPr/>
        </p:nvGrpSpPr>
        <p:grpSpPr>
          <a:xfrm>
            <a:off x="3932807" y="822047"/>
            <a:ext cx="4838331" cy="669401"/>
            <a:chOff x="3198174" y="94079"/>
            <a:chExt cx="4658565" cy="687151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D03A098D-FEDB-4BE7-9DF1-3C9E0A1D78C1}"/>
                </a:ext>
              </a:extLst>
            </p:cNvPr>
            <p:cNvSpPr/>
            <p:nvPr/>
          </p:nvSpPr>
          <p:spPr>
            <a:xfrm>
              <a:off x="6809175" y="94081"/>
              <a:ext cx="1047564" cy="68358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b="1" dirty="0"/>
                <a:t>выходные тексты</a:t>
              </a:r>
            </a:p>
          </p:txBody>
        </p:sp>
        <p:sp>
          <p:nvSpPr>
            <p:cNvPr id="5" name="Блок-схема: документ 4">
              <a:extLst>
                <a:ext uri="{FF2B5EF4-FFF2-40B4-BE49-F238E27FC236}">
                  <a16:creationId xmlns:a16="http://schemas.microsoft.com/office/drawing/2014/main" id="{BDC2087A-436E-4D77-9ED9-EF639E887933}"/>
                </a:ext>
              </a:extLst>
            </p:cNvPr>
            <p:cNvSpPr/>
            <p:nvPr/>
          </p:nvSpPr>
          <p:spPr>
            <a:xfrm>
              <a:off x="3198174" y="94079"/>
              <a:ext cx="790114" cy="683581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b="1" dirty="0"/>
                <a:t>Входные файлы</a:t>
              </a:r>
            </a:p>
          </p:txBody>
        </p:sp>
        <p:sp>
          <p:nvSpPr>
            <p:cNvPr id="6" name="Параллелограмм 5">
              <a:extLst>
                <a:ext uri="{FF2B5EF4-FFF2-40B4-BE49-F238E27FC236}">
                  <a16:creationId xmlns:a16="http://schemas.microsoft.com/office/drawing/2014/main" id="{12A63F2C-E15E-4B9E-8653-19C81D997875}"/>
                </a:ext>
              </a:extLst>
            </p:cNvPr>
            <p:cNvSpPr/>
            <p:nvPr/>
          </p:nvSpPr>
          <p:spPr>
            <a:xfrm>
              <a:off x="4643018" y="94079"/>
              <a:ext cx="1646810" cy="687151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b="1" dirty="0"/>
                <a:t>модуль предобработки</a:t>
              </a:r>
            </a:p>
          </p:txBody>
        </p:sp>
        <p:sp>
          <p:nvSpPr>
            <p:cNvPr id="7" name="Стрелка: вправо 6">
              <a:extLst>
                <a:ext uri="{FF2B5EF4-FFF2-40B4-BE49-F238E27FC236}">
                  <a16:creationId xmlns:a16="http://schemas.microsoft.com/office/drawing/2014/main" id="{73B0910F-456F-4F4E-96C6-B38D8DDBBC91}"/>
                </a:ext>
              </a:extLst>
            </p:cNvPr>
            <p:cNvSpPr/>
            <p:nvPr/>
          </p:nvSpPr>
          <p:spPr>
            <a:xfrm>
              <a:off x="4145869" y="231684"/>
              <a:ext cx="421688" cy="40837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/>
            </a:p>
          </p:txBody>
        </p:sp>
        <p:sp>
          <p:nvSpPr>
            <p:cNvPr id="8" name="Стрелка: вправо 7">
              <a:extLst>
                <a:ext uri="{FF2B5EF4-FFF2-40B4-BE49-F238E27FC236}">
                  <a16:creationId xmlns:a16="http://schemas.microsoft.com/office/drawing/2014/main" id="{52D0FFA1-7A54-4EE1-A856-57AE42A7505F}"/>
                </a:ext>
              </a:extLst>
            </p:cNvPr>
            <p:cNvSpPr/>
            <p:nvPr/>
          </p:nvSpPr>
          <p:spPr>
            <a:xfrm>
              <a:off x="6365289" y="231684"/>
              <a:ext cx="368425" cy="40837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/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8916C360-5632-46F6-B59F-2F266D2BFB34}"/>
              </a:ext>
            </a:extLst>
          </p:cNvPr>
          <p:cNvGrpSpPr/>
          <p:nvPr/>
        </p:nvGrpSpPr>
        <p:grpSpPr>
          <a:xfrm>
            <a:off x="3835153" y="2295937"/>
            <a:ext cx="4680050" cy="678279"/>
            <a:chOff x="3817398" y="2437980"/>
            <a:chExt cx="4680050" cy="678279"/>
          </a:xfrm>
        </p:grpSpPr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8FDBA482-3917-4679-A4FB-076FCDE1CAD1}"/>
                </a:ext>
              </a:extLst>
            </p:cNvPr>
            <p:cNvSpPr/>
            <p:nvPr/>
          </p:nvSpPr>
          <p:spPr>
            <a:xfrm>
              <a:off x="3817398" y="2450336"/>
              <a:ext cx="1186067" cy="6659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b="1" dirty="0" err="1"/>
                <a:t>Токенизация</a:t>
              </a:r>
              <a:endParaRPr lang="ru-RU" sz="1200" b="1" dirty="0"/>
            </a:p>
          </p:txBody>
        </p:sp>
        <p:sp>
          <p:nvSpPr>
            <p:cNvPr id="11" name="Прямоугольник: скругленные углы 10">
              <a:extLst>
                <a:ext uri="{FF2B5EF4-FFF2-40B4-BE49-F238E27FC236}">
                  <a16:creationId xmlns:a16="http://schemas.microsoft.com/office/drawing/2014/main" id="{B4FDEAD8-0BC1-4673-9F4D-697C7B254446}"/>
                </a:ext>
              </a:extLst>
            </p:cNvPr>
            <p:cNvSpPr/>
            <p:nvPr/>
          </p:nvSpPr>
          <p:spPr>
            <a:xfrm>
              <a:off x="7409460" y="2437980"/>
              <a:ext cx="1087988" cy="6659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b="1" dirty="0"/>
                <a:t>Итоговый вектор признаков X</a:t>
              </a:r>
            </a:p>
          </p:txBody>
        </p:sp>
        <p:sp>
          <p:nvSpPr>
            <p:cNvPr id="12" name="Прямоугольник: скругленные углы 11">
              <a:extLst>
                <a:ext uri="{FF2B5EF4-FFF2-40B4-BE49-F238E27FC236}">
                  <a16:creationId xmlns:a16="http://schemas.microsoft.com/office/drawing/2014/main" id="{E8543E83-EF9B-4293-A797-DFFD62A635E1}"/>
                </a:ext>
              </a:extLst>
            </p:cNvPr>
            <p:cNvSpPr/>
            <p:nvPr/>
          </p:nvSpPr>
          <p:spPr>
            <a:xfrm>
              <a:off x="5635368" y="2437980"/>
              <a:ext cx="1087988" cy="6659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b="1" dirty="0"/>
                <a:t>Подсчёт статистик</a:t>
              </a:r>
            </a:p>
          </p:txBody>
        </p:sp>
        <p:sp>
          <p:nvSpPr>
            <p:cNvPr id="13" name="Стрелка: вправо 12">
              <a:extLst>
                <a:ext uri="{FF2B5EF4-FFF2-40B4-BE49-F238E27FC236}">
                  <a16:creationId xmlns:a16="http://schemas.microsoft.com/office/drawing/2014/main" id="{53E390C3-7318-4394-9CE6-011C68C3331A}"/>
                </a:ext>
              </a:extLst>
            </p:cNvPr>
            <p:cNvSpPr/>
            <p:nvPr/>
          </p:nvSpPr>
          <p:spPr>
            <a:xfrm>
              <a:off x="6934687" y="2560438"/>
              <a:ext cx="382642" cy="3978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/>
            </a:p>
          </p:txBody>
        </p:sp>
        <p:sp>
          <p:nvSpPr>
            <p:cNvPr id="14" name="Стрелка: вправо 13">
              <a:extLst>
                <a:ext uri="{FF2B5EF4-FFF2-40B4-BE49-F238E27FC236}">
                  <a16:creationId xmlns:a16="http://schemas.microsoft.com/office/drawing/2014/main" id="{DB6608C8-0136-4A17-95EF-392A73ED81DA}"/>
                </a:ext>
              </a:extLst>
            </p:cNvPr>
            <p:cNvSpPr/>
            <p:nvPr/>
          </p:nvSpPr>
          <p:spPr>
            <a:xfrm>
              <a:off x="5160595" y="2572029"/>
              <a:ext cx="382642" cy="3978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Таблица 32">
                <a:extLst>
                  <a:ext uri="{FF2B5EF4-FFF2-40B4-BE49-F238E27FC236}">
                    <a16:creationId xmlns:a16="http://schemas.microsoft.com/office/drawing/2014/main" id="{F4CBCC70-E07D-4B58-9C22-12B36DC29D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4770324"/>
                  </p:ext>
                </p:extLst>
              </p:nvPr>
            </p:nvGraphicFramePr>
            <p:xfrm>
              <a:off x="3719744" y="3478055"/>
              <a:ext cx="5074091" cy="9010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80578">
                      <a:extLst>
                        <a:ext uri="{9D8B030D-6E8A-4147-A177-3AD203B41FA5}">
                          <a16:colId xmlns:a16="http://schemas.microsoft.com/office/drawing/2014/main" val="2494122884"/>
                        </a:ext>
                      </a:extLst>
                    </a:gridCol>
                    <a:gridCol w="2393513">
                      <a:extLst>
                        <a:ext uri="{9D8B030D-6E8A-4147-A177-3AD203B41FA5}">
                          <a16:colId xmlns:a16="http://schemas.microsoft.com/office/drawing/2014/main" val="3728150635"/>
                        </a:ext>
                      </a:extLst>
                    </a:gridCol>
                  </a:tblGrid>
                  <a:tr h="285396">
                    <a:tc>
                      <a:txBody>
                        <a:bodyPr/>
                        <a:lstStyle/>
                        <a:p>
                          <a:r>
                            <a:rPr lang="ru-RU" sz="1600" dirty="0"/>
                            <a:t>Максимизация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600" dirty="0"/>
                            <a:t>Минимизация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465460"/>
                      </a:ext>
                    </a:extLst>
                  </a:tr>
                  <a:tr h="474233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16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pt-BR" sz="16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norm</m:t>
                                    </m:r>
                                  </m:sup>
                                </m:sSubSup>
                                <m:r>
                                  <a:rPr lang="pt-BR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= </m:t>
                                </m:r>
                                <m:f>
                                  <m:fPr>
                                    <m:ctrlP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ru-RU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pt-BR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− </m:t>
                                    </m:r>
                                    <m:sSub>
                                      <m:sSubPr>
                                        <m:ctrlPr>
                                          <a:rPr lang="ru-RU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nor/>
                                          </m:rPr>
                                          <a:rPr lang="pt-BR" sz="16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min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ru-RU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nor/>
                                          </m:rPr>
                                          <a:rPr lang="pt-BR" sz="16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max</m:t>
                                        </m:r>
                                      </m:sub>
                                    </m:sSub>
                                    <m:r>
                                      <a:rPr lang="pt-BR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− </m:t>
                                    </m:r>
                                    <m:sSub>
                                      <m:sSubPr>
                                        <m:ctrlPr>
                                          <a:rPr lang="ru-RU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nor/>
                                          </m:rPr>
                                          <a:rPr lang="pt-BR" sz="16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min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16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pt-BR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pt-BR" sz="16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norm</m:t>
                                    </m:r>
                                  </m:sup>
                                </m:sSubSup>
                                <m:r>
                                  <a:rPr lang="pt-BR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ru-RU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nor/>
                                          </m:rPr>
                                          <a:rPr lang="pt-BR" sz="16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max</m:t>
                                        </m:r>
                                      </m:sub>
                                    </m:sSub>
                                    <m:r>
                                      <a:rPr lang="pt-BR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ru-RU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ru-RU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nor/>
                                          </m:rPr>
                                          <a:rPr lang="pt-BR" sz="16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max</m:t>
                                        </m:r>
                                      </m:sub>
                                    </m:sSub>
                                    <m:r>
                                      <a:rPr lang="pt-BR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ru-RU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nor/>
                                          </m:rPr>
                                          <a:rPr lang="pt-BR" sz="16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min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29835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Таблица 32">
                <a:extLst>
                  <a:ext uri="{FF2B5EF4-FFF2-40B4-BE49-F238E27FC236}">
                    <a16:creationId xmlns:a16="http://schemas.microsoft.com/office/drawing/2014/main" id="{F4CBCC70-E07D-4B58-9C22-12B36DC29D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4770324"/>
                  </p:ext>
                </p:extLst>
              </p:nvPr>
            </p:nvGraphicFramePr>
            <p:xfrm>
              <a:off x="3719744" y="3478055"/>
              <a:ext cx="5074091" cy="9010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80578">
                      <a:extLst>
                        <a:ext uri="{9D8B030D-6E8A-4147-A177-3AD203B41FA5}">
                          <a16:colId xmlns:a16="http://schemas.microsoft.com/office/drawing/2014/main" val="2494122884"/>
                        </a:ext>
                      </a:extLst>
                    </a:gridCol>
                    <a:gridCol w="2393513">
                      <a:extLst>
                        <a:ext uri="{9D8B030D-6E8A-4147-A177-3AD203B41FA5}">
                          <a16:colId xmlns:a16="http://schemas.microsoft.com/office/drawing/2014/main" val="3728150635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r>
                            <a:rPr lang="ru-RU" sz="1600" dirty="0"/>
                            <a:t>Максимизация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600" dirty="0"/>
                            <a:t>Минимизация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465460"/>
                      </a:ext>
                    </a:extLst>
                  </a:tr>
                  <a:tr h="56578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27" t="-60638" r="-90227" b="-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12214" t="-60638" r="-1018" b="-42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298350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29C6B4E-2FA1-4308-BB9F-1A8544EBB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001" y="4436980"/>
            <a:ext cx="2122543" cy="120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77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Таблица 5">
                <a:extLst>
                  <a:ext uri="{FF2B5EF4-FFF2-40B4-BE49-F238E27FC236}">
                    <a16:creationId xmlns:a16="http://schemas.microsoft.com/office/drawing/2014/main" id="{939F988A-7F09-4CB3-937C-D6A80BE621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6848884"/>
                  </p:ext>
                </p:extLst>
              </p:nvPr>
            </p:nvGraphicFramePr>
            <p:xfrm>
              <a:off x="205066" y="715518"/>
              <a:ext cx="8761381" cy="5506587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2946883">
                      <a:extLst>
                        <a:ext uri="{9D8B030D-6E8A-4147-A177-3AD203B41FA5}">
                          <a16:colId xmlns:a16="http://schemas.microsoft.com/office/drawing/2014/main" val="1317543999"/>
                        </a:ext>
                      </a:extLst>
                    </a:gridCol>
                    <a:gridCol w="5814498">
                      <a:extLst>
                        <a:ext uri="{9D8B030D-6E8A-4147-A177-3AD203B41FA5}">
                          <a16:colId xmlns:a16="http://schemas.microsoft.com/office/drawing/2014/main" val="661656897"/>
                        </a:ext>
                      </a:extLst>
                    </a:gridCol>
                  </a:tblGrid>
                  <a:tr h="1518141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 </a:t>
                          </a:r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Подготовка текста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/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9668254"/>
                      </a:ext>
                    </a:extLst>
                  </a:tr>
                  <a:tr h="1583739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</a:t>
                          </a:r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Извлечение формальных признаков из текстов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/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4302565"/>
                      </a:ext>
                    </a:extLst>
                  </a:tr>
                  <a:tr h="1402672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 Предобработка данных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/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203783"/>
                      </a:ext>
                    </a:extLst>
                  </a:tr>
                  <a:tr h="1002035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 Вычисление формальной оценки текста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ru-RU" sz="1800" b="0" i="1" smtClean="0">
                                        <a:latin typeface="Cambria Math" panose="02040503050406030204" pitchFamily="18" charset="0"/>
                                      </a:rPr>
                                      <m:t>общ</m:t>
                                    </m:r>
                                  </m:sub>
                                </m:sSub>
                                <m:r>
                                  <a:rPr lang="pt-BR" altLang="ru-RU" sz="18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pt-BR" altLang="ru-RU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ru-RU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altLang="ru-RU" sz="180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ru-RU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d>
                                      <m:dPr>
                                        <m:ctrlPr>
                                          <a:rPr lang="pt-BR" altLang="ru-RU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pt-BR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oMath>
                            </m:oMathPara>
                          </a14:m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793716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Таблица 5">
                <a:extLst>
                  <a:ext uri="{FF2B5EF4-FFF2-40B4-BE49-F238E27FC236}">
                    <a16:creationId xmlns:a16="http://schemas.microsoft.com/office/drawing/2014/main" id="{939F988A-7F09-4CB3-937C-D6A80BE621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6848884"/>
                  </p:ext>
                </p:extLst>
              </p:nvPr>
            </p:nvGraphicFramePr>
            <p:xfrm>
              <a:off x="205066" y="715518"/>
              <a:ext cx="8761381" cy="5506587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2946883">
                      <a:extLst>
                        <a:ext uri="{9D8B030D-6E8A-4147-A177-3AD203B41FA5}">
                          <a16:colId xmlns:a16="http://schemas.microsoft.com/office/drawing/2014/main" val="1317543999"/>
                        </a:ext>
                      </a:extLst>
                    </a:gridCol>
                    <a:gridCol w="5814498">
                      <a:extLst>
                        <a:ext uri="{9D8B030D-6E8A-4147-A177-3AD203B41FA5}">
                          <a16:colId xmlns:a16="http://schemas.microsoft.com/office/drawing/2014/main" val="661656897"/>
                        </a:ext>
                      </a:extLst>
                    </a:gridCol>
                  </a:tblGrid>
                  <a:tr h="1518141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 </a:t>
                          </a:r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Подготовка текста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/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9668254"/>
                      </a:ext>
                    </a:extLst>
                  </a:tr>
                  <a:tr h="1583739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</a:t>
                          </a:r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Извлечение формальных признаков из текстов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/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4302565"/>
                      </a:ext>
                    </a:extLst>
                  </a:tr>
                  <a:tr h="1402672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 Предобработка данных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/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203783"/>
                      </a:ext>
                    </a:extLst>
                  </a:tr>
                  <a:tr h="1002035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 Вычисление формальной оценки текста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839" t="-450909" r="-210" b="-12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7937161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42CE8A20-7BA7-48D1-A611-88D4529E6F5A}"/>
              </a:ext>
            </a:extLst>
          </p:cNvPr>
          <p:cNvGrpSpPr/>
          <p:nvPr/>
        </p:nvGrpSpPr>
        <p:grpSpPr>
          <a:xfrm>
            <a:off x="3915052" y="964090"/>
            <a:ext cx="4838331" cy="669401"/>
            <a:chOff x="3198174" y="94079"/>
            <a:chExt cx="4658565" cy="687151"/>
          </a:xfrm>
        </p:grpSpPr>
        <p:sp>
          <p:nvSpPr>
            <p:cNvPr id="19" name="Прямоугольник: скругленные углы 18">
              <a:extLst>
                <a:ext uri="{FF2B5EF4-FFF2-40B4-BE49-F238E27FC236}">
                  <a16:creationId xmlns:a16="http://schemas.microsoft.com/office/drawing/2014/main" id="{8DE1DD84-17AB-4B93-B678-7F8F78F2E6E1}"/>
                </a:ext>
              </a:extLst>
            </p:cNvPr>
            <p:cNvSpPr/>
            <p:nvPr/>
          </p:nvSpPr>
          <p:spPr>
            <a:xfrm>
              <a:off x="6809175" y="94081"/>
              <a:ext cx="1047564" cy="68358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b="1" dirty="0"/>
                <a:t>выходные тексты</a:t>
              </a:r>
            </a:p>
          </p:txBody>
        </p:sp>
        <p:sp>
          <p:nvSpPr>
            <p:cNvPr id="20" name="Блок-схема: документ 19">
              <a:extLst>
                <a:ext uri="{FF2B5EF4-FFF2-40B4-BE49-F238E27FC236}">
                  <a16:creationId xmlns:a16="http://schemas.microsoft.com/office/drawing/2014/main" id="{9D7BACD8-FBE5-47D2-92BC-68A3D6E512AE}"/>
                </a:ext>
              </a:extLst>
            </p:cNvPr>
            <p:cNvSpPr/>
            <p:nvPr/>
          </p:nvSpPr>
          <p:spPr>
            <a:xfrm>
              <a:off x="3198174" y="94079"/>
              <a:ext cx="790114" cy="683581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b="1" dirty="0"/>
                <a:t>Входные файлы</a:t>
              </a:r>
            </a:p>
          </p:txBody>
        </p:sp>
        <p:sp>
          <p:nvSpPr>
            <p:cNvPr id="21" name="Параллелограмм 20">
              <a:extLst>
                <a:ext uri="{FF2B5EF4-FFF2-40B4-BE49-F238E27FC236}">
                  <a16:creationId xmlns:a16="http://schemas.microsoft.com/office/drawing/2014/main" id="{6118C331-64F1-4F64-B9F4-AA5C1494F4F7}"/>
                </a:ext>
              </a:extLst>
            </p:cNvPr>
            <p:cNvSpPr/>
            <p:nvPr/>
          </p:nvSpPr>
          <p:spPr>
            <a:xfrm>
              <a:off x="4643018" y="94079"/>
              <a:ext cx="1646810" cy="687151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b="1" dirty="0"/>
                <a:t>модуль предобработки</a:t>
              </a:r>
            </a:p>
          </p:txBody>
        </p:sp>
        <p:sp>
          <p:nvSpPr>
            <p:cNvPr id="22" name="Стрелка: вправо 21">
              <a:extLst>
                <a:ext uri="{FF2B5EF4-FFF2-40B4-BE49-F238E27FC236}">
                  <a16:creationId xmlns:a16="http://schemas.microsoft.com/office/drawing/2014/main" id="{37383086-2DC6-4E25-8B86-E9341A8FDB7D}"/>
                </a:ext>
              </a:extLst>
            </p:cNvPr>
            <p:cNvSpPr/>
            <p:nvPr/>
          </p:nvSpPr>
          <p:spPr>
            <a:xfrm>
              <a:off x="4145869" y="231684"/>
              <a:ext cx="421688" cy="40837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/>
            </a:p>
          </p:txBody>
        </p:sp>
        <p:sp>
          <p:nvSpPr>
            <p:cNvPr id="23" name="Стрелка: вправо 22">
              <a:extLst>
                <a:ext uri="{FF2B5EF4-FFF2-40B4-BE49-F238E27FC236}">
                  <a16:creationId xmlns:a16="http://schemas.microsoft.com/office/drawing/2014/main" id="{2C01CC69-C807-45D9-A762-000329737E56}"/>
                </a:ext>
              </a:extLst>
            </p:cNvPr>
            <p:cNvSpPr/>
            <p:nvPr/>
          </p:nvSpPr>
          <p:spPr>
            <a:xfrm>
              <a:off x="6365289" y="231684"/>
              <a:ext cx="368425" cy="40837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/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304AE248-F1A3-43BE-A852-79E09FFC719D}"/>
              </a:ext>
            </a:extLst>
          </p:cNvPr>
          <p:cNvGrpSpPr/>
          <p:nvPr/>
        </p:nvGrpSpPr>
        <p:grpSpPr>
          <a:xfrm>
            <a:off x="3817398" y="2437980"/>
            <a:ext cx="4680050" cy="678279"/>
            <a:chOff x="3817398" y="2437980"/>
            <a:chExt cx="4680050" cy="678279"/>
          </a:xfrm>
        </p:grpSpPr>
        <p:sp>
          <p:nvSpPr>
            <p:cNvPr id="25" name="Прямоугольник: скругленные углы 24">
              <a:extLst>
                <a:ext uri="{FF2B5EF4-FFF2-40B4-BE49-F238E27FC236}">
                  <a16:creationId xmlns:a16="http://schemas.microsoft.com/office/drawing/2014/main" id="{DF97C141-9A63-4A46-9603-D1963A410198}"/>
                </a:ext>
              </a:extLst>
            </p:cNvPr>
            <p:cNvSpPr/>
            <p:nvPr/>
          </p:nvSpPr>
          <p:spPr>
            <a:xfrm>
              <a:off x="3817398" y="2450336"/>
              <a:ext cx="1186067" cy="6659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b="1" dirty="0" err="1"/>
                <a:t>Токенизация</a:t>
              </a:r>
              <a:endParaRPr lang="ru-RU" sz="1200" b="1" dirty="0"/>
            </a:p>
          </p:txBody>
        </p:sp>
        <p:sp>
          <p:nvSpPr>
            <p:cNvPr id="26" name="Прямоугольник: скругленные углы 25">
              <a:extLst>
                <a:ext uri="{FF2B5EF4-FFF2-40B4-BE49-F238E27FC236}">
                  <a16:creationId xmlns:a16="http://schemas.microsoft.com/office/drawing/2014/main" id="{D2DC3233-F14A-4D19-9F89-E721E5BC8818}"/>
                </a:ext>
              </a:extLst>
            </p:cNvPr>
            <p:cNvSpPr/>
            <p:nvPr/>
          </p:nvSpPr>
          <p:spPr>
            <a:xfrm>
              <a:off x="7409460" y="2437980"/>
              <a:ext cx="1087988" cy="6659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b="1" dirty="0"/>
                <a:t>Итоговый вектор признаков X</a:t>
              </a:r>
            </a:p>
          </p:txBody>
        </p:sp>
        <p:sp>
          <p:nvSpPr>
            <p:cNvPr id="27" name="Прямоугольник: скругленные углы 26">
              <a:extLst>
                <a:ext uri="{FF2B5EF4-FFF2-40B4-BE49-F238E27FC236}">
                  <a16:creationId xmlns:a16="http://schemas.microsoft.com/office/drawing/2014/main" id="{5D3D1130-A4B3-46F8-9C36-4D0A4EF65F1D}"/>
                </a:ext>
              </a:extLst>
            </p:cNvPr>
            <p:cNvSpPr/>
            <p:nvPr/>
          </p:nvSpPr>
          <p:spPr>
            <a:xfrm>
              <a:off x="5635368" y="2437980"/>
              <a:ext cx="1087988" cy="6659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b="1" dirty="0"/>
                <a:t>Подсчёт статистик</a:t>
              </a:r>
            </a:p>
          </p:txBody>
        </p:sp>
        <p:sp>
          <p:nvSpPr>
            <p:cNvPr id="28" name="Стрелка: вправо 27">
              <a:extLst>
                <a:ext uri="{FF2B5EF4-FFF2-40B4-BE49-F238E27FC236}">
                  <a16:creationId xmlns:a16="http://schemas.microsoft.com/office/drawing/2014/main" id="{9267A8E2-2BB4-4FE2-9D4B-FEA883DD2A8B}"/>
                </a:ext>
              </a:extLst>
            </p:cNvPr>
            <p:cNvSpPr/>
            <p:nvPr/>
          </p:nvSpPr>
          <p:spPr>
            <a:xfrm>
              <a:off x="6934687" y="2560438"/>
              <a:ext cx="382642" cy="3978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/>
            </a:p>
          </p:txBody>
        </p:sp>
        <p:sp>
          <p:nvSpPr>
            <p:cNvPr id="29" name="Стрелка: вправо 28">
              <a:extLst>
                <a:ext uri="{FF2B5EF4-FFF2-40B4-BE49-F238E27FC236}">
                  <a16:creationId xmlns:a16="http://schemas.microsoft.com/office/drawing/2014/main" id="{91ADA345-1C58-411B-AD9E-F89CCF9AEA60}"/>
                </a:ext>
              </a:extLst>
            </p:cNvPr>
            <p:cNvSpPr/>
            <p:nvPr/>
          </p:nvSpPr>
          <p:spPr>
            <a:xfrm>
              <a:off x="5160595" y="2572029"/>
              <a:ext cx="382642" cy="3978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2" name="Таблица 32">
                <a:extLst>
                  <a:ext uri="{FF2B5EF4-FFF2-40B4-BE49-F238E27FC236}">
                    <a16:creationId xmlns:a16="http://schemas.microsoft.com/office/drawing/2014/main" id="{D2F47134-08C2-4CAC-B388-640825F0B8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6025865"/>
                  </p:ext>
                </p:extLst>
              </p:nvPr>
            </p:nvGraphicFramePr>
            <p:xfrm>
              <a:off x="3417903" y="4042441"/>
              <a:ext cx="5193437" cy="9010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3627">
                      <a:extLst>
                        <a:ext uri="{9D8B030D-6E8A-4147-A177-3AD203B41FA5}">
                          <a16:colId xmlns:a16="http://schemas.microsoft.com/office/drawing/2014/main" val="2494122884"/>
                        </a:ext>
                      </a:extLst>
                    </a:gridCol>
                    <a:gridCol w="2449810">
                      <a:extLst>
                        <a:ext uri="{9D8B030D-6E8A-4147-A177-3AD203B41FA5}">
                          <a16:colId xmlns:a16="http://schemas.microsoft.com/office/drawing/2014/main" val="3728150635"/>
                        </a:ext>
                      </a:extLst>
                    </a:gridCol>
                  </a:tblGrid>
                  <a:tr h="285396">
                    <a:tc>
                      <a:txBody>
                        <a:bodyPr/>
                        <a:lstStyle/>
                        <a:p>
                          <a:r>
                            <a:rPr lang="ru-RU" sz="1600" dirty="0"/>
                            <a:t>Максимизация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600" dirty="0"/>
                            <a:t>Минимизация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465460"/>
                      </a:ext>
                    </a:extLst>
                  </a:tr>
                  <a:tr h="474233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16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pt-BR" sz="16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norm</m:t>
                                    </m:r>
                                  </m:sup>
                                </m:sSubSup>
                                <m:r>
                                  <a:rPr lang="pt-BR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= </m:t>
                                </m:r>
                                <m:f>
                                  <m:fPr>
                                    <m:ctrlP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ru-RU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pt-BR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− </m:t>
                                    </m:r>
                                    <m:sSub>
                                      <m:sSubPr>
                                        <m:ctrlPr>
                                          <a:rPr lang="ru-RU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nor/>
                                          </m:rPr>
                                          <a:rPr lang="pt-BR" sz="16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min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ru-RU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nor/>
                                          </m:rPr>
                                          <a:rPr lang="pt-BR" sz="16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max</m:t>
                                        </m:r>
                                      </m:sub>
                                    </m:sSub>
                                    <m:r>
                                      <a:rPr lang="pt-BR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− </m:t>
                                    </m:r>
                                    <m:sSub>
                                      <m:sSubPr>
                                        <m:ctrlPr>
                                          <a:rPr lang="ru-RU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nor/>
                                          </m:rPr>
                                          <a:rPr lang="pt-BR" sz="16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min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16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pt-BR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pt-BR" sz="16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norm</m:t>
                                    </m:r>
                                  </m:sup>
                                </m:sSubSup>
                                <m:r>
                                  <a:rPr lang="pt-BR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ru-RU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nor/>
                                          </m:rPr>
                                          <a:rPr lang="pt-BR" sz="16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max</m:t>
                                        </m:r>
                                      </m:sub>
                                    </m:sSub>
                                    <m:r>
                                      <a:rPr lang="pt-BR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ru-RU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ru-RU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nor/>
                                          </m:rPr>
                                          <a:rPr lang="pt-BR" sz="16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max</m:t>
                                        </m:r>
                                      </m:sub>
                                    </m:sSub>
                                    <m:r>
                                      <a:rPr lang="pt-BR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ru-RU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nor/>
                                          </m:rPr>
                                          <a:rPr lang="pt-BR" sz="16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min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29835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2" name="Таблица 32">
                <a:extLst>
                  <a:ext uri="{FF2B5EF4-FFF2-40B4-BE49-F238E27FC236}">
                    <a16:creationId xmlns:a16="http://schemas.microsoft.com/office/drawing/2014/main" id="{D2F47134-08C2-4CAC-B388-640825F0B8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6025865"/>
                  </p:ext>
                </p:extLst>
              </p:nvPr>
            </p:nvGraphicFramePr>
            <p:xfrm>
              <a:off x="3417903" y="4042441"/>
              <a:ext cx="5193437" cy="9010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3627">
                      <a:extLst>
                        <a:ext uri="{9D8B030D-6E8A-4147-A177-3AD203B41FA5}">
                          <a16:colId xmlns:a16="http://schemas.microsoft.com/office/drawing/2014/main" val="2494122884"/>
                        </a:ext>
                      </a:extLst>
                    </a:gridCol>
                    <a:gridCol w="2449810">
                      <a:extLst>
                        <a:ext uri="{9D8B030D-6E8A-4147-A177-3AD203B41FA5}">
                          <a16:colId xmlns:a16="http://schemas.microsoft.com/office/drawing/2014/main" val="3728150635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r>
                            <a:rPr lang="ru-RU" sz="1600" dirty="0"/>
                            <a:t>Максимизация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600" dirty="0"/>
                            <a:t>Минимизация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465460"/>
                      </a:ext>
                    </a:extLst>
                  </a:tr>
                  <a:tr h="56578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22" t="-62366" r="-90022" b="-43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12438" t="-62366" r="-995" b="-43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29835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02450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9204D502-2EA4-4413-BF01-347DE34FF5DD}"/>
              </a:ext>
            </a:extLst>
          </p:cNvPr>
          <p:cNvSpPr/>
          <p:nvPr/>
        </p:nvSpPr>
        <p:spPr>
          <a:xfrm>
            <a:off x="4172507" y="307145"/>
            <a:ext cx="1047564" cy="6835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выходные тексты</a:t>
            </a:r>
          </a:p>
        </p:txBody>
      </p:sp>
      <p:sp>
        <p:nvSpPr>
          <p:cNvPr id="3" name="Блок-схема: документ 2">
            <a:extLst>
              <a:ext uri="{FF2B5EF4-FFF2-40B4-BE49-F238E27FC236}">
                <a16:creationId xmlns:a16="http://schemas.microsoft.com/office/drawing/2014/main" id="{B40005AD-295D-4C47-9449-855C35C998FC}"/>
              </a:ext>
            </a:extLst>
          </p:cNvPr>
          <p:cNvSpPr/>
          <p:nvPr/>
        </p:nvSpPr>
        <p:spPr>
          <a:xfrm>
            <a:off x="561506" y="307143"/>
            <a:ext cx="790114" cy="68358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Входные файлы</a:t>
            </a:r>
          </a:p>
        </p:txBody>
      </p:sp>
      <p:sp>
        <p:nvSpPr>
          <p:cNvPr id="4" name="Параллелограмм 3">
            <a:extLst>
              <a:ext uri="{FF2B5EF4-FFF2-40B4-BE49-F238E27FC236}">
                <a16:creationId xmlns:a16="http://schemas.microsoft.com/office/drawing/2014/main" id="{46341329-7443-4F28-9205-A71DA7437B30}"/>
              </a:ext>
            </a:extLst>
          </p:cNvPr>
          <p:cNvSpPr/>
          <p:nvPr/>
        </p:nvSpPr>
        <p:spPr>
          <a:xfrm>
            <a:off x="2006350" y="307143"/>
            <a:ext cx="1646810" cy="68715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модуль предобработки</a:t>
            </a:r>
          </a:p>
        </p:txBody>
      </p:sp>
      <p:sp>
        <p:nvSpPr>
          <p:cNvPr id="5" name="Стрелка: вправо 4">
            <a:extLst>
              <a:ext uri="{FF2B5EF4-FFF2-40B4-BE49-F238E27FC236}">
                <a16:creationId xmlns:a16="http://schemas.microsoft.com/office/drawing/2014/main" id="{011ADBFB-72F6-4EA1-91C4-0C6DF56248B2}"/>
              </a:ext>
            </a:extLst>
          </p:cNvPr>
          <p:cNvSpPr/>
          <p:nvPr/>
        </p:nvSpPr>
        <p:spPr>
          <a:xfrm>
            <a:off x="1509201" y="444748"/>
            <a:ext cx="421688" cy="4083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AF95B0F9-465E-4B68-B51F-EC1585B4E451}"/>
              </a:ext>
            </a:extLst>
          </p:cNvPr>
          <p:cNvSpPr/>
          <p:nvPr/>
        </p:nvSpPr>
        <p:spPr>
          <a:xfrm>
            <a:off x="3728621" y="444748"/>
            <a:ext cx="368425" cy="4083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77A2ABDE-C8D6-40D3-8A93-BA5AE101FE6A}"/>
              </a:ext>
            </a:extLst>
          </p:cNvPr>
          <p:cNvSpPr/>
          <p:nvPr/>
        </p:nvSpPr>
        <p:spPr>
          <a:xfrm>
            <a:off x="561506" y="1873288"/>
            <a:ext cx="1087988" cy="665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err="1"/>
              <a:t>Токенизация</a:t>
            </a:r>
            <a:endParaRPr lang="ru-RU" sz="1200"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A2DDB0B-ACB3-4796-B436-C0DF2853E3DE}"/>
              </a:ext>
            </a:extLst>
          </p:cNvPr>
          <p:cNvSpPr/>
          <p:nvPr/>
        </p:nvSpPr>
        <p:spPr>
          <a:xfrm>
            <a:off x="4055489" y="1860932"/>
            <a:ext cx="1087988" cy="665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Итоговый вектор признаков X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35A0FEE-C89D-4F33-AF6E-D835646790DD}"/>
              </a:ext>
            </a:extLst>
          </p:cNvPr>
          <p:cNvSpPr/>
          <p:nvPr/>
        </p:nvSpPr>
        <p:spPr>
          <a:xfrm>
            <a:off x="2281397" y="1860932"/>
            <a:ext cx="1087988" cy="665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Подсчёт статистик</a:t>
            </a:r>
          </a:p>
        </p:txBody>
      </p:sp>
      <p:sp>
        <p:nvSpPr>
          <p:cNvPr id="10" name="Стрелка: вправо 9">
            <a:extLst>
              <a:ext uri="{FF2B5EF4-FFF2-40B4-BE49-F238E27FC236}">
                <a16:creationId xmlns:a16="http://schemas.microsoft.com/office/drawing/2014/main" id="{8C2F5772-5267-4237-9C0E-9816D65A1178}"/>
              </a:ext>
            </a:extLst>
          </p:cNvPr>
          <p:cNvSpPr/>
          <p:nvPr/>
        </p:nvSpPr>
        <p:spPr>
          <a:xfrm>
            <a:off x="3580716" y="1983390"/>
            <a:ext cx="382642" cy="3978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право 10">
            <a:extLst>
              <a:ext uri="{FF2B5EF4-FFF2-40B4-BE49-F238E27FC236}">
                <a16:creationId xmlns:a16="http://schemas.microsoft.com/office/drawing/2014/main" id="{8C5CF36C-DDB0-47D8-9C15-A792EF5E0231}"/>
              </a:ext>
            </a:extLst>
          </p:cNvPr>
          <p:cNvSpPr/>
          <p:nvPr/>
        </p:nvSpPr>
        <p:spPr>
          <a:xfrm>
            <a:off x="1806624" y="1994981"/>
            <a:ext cx="382642" cy="3978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6566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4719</TotalTime>
  <Words>626</Words>
  <Application>Microsoft Office PowerPoint</Application>
  <PresentationFormat>Экран (4:3)</PresentationFormat>
  <Paragraphs>133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Symbol</vt:lpstr>
      <vt:lpstr>Tahoma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rudne</dc:creator>
  <cp:lastModifiedBy>rudne</cp:lastModifiedBy>
  <cp:revision>108</cp:revision>
  <cp:lastPrinted>2023-12-18T18:23:45Z</cp:lastPrinted>
  <dcterms:created xsi:type="dcterms:W3CDTF">2023-11-12T12:10:19Z</dcterms:created>
  <dcterms:modified xsi:type="dcterms:W3CDTF">2025-01-07T14:05:21Z</dcterms:modified>
</cp:coreProperties>
</file>