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E06D-5897-4A2B-823F-6778165A6DBE}" type="datetimeFigureOut">
              <a:rPr lang="da-DK" smtClean="0"/>
              <a:t>09-12-2014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AD50-68B6-4286-A4EB-CCFE9D2E8D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833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E06D-5897-4A2B-823F-6778165A6DBE}" type="datetimeFigureOut">
              <a:rPr lang="da-DK" smtClean="0"/>
              <a:t>09-12-2014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AD50-68B6-4286-A4EB-CCFE9D2E8D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034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E06D-5897-4A2B-823F-6778165A6DBE}" type="datetimeFigureOut">
              <a:rPr lang="da-DK" smtClean="0"/>
              <a:t>09-12-2014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AD50-68B6-4286-A4EB-CCFE9D2E8D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63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E06D-5897-4A2B-823F-6778165A6DBE}" type="datetimeFigureOut">
              <a:rPr lang="da-DK" smtClean="0"/>
              <a:t>09-12-2014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AD50-68B6-4286-A4EB-CCFE9D2E8D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177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E06D-5897-4A2B-823F-6778165A6DBE}" type="datetimeFigureOut">
              <a:rPr lang="da-DK" smtClean="0"/>
              <a:t>09-12-2014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AD50-68B6-4286-A4EB-CCFE9D2E8D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345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E06D-5897-4A2B-823F-6778165A6DBE}" type="datetimeFigureOut">
              <a:rPr lang="da-DK" smtClean="0"/>
              <a:t>09-12-2014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AD50-68B6-4286-A4EB-CCFE9D2E8D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8700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E06D-5897-4A2B-823F-6778165A6DBE}" type="datetimeFigureOut">
              <a:rPr lang="da-DK" smtClean="0"/>
              <a:t>09-12-2014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AD50-68B6-4286-A4EB-CCFE9D2E8D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724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E06D-5897-4A2B-823F-6778165A6DBE}" type="datetimeFigureOut">
              <a:rPr lang="da-DK" smtClean="0"/>
              <a:t>09-12-2014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AD50-68B6-4286-A4EB-CCFE9D2E8D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699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E06D-5897-4A2B-823F-6778165A6DBE}" type="datetimeFigureOut">
              <a:rPr lang="da-DK" smtClean="0"/>
              <a:t>09-12-2014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AD50-68B6-4286-A4EB-CCFE9D2E8D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048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E06D-5897-4A2B-823F-6778165A6DBE}" type="datetimeFigureOut">
              <a:rPr lang="da-DK" smtClean="0"/>
              <a:t>09-12-2014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AD50-68B6-4286-A4EB-CCFE9D2E8D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57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E06D-5897-4A2B-823F-6778165A6DBE}" type="datetimeFigureOut">
              <a:rPr lang="da-DK" smtClean="0"/>
              <a:t>09-12-2014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AD50-68B6-4286-A4EB-CCFE9D2E8D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838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1E06D-5897-4A2B-823F-6778165A6DBE}" type="datetimeFigureOut">
              <a:rPr lang="da-DK" smtClean="0"/>
              <a:t>09-12-2014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FAD50-68B6-4286-A4EB-CCFE9D2E8D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989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38923"/>
          </a:xfrm>
        </p:spPr>
        <p:txBody>
          <a:bodyPr/>
          <a:lstStyle/>
          <a:p>
            <a:r>
              <a:rPr lang="da-DK" dirty="0">
                <a:solidFill>
                  <a:schemeClr val="accent2">
                    <a:lumMod val="75000"/>
                  </a:schemeClr>
                </a:solidFill>
              </a:rPr>
              <a:t>RFID and LOAD CELL DEVICES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005" y="244050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da-DK" dirty="0" smtClean="0"/>
              <a:t>With RS-232 Interface </a:t>
            </a:r>
            <a:r>
              <a:rPr lang="da-DK" dirty="0" err="1" smtClean="0"/>
              <a:t>using</a:t>
            </a:r>
            <a:r>
              <a:rPr lang="da-DK" dirty="0" smtClean="0"/>
              <a:t> USB 2.0</a:t>
            </a:r>
          </a:p>
          <a:p>
            <a:endParaRPr lang="da-DK" dirty="0"/>
          </a:p>
          <a:p>
            <a:r>
              <a:rPr lang="da-DK" dirty="0" err="1" smtClean="0"/>
              <a:t>MBRose</a:t>
            </a:r>
            <a:r>
              <a:rPr lang="da-DK" dirty="0" smtClean="0"/>
              <a:t> </a:t>
            </a:r>
            <a:r>
              <a:rPr lang="da-DK" dirty="0" err="1" smtClean="0"/>
              <a:t>Aps</a:t>
            </a:r>
            <a:r>
              <a:rPr lang="da-DK" dirty="0" smtClean="0"/>
              <a:t>  20141204</a:t>
            </a:r>
          </a:p>
          <a:p>
            <a:r>
              <a:rPr lang="da-DK" dirty="0" smtClean="0"/>
              <a:t>Henrik Johansen, Søren Ellegaard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68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2 Kg load </a:t>
            </a:r>
            <a:r>
              <a:rPr lang="da-DK" dirty="0" err="1" smtClean="0"/>
              <a:t>cell</a:t>
            </a:r>
            <a:r>
              <a:rPr lang="da-DK" dirty="0" smtClean="0"/>
              <a:t>, (0.05 g)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83" y="1991450"/>
            <a:ext cx="4623982" cy="3665692"/>
          </a:xfrm>
        </p:spPr>
      </p:pic>
      <p:sp>
        <p:nvSpPr>
          <p:cNvPr id="5" name="Rounded Rectangular Callout 4"/>
          <p:cNvSpPr/>
          <p:nvPr/>
        </p:nvSpPr>
        <p:spPr>
          <a:xfrm>
            <a:off x="8971005" y="2261287"/>
            <a:ext cx="1643449" cy="1210962"/>
          </a:xfrm>
          <a:prstGeom prst="wedgeRoundRectCallout">
            <a:avLst>
              <a:gd name="adj1" fmla="val -122337"/>
              <a:gd name="adj2" fmla="val 9107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Over load </a:t>
            </a:r>
            <a:r>
              <a:rPr lang="da-DK" dirty="0" err="1" smtClean="0"/>
              <a:t>protection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3675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Load Cell and RFID Reader in one unit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287" y="2422500"/>
            <a:ext cx="5381426" cy="3245238"/>
          </a:xfrm>
        </p:spPr>
      </p:pic>
      <p:sp>
        <p:nvSpPr>
          <p:cNvPr id="5" name="Rounded Rectangular Callout 4"/>
          <p:cNvSpPr/>
          <p:nvPr/>
        </p:nvSpPr>
        <p:spPr>
          <a:xfrm>
            <a:off x="8971005" y="2261287"/>
            <a:ext cx="1643449" cy="1210962"/>
          </a:xfrm>
          <a:prstGeom prst="wedgeRoundRectCallout">
            <a:avLst>
              <a:gd name="adj1" fmla="val -122337"/>
              <a:gd name="adj2" fmla="val 9107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RFID </a:t>
            </a:r>
            <a:r>
              <a:rPr lang="da-DK" dirty="0" err="1" smtClean="0"/>
              <a:t>Antenna</a:t>
            </a:r>
            <a:r>
              <a:rPr lang="da-DK" dirty="0" smtClean="0"/>
              <a:t> 90x90 mm</a:t>
            </a:r>
            <a:endParaRPr lang="da-DK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781489" y="2679101"/>
            <a:ext cx="1643449" cy="1210962"/>
          </a:xfrm>
          <a:prstGeom prst="wedgeRoundRectCallout">
            <a:avLst>
              <a:gd name="adj1" fmla="val 125783"/>
              <a:gd name="adj2" fmla="val 8392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Device with load </a:t>
            </a:r>
            <a:r>
              <a:rPr lang="da-DK" dirty="0" err="1" smtClean="0"/>
              <a:t>cell</a:t>
            </a:r>
            <a:r>
              <a:rPr lang="da-DK" dirty="0" smtClean="0"/>
              <a:t> and RFID </a:t>
            </a:r>
            <a:r>
              <a:rPr lang="da-DK" dirty="0" err="1" smtClean="0"/>
              <a:t>reader</a:t>
            </a:r>
            <a:endParaRPr lang="da-DK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49382" y="4378037"/>
            <a:ext cx="2001889" cy="1631447"/>
          </a:xfrm>
          <a:prstGeom prst="wedgeRoundRectCallout">
            <a:avLst>
              <a:gd name="adj1" fmla="val 143342"/>
              <a:gd name="adj2" fmla="val 295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2400" dirty="0" smtClean="0">
                <a:solidFill>
                  <a:srgbClr val="FF0000"/>
                </a:solidFill>
              </a:rPr>
              <a:t>BW-1</a:t>
            </a:r>
          </a:p>
          <a:p>
            <a:pPr algn="ctr"/>
            <a:r>
              <a:rPr lang="da-DK" dirty="0" smtClean="0"/>
              <a:t>Connection </a:t>
            </a:r>
            <a:r>
              <a:rPr lang="da-DK" dirty="0" err="1" smtClean="0"/>
              <a:t>here</a:t>
            </a:r>
            <a:r>
              <a:rPr lang="da-DK" dirty="0" smtClean="0"/>
              <a:t>…</a:t>
            </a:r>
          </a:p>
          <a:p>
            <a:pPr algn="ctr"/>
            <a:r>
              <a:rPr lang="da-DK" sz="1200" dirty="0" smtClean="0"/>
              <a:t>Balance output: RS-232</a:t>
            </a:r>
          </a:p>
          <a:p>
            <a:pPr algn="ctr"/>
            <a:r>
              <a:rPr lang="da-DK" sz="1200" dirty="0" smtClean="0"/>
              <a:t>RFID </a:t>
            </a:r>
            <a:r>
              <a:rPr lang="da-DK" sz="1200" dirty="0"/>
              <a:t>output: RS-232</a:t>
            </a:r>
          </a:p>
          <a:p>
            <a:pPr algn="ctr"/>
            <a:endParaRPr lang="da-DK" sz="1200" dirty="0" smtClean="0"/>
          </a:p>
          <a:p>
            <a:pPr algn="ctr"/>
            <a:endParaRPr lang="da-DK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1669692" y="1409504"/>
            <a:ext cx="1643449" cy="1210962"/>
          </a:xfrm>
          <a:prstGeom prst="wedgeRoundRectCallout">
            <a:avLst>
              <a:gd name="adj1" fmla="val 125783"/>
              <a:gd name="adj2" fmla="val 8392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Mechanical</a:t>
            </a:r>
            <a:r>
              <a:rPr lang="da-DK" dirty="0" smtClean="0"/>
              <a:t> </a:t>
            </a:r>
            <a:r>
              <a:rPr lang="da-DK" dirty="0"/>
              <a:t>load </a:t>
            </a:r>
            <a:r>
              <a:rPr lang="da-DK" dirty="0" err="1"/>
              <a:t>cell</a:t>
            </a:r>
            <a:r>
              <a:rPr lang="da-DK" dirty="0"/>
              <a:t> </a:t>
            </a:r>
            <a:r>
              <a:rPr lang="da-DK" dirty="0" err="1"/>
              <a:t>assembly</a:t>
            </a:r>
            <a:endParaRPr lang="da-DK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5946096" y="5214805"/>
            <a:ext cx="1643449" cy="1210962"/>
          </a:xfrm>
          <a:prstGeom prst="wedgeRoundRectCallout">
            <a:avLst>
              <a:gd name="adj1" fmla="val -144255"/>
              <a:gd name="adj2" fmla="val -6300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RFID </a:t>
            </a:r>
            <a:r>
              <a:rPr lang="da-DK" dirty="0" err="1" smtClean="0"/>
              <a:t>Antenna</a:t>
            </a:r>
            <a:r>
              <a:rPr lang="da-DK" dirty="0" smtClean="0"/>
              <a:t> Input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0094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RFID </a:t>
            </a:r>
            <a:r>
              <a:rPr lang="da-DK" dirty="0" err="1" smtClean="0"/>
              <a:t>Antenna</a:t>
            </a:r>
            <a:r>
              <a:rPr lang="da-DK" dirty="0" smtClean="0"/>
              <a:t> – 2 </a:t>
            </a:r>
            <a:r>
              <a:rPr lang="da-DK" dirty="0" err="1" smtClean="0"/>
              <a:t>sizes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160" y="2352689"/>
            <a:ext cx="4224363" cy="3454926"/>
          </a:xfrm>
        </p:spPr>
      </p:pic>
      <p:sp>
        <p:nvSpPr>
          <p:cNvPr id="5" name="Rounded Rectangular Callout 4"/>
          <p:cNvSpPr/>
          <p:nvPr/>
        </p:nvSpPr>
        <p:spPr>
          <a:xfrm>
            <a:off x="8971005" y="2869190"/>
            <a:ext cx="1643449" cy="1210962"/>
          </a:xfrm>
          <a:prstGeom prst="wedgeRoundRectCallout">
            <a:avLst>
              <a:gd name="adj1" fmla="val -122337"/>
              <a:gd name="adj2" fmla="val 9107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RFID </a:t>
            </a:r>
            <a:r>
              <a:rPr lang="da-DK" dirty="0" err="1" smtClean="0"/>
              <a:t>Antenna</a:t>
            </a:r>
            <a:r>
              <a:rPr lang="da-DK" dirty="0" smtClean="0"/>
              <a:t> 90x90 mm</a:t>
            </a:r>
            <a:endParaRPr lang="da-DK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075038" y="2177212"/>
            <a:ext cx="2386499" cy="1210962"/>
          </a:xfrm>
          <a:prstGeom prst="wedgeRoundRectCallout">
            <a:avLst>
              <a:gd name="adj1" fmla="val 140069"/>
              <a:gd name="adj2" fmla="val 4107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RFID </a:t>
            </a:r>
            <a:r>
              <a:rPr lang="da-DK" dirty="0" err="1" smtClean="0"/>
              <a:t>Antenna</a:t>
            </a:r>
            <a:r>
              <a:rPr lang="da-DK" dirty="0" smtClean="0"/>
              <a:t> Diameter 185 mm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578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Antenna and RFID reader with USB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94" y="2137719"/>
            <a:ext cx="5297612" cy="3528808"/>
          </a:xfrm>
        </p:spPr>
      </p:pic>
      <p:sp>
        <p:nvSpPr>
          <p:cNvPr id="5" name="Rounded Rectangular Callout 4"/>
          <p:cNvSpPr/>
          <p:nvPr/>
        </p:nvSpPr>
        <p:spPr>
          <a:xfrm>
            <a:off x="8967301" y="2137719"/>
            <a:ext cx="2450976" cy="1379204"/>
          </a:xfrm>
          <a:prstGeom prst="wedgeRoundRectCallout">
            <a:avLst>
              <a:gd name="adj1" fmla="val -102250"/>
              <a:gd name="adj2" fmla="val 9391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Antenna</a:t>
            </a:r>
            <a:r>
              <a:rPr lang="da-DK" dirty="0" smtClean="0"/>
              <a:t> with </a:t>
            </a:r>
            <a:r>
              <a:rPr lang="da-DK" dirty="0" err="1" smtClean="0"/>
              <a:t>embedded</a:t>
            </a:r>
            <a:r>
              <a:rPr lang="da-DK" dirty="0" smtClean="0"/>
              <a:t> RFID </a:t>
            </a:r>
            <a:r>
              <a:rPr lang="da-DK" dirty="0" err="1" smtClean="0"/>
              <a:t>reader</a:t>
            </a:r>
            <a:r>
              <a:rPr lang="da-DK" dirty="0" smtClean="0"/>
              <a:t> and RS-232 Interface.</a:t>
            </a:r>
          </a:p>
          <a:p>
            <a:pPr algn="ctr"/>
            <a:r>
              <a:rPr lang="da-DK" dirty="0" smtClean="0"/>
              <a:t>Diameter 100 mm</a:t>
            </a:r>
            <a:endParaRPr lang="da-DK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30501" y="1890583"/>
            <a:ext cx="2423535" cy="1489925"/>
          </a:xfrm>
          <a:prstGeom prst="wedgeRoundRectCallout">
            <a:avLst>
              <a:gd name="adj1" fmla="val 106241"/>
              <a:gd name="adj2" fmla="val 2889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2400" dirty="0" smtClean="0">
                <a:solidFill>
                  <a:srgbClr val="FF0000"/>
                </a:solidFill>
              </a:rPr>
              <a:t>WS-2</a:t>
            </a:r>
          </a:p>
          <a:p>
            <a:pPr algn="ctr"/>
            <a:r>
              <a:rPr lang="da-DK" dirty="0" smtClean="0"/>
              <a:t>Connection </a:t>
            </a:r>
            <a:r>
              <a:rPr lang="da-DK" dirty="0" err="1" smtClean="0"/>
              <a:t>box</a:t>
            </a:r>
            <a:r>
              <a:rPr lang="da-DK" dirty="0" smtClean="0"/>
              <a:t> – 4 </a:t>
            </a:r>
            <a:r>
              <a:rPr lang="da-DK" dirty="0" err="1" smtClean="0"/>
              <a:t>serial</a:t>
            </a:r>
            <a:r>
              <a:rPr lang="da-DK" dirty="0" smtClean="0"/>
              <a:t> to USB</a:t>
            </a:r>
          </a:p>
          <a:p>
            <a:pPr algn="ctr"/>
            <a:r>
              <a:rPr lang="da-DK" dirty="0" smtClean="0"/>
              <a:t>2 </a:t>
            </a:r>
            <a:r>
              <a:rPr lang="da-DK" dirty="0" smtClean="0"/>
              <a:t>RFID </a:t>
            </a:r>
            <a:r>
              <a:rPr lang="da-DK" dirty="0" smtClean="0"/>
              <a:t>Reader</a:t>
            </a:r>
          </a:p>
          <a:p>
            <a:pPr algn="ctr"/>
            <a:r>
              <a:rPr lang="da-DK" dirty="0" smtClean="0"/>
              <a:t>2 Balances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7074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Load Cell Chain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425" y="1967706"/>
            <a:ext cx="6153150" cy="4067175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9347201" y="2610339"/>
            <a:ext cx="1180122" cy="609600"/>
          </a:xfrm>
          <a:prstGeom prst="wedgeRoundRectCallout">
            <a:avLst>
              <a:gd name="adj1" fmla="val -74246"/>
              <a:gd name="adj2" fmla="val 11262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RS-232 </a:t>
            </a:r>
            <a:endParaRPr lang="da-DK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8582514" y="4139590"/>
            <a:ext cx="1180122" cy="609600"/>
          </a:xfrm>
          <a:prstGeom prst="wedgeRoundRectCallout">
            <a:avLst>
              <a:gd name="adj1" fmla="val -74246"/>
              <a:gd name="adj2" fmla="val 11262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Load Cell (300 g)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531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BW-1 Components</a:t>
            </a: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38" y="1545141"/>
            <a:ext cx="5777489" cy="2936101"/>
          </a:xfrm>
          <a:prstGeom prst="rect">
            <a:avLst/>
          </a:prstGeom>
        </p:spPr>
      </p:pic>
      <p:pic>
        <p:nvPicPr>
          <p:cNvPr id="5" name="WS-1 how to...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908726" y="2814009"/>
            <a:ext cx="5918675" cy="33344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Rounded Rectangular Callout 5"/>
          <p:cNvSpPr/>
          <p:nvPr/>
        </p:nvSpPr>
        <p:spPr>
          <a:xfrm>
            <a:off x="3954586" y="5439509"/>
            <a:ext cx="1180122" cy="609600"/>
          </a:xfrm>
          <a:prstGeom prst="wedgeRoundRectCallout">
            <a:avLst>
              <a:gd name="adj1" fmla="val 141648"/>
              <a:gd name="adj2" fmla="val 4083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Video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573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Block Diagram</a:t>
            </a:r>
            <a:endParaRPr lang="da-DK" dirty="0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1359877" y="2836984"/>
            <a:ext cx="1406769" cy="359508"/>
          </a:xfrm>
          <a:prstGeom prst="rect">
            <a:avLst/>
          </a:prstGeom>
          <a:pattFill prst="trellis">
            <a:fgClr>
              <a:schemeClr val="lt1"/>
            </a:fgClr>
            <a:bgClr>
              <a:schemeClr val="bg1"/>
            </a:bgClr>
          </a:patt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800" dirty="0" smtClean="0"/>
              <a:t>Load Cell</a:t>
            </a:r>
            <a:endParaRPr lang="da-DK" sz="800" dirty="0"/>
          </a:p>
        </p:txBody>
      </p:sp>
      <p:sp>
        <p:nvSpPr>
          <p:cNvPr id="5" name="Oval 4"/>
          <p:cNvSpPr/>
          <p:nvPr/>
        </p:nvSpPr>
        <p:spPr>
          <a:xfrm>
            <a:off x="1813169" y="3731768"/>
            <a:ext cx="765908" cy="781538"/>
          </a:xfrm>
          <a:prstGeom prst="ellipse">
            <a:avLst/>
          </a:prstGeom>
          <a:pattFill prst="solidDmnd">
            <a:fgClr>
              <a:schemeClr val="lt1"/>
            </a:fgClr>
            <a:bgClr>
              <a:schemeClr val="bg1"/>
            </a:bgClr>
          </a:patt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800" dirty="0" err="1" smtClean="0"/>
              <a:t>Antenna</a:t>
            </a:r>
            <a:endParaRPr lang="da-DK" sz="800" dirty="0"/>
          </a:p>
        </p:txBody>
      </p:sp>
      <p:sp>
        <p:nvSpPr>
          <p:cNvPr id="8" name="Bevel 7"/>
          <p:cNvSpPr/>
          <p:nvPr/>
        </p:nvSpPr>
        <p:spPr>
          <a:xfrm>
            <a:off x="3735755" y="2805723"/>
            <a:ext cx="1312984" cy="422030"/>
          </a:xfrm>
          <a:prstGeom prst="bevel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200" dirty="0" err="1" smtClean="0"/>
              <a:t>Amplifier</a:t>
            </a:r>
            <a:endParaRPr lang="da-DK" sz="1200" dirty="0" smtClean="0"/>
          </a:p>
          <a:p>
            <a:pPr algn="ctr"/>
            <a:r>
              <a:rPr lang="da-DK" sz="1200" dirty="0" smtClean="0"/>
              <a:t>AD-Converter</a:t>
            </a:r>
            <a:endParaRPr lang="da-DK" sz="1200" dirty="0"/>
          </a:p>
        </p:txBody>
      </p:sp>
      <p:sp>
        <p:nvSpPr>
          <p:cNvPr id="10" name="Bevel 9"/>
          <p:cNvSpPr/>
          <p:nvPr/>
        </p:nvSpPr>
        <p:spPr>
          <a:xfrm>
            <a:off x="3740729" y="3911522"/>
            <a:ext cx="1312984" cy="422030"/>
          </a:xfrm>
          <a:prstGeom prst="bevel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200" dirty="0" smtClean="0"/>
              <a:t>RFID-Reader</a:t>
            </a:r>
            <a:endParaRPr lang="da-DK" sz="1200" dirty="0"/>
          </a:p>
        </p:txBody>
      </p:sp>
      <p:cxnSp>
        <p:nvCxnSpPr>
          <p:cNvPr id="12" name="Straight Arrow Connector 11"/>
          <p:cNvCxnSpPr>
            <a:stCxn id="4" idx="3"/>
            <a:endCxn id="8" idx="4"/>
          </p:cNvCxnSpPr>
          <p:nvPr/>
        </p:nvCxnSpPr>
        <p:spPr>
          <a:xfrm>
            <a:off x="2766646" y="3016738"/>
            <a:ext cx="969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4"/>
          </p:cNvCxnSpPr>
          <p:nvPr/>
        </p:nvCxnSpPr>
        <p:spPr>
          <a:xfrm>
            <a:off x="2579077" y="4122537"/>
            <a:ext cx="1161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0"/>
          </p:cNvCxnSpPr>
          <p:nvPr/>
        </p:nvCxnSpPr>
        <p:spPr>
          <a:xfrm>
            <a:off x="5048739" y="3016738"/>
            <a:ext cx="220944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48739" y="4122537"/>
            <a:ext cx="220944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ular Callout 21"/>
          <p:cNvSpPr/>
          <p:nvPr/>
        </p:nvSpPr>
        <p:spPr>
          <a:xfrm>
            <a:off x="5641642" y="2155162"/>
            <a:ext cx="1180122" cy="504000"/>
          </a:xfrm>
          <a:prstGeom prst="wedgeRoundRectCallout">
            <a:avLst>
              <a:gd name="adj1" fmla="val -62566"/>
              <a:gd name="adj2" fmla="val 12402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 smtClean="0"/>
              <a:t>RS-232</a:t>
            </a:r>
            <a:br>
              <a:rPr lang="da-DK" sz="1000" dirty="0" smtClean="0"/>
            </a:br>
            <a:r>
              <a:rPr lang="da-DK" sz="1000" b="1" dirty="0" smtClean="0"/>
              <a:t>Balance output </a:t>
            </a:r>
            <a:endParaRPr lang="da-DK" sz="1000" b="1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5641642" y="3427125"/>
            <a:ext cx="1180122" cy="348139"/>
          </a:xfrm>
          <a:prstGeom prst="wedgeRoundRectCallout">
            <a:avLst>
              <a:gd name="adj1" fmla="val -67202"/>
              <a:gd name="adj2" fmla="val 14976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 smtClean="0"/>
              <a:t>RS-232 </a:t>
            </a:r>
            <a:endParaRPr lang="da-DK" sz="1000" dirty="0" smtClean="0"/>
          </a:p>
          <a:p>
            <a:pPr algn="ctr"/>
            <a:r>
              <a:rPr lang="da-DK" sz="1000" b="1" dirty="0" smtClean="0"/>
              <a:t>RFID Output</a:t>
            </a:r>
            <a:endParaRPr lang="da-DK" sz="1000" b="1" dirty="0"/>
          </a:p>
        </p:txBody>
      </p:sp>
      <p:sp>
        <p:nvSpPr>
          <p:cNvPr id="26" name="Bevel 25"/>
          <p:cNvSpPr/>
          <p:nvPr/>
        </p:nvSpPr>
        <p:spPr>
          <a:xfrm rot="16200000">
            <a:off x="6713145" y="3097298"/>
            <a:ext cx="2097861" cy="1007792"/>
          </a:xfrm>
          <a:prstGeom prst="bevel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200" dirty="0" smtClean="0"/>
              <a:t>RS-232 to USB</a:t>
            </a:r>
            <a:endParaRPr lang="da-DK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265972" y="3593023"/>
            <a:ext cx="1561519" cy="817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ular Callout 33"/>
          <p:cNvSpPr/>
          <p:nvPr/>
        </p:nvSpPr>
        <p:spPr>
          <a:xfrm>
            <a:off x="9130640" y="2659162"/>
            <a:ext cx="1180122" cy="348139"/>
          </a:xfrm>
          <a:prstGeom prst="wedgeRoundRectCallout">
            <a:avLst>
              <a:gd name="adj1" fmla="val 890"/>
              <a:gd name="adj2" fmla="val 18691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200" dirty="0" smtClean="0"/>
              <a:t>USB</a:t>
            </a:r>
            <a:endParaRPr lang="da-DK" dirty="0"/>
          </a:p>
        </p:txBody>
      </p:sp>
      <p:sp>
        <p:nvSpPr>
          <p:cNvPr id="3" name="TextBox 2"/>
          <p:cNvSpPr txBox="1"/>
          <p:nvPr/>
        </p:nvSpPr>
        <p:spPr>
          <a:xfrm>
            <a:off x="2766645" y="4881062"/>
            <a:ext cx="3449427" cy="101566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a-DK" sz="1200" b="1" dirty="0" smtClean="0"/>
              <a:t>Balance output </a:t>
            </a:r>
            <a:r>
              <a:rPr lang="da-DK" sz="1200" dirty="0" err="1" smtClean="0"/>
              <a:t>example</a:t>
            </a:r>
            <a:r>
              <a:rPr lang="da-DK" sz="1200" dirty="0" smtClean="0"/>
              <a:t>: </a:t>
            </a:r>
            <a:r>
              <a:rPr lang="da-DK" sz="1200" dirty="0"/>
              <a:t>99.99 </a:t>
            </a:r>
            <a:r>
              <a:rPr lang="da-DK" sz="1200" dirty="0" smtClean="0"/>
              <a:t>g </a:t>
            </a:r>
          </a:p>
          <a:p>
            <a:r>
              <a:rPr lang="da-DK" sz="1200" dirty="0"/>
              <a:t>	More info: </a:t>
            </a:r>
            <a:r>
              <a:rPr lang="da-DK" sz="1200" b="1" dirty="0"/>
              <a:t>ba_ad105_e_2</a:t>
            </a:r>
            <a:endParaRPr lang="da-DK" sz="1200" b="1" dirty="0" smtClean="0"/>
          </a:p>
          <a:p>
            <a:r>
              <a:rPr lang="da-DK" sz="1200" b="1" dirty="0" smtClean="0"/>
              <a:t>RFID output </a:t>
            </a:r>
            <a:r>
              <a:rPr lang="da-DK" sz="1200" dirty="0" err="1" smtClean="0"/>
              <a:t>example</a:t>
            </a:r>
            <a:r>
              <a:rPr lang="da-DK" sz="1200" dirty="0" smtClean="0"/>
              <a:t> (RAW): Z5A2080A70C2C0001 </a:t>
            </a:r>
          </a:p>
          <a:p>
            <a:r>
              <a:rPr lang="da-DK" sz="1200" dirty="0"/>
              <a:t>	</a:t>
            </a:r>
            <a:r>
              <a:rPr lang="da-DK" sz="1200" dirty="0" smtClean="0"/>
              <a:t>More info: </a:t>
            </a:r>
            <a:r>
              <a:rPr lang="da-DK" sz="1200" b="1" dirty="0" smtClean="0"/>
              <a:t>RFID </a:t>
            </a:r>
            <a:r>
              <a:rPr lang="da-DK" sz="1200" b="1" dirty="0"/>
              <a:t>Reader.docx</a:t>
            </a:r>
            <a:endParaRPr lang="da-DK" sz="1200" b="1" dirty="0" smtClean="0"/>
          </a:p>
          <a:p>
            <a:endParaRPr lang="da-DK" sz="1200" dirty="0"/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9424601" y="3195969"/>
            <a:ext cx="1792288" cy="1500187"/>
            <a:chOff x="6128" y="1883"/>
            <a:chExt cx="1129" cy="945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/>
          </p:nvSpPr>
          <p:spPr bwMode="auto">
            <a:xfrm>
              <a:off x="6128" y="1883"/>
              <a:ext cx="1124" cy="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3" y="1883"/>
              <a:ext cx="699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3" y="1883"/>
              <a:ext cx="699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6383" y="1903"/>
              <a:ext cx="619" cy="15"/>
            </a:xfrm>
            <a:prstGeom prst="rect">
              <a:avLst/>
            </a:prstGeom>
            <a:solidFill>
              <a:srgbClr val="DAD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383" y="1918"/>
              <a:ext cx="619" cy="10"/>
            </a:xfrm>
            <a:prstGeom prst="rect">
              <a:avLst/>
            </a:prstGeom>
            <a:solidFill>
              <a:srgbClr val="DAD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6383" y="1928"/>
              <a:ext cx="619" cy="5"/>
            </a:xfrm>
            <a:prstGeom prst="rect">
              <a:avLst/>
            </a:prstGeom>
            <a:solidFill>
              <a:srgbClr val="DAD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6383" y="1933"/>
              <a:ext cx="619" cy="10"/>
            </a:xfrm>
            <a:prstGeom prst="rect">
              <a:avLst/>
            </a:prstGeom>
            <a:solidFill>
              <a:srgbClr val="D9D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6383" y="1943"/>
              <a:ext cx="619" cy="15"/>
            </a:xfrm>
            <a:prstGeom prst="rect">
              <a:avLst/>
            </a:prstGeom>
            <a:solidFill>
              <a:srgbClr val="D9D6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6383" y="1958"/>
              <a:ext cx="619" cy="5"/>
            </a:xfrm>
            <a:prstGeom prst="rect">
              <a:avLst/>
            </a:prstGeom>
            <a:solidFill>
              <a:srgbClr val="D9D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6383" y="1963"/>
              <a:ext cx="619" cy="15"/>
            </a:xfrm>
            <a:prstGeom prst="rect">
              <a:avLst/>
            </a:prstGeom>
            <a:solidFill>
              <a:srgbClr val="D8D5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6383" y="1978"/>
              <a:ext cx="619" cy="5"/>
            </a:xfrm>
            <a:prstGeom prst="rect">
              <a:avLst/>
            </a:prstGeom>
            <a:solidFill>
              <a:srgbClr val="D8D5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7" name="Rectangle 15"/>
            <p:cNvSpPr>
              <a:spLocks noChangeArrowheads="1"/>
            </p:cNvSpPr>
            <p:nvPr/>
          </p:nvSpPr>
          <p:spPr bwMode="auto">
            <a:xfrm>
              <a:off x="6383" y="1983"/>
              <a:ext cx="619" cy="5"/>
            </a:xfrm>
            <a:prstGeom prst="rect">
              <a:avLst/>
            </a:prstGeom>
            <a:solidFill>
              <a:srgbClr val="D8D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8" name="Rectangle 16"/>
            <p:cNvSpPr>
              <a:spLocks noChangeArrowheads="1"/>
            </p:cNvSpPr>
            <p:nvPr/>
          </p:nvSpPr>
          <p:spPr bwMode="auto">
            <a:xfrm>
              <a:off x="6383" y="1988"/>
              <a:ext cx="619" cy="5"/>
            </a:xfrm>
            <a:prstGeom prst="rect">
              <a:avLst/>
            </a:prstGeom>
            <a:solidFill>
              <a:srgbClr val="D7D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9" name="Rectangle 17"/>
            <p:cNvSpPr>
              <a:spLocks noChangeArrowheads="1"/>
            </p:cNvSpPr>
            <p:nvPr/>
          </p:nvSpPr>
          <p:spPr bwMode="auto">
            <a:xfrm>
              <a:off x="6383" y="1993"/>
              <a:ext cx="619" cy="10"/>
            </a:xfrm>
            <a:prstGeom prst="rect">
              <a:avLst/>
            </a:prstGeom>
            <a:solidFill>
              <a:srgbClr val="D7D4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0" name="Rectangle 18"/>
            <p:cNvSpPr>
              <a:spLocks noChangeArrowheads="1"/>
            </p:cNvSpPr>
            <p:nvPr/>
          </p:nvSpPr>
          <p:spPr bwMode="auto">
            <a:xfrm>
              <a:off x="6383" y="2003"/>
              <a:ext cx="619" cy="10"/>
            </a:xfrm>
            <a:prstGeom prst="rect">
              <a:avLst/>
            </a:prstGeom>
            <a:solidFill>
              <a:srgbClr val="D6D3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6383" y="2013"/>
              <a:ext cx="619" cy="5"/>
            </a:xfrm>
            <a:prstGeom prst="rect">
              <a:avLst/>
            </a:prstGeom>
            <a:solidFill>
              <a:srgbClr val="D6D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3" name="Rectangle 20"/>
            <p:cNvSpPr>
              <a:spLocks noChangeArrowheads="1"/>
            </p:cNvSpPr>
            <p:nvPr/>
          </p:nvSpPr>
          <p:spPr bwMode="auto">
            <a:xfrm>
              <a:off x="6383" y="2018"/>
              <a:ext cx="619" cy="5"/>
            </a:xfrm>
            <a:prstGeom prst="rect">
              <a:avLst/>
            </a:prstGeom>
            <a:solidFill>
              <a:srgbClr val="D5D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5" name="Rectangle 21"/>
            <p:cNvSpPr>
              <a:spLocks noChangeArrowheads="1"/>
            </p:cNvSpPr>
            <p:nvPr/>
          </p:nvSpPr>
          <p:spPr bwMode="auto">
            <a:xfrm>
              <a:off x="6383" y="2023"/>
              <a:ext cx="619" cy="5"/>
            </a:xfrm>
            <a:prstGeom prst="rect">
              <a:avLst/>
            </a:prstGeom>
            <a:solidFill>
              <a:srgbClr val="D5D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6" name="Rectangle 22"/>
            <p:cNvSpPr>
              <a:spLocks noChangeArrowheads="1"/>
            </p:cNvSpPr>
            <p:nvPr/>
          </p:nvSpPr>
          <p:spPr bwMode="auto">
            <a:xfrm>
              <a:off x="6383" y="2028"/>
              <a:ext cx="619" cy="10"/>
            </a:xfrm>
            <a:prstGeom prst="rect">
              <a:avLst/>
            </a:prstGeom>
            <a:solidFill>
              <a:srgbClr val="D5D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7" name="Rectangle 23"/>
            <p:cNvSpPr>
              <a:spLocks noChangeArrowheads="1"/>
            </p:cNvSpPr>
            <p:nvPr/>
          </p:nvSpPr>
          <p:spPr bwMode="auto">
            <a:xfrm>
              <a:off x="6383" y="2038"/>
              <a:ext cx="619" cy="5"/>
            </a:xfrm>
            <a:prstGeom prst="rect">
              <a:avLst/>
            </a:prstGeom>
            <a:solidFill>
              <a:srgbClr val="D4D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6383" y="2043"/>
              <a:ext cx="619" cy="5"/>
            </a:xfrm>
            <a:prstGeom prst="rect">
              <a:avLst/>
            </a:prstGeom>
            <a:solidFill>
              <a:srgbClr val="D4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9" name="Rectangle 25"/>
            <p:cNvSpPr>
              <a:spLocks noChangeArrowheads="1"/>
            </p:cNvSpPr>
            <p:nvPr/>
          </p:nvSpPr>
          <p:spPr bwMode="auto">
            <a:xfrm>
              <a:off x="6383" y="2048"/>
              <a:ext cx="619" cy="5"/>
            </a:xfrm>
            <a:prstGeom prst="rect">
              <a:avLst/>
            </a:prstGeom>
            <a:solidFill>
              <a:srgbClr val="D3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>
              <a:off x="6383" y="2053"/>
              <a:ext cx="619" cy="5"/>
            </a:xfrm>
            <a:prstGeom prst="rect">
              <a:avLst/>
            </a:prstGeom>
            <a:solidFill>
              <a:srgbClr val="D3C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6383" y="2058"/>
              <a:ext cx="619" cy="5"/>
            </a:xfrm>
            <a:prstGeom prst="rect">
              <a:avLst/>
            </a:prstGeom>
            <a:solidFill>
              <a:srgbClr val="D2CF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2" name="Rectangle 28"/>
            <p:cNvSpPr>
              <a:spLocks noChangeArrowheads="1"/>
            </p:cNvSpPr>
            <p:nvPr/>
          </p:nvSpPr>
          <p:spPr bwMode="auto">
            <a:xfrm>
              <a:off x="6383" y="2063"/>
              <a:ext cx="619" cy="5"/>
            </a:xfrm>
            <a:prstGeom prst="rect">
              <a:avLst/>
            </a:prstGeom>
            <a:solidFill>
              <a:srgbClr val="D2C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3" name="Rectangle 29"/>
            <p:cNvSpPr>
              <a:spLocks noChangeArrowheads="1"/>
            </p:cNvSpPr>
            <p:nvPr/>
          </p:nvSpPr>
          <p:spPr bwMode="auto">
            <a:xfrm>
              <a:off x="6383" y="2068"/>
              <a:ext cx="619" cy="5"/>
            </a:xfrm>
            <a:prstGeom prst="rect">
              <a:avLst/>
            </a:prstGeom>
            <a:solidFill>
              <a:srgbClr val="D1CE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4" name="Rectangle 30"/>
            <p:cNvSpPr>
              <a:spLocks noChangeArrowheads="1"/>
            </p:cNvSpPr>
            <p:nvPr/>
          </p:nvSpPr>
          <p:spPr bwMode="auto">
            <a:xfrm>
              <a:off x="6383" y="2073"/>
              <a:ext cx="619" cy="5"/>
            </a:xfrm>
            <a:prstGeom prst="rect">
              <a:avLst/>
            </a:prstGeom>
            <a:solidFill>
              <a:srgbClr val="D1CD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5" name="Rectangle 31"/>
            <p:cNvSpPr>
              <a:spLocks noChangeArrowheads="1"/>
            </p:cNvSpPr>
            <p:nvPr/>
          </p:nvSpPr>
          <p:spPr bwMode="auto">
            <a:xfrm>
              <a:off x="6383" y="2078"/>
              <a:ext cx="619" cy="5"/>
            </a:xfrm>
            <a:prstGeom prst="rect">
              <a:avLst/>
            </a:prstGeom>
            <a:solidFill>
              <a:srgbClr val="D0CD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6" name="Rectangle 32"/>
            <p:cNvSpPr>
              <a:spLocks noChangeArrowheads="1"/>
            </p:cNvSpPr>
            <p:nvPr/>
          </p:nvSpPr>
          <p:spPr bwMode="auto">
            <a:xfrm>
              <a:off x="6383" y="2083"/>
              <a:ext cx="619" cy="5"/>
            </a:xfrm>
            <a:prstGeom prst="rect">
              <a:avLst/>
            </a:prstGeom>
            <a:solidFill>
              <a:srgbClr val="D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7" name="Rectangle 33"/>
            <p:cNvSpPr>
              <a:spLocks noChangeArrowheads="1"/>
            </p:cNvSpPr>
            <p:nvPr/>
          </p:nvSpPr>
          <p:spPr bwMode="auto">
            <a:xfrm>
              <a:off x="6383" y="2088"/>
              <a:ext cx="619" cy="5"/>
            </a:xfrm>
            <a:prstGeom prst="rect">
              <a:avLst/>
            </a:prstGeom>
            <a:solidFill>
              <a:srgbClr val="CFCC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8" name="Rectangle 34"/>
            <p:cNvSpPr>
              <a:spLocks noChangeArrowheads="1"/>
            </p:cNvSpPr>
            <p:nvPr/>
          </p:nvSpPr>
          <p:spPr bwMode="auto">
            <a:xfrm>
              <a:off x="6383" y="2093"/>
              <a:ext cx="619" cy="5"/>
            </a:xfrm>
            <a:prstGeom prst="rect">
              <a:avLst/>
            </a:prstGeom>
            <a:solidFill>
              <a:srgbClr val="CF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9" name="Rectangle 35"/>
            <p:cNvSpPr>
              <a:spLocks noChangeArrowheads="1"/>
            </p:cNvSpPr>
            <p:nvPr/>
          </p:nvSpPr>
          <p:spPr bwMode="auto">
            <a:xfrm>
              <a:off x="6383" y="2098"/>
              <a:ext cx="619" cy="5"/>
            </a:xfrm>
            <a:prstGeom prst="rect">
              <a:avLst/>
            </a:prstGeom>
            <a:solidFill>
              <a:srgbClr val="CEC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0" name="Rectangle 36"/>
            <p:cNvSpPr>
              <a:spLocks noChangeArrowheads="1"/>
            </p:cNvSpPr>
            <p:nvPr/>
          </p:nvSpPr>
          <p:spPr bwMode="auto">
            <a:xfrm>
              <a:off x="6383" y="2103"/>
              <a:ext cx="619" cy="5"/>
            </a:xfrm>
            <a:prstGeom prst="rect">
              <a:avLst/>
            </a:prstGeom>
            <a:solidFill>
              <a:srgbClr val="CD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1" name="Rectangle 37"/>
            <p:cNvSpPr>
              <a:spLocks noChangeArrowheads="1"/>
            </p:cNvSpPr>
            <p:nvPr/>
          </p:nvSpPr>
          <p:spPr bwMode="auto">
            <a:xfrm>
              <a:off x="6383" y="2108"/>
              <a:ext cx="619" cy="5"/>
            </a:xfrm>
            <a:prstGeom prst="rect">
              <a:avLst/>
            </a:prstGeom>
            <a:solidFill>
              <a:srgbClr val="CDC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2" name="Rectangle 38"/>
            <p:cNvSpPr>
              <a:spLocks noChangeArrowheads="1"/>
            </p:cNvSpPr>
            <p:nvPr/>
          </p:nvSpPr>
          <p:spPr bwMode="auto">
            <a:xfrm>
              <a:off x="6383" y="2113"/>
              <a:ext cx="619" cy="5"/>
            </a:xfrm>
            <a:prstGeom prst="rect">
              <a:avLst/>
            </a:prstGeom>
            <a:solidFill>
              <a:srgbClr val="CDC9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3" name="Rectangle 39"/>
            <p:cNvSpPr>
              <a:spLocks noChangeArrowheads="1"/>
            </p:cNvSpPr>
            <p:nvPr/>
          </p:nvSpPr>
          <p:spPr bwMode="auto">
            <a:xfrm>
              <a:off x="6383" y="2118"/>
              <a:ext cx="619" cy="5"/>
            </a:xfrm>
            <a:prstGeom prst="rect">
              <a:avLst/>
            </a:prstGeom>
            <a:solidFill>
              <a:srgbClr val="CCC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4" name="Rectangle 40"/>
            <p:cNvSpPr>
              <a:spLocks noChangeArrowheads="1"/>
            </p:cNvSpPr>
            <p:nvPr/>
          </p:nvSpPr>
          <p:spPr bwMode="auto">
            <a:xfrm>
              <a:off x="6383" y="2123"/>
              <a:ext cx="619" cy="5"/>
            </a:xfrm>
            <a:prstGeom prst="rect">
              <a:avLst/>
            </a:prstGeom>
            <a:solidFill>
              <a:srgbClr val="CBC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5" name="Rectangle 41"/>
            <p:cNvSpPr>
              <a:spLocks noChangeArrowheads="1"/>
            </p:cNvSpPr>
            <p:nvPr/>
          </p:nvSpPr>
          <p:spPr bwMode="auto">
            <a:xfrm>
              <a:off x="6383" y="2128"/>
              <a:ext cx="619" cy="5"/>
            </a:xfrm>
            <a:prstGeom prst="rect">
              <a:avLst/>
            </a:prstGeom>
            <a:solidFill>
              <a:srgbClr val="CAC6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6" name="Rectangle 42"/>
            <p:cNvSpPr>
              <a:spLocks noChangeArrowheads="1"/>
            </p:cNvSpPr>
            <p:nvPr/>
          </p:nvSpPr>
          <p:spPr bwMode="auto">
            <a:xfrm>
              <a:off x="6383" y="2133"/>
              <a:ext cx="619" cy="5"/>
            </a:xfrm>
            <a:prstGeom prst="rect">
              <a:avLst/>
            </a:prstGeom>
            <a:solidFill>
              <a:srgbClr val="CAC6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7" name="Rectangle 43"/>
            <p:cNvSpPr>
              <a:spLocks noChangeArrowheads="1"/>
            </p:cNvSpPr>
            <p:nvPr/>
          </p:nvSpPr>
          <p:spPr bwMode="auto">
            <a:xfrm>
              <a:off x="6383" y="2138"/>
              <a:ext cx="619" cy="5"/>
            </a:xfrm>
            <a:prstGeom prst="rect">
              <a:avLst/>
            </a:prstGeom>
            <a:solidFill>
              <a:srgbClr val="C9C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8" name="Rectangle 44"/>
            <p:cNvSpPr>
              <a:spLocks noChangeArrowheads="1"/>
            </p:cNvSpPr>
            <p:nvPr/>
          </p:nvSpPr>
          <p:spPr bwMode="auto">
            <a:xfrm>
              <a:off x="6383" y="2143"/>
              <a:ext cx="619" cy="5"/>
            </a:xfrm>
            <a:prstGeom prst="rect">
              <a:avLst/>
            </a:prstGeom>
            <a:solidFill>
              <a:srgbClr val="C9C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9" name="Rectangle 45"/>
            <p:cNvSpPr>
              <a:spLocks noChangeArrowheads="1"/>
            </p:cNvSpPr>
            <p:nvPr/>
          </p:nvSpPr>
          <p:spPr bwMode="auto">
            <a:xfrm>
              <a:off x="6383" y="2148"/>
              <a:ext cx="619" cy="5"/>
            </a:xfrm>
            <a:prstGeom prst="rect">
              <a:avLst/>
            </a:prstGeom>
            <a:solidFill>
              <a:srgbClr val="C8C3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0" name="Rectangle 46"/>
            <p:cNvSpPr>
              <a:spLocks noChangeArrowheads="1"/>
            </p:cNvSpPr>
            <p:nvPr/>
          </p:nvSpPr>
          <p:spPr bwMode="auto">
            <a:xfrm>
              <a:off x="6383" y="2153"/>
              <a:ext cx="619" cy="5"/>
            </a:xfrm>
            <a:prstGeom prst="rect">
              <a:avLst/>
            </a:prstGeom>
            <a:solidFill>
              <a:srgbClr val="C7C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Rectangle 47"/>
            <p:cNvSpPr>
              <a:spLocks noChangeArrowheads="1"/>
            </p:cNvSpPr>
            <p:nvPr/>
          </p:nvSpPr>
          <p:spPr bwMode="auto">
            <a:xfrm>
              <a:off x="6383" y="2158"/>
              <a:ext cx="619" cy="5"/>
            </a:xfrm>
            <a:prstGeom prst="rect">
              <a:avLst/>
            </a:prstGeom>
            <a:solidFill>
              <a:srgbClr val="C7C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2" name="Rectangle 48"/>
            <p:cNvSpPr>
              <a:spLocks noChangeArrowheads="1"/>
            </p:cNvSpPr>
            <p:nvPr/>
          </p:nvSpPr>
          <p:spPr bwMode="auto">
            <a:xfrm>
              <a:off x="6383" y="2163"/>
              <a:ext cx="619" cy="5"/>
            </a:xfrm>
            <a:prstGeom prst="rect">
              <a:avLst/>
            </a:prstGeom>
            <a:solidFill>
              <a:srgbClr val="C6C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3" name="Rectangle 49"/>
            <p:cNvSpPr>
              <a:spLocks noChangeArrowheads="1"/>
            </p:cNvSpPr>
            <p:nvPr/>
          </p:nvSpPr>
          <p:spPr bwMode="auto">
            <a:xfrm>
              <a:off x="6383" y="2168"/>
              <a:ext cx="619" cy="5"/>
            </a:xfrm>
            <a:prstGeom prst="rect">
              <a:avLst/>
            </a:prstGeom>
            <a:solidFill>
              <a:srgbClr val="C5C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24" name="Rectangle 50"/>
            <p:cNvSpPr>
              <a:spLocks noChangeArrowheads="1"/>
            </p:cNvSpPr>
            <p:nvPr/>
          </p:nvSpPr>
          <p:spPr bwMode="auto">
            <a:xfrm>
              <a:off x="6383" y="2173"/>
              <a:ext cx="619" cy="5"/>
            </a:xfrm>
            <a:prstGeom prst="rect">
              <a:avLst/>
            </a:prstGeom>
            <a:solidFill>
              <a:srgbClr val="C4C0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25" name="Rectangle 51"/>
            <p:cNvSpPr>
              <a:spLocks noChangeArrowheads="1"/>
            </p:cNvSpPr>
            <p:nvPr/>
          </p:nvSpPr>
          <p:spPr bwMode="auto">
            <a:xfrm>
              <a:off x="6383" y="2178"/>
              <a:ext cx="619" cy="5"/>
            </a:xfrm>
            <a:prstGeom prst="rect">
              <a:avLst/>
            </a:prstGeom>
            <a:solidFill>
              <a:srgbClr val="C4B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26" name="Rectangle 52"/>
            <p:cNvSpPr>
              <a:spLocks noChangeArrowheads="1"/>
            </p:cNvSpPr>
            <p:nvPr/>
          </p:nvSpPr>
          <p:spPr bwMode="auto">
            <a:xfrm>
              <a:off x="6383" y="2183"/>
              <a:ext cx="619" cy="5"/>
            </a:xfrm>
            <a:prstGeom prst="rect">
              <a:avLst/>
            </a:prstGeom>
            <a:solidFill>
              <a:srgbClr val="C3B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27" name="Rectangle 53"/>
            <p:cNvSpPr>
              <a:spLocks noChangeArrowheads="1"/>
            </p:cNvSpPr>
            <p:nvPr/>
          </p:nvSpPr>
          <p:spPr bwMode="auto">
            <a:xfrm>
              <a:off x="6383" y="2188"/>
              <a:ext cx="619" cy="5"/>
            </a:xfrm>
            <a:prstGeom prst="rect">
              <a:avLst/>
            </a:prstGeom>
            <a:solidFill>
              <a:srgbClr val="C2B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28" name="Rectangle 54"/>
            <p:cNvSpPr>
              <a:spLocks noChangeArrowheads="1"/>
            </p:cNvSpPr>
            <p:nvPr/>
          </p:nvSpPr>
          <p:spPr bwMode="auto">
            <a:xfrm>
              <a:off x="6383" y="2193"/>
              <a:ext cx="619" cy="5"/>
            </a:xfrm>
            <a:prstGeom prst="rect">
              <a:avLst/>
            </a:prstGeom>
            <a:solidFill>
              <a:srgbClr val="C2B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1" name="Rectangle 55"/>
            <p:cNvSpPr>
              <a:spLocks noChangeArrowheads="1"/>
            </p:cNvSpPr>
            <p:nvPr/>
          </p:nvSpPr>
          <p:spPr bwMode="auto">
            <a:xfrm>
              <a:off x="6383" y="2198"/>
              <a:ext cx="619" cy="5"/>
            </a:xfrm>
            <a:prstGeom prst="rect">
              <a:avLst/>
            </a:prstGeom>
            <a:solidFill>
              <a:srgbClr val="C1B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2" name="Rectangle 56"/>
            <p:cNvSpPr>
              <a:spLocks noChangeArrowheads="1"/>
            </p:cNvSpPr>
            <p:nvPr/>
          </p:nvSpPr>
          <p:spPr bwMode="auto">
            <a:xfrm>
              <a:off x="6383" y="2203"/>
              <a:ext cx="619" cy="5"/>
            </a:xfrm>
            <a:prstGeom prst="rect">
              <a:avLst/>
            </a:prstGeom>
            <a:solidFill>
              <a:srgbClr val="C0B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3" name="Rectangle 57"/>
            <p:cNvSpPr>
              <a:spLocks noChangeArrowheads="1"/>
            </p:cNvSpPr>
            <p:nvPr/>
          </p:nvSpPr>
          <p:spPr bwMode="auto">
            <a:xfrm>
              <a:off x="6383" y="2208"/>
              <a:ext cx="619" cy="5"/>
            </a:xfrm>
            <a:prstGeom prst="rect">
              <a:avLst/>
            </a:prstGeom>
            <a:solidFill>
              <a:srgbClr val="C0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4" name="Rectangle 58"/>
            <p:cNvSpPr>
              <a:spLocks noChangeArrowheads="1"/>
            </p:cNvSpPr>
            <p:nvPr/>
          </p:nvSpPr>
          <p:spPr bwMode="auto">
            <a:xfrm>
              <a:off x="6383" y="2213"/>
              <a:ext cx="619" cy="5"/>
            </a:xfrm>
            <a:prstGeom prst="rect">
              <a:avLst/>
            </a:prstGeom>
            <a:solidFill>
              <a:srgbClr val="BFB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5" name="Rectangle 59"/>
            <p:cNvSpPr>
              <a:spLocks noChangeArrowheads="1"/>
            </p:cNvSpPr>
            <p:nvPr/>
          </p:nvSpPr>
          <p:spPr bwMode="auto">
            <a:xfrm>
              <a:off x="6383" y="2218"/>
              <a:ext cx="619" cy="5"/>
            </a:xfrm>
            <a:prstGeom prst="rect">
              <a:avLst/>
            </a:prstGeom>
            <a:solidFill>
              <a:srgbClr val="BEB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6" name="Rectangle 60"/>
            <p:cNvSpPr>
              <a:spLocks noChangeArrowheads="1"/>
            </p:cNvSpPr>
            <p:nvPr/>
          </p:nvSpPr>
          <p:spPr bwMode="auto">
            <a:xfrm>
              <a:off x="6383" y="2223"/>
              <a:ext cx="619" cy="5"/>
            </a:xfrm>
            <a:prstGeom prst="rect">
              <a:avLst/>
            </a:prstGeom>
            <a:solidFill>
              <a:srgbClr val="BDB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7" name="Rectangle 61"/>
            <p:cNvSpPr>
              <a:spLocks noChangeArrowheads="1"/>
            </p:cNvSpPr>
            <p:nvPr/>
          </p:nvSpPr>
          <p:spPr bwMode="auto">
            <a:xfrm>
              <a:off x="6383" y="2228"/>
              <a:ext cx="619" cy="5"/>
            </a:xfrm>
            <a:prstGeom prst="rect">
              <a:avLst/>
            </a:prstGeom>
            <a:solidFill>
              <a:srgbClr val="BDB7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8" name="Rectangle 62"/>
            <p:cNvSpPr>
              <a:spLocks noChangeArrowheads="1"/>
            </p:cNvSpPr>
            <p:nvPr/>
          </p:nvSpPr>
          <p:spPr bwMode="auto">
            <a:xfrm>
              <a:off x="6383" y="2233"/>
              <a:ext cx="619" cy="5"/>
            </a:xfrm>
            <a:prstGeom prst="rect">
              <a:avLst/>
            </a:prstGeom>
            <a:solidFill>
              <a:srgbClr val="BCB7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9" name="Rectangle 63"/>
            <p:cNvSpPr>
              <a:spLocks noChangeArrowheads="1"/>
            </p:cNvSpPr>
            <p:nvPr/>
          </p:nvSpPr>
          <p:spPr bwMode="auto">
            <a:xfrm>
              <a:off x="6383" y="2238"/>
              <a:ext cx="619" cy="5"/>
            </a:xfrm>
            <a:prstGeom prst="rect">
              <a:avLst/>
            </a:prstGeom>
            <a:solidFill>
              <a:srgbClr val="BBB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0" name="Rectangle 64"/>
            <p:cNvSpPr>
              <a:spLocks noChangeArrowheads="1"/>
            </p:cNvSpPr>
            <p:nvPr/>
          </p:nvSpPr>
          <p:spPr bwMode="auto">
            <a:xfrm>
              <a:off x="6383" y="2243"/>
              <a:ext cx="619" cy="5"/>
            </a:xfrm>
            <a:prstGeom prst="rect">
              <a:avLst/>
            </a:prstGeom>
            <a:solidFill>
              <a:srgbClr val="BBB5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1" name="Rectangle 65"/>
            <p:cNvSpPr>
              <a:spLocks noChangeArrowheads="1"/>
            </p:cNvSpPr>
            <p:nvPr/>
          </p:nvSpPr>
          <p:spPr bwMode="auto">
            <a:xfrm>
              <a:off x="6383" y="2248"/>
              <a:ext cx="619" cy="5"/>
            </a:xfrm>
            <a:prstGeom prst="rect">
              <a:avLst/>
            </a:prstGeom>
            <a:solidFill>
              <a:srgbClr val="BAB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2" name="Rectangle 66"/>
            <p:cNvSpPr>
              <a:spLocks noChangeArrowheads="1"/>
            </p:cNvSpPr>
            <p:nvPr/>
          </p:nvSpPr>
          <p:spPr bwMode="auto">
            <a:xfrm>
              <a:off x="6383" y="2253"/>
              <a:ext cx="619" cy="5"/>
            </a:xfrm>
            <a:prstGeom prst="rect">
              <a:avLst/>
            </a:prstGeom>
            <a:solidFill>
              <a:srgbClr val="BAB4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3" name="Rectangle 67"/>
            <p:cNvSpPr>
              <a:spLocks noChangeArrowheads="1"/>
            </p:cNvSpPr>
            <p:nvPr/>
          </p:nvSpPr>
          <p:spPr bwMode="auto">
            <a:xfrm>
              <a:off x="6383" y="2258"/>
              <a:ext cx="619" cy="5"/>
            </a:xfrm>
            <a:prstGeom prst="rect">
              <a:avLst/>
            </a:prstGeom>
            <a:solidFill>
              <a:srgbClr val="B9B3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4" name="Rectangle 68"/>
            <p:cNvSpPr>
              <a:spLocks noChangeArrowheads="1"/>
            </p:cNvSpPr>
            <p:nvPr/>
          </p:nvSpPr>
          <p:spPr bwMode="auto">
            <a:xfrm>
              <a:off x="6383" y="2263"/>
              <a:ext cx="619" cy="5"/>
            </a:xfrm>
            <a:prstGeom prst="rect">
              <a:avLst/>
            </a:prstGeom>
            <a:solidFill>
              <a:srgbClr val="B8B2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5" name="Rectangle 69"/>
            <p:cNvSpPr>
              <a:spLocks noChangeArrowheads="1"/>
            </p:cNvSpPr>
            <p:nvPr/>
          </p:nvSpPr>
          <p:spPr bwMode="auto">
            <a:xfrm>
              <a:off x="6383" y="2268"/>
              <a:ext cx="619" cy="5"/>
            </a:xfrm>
            <a:prstGeom prst="rect">
              <a:avLst/>
            </a:prstGeom>
            <a:solidFill>
              <a:srgbClr val="B8B2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6" name="Rectangle 70"/>
            <p:cNvSpPr>
              <a:spLocks noChangeArrowheads="1"/>
            </p:cNvSpPr>
            <p:nvPr/>
          </p:nvSpPr>
          <p:spPr bwMode="auto">
            <a:xfrm>
              <a:off x="6383" y="2273"/>
              <a:ext cx="619" cy="5"/>
            </a:xfrm>
            <a:prstGeom prst="rect">
              <a:avLst/>
            </a:prstGeom>
            <a:solidFill>
              <a:srgbClr val="B7B1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7" name="Rectangle 71"/>
            <p:cNvSpPr>
              <a:spLocks noChangeArrowheads="1"/>
            </p:cNvSpPr>
            <p:nvPr/>
          </p:nvSpPr>
          <p:spPr bwMode="auto">
            <a:xfrm>
              <a:off x="6383" y="2278"/>
              <a:ext cx="619" cy="5"/>
            </a:xfrm>
            <a:prstGeom prst="rect">
              <a:avLst/>
            </a:prstGeom>
            <a:solidFill>
              <a:srgbClr val="B6B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8" name="Rectangle 72"/>
            <p:cNvSpPr>
              <a:spLocks noChangeArrowheads="1"/>
            </p:cNvSpPr>
            <p:nvPr/>
          </p:nvSpPr>
          <p:spPr bwMode="auto">
            <a:xfrm>
              <a:off x="6383" y="2283"/>
              <a:ext cx="619" cy="5"/>
            </a:xfrm>
            <a:prstGeom prst="rect">
              <a:avLst/>
            </a:prstGeom>
            <a:solidFill>
              <a:srgbClr val="B6B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9" name="Rectangle 73"/>
            <p:cNvSpPr>
              <a:spLocks noChangeArrowheads="1"/>
            </p:cNvSpPr>
            <p:nvPr/>
          </p:nvSpPr>
          <p:spPr bwMode="auto">
            <a:xfrm>
              <a:off x="6383" y="2288"/>
              <a:ext cx="619" cy="5"/>
            </a:xfrm>
            <a:prstGeom prst="rect">
              <a:avLst/>
            </a:prstGeom>
            <a:solidFill>
              <a:srgbClr val="B5AF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0" name="Rectangle 74"/>
            <p:cNvSpPr>
              <a:spLocks noChangeArrowheads="1"/>
            </p:cNvSpPr>
            <p:nvPr/>
          </p:nvSpPr>
          <p:spPr bwMode="auto">
            <a:xfrm>
              <a:off x="6383" y="2293"/>
              <a:ext cx="619" cy="5"/>
            </a:xfrm>
            <a:prstGeom prst="rect">
              <a:avLst/>
            </a:prstGeom>
            <a:solidFill>
              <a:srgbClr val="B5A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1" name="Rectangle 75"/>
            <p:cNvSpPr>
              <a:spLocks noChangeArrowheads="1"/>
            </p:cNvSpPr>
            <p:nvPr/>
          </p:nvSpPr>
          <p:spPr bwMode="auto">
            <a:xfrm>
              <a:off x="6383" y="2298"/>
              <a:ext cx="619" cy="5"/>
            </a:xfrm>
            <a:prstGeom prst="rect">
              <a:avLst/>
            </a:prstGeom>
            <a:solidFill>
              <a:srgbClr val="B5AE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2" name="Rectangle 76"/>
            <p:cNvSpPr>
              <a:spLocks noChangeArrowheads="1"/>
            </p:cNvSpPr>
            <p:nvPr/>
          </p:nvSpPr>
          <p:spPr bwMode="auto">
            <a:xfrm>
              <a:off x="6383" y="2303"/>
              <a:ext cx="619" cy="5"/>
            </a:xfrm>
            <a:prstGeom prst="rect">
              <a:avLst/>
            </a:prstGeom>
            <a:solidFill>
              <a:srgbClr val="B4AE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3" name="Rectangle 77"/>
            <p:cNvSpPr>
              <a:spLocks noChangeArrowheads="1"/>
            </p:cNvSpPr>
            <p:nvPr/>
          </p:nvSpPr>
          <p:spPr bwMode="auto">
            <a:xfrm>
              <a:off x="6383" y="2308"/>
              <a:ext cx="619" cy="5"/>
            </a:xfrm>
            <a:prstGeom prst="rect">
              <a:avLst/>
            </a:prstGeom>
            <a:solidFill>
              <a:srgbClr val="B4A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4" name="Rectangle 78"/>
            <p:cNvSpPr>
              <a:spLocks noChangeArrowheads="1"/>
            </p:cNvSpPr>
            <p:nvPr/>
          </p:nvSpPr>
          <p:spPr bwMode="auto">
            <a:xfrm>
              <a:off x="6383" y="2313"/>
              <a:ext cx="619" cy="5"/>
            </a:xfrm>
            <a:prstGeom prst="rect">
              <a:avLst/>
            </a:prstGeom>
            <a:solidFill>
              <a:srgbClr val="B3A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5" name="Rectangle 79"/>
            <p:cNvSpPr>
              <a:spLocks noChangeArrowheads="1"/>
            </p:cNvSpPr>
            <p:nvPr/>
          </p:nvSpPr>
          <p:spPr bwMode="auto">
            <a:xfrm>
              <a:off x="6383" y="2318"/>
              <a:ext cx="619" cy="5"/>
            </a:xfrm>
            <a:prstGeom prst="rect">
              <a:avLst/>
            </a:prstGeom>
            <a:solidFill>
              <a:srgbClr val="B3A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6" name="Rectangle 80"/>
            <p:cNvSpPr>
              <a:spLocks noChangeArrowheads="1"/>
            </p:cNvSpPr>
            <p:nvPr/>
          </p:nvSpPr>
          <p:spPr bwMode="auto">
            <a:xfrm>
              <a:off x="6383" y="2323"/>
              <a:ext cx="619" cy="5"/>
            </a:xfrm>
            <a:prstGeom prst="rect">
              <a:avLst/>
            </a:prstGeom>
            <a:solidFill>
              <a:srgbClr val="B2A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7" name="Rectangle 81"/>
            <p:cNvSpPr>
              <a:spLocks noChangeArrowheads="1"/>
            </p:cNvSpPr>
            <p:nvPr/>
          </p:nvSpPr>
          <p:spPr bwMode="auto">
            <a:xfrm>
              <a:off x="6383" y="2328"/>
              <a:ext cx="619" cy="5"/>
            </a:xfrm>
            <a:prstGeom prst="rect">
              <a:avLst/>
            </a:prstGeom>
            <a:solidFill>
              <a:srgbClr val="B2A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8" name="Rectangle 82"/>
            <p:cNvSpPr>
              <a:spLocks noChangeArrowheads="1"/>
            </p:cNvSpPr>
            <p:nvPr/>
          </p:nvSpPr>
          <p:spPr bwMode="auto">
            <a:xfrm>
              <a:off x="6383" y="2333"/>
              <a:ext cx="619" cy="5"/>
            </a:xfrm>
            <a:prstGeom prst="rect">
              <a:avLst/>
            </a:prstGeom>
            <a:solidFill>
              <a:srgbClr val="B2A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9" name="Rectangle 83"/>
            <p:cNvSpPr>
              <a:spLocks noChangeArrowheads="1"/>
            </p:cNvSpPr>
            <p:nvPr/>
          </p:nvSpPr>
          <p:spPr bwMode="auto">
            <a:xfrm>
              <a:off x="6383" y="2338"/>
              <a:ext cx="619" cy="5"/>
            </a:xfrm>
            <a:prstGeom prst="rect">
              <a:avLst/>
            </a:prstGeom>
            <a:solidFill>
              <a:srgbClr val="B1A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0" name="Rectangle 84"/>
            <p:cNvSpPr>
              <a:spLocks noChangeArrowheads="1"/>
            </p:cNvSpPr>
            <p:nvPr/>
          </p:nvSpPr>
          <p:spPr bwMode="auto">
            <a:xfrm>
              <a:off x="6383" y="2343"/>
              <a:ext cx="619" cy="5"/>
            </a:xfrm>
            <a:prstGeom prst="rect">
              <a:avLst/>
            </a:prstGeom>
            <a:solidFill>
              <a:srgbClr val="B1AA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1" name="Rectangle 85"/>
            <p:cNvSpPr>
              <a:spLocks noChangeArrowheads="1"/>
            </p:cNvSpPr>
            <p:nvPr/>
          </p:nvSpPr>
          <p:spPr bwMode="auto">
            <a:xfrm>
              <a:off x="6383" y="2348"/>
              <a:ext cx="619" cy="5"/>
            </a:xfrm>
            <a:prstGeom prst="rect">
              <a:avLst/>
            </a:prstGeom>
            <a:solidFill>
              <a:srgbClr val="B1A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2" name="Rectangle 86"/>
            <p:cNvSpPr>
              <a:spLocks noChangeArrowheads="1"/>
            </p:cNvSpPr>
            <p:nvPr/>
          </p:nvSpPr>
          <p:spPr bwMode="auto">
            <a:xfrm>
              <a:off x="6383" y="2353"/>
              <a:ext cx="619" cy="5"/>
            </a:xfrm>
            <a:prstGeom prst="rect">
              <a:avLst/>
            </a:prstGeom>
            <a:solidFill>
              <a:srgbClr val="B0A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3" name="Rectangle 87"/>
            <p:cNvSpPr>
              <a:spLocks noChangeArrowheads="1"/>
            </p:cNvSpPr>
            <p:nvPr/>
          </p:nvSpPr>
          <p:spPr bwMode="auto">
            <a:xfrm>
              <a:off x="6383" y="2358"/>
              <a:ext cx="619" cy="5"/>
            </a:xfrm>
            <a:prstGeom prst="rect">
              <a:avLst/>
            </a:prstGeom>
            <a:solidFill>
              <a:srgbClr val="B0A9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4" name="Rectangle 88"/>
            <p:cNvSpPr>
              <a:spLocks noChangeArrowheads="1"/>
            </p:cNvSpPr>
            <p:nvPr/>
          </p:nvSpPr>
          <p:spPr bwMode="auto">
            <a:xfrm>
              <a:off x="6383" y="2363"/>
              <a:ext cx="619" cy="5"/>
            </a:xfrm>
            <a:prstGeom prst="rect">
              <a:avLst/>
            </a:prstGeom>
            <a:solidFill>
              <a:srgbClr val="B0A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5" name="Rectangle 89"/>
            <p:cNvSpPr>
              <a:spLocks noChangeArrowheads="1"/>
            </p:cNvSpPr>
            <p:nvPr/>
          </p:nvSpPr>
          <p:spPr bwMode="auto">
            <a:xfrm>
              <a:off x="6383" y="2368"/>
              <a:ext cx="619" cy="5"/>
            </a:xfrm>
            <a:prstGeom prst="rect">
              <a:avLst/>
            </a:prstGeom>
            <a:solidFill>
              <a:srgbClr val="AFA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6" name="Rectangle 90"/>
            <p:cNvSpPr>
              <a:spLocks noChangeArrowheads="1"/>
            </p:cNvSpPr>
            <p:nvPr/>
          </p:nvSpPr>
          <p:spPr bwMode="auto">
            <a:xfrm>
              <a:off x="6383" y="2373"/>
              <a:ext cx="619" cy="5"/>
            </a:xfrm>
            <a:prstGeom prst="rect">
              <a:avLst/>
            </a:prstGeom>
            <a:solidFill>
              <a:srgbClr val="AFA8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7" name="Rectangle 91"/>
            <p:cNvSpPr>
              <a:spLocks noChangeArrowheads="1"/>
            </p:cNvSpPr>
            <p:nvPr/>
          </p:nvSpPr>
          <p:spPr bwMode="auto">
            <a:xfrm>
              <a:off x="6383" y="2378"/>
              <a:ext cx="619" cy="5"/>
            </a:xfrm>
            <a:prstGeom prst="rect">
              <a:avLst/>
            </a:prstGeom>
            <a:solidFill>
              <a:srgbClr val="AFA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8" name="Rectangle 92"/>
            <p:cNvSpPr>
              <a:spLocks noChangeArrowheads="1"/>
            </p:cNvSpPr>
            <p:nvPr/>
          </p:nvSpPr>
          <p:spPr bwMode="auto">
            <a:xfrm>
              <a:off x="6383" y="2383"/>
              <a:ext cx="619" cy="5"/>
            </a:xfrm>
            <a:prstGeom prst="rect">
              <a:avLst/>
            </a:prstGeom>
            <a:solidFill>
              <a:srgbClr val="AF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9" name="Rectangle 93"/>
            <p:cNvSpPr>
              <a:spLocks noChangeArrowheads="1"/>
            </p:cNvSpPr>
            <p:nvPr/>
          </p:nvSpPr>
          <p:spPr bwMode="auto">
            <a:xfrm>
              <a:off x="6383" y="2388"/>
              <a:ext cx="619" cy="5"/>
            </a:xfrm>
            <a:prstGeom prst="rect">
              <a:avLst/>
            </a:prstGeom>
            <a:solidFill>
              <a:srgbClr val="AE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70" name="Rectangle 94"/>
            <p:cNvSpPr>
              <a:spLocks noChangeArrowheads="1"/>
            </p:cNvSpPr>
            <p:nvPr/>
          </p:nvSpPr>
          <p:spPr bwMode="auto">
            <a:xfrm>
              <a:off x="6383" y="2393"/>
              <a:ext cx="619" cy="10"/>
            </a:xfrm>
            <a:prstGeom prst="rect">
              <a:avLst/>
            </a:prstGeom>
            <a:solidFill>
              <a:srgbClr val="AEA7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71" name="Rectangle 95"/>
            <p:cNvSpPr>
              <a:spLocks noChangeArrowheads="1"/>
            </p:cNvSpPr>
            <p:nvPr/>
          </p:nvSpPr>
          <p:spPr bwMode="auto">
            <a:xfrm>
              <a:off x="6383" y="2403"/>
              <a:ext cx="619" cy="5"/>
            </a:xfrm>
            <a:prstGeom prst="rect">
              <a:avLst/>
            </a:prstGeom>
            <a:solidFill>
              <a:srgbClr val="AEA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72" name="Rectangle 96"/>
            <p:cNvSpPr>
              <a:spLocks noChangeArrowheads="1"/>
            </p:cNvSpPr>
            <p:nvPr/>
          </p:nvSpPr>
          <p:spPr bwMode="auto">
            <a:xfrm>
              <a:off x="6383" y="2408"/>
              <a:ext cx="619" cy="10"/>
            </a:xfrm>
            <a:prstGeom prst="rect">
              <a:avLst/>
            </a:prstGeom>
            <a:solidFill>
              <a:srgbClr val="AEA7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73" name="Rectangle 97"/>
            <p:cNvSpPr>
              <a:spLocks noChangeArrowheads="1"/>
            </p:cNvSpPr>
            <p:nvPr/>
          </p:nvSpPr>
          <p:spPr bwMode="auto">
            <a:xfrm>
              <a:off x="6383" y="2418"/>
              <a:ext cx="619" cy="10"/>
            </a:xfrm>
            <a:prstGeom prst="rect">
              <a:avLst/>
            </a:prstGeom>
            <a:solidFill>
              <a:srgbClr val="ADA6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74" name="Rectangle 98"/>
            <p:cNvSpPr>
              <a:spLocks noChangeArrowheads="1"/>
            </p:cNvSpPr>
            <p:nvPr/>
          </p:nvSpPr>
          <p:spPr bwMode="auto">
            <a:xfrm>
              <a:off x="6383" y="2428"/>
              <a:ext cx="619" cy="15"/>
            </a:xfrm>
            <a:prstGeom prst="rect">
              <a:avLst/>
            </a:prstGeom>
            <a:solidFill>
              <a:srgbClr val="ADA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75" name="Freeform 99"/>
            <p:cNvSpPr>
              <a:spLocks/>
            </p:cNvSpPr>
            <p:nvPr/>
          </p:nvSpPr>
          <p:spPr bwMode="auto">
            <a:xfrm>
              <a:off x="6800" y="1905"/>
              <a:ext cx="198" cy="470"/>
            </a:xfrm>
            <a:custGeom>
              <a:avLst/>
              <a:gdLst>
                <a:gd name="T0" fmla="*/ 0 w 198"/>
                <a:gd name="T1" fmla="*/ 381 h 470"/>
                <a:gd name="T2" fmla="*/ 0 w 198"/>
                <a:gd name="T3" fmla="*/ 433 h 470"/>
                <a:gd name="T4" fmla="*/ 32 w 198"/>
                <a:gd name="T5" fmla="*/ 433 h 470"/>
                <a:gd name="T6" fmla="*/ 61 w 198"/>
                <a:gd name="T7" fmla="*/ 470 h 470"/>
                <a:gd name="T8" fmla="*/ 198 w 198"/>
                <a:gd name="T9" fmla="*/ 470 h 470"/>
                <a:gd name="T10" fmla="*/ 198 w 198"/>
                <a:gd name="T11" fmla="*/ 0 h 470"/>
                <a:gd name="T12" fmla="*/ 0 w 198"/>
                <a:gd name="T13" fmla="*/ 0 h 470"/>
                <a:gd name="T14" fmla="*/ 0 w 198"/>
                <a:gd name="T15" fmla="*/ 67 h 470"/>
                <a:gd name="T16" fmla="*/ 85 w 198"/>
                <a:gd name="T17" fmla="*/ 67 h 470"/>
                <a:gd name="T18" fmla="*/ 85 w 198"/>
                <a:gd name="T19" fmla="*/ 381 h 470"/>
                <a:gd name="T20" fmla="*/ 0 w 198"/>
                <a:gd name="T21" fmla="*/ 381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" h="470">
                  <a:moveTo>
                    <a:pt x="0" y="381"/>
                  </a:moveTo>
                  <a:lnTo>
                    <a:pt x="0" y="433"/>
                  </a:lnTo>
                  <a:lnTo>
                    <a:pt x="32" y="433"/>
                  </a:lnTo>
                  <a:lnTo>
                    <a:pt x="61" y="470"/>
                  </a:lnTo>
                  <a:lnTo>
                    <a:pt x="198" y="470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67"/>
                  </a:lnTo>
                  <a:lnTo>
                    <a:pt x="85" y="67"/>
                  </a:lnTo>
                  <a:lnTo>
                    <a:pt x="85" y="381"/>
                  </a:lnTo>
                  <a:lnTo>
                    <a:pt x="0" y="381"/>
                  </a:lnTo>
                  <a:close/>
                </a:path>
              </a:pathLst>
            </a:custGeom>
            <a:noFill/>
            <a:ln w="11113" cap="flat">
              <a:solidFill>
                <a:srgbClr val="807B3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76" name="Rectangle 100"/>
            <p:cNvSpPr>
              <a:spLocks noChangeArrowheads="1"/>
            </p:cNvSpPr>
            <p:nvPr/>
          </p:nvSpPr>
          <p:spPr bwMode="auto">
            <a:xfrm>
              <a:off x="6415" y="1972"/>
              <a:ext cx="470" cy="314"/>
            </a:xfrm>
            <a:prstGeom prst="rect">
              <a:avLst/>
            </a:prstGeom>
            <a:noFill/>
            <a:ln w="11113" cap="flat">
              <a:solidFill>
                <a:srgbClr val="807B3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77" name="Freeform 101"/>
            <p:cNvSpPr>
              <a:spLocks/>
            </p:cNvSpPr>
            <p:nvPr/>
          </p:nvSpPr>
          <p:spPr bwMode="auto">
            <a:xfrm>
              <a:off x="6385" y="2338"/>
              <a:ext cx="526" cy="99"/>
            </a:xfrm>
            <a:custGeom>
              <a:avLst/>
              <a:gdLst>
                <a:gd name="T0" fmla="*/ 526 w 526"/>
                <a:gd name="T1" fmla="*/ 99 h 99"/>
                <a:gd name="T2" fmla="*/ 447 w 526"/>
                <a:gd name="T3" fmla="*/ 0 h 99"/>
                <a:gd name="T4" fmla="*/ 79 w 526"/>
                <a:gd name="T5" fmla="*/ 0 h 99"/>
                <a:gd name="T6" fmla="*/ 0 w 526"/>
                <a:gd name="T7" fmla="*/ 99 h 99"/>
                <a:gd name="T8" fmla="*/ 526 w 526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6" h="99">
                  <a:moveTo>
                    <a:pt x="526" y="99"/>
                  </a:moveTo>
                  <a:lnTo>
                    <a:pt x="447" y="0"/>
                  </a:lnTo>
                  <a:lnTo>
                    <a:pt x="79" y="0"/>
                  </a:lnTo>
                  <a:lnTo>
                    <a:pt x="0" y="99"/>
                  </a:lnTo>
                  <a:lnTo>
                    <a:pt x="526" y="99"/>
                  </a:lnTo>
                </a:path>
              </a:pathLst>
            </a:custGeom>
            <a:noFill/>
            <a:ln w="11113" cap="flat">
              <a:solidFill>
                <a:srgbClr val="807B3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78" name="Rectangle 102"/>
            <p:cNvSpPr>
              <a:spLocks noChangeArrowheads="1"/>
            </p:cNvSpPr>
            <p:nvPr/>
          </p:nvSpPr>
          <p:spPr bwMode="auto">
            <a:xfrm>
              <a:off x="6606" y="2286"/>
              <a:ext cx="83" cy="52"/>
            </a:xfrm>
            <a:prstGeom prst="rect">
              <a:avLst/>
            </a:prstGeom>
            <a:noFill/>
            <a:ln w="11113" cap="flat">
              <a:solidFill>
                <a:srgbClr val="807B3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79" name="Rectangle 103"/>
            <p:cNvSpPr>
              <a:spLocks noChangeArrowheads="1"/>
            </p:cNvSpPr>
            <p:nvPr/>
          </p:nvSpPr>
          <p:spPr bwMode="auto">
            <a:xfrm>
              <a:off x="6443" y="2003"/>
              <a:ext cx="409" cy="10"/>
            </a:xfrm>
            <a:prstGeom prst="rect">
              <a:avLst/>
            </a:prstGeom>
            <a:solidFill>
              <a:srgbClr val="E1E5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80" name="Rectangle 104"/>
            <p:cNvSpPr>
              <a:spLocks noChangeArrowheads="1"/>
            </p:cNvSpPr>
            <p:nvPr/>
          </p:nvSpPr>
          <p:spPr bwMode="auto">
            <a:xfrm>
              <a:off x="6443" y="2013"/>
              <a:ext cx="409" cy="10"/>
            </a:xfrm>
            <a:prstGeom prst="rect">
              <a:avLst/>
            </a:prstGeom>
            <a:solidFill>
              <a:srgbClr val="E0E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81" name="Rectangle 105"/>
            <p:cNvSpPr>
              <a:spLocks noChangeArrowheads="1"/>
            </p:cNvSpPr>
            <p:nvPr/>
          </p:nvSpPr>
          <p:spPr bwMode="auto">
            <a:xfrm>
              <a:off x="6443" y="2023"/>
              <a:ext cx="409" cy="10"/>
            </a:xfrm>
            <a:prstGeom prst="rect">
              <a:avLst/>
            </a:prstGeom>
            <a:solidFill>
              <a:srgbClr val="DFE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82" name="Rectangle 106"/>
            <p:cNvSpPr>
              <a:spLocks noChangeArrowheads="1"/>
            </p:cNvSpPr>
            <p:nvPr/>
          </p:nvSpPr>
          <p:spPr bwMode="auto">
            <a:xfrm>
              <a:off x="6443" y="2033"/>
              <a:ext cx="409" cy="5"/>
            </a:xfrm>
            <a:prstGeom prst="rect">
              <a:avLst/>
            </a:prstGeom>
            <a:solidFill>
              <a:srgbClr val="DEE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83" name="Rectangle 107"/>
            <p:cNvSpPr>
              <a:spLocks noChangeArrowheads="1"/>
            </p:cNvSpPr>
            <p:nvPr/>
          </p:nvSpPr>
          <p:spPr bwMode="auto">
            <a:xfrm>
              <a:off x="6443" y="2038"/>
              <a:ext cx="409" cy="5"/>
            </a:xfrm>
            <a:prstGeom prst="rect">
              <a:avLst/>
            </a:prstGeom>
            <a:solidFill>
              <a:srgbClr val="DDE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84" name="Rectangle 108"/>
            <p:cNvSpPr>
              <a:spLocks noChangeArrowheads="1"/>
            </p:cNvSpPr>
            <p:nvPr/>
          </p:nvSpPr>
          <p:spPr bwMode="auto">
            <a:xfrm>
              <a:off x="6443" y="2043"/>
              <a:ext cx="409" cy="5"/>
            </a:xfrm>
            <a:prstGeom prst="rect">
              <a:avLst/>
            </a:prstGeom>
            <a:solidFill>
              <a:srgbClr val="DCE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85" name="Rectangle 109"/>
            <p:cNvSpPr>
              <a:spLocks noChangeArrowheads="1"/>
            </p:cNvSpPr>
            <p:nvPr/>
          </p:nvSpPr>
          <p:spPr bwMode="auto">
            <a:xfrm>
              <a:off x="6443" y="2048"/>
              <a:ext cx="409" cy="5"/>
            </a:xfrm>
            <a:prstGeom prst="rect">
              <a:avLst/>
            </a:prstGeom>
            <a:solidFill>
              <a:srgbClr val="DBE0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86" name="Rectangle 110"/>
            <p:cNvSpPr>
              <a:spLocks noChangeArrowheads="1"/>
            </p:cNvSpPr>
            <p:nvPr/>
          </p:nvSpPr>
          <p:spPr bwMode="auto">
            <a:xfrm>
              <a:off x="6443" y="2053"/>
              <a:ext cx="409" cy="5"/>
            </a:xfrm>
            <a:prstGeom prst="rect">
              <a:avLst/>
            </a:prstGeom>
            <a:solidFill>
              <a:srgbClr val="DAD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87" name="Rectangle 111"/>
            <p:cNvSpPr>
              <a:spLocks noChangeArrowheads="1"/>
            </p:cNvSpPr>
            <p:nvPr/>
          </p:nvSpPr>
          <p:spPr bwMode="auto">
            <a:xfrm>
              <a:off x="6443" y="2058"/>
              <a:ext cx="409" cy="5"/>
            </a:xfrm>
            <a:prstGeom prst="rect">
              <a:avLst/>
            </a:prstGeom>
            <a:solidFill>
              <a:srgbClr val="D9DE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88" name="Rectangle 112"/>
            <p:cNvSpPr>
              <a:spLocks noChangeArrowheads="1"/>
            </p:cNvSpPr>
            <p:nvPr/>
          </p:nvSpPr>
          <p:spPr bwMode="auto">
            <a:xfrm>
              <a:off x="6443" y="2063"/>
              <a:ext cx="409" cy="5"/>
            </a:xfrm>
            <a:prstGeom prst="rect">
              <a:avLst/>
            </a:prstGeom>
            <a:solidFill>
              <a:srgbClr val="D7DC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89" name="Rectangle 113"/>
            <p:cNvSpPr>
              <a:spLocks noChangeArrowheads="1"/>
            </p:cNvSpPr>
            <p:nvPr/>
          </p:nvSpPr>
          <p:spPr bwMode="auto">
            <a:xfrm>
              <a:off x="6443" y="2068"/>
              <a:ext cx="409" cy="5"/>
            </a:xfrm>
            <a:prstGeom prst="rect">
              <a:avLst/>
            </a:prstGeom>
            <a:solidFill>
              <a:srgbClr val="D6DB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90" name="Rectangle 114"/>
            <p:cNvSpPr>
              <a:spLocks noChangeArrowheads="1"/>
            </p:cNvSpPr>
            <p:nvPr/>
          </p:nvSpPr>
          <p:spPr bwMode="auto">
            <a:xfrm>
              <a:off x="6443" y="2073"/>
              <a:ext cx="409" cy="5"/>
            </a:xfrm>
            <a:prstGeom prst="rect">
              <a:avLst/>
            </a:prstGeom>
            <a:solidFill>
              <a:srgbClr val="D4DA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91" name="Rectangle 115"/>
            <p:cNvSpPr>
              <a:spLocks noChangeArrowheads="1"/>
            </p:cNvSpPr>
            <p:nvPr/>
          </p:nvSpPr>
          <p:spPr bwMode="auto">
            <a:xfrm>
              <a:off x="6443" y="2078"/>
              <a:ext cx="409" cy="5"/>
            </a:xfrm>
            <a:prstGeom prst="rect">
              <a:avLst/>
            </a:prstGeom>
            <a:solidFill>
              <a:srgbClr val="D3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92" name="Rectangle 116"/>
            <p:cNvSpPr>
              <a:spLocks noChangeArrowheads="1"/>
            </p:cNvSpPr>
            <p:nvPr/>
          </p:nvSpPr>
          <p:spPr bwMode="auto">
            <a:xfrm>
              <a:off x="6443" y="2083"/>
              <a:ext cx="409" cy="5"/>
            </a:xfrm>
            <a:prstGeom prst="rect">
              <a:avLst/>
            </a:prstGeom>
            <a:solidFill>
              <a:srgbClr val="D1D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93" name="Rectangle 117"/>
            <p:cNvSpPr>
              <a:spLocks noChangeArrowheads="1"/>
            </p:cNvSpPr>
            <p:nvPr/>
          </p:nvSpPr>
          <p:spPr bwMode="auto">
            <a:xfrm>
              <a:off x="6443" y="2088"/>
              <a:ext cx="409" cy="5"/>
            </a:xfrm>
            <a:prstGeom prst="rect">
              <a:avLst/>
            </a:prstGeom>
            <a:solidFill>
              <a:srgbClr val="CFD5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94" name="Rectangle 118"/>
            <p:cNvSpPr>
              <a:spLocks noChangeArrowheads="1"/>
            </p:cNvSpPr>
            <p:nvPr/>
          </p:nvSpPr>
          <p:spPr bwMode="auto">
            <a:xfrm>
              <a:off x="6443" y="2093"/>
              <a:ext cx="409" cy="5"/>
            </a:xfrm>
            <a:prstGeom prst="rect">
              <a:avLst/>
            </a:prstGeom>
            <a:solidFill>
              <a:srgbClr val="CDD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95" name="Rectangle 119"/>
            <p:cNvSpPr>
              <a:spLocks noChangeArrowheads="1"/>
            </p:cNvSpPr>
            <p:nvPr/>
          </p:nvSpPr>
          <p:spPr bwMode="auto">
            <a:xfrm>
              <a:off x="6443" y="2098"/>
              <a:ext cx="409" cy="5"/>
            </a:xfrm>
            <a:prstGeom prst="rect">
              <a:avLst/>
            </a:prstGeom>
            <a:solidFill>
              <a:srgbClr val="CAD1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96" name="Rectangle 120"/>
            <p:cNvSpPr>
              <a:spLocks noChangeArrowheads="1"/>
            </p:cNvSpPr>
            <p:nvPr/>
          </p:nvSpPr>
          <p:spPr bwMode="auto">
            <a:xfrm>
              <a:off x="6443" y="2103"/>
              <a:ext cx="409" cy="5"/>
            </a:xfrm>
            <a:prstGeom prst="rect">
              <a:avLst/>
            </a:prstGeom>
            <a:solidFill>
              <a:srgbClr val="C8CF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97" name="Rectangle 121"/>
            <p:cNvSpPr>
              <a:spLocks noChangeArrowheads="1"/>
            </p:cNvSpPr>
            <p:nvPr/>
          </p:nvSpPr>
          <p:spPr bwMode="auto">
            <a:xfrm>
              <a:off x="6443" y="2108"/>
              <a:ext cx="409" cy="5"/>
            </a:xfrm>
            <a:prstGeom prst="rect">
              <a:avLst/>
            </a:prstGeom>
            <a:solidFill>
              <a:srgbClr val="C6C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98" name="Rectangle 122"/>
            <p:cNvSpPr>
              <a:spLocks noChangeArrowheads="1"/>
            </p:cNvSpPr>
            <p:nvPr/>
          </p:nvSpPr>
          <p:spPr bwMode="auto">
            <a:xfrm>
              <a:off x="6443" y="2113"/>
              <a:ext cx="409" cy="5"/>
            </a:xfrm>
            <a:prstGeom prst="rect">
              <a:avLst/>
            </a:prstGeom>
            <a:solidFill>
              <a:srgbClr val="C3CA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99" name="Rectangle 123"/>
            <p:cNvSpPr>
              <a:spLocks noChangeArrowheads="1"/>
            </p:cNvSpPr>
            <p:nvPr/>
          </p:nvSpPr>
          <p:spPr bwMode="auto">
            <a:xfrm>
              <a:off x="6443" y="2118"/>
              <a:ext cx="409" cy="5"/>
            </a:xfrm>
            <a:prstGeom prst="rect">
              <a:avLst/>
            </a:prstGeom>
            <a:solidFill>
              <a:srgbClr val="C1C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00" name="Rectangle 124"/>
            <p:cNvSpPr>
              <a:spLocks noChangeArrowheads="1"/>
            </p:cNvSpPr>
            <p:nvPr/>
          </p:nvSpPr>
          <p:spPr bwMode="auto">
            <a:xfrm>
              <a:off x="6443" y="2123"/>
              <a:ext cx="409" cy="5"/>
            </a:xfrm>
            <a:prstGeom prst="rect">
              <a:avLst/>
            </a:prstGeom>
            <a:solidFill>
              <a:srgbClr val="BEC6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01" name="Rectangle 125"/>
            <p:cNvSpPr>
              <a:spLocks noChangeArrowheads="1"/>
            </p:cNvSpPr>
            <p:nvPr/>
          </p:nvSpPr>
          <p:spPr bwMode="auto">
            <a:xfrm>
              <a:off x="6443" y="2128"/>
              <a:ext cx="409" cy="5"/>
            </a:xfrm>
            <a:prstGeom prst="rect">
              <a:avLst/>
            </a:prstGeom>
            <a:solidFill>
              <a:srgbClr val="BBC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02" name="Rectangle 126"/>
            <p:cNvSpPr>
              <a:spLocks noChangeArrowheads="1"/>
            </p:cNvSpPr>
            <p:nvPr/>
          </p:nvSpPr>
          <p:spPr bwMode="auto">
            <a:xfrm>
              <a:off x="6443" y="2133"/>
              <a:ext cx="409" cy="5"/>
            </a:xfrm>
            <a:prstGeom prst="rect">
              <a:avLst/>
            </a:prstGeom>
            <a:solidFill>
              <a:srgbClr val="B9C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03" name="Rectangle 127"/>
            <p:cNvSpPr>
              <a:spLocks noChangeArrowheads="1"/>
            </p:cNvSpPr>
            <p:nvPr/>
          </p:nvSpPr>
          <p:spPr bwMode="auto">
            <a:xfrm>
              <a:off x="6443" y="2138"/>
              <a:ext cx="409" cy="5"/>
            </a:xfrm>
            <a:prstGeom prst="rect">
              <a:avLst/>
            </a:prstGeom>
            <a:solidFill>
              <a:srgbClr val="B6B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04" name="Rectangle 128"/>
            <p:cNvSpPr>
              <a:spLocks noChangeArrowheads="1"/>
            </p:cNvSpPr>
            <p:nvPr/>
          </p:nvSpPr>
          <p:spPr bwMode="auto">
            <a:xfrm>
              <a:off x="6443" y="2143"/>
              <a:ext cx="409" cy="5"/>
            </a:xfrm>
            <a:prstGeom prst="rect">
              <a:avLst/>
            </a:prstGeom>
            <a:solidFill>
              <a:srgbClr val="B3BC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05" name="Rectangle 129"/>
            <p:cNvSpPr>
              <a:spLocks noChangeArrowheads="1"/>
            </p:cNvSpPr>
            <p:nvPr/>
          </p:nvSpPr>
          <p:spPr bwMode="auto">
            <a:xfrm>
              <a:off x="6443" y="2148"/>
              <a:ext cx="409" cy="5"/>
            </a:xfrm>
            <a:prstGeom prst="rect">
              <a:avLst/>
            </a:prstGeom>
            <a:solidFill>
              <a:srgbClr val="B0B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06" name="Rectangle 130"/>
            <p:cNvSpPr>
              <a:spLocks noChangeArrowheads="1"/>
            </p:cNvSpPr>
            <p:nvPr/>
          </p:nvSpPr>
          <p:spPr bwMode="auto">
            <a:xfrm>
              <a:off x="6443" y="2153"/>
              <a:ext cx="409" cy="5"/>
            </a:xfrm>
            <a:prstGeom prst="rect">
              <a:avLst/>
            </a:prstGeom>
            <a:solidFill>
              <a:srgbClr val="ADB7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07" name="Rectangle 131"/>
            <p:cNvSpPr>
              <a:spLocks noChangeArrowheads="1"/>
            </p:cNvSpPr>
            <p:nvPr/>
          </p:nvSpPr>
          <p:spPr bwMode="auto">
            <a:xfrm>
              <a:off x="6443" y="2158"/>
              <a:ext cx="409" cy="5"/>
            </a:xfrm>
            <a:prstGeom prst="rect">
              <a:avLst/>
            </a:prstGeom>
            <a:solidFill>
              <a:srgbClr val="AAB5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08" name="Rectangle 132"/>
            <p:cNvSpPr>
              <a:spLocks noChangeArrowheads="1"/>
            </p:cNvSpPr>
            <p:nvPr/>
          </p:nvSpPr>
          <p:spPr bwMode="auto">
            <a:xfrm>
              <a:off x="6443" y="2163"/>
              <a:ext cx="409" cy="5"/>
            </a:xfrm>
            <a:prstGeom prst="rect">
              <a:avLst/>
            </a:prstGeom>
            <a:solidFill>
              <a:srgbClr val="A8B3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09" name="Rectangle 133"/>
            <p:cNvSpPr>
              <a:spLocks noChangeArrowheads="1"/>
            </p:cNvSpPr>
            <p:nvPr/>
          </p:nvSpPr>
          <p:spPr bwMode="auto">
            <a:xfrm>
              <a:off x="6443" y="2168"/>
              <a:ext cx="409" cy="5"/>
            </a:xfrm>
            <a:prstGeom prst="rect">
              <a:avLst/>
            </a:prstGeom>
            <a:solidFill>
              <a:srgbClr val="A5B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10" name="Rectangle 134"/>
            <p:cNvSpPr>
              <a:spLocks noChangeArrowheads="1"/>
            </p:cNvSpPr>
            <p:nvPr/>
          </p:nvSpPr>
          <p:spPr bwMode="auto">
            <a:xfrm>
              <a:off x="6443" y="2173"/>
              <a:ext cx="409" cy="5"/>
            </a:xfrm>
            <a:prstGeom prst="rect">
              <a:avLst/>
            </a:prstGeom>
            <a:solidFill>
              <a:srgbClr val="A2A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11" name="Rectangle 135"/>
            <p:cNvSpPr>
              <a:spLocks noChangeArrowheads="1"/>
            </p:cNvSpPr>
            <p:nvPr/>
          </p:nvSpPr>
          <p:spPr bwMode="auto">
            <a:xfrm>
              <a:off x="6443" y="2178"/>
              <a:ext cx="409" cy="5"/>
            </a:xfrm>
            <a:prstGeom prst="rect">
              <a:avLst/>
            </a:prstGeom>
            <a:solidFill>
              <a:srgbClr val="A0AC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12" name="Rectangle 136"/>
            <p:cNvSpPr>
              <a:spLocks noChangeArrowheads="1"/>
            </p:cNvSpPr>
            <p:nvPr/>
          </p:nvSpPr>
          <p:spPr bwMode="auto">
            <a:xfrm>
              <a:off x="6443" y="2183"/>
              <a:ext cx="409" cy="5"/>
            </a:xfrm>
            <a:prstGeom prst="rect">
              <a:avLst/>
            </a:prstGeom>
            <a:solidFill>
              <a:srgbClr val="9DAA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13" name="Rectangle 137"/>
            <p:cNvSpPr>
              <a:spLocks noChangeArrowheads="1"/>
            </p:cNvSpPr>
            <p:nvPr/>
          </p:nvSpPr>
          <p:spPr bwMode="auto">
            <a:xfrm>
              <a:off x="6443" y="2188"/>
              <a:ext cx="409" cy="5"/>
            </a:xfrm>
            <a:prstGeom prst="rect">
              <a:avLst/>
            </a:prstGeom>
            <a:solidFill>
              <a:srgbClr val="9BA8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14" name="Rectangle 138"/>
            <p:cNvSpPr>
              <a:spLocks noChangeArrowheads="1"/>
            </p:cNvSpPr>
            <p:nvPr/>
          </p:nvSpPr>
          <p:spPr bwMode="auto">
            <a:xfrm>
              <a:off x="6443" y="2193"/>
              <a:ext cx="409" cy="5"/>
            </a:xfrm>
            <a:prstGeom prst="rect">
              <a:avLst/>
            </a:prstGeom>
            <a:solidFill>
              <a:srgbClr val="99A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15" name="Rectangle 139"/>
            <p:cNvSpPr>
              <a:spLocks noChangeArrowheads="1"/>
            </p:cNvSpPr>
            <p:nvPr/>
          </p:nvSpPr>
          <p:spPr bwMode="auto">
            <a:xfrm>
              <a:off x="6443" y="2198"/>
              <a:ext cx="409" cy="5"/>
            </a:xfrm>
            <a:prstGeom prst="rect">
              <a:avLst/>
            </a:prstGeom>
            <a:solidFill>
              <a:srgbClr val="97A4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16" name="Rectangle 140"/>
            <p:cNvSpPr>
              <a:spLocks noChangeArrowheads="1"/>
            </p:cNvSpPr>
            <p:nvPr/>
          </p:nvSpPr>
          <p:spPr bwMode="auto">
            <a:xfrm>
              <a:off x="6443" y="2203"/>
              <a:ext cx="409" cy="5"/>
            </a:xfrm>
            <a:prstGeom prst="rect">
              <a:avLst/>
            </a:prstGeom>
            <a:solidFill>
              <a:srgbClr val="95A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17" name="Rectangle 141"/>
            <p:cNvSpPr>
              <a:spLocks noChangeArrowheads="1"/>
            </p:cNvSpPr>
            <p:nvPr/>
          </p:nvSpPr>
          <p:spPr bwMode="auto">
            <a:xfrm>
              <a:off x="6443" y="2208"/>
              <a:ext cx="409" cy="5"/>
            </a:xfrm>
            <a:prstGeom prst="rect">
              <a:avLst/>
            </a:prstGeom>
            <a:solidFill>
              <a:srgbClr val="93A1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18" name="Rectangle 142"/>
            <p:cNvSpPr>
              <a:spLocks noChangeArrowheads="1"/>
            </p:cNvSpPr>
            <p:nvPr/>
          </p:nvSpPr>
          <p:spPr bwMode="auto">
            <a:xfrm>
              <a:off x="6443" y="2213"/>
              <a:ext cx="409" cy="5"/>
            </a:xfrm>
            <a:prstGeom prst="rect">
              <a:avLst/>
            </a:prstGeom>
            <a:solidFill>
              <a:srgbClr val="92A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19" name="Rectangle 143"/>
            <p:cNvSpPr>
              <a:spLocks noChangeArrowheads="1"/>
            </p:cNvSpPr>
            <p:nvPr/>
          </p:nvSpPr>
          <p:spPr bwMode="auto">
            <a:xfrm>
              <a:off x="6443" y="2218"/>
              <a:ext cx="409" cy="5"/>
            </a:xfrm>
            <a:prstGeom prst="rect">
              <a:avLst/>
            </a:prstGeom>
            <a:solidFill>
              <a:srgbClr val="909F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20" name="Rectangle 144"/>
            <p:cNvSpPr>
              <a:spLocks noChangeArrowheads="1"/>
            </p:cNvSpPr>
            <p:nvPr/>
          </p:nvSpPr>
          <p:spPr bwMode="auto">
            <a:xfrm>
              <a:off x="6443" y="2223"/>
              <a:ext cx="409" cy="5"/>
            </a:xfrm>
            <a:prstGeom prst="rect">
              <a:avLst/>
            </a:prstGeom>
            <a:solidFill>
              <a:srgbClr val="8F9D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21" name="Rectangle 145"/>
            <p:cNvSpPr>
              <a:spLocks noChangeArrowheads="1"/>
            </p:cNvSpPr>
            <p:nvPr/>
          </p:nvSpPr>
          <p:spPr bwMode="auto">
            <a:xfrm>
              <a:off x="6443" y="2228"/>
              <a:ext cx="409" cy="5"/>
            </a:xfrm>
            <a:prstGeom prst="rect">
              <a:avLst/>
            </a:prstGeom>
            <a:solidFill>
              <a:srgbClr val="8D9D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22" name="Rectangle 146"/>
            <p:cNvSpPr>
              <a:spLocks noChangeArrowheads="1"/>
            </p:cNvSpPr>
            <p:nvPr/>
          </p:nvSpPr>
          <p:spPr bwMode="auto">
            <a:xfrm>
              <a:off x="6443" y="2233"/>
              <a:ext cx="409" cy="5"/>
            </a:xfrm>
            <a:prstGeom prst="rect">
              <a:avLst/>
            </a:prstGeom>
            <a:solidFill>
              <a:srgbClr val="8C9C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23" name="Rectangle 147"/>
            <p:cNvSpPr>
              <a:spLocks noChangeArrowheads="1"/>
            </p:cNvSpPr>
            <p:nvPr/>
          </p:nvSpPr>
          <p:spPr bwMode="auto">
            <a:xfrm>
              <a:off x="6443" y="2238"/>
              <a:ext cx="409" cy="5"/>
            </a:xfrm>
            <a:prstGeom prst="rect">
              <a:avLst/>
            </a:prstGeom>
            <a:solidFill>
              <a:srgbClr val="8B9B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24" name="Rectangle 148"/>
            <p:cNvSpPr>
              <a:spLocks noChangeArrowheads="1"/>
            </p:cNvSpPr>
            <p:nvPr/>
          </p:nvSpPr>
          <p:spPr bwMode="auto">
            <a:xfrm>
              <a:off x="6443" y="2243"/>
              <a:ext cx="409" cy="10"/>
            </a:xfrm>
            <a:prstGeom prst="rect">
              <a:avLst/>
            </a:prstGeom>
            <a:solidFill>
              <a:srgbClr val="8A9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25" name="Rectangle 149"/>
            <p:cNvSpPr>
              <a:spLocks noChangeArrowheads="1"/>
            </p:cNvSpPr>
            <p:nvPr/>
          </p:nvSpPr>
          <p:spPr bwMode="auto">
            <a:xfrm>
              <a:off x="6443" y="2253"/>
              <a:ext cx="409" cy="5"/>
            </a:xfrm>
            <a:prstGeom prst="rect">
              <a:avLst/>
            </a:prstGeom>
            <a:solidFill>
              <a:srgbClr val="8999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26" name="Rectangle 150"/>
            <p:cNvSpPr>
              <a:spLocks noChangeArrowheads="1"/>
            </p:cNvSpPr>
            <p:nvPr/>
          </p:nvSpPr>
          <p:spPr bwMode="auto">
            <a:xfrm>
              <a:off x="6446" y="2003"/>
              <a:ext cx="409" cy="255"/>
            </a:xfrm>
            <a:prstGeom prst="rect">
              <a:avLst/>
            </a:prstGeom>
            <a:noFill/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27" name="Freeform 151"/>
            <p:cNvSpPr>
              <a:spLocks noEditPoints="1"/>
            </p:cNvSpPr>
            <p:nvPr/>
          </p:nvSpPr>
          <p:spPr bwMode="auto">
            <a:xfrm>
              <a:off x="6456" y="1941"/>
              <a:ext cx="505" cy="476"/>
            </a:xfrm>
            <a:custGeom>
              <a:avLst/>
              <a:gdLst>
                <a:gd name="T0" fmla="*/ 505 w 505"/>
                <a:gd name="T1" fmla="*/ 16 h 476"/>
                <a:gd name="T2" fmla="*/ 463 w 505"/>
                <a:gd name="T3" fmla="*/ 0 h 476"/>
                <a:gd name="T4" fmla="*/ 463 w 505"/>
                <a:gd name="T5" fmla="*/ 46 h 476"/>
                <a:gd name="T6" fmla="*/ 505 w 505"/>
                <a:gd name="T7" fmla="*/ 29 h 476"/>
                <a:gd name="T8" fmla="*/ 463 w 505"/>
                <a:gd name="T9" fmla="*/ 46 h 476"/>
                <a:gd name="T10" fmla="*/ 336 w 505"/>
                <a:gd name="T11" fmla="*/ 437 h 476"/>
                <a:gd name="T12" fmla="*/ 374 w 505"/>
                <a:gd name="T13" fmla="*/ 452 h 476"/>
                <a:gd name="T14" fmla="*/ 333 w 505"/>
                <a:gd name="T15" fmla="*/ 411 h 476"/>
                <a:gd name="T16" fmla="*/ 327 w 505"/>
                <a:gd name="T17" fmla="*/ 427 h 476"/>
                <a:gd name="T18" fmla="*/ 333 w 505"/>
                <a:gd name="T19" fmla="*/ 411 h 476"/>
                <a:gd name="T20" fmla="*/ 300 w 505"/>
                <a:gd name="T21" fmla="*/ 437 h 476"/>
                <a:gd name="T22" fmla="*/ 335 w 505"/>
                <a:gd name="T23" fmla="*/ 452 h 476"/>
                <a:gd name="T24" fmla="*/ 302 w 505"/>
                <a:gd name="T25" fmla="*/ 411 h 476"/>
                <a:gd name="T26" fmla="*/ 293 w 505"/>
                <a:gd name="T27" fmla="*/ 427 h 476"/>
                <a:gd name="T28" fmla="*/ 302 w 505"/>
                <a:gd name="T29" fmla="*/ 411 h 476"/>
                <a:gd name="T30" fmla="*/ 264 w 505"/>
                <a:gd name="T31" fmla="*/ 437 h 476"/>
                <a:gd name="T32" fmla="*/ 297 w 505"/>
                <a:gd name="T33" fmla="*/ 452 h 476"/>
                <a:gd name="T34" fmla="*/ 271 w 505"/>
                <a:gd name="T35" fmla="*/ 411 h 476"/>
                <a:gd name="T36" fmla="*/ 259 w 505"/>
                <a:gd name="T37" fmla="*/ 427 h 476"/>
                <a:gd name="T38" fmla="*/ 271 w 505"/>
                <a:gd name="T39" fmla="*/ 411 h 476"/>
                <a:gd name="T40" fmla="*/ 228 w 505"/>
                <a:gd name="T41" fmla="*/ 437 h 476"/>
                <a:gd name="T42" fmla="*/ 258 w 505"/>
                <a:gd name="T43" fmla="*/ 452 h 476"/>
                <a:gd name="T44" fmla="*/ 241 w 505"/>
                <a:gd name="T45" fmla="*/ 413 h 476"/>
                <a:gd name="T46" fmla="*/ 225 w 505"/>
                <a:gd name="T47" fmla="*/ 427 h 476"/>
                <a:gd name="T48" fmla="*/ 241 w 505"/>
                <a:gd name="T49" fmla="*/ 413 h 476"/>
                <a:gd name="T50" fmla="*/ 192 w 505"/>
                <a:gd name="T51" fmla="*/ 437 h 476"/>
                <a:gd name="T52" fmla="*/ 219 w 505"/>
                <a:gd name="T53" fmla="*/ 452 h 476"/>
                <a:gd name="T54" fmla="*/ 210 w 505"/>
                <a:gd name="T55" fmla="*/ 414 h 476"/>
                <a:gd name="T56" fmla="*/ 191 w 505"/>
                <a:gd name="T57" fmla="*/ 428 h 476"/>
                <a:gd name="T58" fmla="*/ 210 w 505"/>
                <a:gd name="T59" fmla="*/ 414 h 476"/>
                <a:gd name="T60" fmla="*/ 158 w 505"/>
                <a:gd name="T61" fmla="*/ 414 h 476"/>
                <a:gd name="T62" fmla="*/ 179 w 505"/>
                <a:gd name="T63" fmla="*/ 428 h 476"/>
                <a:gd name="T64" fmla="*/ 180 w 505"/>
                <a:gd name="T65" fmla="*/ 437 h 476"/>
                <a:gd name="T66" fmla="*/ 155 w 505"/>
                <a:gd name="T67" fmla="*/ 452 h 476"/>
                <a:gd name="T68" fmla="*/ 180 w 505"/>
                <a:gd name="T69" fmla="*/ 437 h 476"/>
                <a:gd name="T70" fmla="*/ 126 w 505"/>
                <a:gd name="T71" fmla="*/ 414 h 476"/>
                <a:gd name="T72" fmla="*/ 145 w 505"/>
                <a:gd name="T73" fmla="*/ 428 h 476"/>
                <a:gd name="T74" fmla="*/ 144 w 505"/>
                <a:gd name="T75" fmla="*/ 437 h 476"/>
                <a:gd name="T76" fmla="*/ 117 w 505"/>
                <a:gd name="T77" fmla="*/ 452 h 476"/>
                <a:gd name="T78" fmla="*/ 144 w 505"/>
                <a:gd name="T79" fmla="*/ 437 h 476"/>
                <a:gd name="T80" fmla="*/ 107 w 505"/>
                <a:gd name="T81" fmla="*/ 461 h 476"/>
                <a:gd name="T82" fmla="*/ 279 w 505"/>
                <a:gd name="T83" fmla="*/ 476 h 476"/>
                <a:gd name="T84" fmla="*/ 115 w 505"/>
                <a:gd name="T85" fmla="*/ 414 h 476"/>
                <a:gd name="T86" fmla="*/ 88 w 505"/>
                <a:gd name="T87" fmla="*/ 428 h 476"/>
                <a:gd name="T88" fmla="*/ 115 w 505"/>
                <a:gd name="T89" fmla="*/ 414 h 476"/>
                <a:gd name="T90" fmla="*/ 84 w 505"/>
                <a:gd name="T91" fmla="*/ 437 h 476"/>
                <a:gd name="T92" fmla="*/ 103 w 505"/>
                <a:gd name="T93" fmla="*/ 452 h 476"/>
                <a:gd name="T94" fmla="*/ 84 w 505"/>
                <a:gd name="T95" fmla="*/ 414 h 476"/>
                <a:gd name="T96" fmla="*/ 54 w 505"/>
                <a:gd name="T97" fmla="*/ 428 h 476"/>
                <a:gd name="T98" fmla="*/ 84 w 505"/>
                <a:gd name="T99" fmla="*/ 414 h 476"/>
                <a:gd name="T100" fmla="*/ 49 w 505"/>
                <a:gd name="T101" fmla="*/ 437 h 476"/>
                <a:gd name="T102" fmla="*/ 64 w 505"/>
                <a:gd name="T103" fmla="*/ 452 h 476"/>
                <a:gd name="T104" fmla="*/ 53 w 505"/>
                <a:gd name="T105" fmla="*/ 414 h 476"/>
                <a:gd name="T106" fmla="*/ 20 w 505"/>
                <a:gd name="T107" fmla="*/ 428 h 476"/>
                <a:gd name="T108" fmla="*/ 53 w 505"/>
                <a:gd name="T109" fmla="*/ 414 h 476"/>
                <a:gd name="T110" fmla="*/ 12 w 505"/>
                <a:gd name="T111" fmla="*/ 437 h 476"/>
                <a:gd name="T112" fmla="*/ 25 w 505"/>
                <a:gd name="T113" fmla="*/ 452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05" h="476">
                  <a:moveTo>
                    <a:pt x="463" y="16"/>
                  </a:moveTo>
                  <a:lnTo>
                    <a:pt x="505" y="16"/>
                  </a:lnTo>
                  <a:lnTo>
                    <a:pt x="505" y="0"/>
                  </a:lnTo>
                  <a:lnTo>
                    <a:pt x="463" y="0"/>
                  </a:lnTo>
                  <a:lnTo>
                    <a:pt x="463" y="16"/>
                  </a:lnTo>
                  <a:close/>
                  <a:moveTo>
                    <a:pt x="463" y="46"/>
                  </a:moveTo>
                  <a:lnTo>
                    <a:pt x="505" y="46"/>
                  </a:lnTo>
                  <a:lnTo>
                    <a:pt x="505" y="29"/>
                  </a:lnTo>
                  <a:lnTo>
                    <a:pt x="463" y="29"/>
                  </a:lnTo>
                  <a:lnTo>
                    <a:pt x="463" y="46"/>
                  </a:lnTo>
                  <a:close/>
                  <a:moveTo>
                    <a:pt x="359" y="437"/>
                  </a:moveTo>
                  <a:lnTo>
                    <a:pt x="336" y="437"/>
                  </a:lnTo>
                  <a:lnTo>
                    <a:pt x="349" y="452"/>
                  </a:lnTo>
                  <a:lnTo>
                    <a:pt x="374" y="452"/>
                  </a:lnTo>
                  <a:lnTo>
                    <a:pt x="359" y="437"/>
                  </a:lnTo>
                  <a:close/>
                  <a:moveTo>
                    <a:pt x="333" y="411"/>
                  </a:moveTo>
                  <a:lnTo>
                    <a:pt x="313" y="411"/>
                  </a:lnTo>
                  <a:lnTo>
                    <a:pt x="327" y="427"/>
                  </a:lnTo>
                  <a:lnTo>
                    <a:pt x="349" y="427"/>
                  </a:lnTo>
                  <a:lnTo>
                    <a:pt x="333" y="411"/>
                  </a:lnTo>
                  <a:close/>
                  <a:moveTo>
                    <a:pt x="323" y="437"/>
                  </a:moveTo>
                  <a:lnTo>
                    <a:pt x="300" y="437"/>
                  </a:lnTo>
                  <a:lnTo>
                    <a:pt x="310" y="452"/>
                  </a:lnTo>
                  <a:lnTo>
                    <a:pt x="335" y="452"/>
                  </a:lnTo>
                  <a:lnTo>
                    <a:pt x="323" y="437"/>
                  </a:lnTo>
                  <a:close/>
                  <a:moveTo>
                    <a:pt x="302" y="411"/>
                  </a:moveTo>
                  <a:lnTo>
                    <a:pt x="282" y="411"/>
                  </a:lnTo>
                  <a:lnTo>
                    <a:pt x="293" y="427"/>
                  </a:lnTo>
                  <a:lnTo>
                    <a:pt x="315" y="427"/>
                  </a:lnTo>
                  <a:lnTo>
                    <a:pt x="302" y="411"/>
                  </a:lnTo>
                  <a:close/>
                  <a:moveTo>
                    <a:pt x="287" y="437"/>
                  </a:moveTo>
                  <a:lnTo>
                    <a:pt x="264" y="437"/>
                  </a:lnTo>
                  <a:lnTo>
                    <a:pt x="271" y="452"/>
                  </a:lnTo>
                  <a:lnTo>
                    <a:pt x="297" y="452"/>
                  </a:lnTo>
                  <a:lnTo>
                    <a:pt x="287" y="437"/>
                  </a:lnTo>
                  <a:close/>
                  <a:moveTo>
                    <a:pt x="271" y="411"/>
                  </a:moveTo>
                  <a:lnTo>
                    <a:pt x="251" y="411"/>
                  </a:lnTo>
                  <a:lnTo>
                    <a:pt x="259" y="427"/>
                  </a:lnTo>
                  <a:lnTo>
                    <a:pt x="281" y="427"/>
                  </a:lnTo>
                  <a:lnTo>
                    <a:pt x="271" y="411"/>
                  </a:lnTo>
                  <a:close/>
                  <a:moveTo>
                    <a:pt x="251" y="437"/>
                  </a:moveTo>
                  <a:lnTo>
                    <a:pt x="228" y="437"/>
                  </a:lnTo>
                  <a:lnTo>
                    <a:pt x="233" y="452"/>
                  </a:lnTo>
                  <a:lnTo>
                    <a:pt x="258" y="452"/>
                  </a:lnTo>
                  <a:lnTo>
                    <a:pt x="251" y="437"/>
                  </a:lnTo>
                  <a:close/>
                  <a:moveTo>
                    <a:pt x="241" y="413"/>
                  </a:moveTo>
                  <a:lnTo>
                    <a:pt x="220" y="413"/>
                  </a:lnTo>
                  <a:lnTo>
                    <a:pt x="225" y="427"/>
                  </a:lnTo>
                  <a:lnTo>
                    <a:pt x="247" y="427"/>
                  </a:lnTo>
                  <a:lnTo>
                    <a:pt x="241" y="413"/>
                  </a:lnTo>
                  <a:close/>
                  <a:moveTo>
                    <a:pt x="216" y="437"/>
                  </a:moveTo>
                  <a:lnTo>
                    <a:pt x="192" y="437"/>
                  </a:lnTo>
                  <a:lnTo>
                    <a:pt x="194" y="452"/>
                  </a:lnTo>
                  <a:lnTo>
                    <a:pt x="219" y="452"/>
                  </a:lnTo>
                  <a:lnTo>
                    <a:pt x="216" y="437"/>
                  </a:lnTo>
                  <a:close/>
                  <a:moveTo>
                    <a:pt x="210" y="414"/>
                  </a:moveTo>
                  <a:lnTo>
                    <a:pt x="189" y="414"/>
                  </a:lnTo>
                  <a:lnTo>
                    <a:pt x="191" y="428"/>
                  </a:lnTo>
                  <a:lnTo>
                    <a:pt x="213" y="428"/>
                  </a:lnTo>
                  <a:lnTo>
                    <a:pt x="210" y="414"/>
                  </a:lnTo>
                  <a:close/>
                  <a:moveTo>
                    <a:pt x="178" y="414"/>
                  </a:moveTo>
                  <a:lnTo>
                    <a:pt x="158" y="414"/>
                  </a:lnTo>
                  <a:lnTo>
                    <a:pt x="157" y="428"/>
                  </a:lnTo>
                  <a:lnTo>
                    <a:pt x="179" y="428"/>
                  </a:lnTo>
                  <a:lnTo>
                    <a:pt x="178" y="414"/>
                  </a:lnTo>
                  <a:close/>
                  <a:moveTo>
                    <a:pt x="180" y="437"/>
                  </a:moveTo>
                  <a:lnTo>
                    <a:pt x="156" y="437"/>
                  </a:lnTo>
                  <a:lnTo>
                    <a:pt x="155" y="452"/>
                  </a:lnTo>
                  <a:lnTo>
                    <a:pt x="181" y="452"/>
                  </a:lnTo>
                  <a:lnTo>
                    <a:pt x="180" y="437"/>
                  </a:lnTo>
                  <a:close/>
                  <a:moveTo>
                    <a:pt x="147" y="414"/>
                  </a:moveTo>
                  <a:lnTo>
                    <a:pt x="126" y="414"/>
                  </a:lnTo>
                  <a:lnTo>
                    <a:pt x="123" y="428"/>
                  </a:lnTo>
                  <a:lnTo>
                    <a:pt x="145" y="428"/>
                  </a:lnTo>
                  <a:lnTo>
                    <a:pt x="147" y="414"/>
                  </a:lnTo>
                  <a:close/>
                  <a:moveTo>
                    <a:pt x="144" y="437"/>
                  </a:moveTo>
                  <a:lnTo>
                    <a:pt x="120" y="437"/>
                  </a:lnTo>
                  <a:lnTo>
                    <a:pt x="117" y="452"/>
                  </a:lnTo>
                  <a:lnTo>
                    <a:pt x="142" y="452"/>
                  </a:lnTo>
                  <a:lnTo>
                    <a:pt x="144" y="437"/>
                  </a:lnTo>
                  <a:close/>
                  <a:moveTo>
                    <a:pt x="272" y="461"/>
                  </a:moveTo>
                  <a:lnTo>
                    <a:pt x="107" y="461"/>
                  </a:lnTo>
                  <a:lnTo>
                    <a:pt x="103" y="476"/>
                  </a:lnTo>
                  <a:lnTo>
                    <a:pt x="279" y="476"/>
                  </a:lnTo>
                  <a:lnTo>
                    <a:pt x="272" y="461"/>
                  </a:lnTo>
                  <a:close/>
                  <a:moveTo>
                    <a:pt x="115" y="414"/>
                  </a:moveTo>
                  <a:lnTo>
                    <a:pt x="95" y="414"/>
                  </a:lnTo>
                  <a:lnTo>
                    <a:pt x="88" y="428"/>
                  </a:lnTo>
                  <a:lnTo>
                    <a:pt x="111" y="428"/>
                  </a:lnTo>
                  <a:lnTo>
                    <a:pt x="115" y="414"/>
                  </a:lnTo>
                  <a:close/>
                  <a:moveTo>
                    <a:pt x="108" y="437"/>
                  </a:moveTo>
                  <a:lnTo>
                    <a:pt x="84" y="437"/>
                  </a:lnTo>
                  <a:lnTo>
                    <a:pt x="78" y="452"/>
                  </a:lnTo>
                  <a:lnTo>
                    <a:pt x="103" y="452"/>
                  </a:lnTo>
                  <a:lnTo>
                    <a:pt x="108" y="437"/>
                  </a:lnTo>
                  <a:close/>
                  <a:moveTo>
                    <a:pt x="84" y="414"/>
                  </a:moveTo>
                  <a:lnTo>
                    <a:pt x="64" y="414"/>
                  </a:lnTo>
                  <a:lnTo>
                    <a:pt x="54" y="428"/>
                  </a:lnTo>
                  <a:lnTo>
                    <a:pt x="76" y="428"/>
                  </a:lnTo>
                  <a:lnTo>
                    <a:pt x="84" y="414"/>
                  </a:lnTo>
                  <a:close/>
                  <a:moveTo>
                    <a:pt x="72" y="437"/>
                  </a:moveTo>
                  <a:lnTo>
                    <a:pt x="49" y="437"/>
                  </a:lnTo>
                  <a:lnTo>
                    <a:pt x="39" y="452"/>
                  </a:lnTo>
                  <a:lnTo>
                    <a:pt x="64" y="452"/>
                  </a:lnTo>
                  <a:lnTo>
                    <a:pt x="72" y="437"/>
                  </a:lnTo>
                  <a:close/>
                  <a:moveTo>
                    <a:pt x="53" y="414"/>
                  </a:moveTo>
                  <a:lnTo>
                    <a:pt x="32" y="414"/>
                  </a:lnTo>
                  <a:lnTo>
                    <a:pt x="20" y="428"/>
                  </a:lnTo>
                  <a:lnTo>
                    <a:pt x="42" y="428"/>
                  </a:lnTo>
                  <a:lnTo>
                    <a:pt x="53" y="414"/>
                  </a:lnTo>
                  <a:close/>
                  <a:moveTo>
                    <a:pt x="36" y="437"/>
                  </a:moveTo>
                  <a:lnTo>
                    <a:pt x="12" y="437"/>
                  </a:lnTo>
                  <a:lnTo>
                    <a:pt x="0" y="452"/>
                  </a:lnTo>
                  <a:lnTo>
                    <a:pt x="25" y="452"/>
                  </a:lnTo>
                  <a:lnTo>
                    <a:pt x="36" y="4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pic>
          <p:nvPicPr>
            <p:cNvPr id="1176" name="Picture 15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8" y="2443"/>
              <a:ext cx="1129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" name="Rectangle 154"/>
            <p:cNvSpPr>
              <a:spLocks noChangeArrowheads="1"/>
            </p:cNvSpPr>
            <p:nvPr/>
          </p:nvSpPr>
          <p:spPr bwMode="auto">
            <a:xfrm>
              <a:off x="6249" y="2501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altLang="da-D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9" name="Rectangle 155"/>
            <p:cNvSpPr>
              <a:spLocks noChangeArrowheads="1"/>
            </p:cNvSpPr>
            <p:nvPr/>
          </p:nvSpPr>
          <p:spPr bwMode="auto">
            <a:xfrm>
              <a:off x="6481" y="2501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altLang="da-D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0" name="Rectangle 156"/>
            <p:cNvSpPr>
              <a:spLocks noChangeArrowheads="1"/>
            </p:cNvSpPr>
            <p:nvPr/>
          </p:nvSpPr>
          <p:spPr bwMode="auto">
            <a:xfrm>
              <a:off x="6344" y="2519"/>
              <a:ext cx="66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altLang="da-DK" sz="2000" b="0" i="0" u="none" strike="noStrike" cap="none" normalizeH="0" baseline="0" dirty="0" smtClean="0">
                  <a:ln>
                    <a:noFill/>
                  </a:ln>
                  <a:solidFill>
                    <a:srgbClr val="49461F"/>
                  </a:solidFill>
                  <a:effectLst/>
                  <a:latin typeface="Franklin Gothic Book" panose="020B0503020102020204" pitchFamily="34" charset="0"/>
                </a:rPr>
                <a:t>Computer</a:t>
              </a:r>
              <a:endParaRPr kumimoji="0" lang="da-DK" altLang="da-D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1" name="Rectangle 157"/>
            <p:cNvSpPr>
              <a:spLocks noChangeArrowheads="1"/>
            </p:cNvSpPr>
            <p:nvPr/>
          </p:nvSpPr>
          <p:spPr bwMode="auto">
            <a:xfrm>
              <a:off x="6708" y="2501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altLang="da-D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709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150</Words>
  <Application>Microsoft Office PowerPoint</Application>
  <PresentationFormat>Widescreen</PresentationFormat>
  <Paragraphs>47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Franklin Gothic Book</vt:lpstr>
      <vt:lpstr>Office Theme</vt:lpstr>
      <vt:lpstr>RFID and LOAD CELL DEVICES</vt:lpstr>
      <vt:lpstr>2 Kg load cell, (0.05 g)</vt:lpstr>
      <vt:lpstr>Load Cell and RFID Reader in one unit</vt:lpstr>
      <vt:lpstr>RFID Antenna – 2 sizes</vt:lpstr>
      <vt:lpstr>Antenna and RFID reader with USB</vt:lpstr>
      <vt:lpstr>Load Cell Chain</vt:lpstr>
      <vt:lpstr>BW-1 Components</vt:lpstr>
      <vt:lpstr>Block Diagram</vt:lpstr>
    </vt:vector>
  </TitlesOfParts>
  <Company>Ellegaard Systems A/S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RFID and LOAD CELL DEVICES</dc:title>
  <dc:creator>Søren Ellegaard</dc:creator>
  <cp:lastModifiedBy>Søren Ellegaard</cp:lastModifiedBy>
  <cp:revision>27</cp:revision>
  <dcterms:created xsi:type="dcterms:W3CDTF">2014-12-03T19:31:53Z</dcterms:created>
  <dcterms:modified xsi:type="dcterms:W3CDTF">2014-12-09T15:37:41Z</dcterms:modified>
</cp:coreProperties>
</file>