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A42B81E-D091-C248-BA89-9EC0323209C7}">
          <p14:sldIdLst>
            <p14:sldId id="256"/>
          </p14:sldIdLst>
        </p14:section>
        <p14:section name="Übersicht" id="{1A839094-A7F7-3946-A23F-3CD8677F0A2B}">
          <p14:sldIdLst>
            <p14:sldId id="257"/>
          </p14:sldIdLst>
        </p14:section>
        <p14:section name="Short Overview of QML" id="{70E5F350-D34D-F547-BA5A-D3543F522D68}">
          <p14:sldIdLst>
            <p14:sldId id="258"/>
            <p14:sldId id="259"/>
            <p14:sldId id="260"/>
            <p14:sldId id="261"/>
            <p14:sldId id="262"/>
          </p14:sldIdLst>
        </p14:section>
        <p14:section name="C++ bindings" id="{8B653DF2-8E44-4F60-8918-A7C21B46172D}">
          <p14:sldIdLst>
            <p14:sldId id="263"/>
            <p14:sldId id="264"/>
            <p14:sldId id="265"/>
            <p14:sldId id="268"/>
            <p14:sldId id="269"/>
            <p14:sldId id="266"/>
            <p14:sldId id="267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86429" autoAdjust="0"/>
  </p:normalViewPr>
  <p:slideViewPr>
    <p:cSldViewPr snapToGrid="0" snapToObjects="1">
      <p:cViewPr varScale="1">
        <p:scale>
          <a:sx n="81" d="100"/>
          <a:sy n="81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EF12-46D5-574A-A1C8-4ED79D70BDA2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1B84-C3EB-524A-9C75-3ABC5C5F85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5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1,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QT </a:t>
            </a:r>
            <a:r>
              <a:rPr lang="de-DE" baseline="0" dirty="0" err="1" smtClean="0"/>
              <a:t>Creator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48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QtQuick.Controls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QtQuick.Layouts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QtQuick.Window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2.2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id: window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visible: true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480; height: 640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Rectangle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id: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width: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height: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borderWidthSlider.value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anchors.centerIn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parent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radius: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radiusSlider.value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color: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lightgray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Text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helloText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text: "Hello world! 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y: 30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anchors.horizontalCenter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page.horizontalCenter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font.pointSize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24;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font.bold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GridLayout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columns: 2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anchors.bottom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parent.bottom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anchors.left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parent.left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anchors.right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parent.right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"width:"}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window.width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"height:"}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window.height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"radius:"}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radiusSlider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"border width:"}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borderWidthSlider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0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3</a:t>
            </a:r>
          </a:p>
          <a:p>
            <a:r>
              <a:rPr lang="en-US" dirty="0" smtClean="0"/>
              <a:t>15c15</a:t>
            </a:r>
          </a:p>
          <a:p>
            <a:r>
              <a:rPr lang="en-US" dirty="0" smtClean="0"/>
              <a:t>&lt;         </a:t>
            </a:r>
            <a:r>
              <a:rPr lang="en-US" dirty="0" err="1" smtClean="0"/>
              <a:t>anchors.centerIn</a:t>
            </a:r>
            <a:r>
              <a:rPr lang="en-US" dirty="0" smtClean="0"/>
              <a:t>: parent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&gt;         </a:t>
            </a:r>
            <a:r>
              <a:rPr lang="en-US" dirty="0" err="1" smtClean="0"/>
              <a:t>anchors.verticalCenter</a:t>
            </a:r>
            <a:r>
              <a:rPr lang="en-US" dirty="0" smtClean="0"/>
              <a:t>: </a:t>
            </a:r>
            <a:r>
              <a:rPr lang="en-US" dirty="0" err="1" smtClean="0"/>
              <a:t>parent.verticalCenter</a:t>
            </a:r>
            <a:endParaRPr lang="en-US" dirty="0" smtClean="0"/>
          </a:p>
          <a:p>
            <a:r>
              <a:rPr lang="en-US" dirty="0" smtClean="0"/>
              <a:t>16a17,26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         x: </a:t>
            </a:r>
            <a:r>
              <a:rPr lang="en-US" dirty="0" err="1" smtClean="0"/>
              <a:t>leftRadioButton.checked</a:t>
            </a:r>
            <a:r>
              <a:rPr lang="en-US" dirty="0" smtClean="0"/>
              <a:t>? 0 : </a:t>
            </a:r>
            <a:r>
              <a:rPr lang="en-US" dirty="0" err="1" smtClean="0"/>
              <a:t>parent.width</a:t>
            </a:r>
            <a:r>
              <a:rPr lang="en-US" dirty="0" smtClean="0"/>
              <a:t>-width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         Behavior on x {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NumberAnimation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&gt;                 duration: 2000</a:t>
            </a:r>
          </a:p>
          <a:p>
            <a:r>
              <a:rPr lang="en-US" dirty="0" smtClean="0"/>
              <a:t>&gt;                 </a:t>
            </a:r>
            <a:r>
              <a:rPr lang="en-US" dirty="0" err="1" smtClean="0"/>
              <a:t>easing.type</a:t>
            </a:r>
            <a:r>
              <a:rPr lang="en-US" dirty="0" smtClean="0"/>
              <a:t>: </a:t>
            </a:r>
            <a:r>
              <a:rPr lang="en-US" dirty="0" err="1" smtClean="0"/>
              <a:t>Easing.OutBounce</a:t>
            </a:r>
            <a:endParaRPr lang="en-US" dirty="0" smtClean="0"/>
          </a:p>
          <a:p>
            <a:r>
              <a:rPr lang="en-US" dirty="0" smtClean="0"/>
              <a:t>&gt;             }</a:t>
            </a:r>
          </a:p>
          <a:p>
            <a:r>
              <a:rPr lang="en-US" dirty="0" smtClean="0"/>
              <a:t>&gt;         }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55a66,80</a:t>
            </a:r>
          </a:p>
          <a:p>
            <a:r>
              <a:rPr lang="en-US" dirty="0" smtClean="0"/>
              <a:t>&gt;         }</a:t>
            </a:r>
          </a:p>
          <a:p>
            <a:r>
              <a:rPr lang="en-US" dirty="0" smtClean="0"/>
              <a:t>&gt;         Label {text: "position:"}</a:t>
            </a:r>
          </a:p>
          <a:p>
            <a:r>
              <a:rPr lang="en-US" dirty="0" smtClean="0"/>
              <a:t>&gt;         </a:t>
            </a:r>
            <a:r>
              <a:rPr lang="en-US" dirty="0" err="1" smtClean="0"/>
              <a:t>RowLayout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ExclusiveGroup</a:t>
            </a:r>
            <a:r>
              <a:rPr lang="en-US" dirty="0" smtClean="0"/>
              <a:t>{id: </a:t>
            </a:r>
            <a:r>
              <a:rPr lang="en-US" dirty="0" err="1" smtClean="0"/>
              <a:t>positionGroup</a:t>
            </a:r>
            <a:r>
              <a:rPr lang="en-US" dirty="0" smtClean="0"/>
              <a:t>}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RadioButton</a:t>
            </a:r>
            <a:r>
              <a:rPr lang="en-US" dirty="0" smtClean="0"/>
              <a:t>{</a:t>
            </a:r>
          </a:p>
          <a:p>
            <a:r>
              <a:rPr lang="en-US" dirty="0" smtClean="0"/>
              <a:t>&gt;                 id: </a:t>
            </a:r>
            <a:r>
              <a:rPr lang="en-US" dirty="0" err="1" smtClean="0"/>
              <a:t>leftRadioButton</a:t>
            </a:r>
            <a:endParaRPr lang="en-US" dirty="0" smtClean="0"/>
          </a:p>
          <a:p>
            <a:r>
              <a:rPr lang="en-US" dirty="0" smtClean="0"/>
              <a:t>&gt;                 text: "left"</a:t>
            </a:r>
          </a:p>
          <a:p>
            <a:r>
              <a:rPr lang="en-US" dirty="0" smtClean="0"/>
              <a:t>&gt;                 checked: true</a:t>
            </a:r>
          </a:p>
          <a:p>
            <a:r>
              <a:rPr lang="en-US" dirty="0" smtClean="0"/>
              <a:t>&gt;                 </a:t>
            </a:r>
            <a:r>
              <a:rPr lang="en-US" dirty="0" err="1" smtClean="0"/>
              <a:t>exclusiveGroup</a:t>
            </a:r>
            <a:r>
              <a:rPr lang="en-US" dirty="0" smtClean="0"/>
              <a:t>: </a:t>
            </a:r>
            <a:r>
              <a:rPr lang="en-US" dirty="0" err="1" smtClean="0"/>
              <a:t>positionGroup</a:t>
            </a:r>
            <a:endParaRPr lang="en-US" dirty="0" smtClean="0"/>
          </a:p>
          <a:p>
            <a:r>
              <a:rPr lang="en-US" dirty="0" smtClean="0"/>
              <a:t>&gt;             }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RadioButton</a:t>
            </a:r>
            <a:r>
              <a:rPr lang="en-US" dirty="0" smtClean="0"/>
              <a:t>{</a:t>
            </a:r>
          </a:p>
          <a:p>
            <a:r>
              <a:rPr lang="en-US" dirty="0" smtClean="0"/>
              <a:t>&gt;                 id: </a:t>
            </a:r>
            <a:r>
              <a:rPr lang="en-US" dirty="0" err="1" smtClean="0"/>
              <a:t>rightRadioButton</a:t>
            </a:r>
            <a:endParaRPr lang="en-US" dirty="0" smtClean="0"/>
          </a:p>
          <a:p>
            <a:r>
              <a:rPr lang="en-US" dirty="0" smtClean="0"/>
              <a:t>&gt;                 text: "right"</a:t>
            </a:r>
          </a:p>
          <a:p>
            <a:r>
              <a:rPr lang="en-US" dirty="0" smtClean="0"/>
              <a:t>&gt;                 </a:t>
            </a:r>
            <a:r>
              <a:rPr lang="en-US" dirty="0" err="1" smtClean="0"/>
              <a:t>exclusiveGroup</a:t>
            </a:r>
            <a:r>
              <a:rPr lang="en-US" dirty="0" smtClean="0"/>
              <a:t>: </a:t>
            </a:r>
            <a:r>
              <a:rPr lang="en-US" dirty="0" err="1" smtClean="0"/>
              <a:t>positionGroup</a:t>
            </a:r>
            <a:endParaRPr lang="en-US" dirty="0" smtClean="0"/>
          </a:p>
          <a:p>
            <a:r>
              <a:rPr lang="en-US" dirty="0" smtClean="0"/>
              <a:t>&gt;             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99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04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5</a:t>
            </a: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Layouts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Controls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visible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true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640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480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comicTitle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Image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imageURL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centerIn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ProgressBar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imageProgress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93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</a:p>
          <a:p>
            <a:r>
              <a:rPr lang="en-US" dirty="0" smtClean="0"/>
              <a:t>Remove connections</a:t>
            </a:r>
          </a:p>
          <a:p>
            <a:r>
              <a:rPr lang="en-US" dirty="0" smtClean="0"/>
              <a:t>Register</a:t>
            </a:r>
            <a:r>
              <a:rPr lang="en-US" baseline="0" dirty="0" smtClean="0"/>
              <a:t> downloader</a:t>
            </a:r>
          </a:p>
          <a:p>
            <a:endParaRPr lang="en-US" baseline="0" dirty="0" smtClean="0"/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Layouts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Controls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visible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true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640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480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titleText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"Loading ..."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i="0" dirty="0" smtClean="0">
                <a:solidFill>
                  <a:srgbClr val="800080"/>
                </a:solidFill>
                <a:highlight>
                  <a:srgbClr val="FFFFFF"/>
                </a:highlight>
              </a:rPr>
              <a:t>Image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image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centerIn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i="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ProgressBar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progressBar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i="0" dirty="0" smtClean="0">
                <a:solidFill>
                  <a:srgbClr val="800080"/>
                </a:solidFill>
                <a:highlight>
                  <a:srgbClr val="FFFFFF"/>
                </a:highlight>
              </a:rPr>
              <a:t>Connections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target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downloader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onTitleFinished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titleText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text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title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onImageProgressChanged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progressBar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progress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-US" sz="1200" i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onImageFinished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image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200" i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i="0" u="sng" dirty="0" smtClean="0">
                <a:solidFill>
                  <a:srgbClr val="808080"/>
                </a:solidFill>
                <a:highlight>
                  <a:srgbClr val="FFFFFF"/>
                </a:highlight>
              </a:rPr>
              <a:t>image://</a:t>
            </a:r>
            <a:r>
              <a:rPr lang="en-US" sz="1200" i="0" u="sng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xkcd</a:t>
            </a:r>
            <a:r>
              <a:rPr lang="en-US" sz="1200" i="0" u="sng" dirty="0" smtClean="0">
                <a:solidFill>
                  <a:srgbClr val="808080"/>
                </a:solidFill>
                <a:highlight>
                  <a:srgbClr val="FFFFFF"/>
                </a:highlight>
              </a:rPr>
              <a:t>/</a:t>
            </a:r>
            <a:r>
              <a:rPr lang="en-US" sz="1200" i="0" u="none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sz="1200" i="0" u="none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xkcdID</a:t>
            </a:r>
            <a:endParaRPr lang="en-US" sz="1200" i="0" u="none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u="none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6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</a:p>
          <a:p>
            <a:endParaRPr lang="en-US" dirty="0" smtClean="0"/>
          </a:p>
          <a:p>
            <a:r>
              <a:rPr lang="en-US" dirty="0" smtClean="0"/>
              <a:t>QML</a:t>
            </a:r>
            <a:r>
              <a:rPr lang="en-US" baseline="0" dirty="0" smtClean="0"/>
              <a:t> diffs: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text: "Loading ..."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text: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downloader.finished?downloader.title:"Loading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20c20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source: ""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source: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downloader.finished?"image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downloader.xkcdID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26c26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value: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value: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downloader.imageDownloadProgress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30,44d29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Connections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target: downloader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onTitleFinished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titleText.text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title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onImageProgressChanged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progressBar.value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progress/100.0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onImageFinished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image.source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"image://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</a:p>
          <a:p>
            <a:r>
              <a:rPr lang="en-US" dirty="0" err="1" smtClean="0"/>
              <a:t>Qml</a:t>
            </a:r>
            <a:r>
              <a:rPr lang="en-US" dirty="0" smtClean="0"/>
              <a:t> diff: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XkcdDownloader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id: downloader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551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64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16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1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5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50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1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2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2035-8041-304C-B944-69602EA709BC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9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 Introduction to QML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emphasis on C++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values via “</a:t>
            </a:r>
            <a:r>
              <a:rPr lang="en-US" dirty="0" err="1" smtClean="0"/>
              <a:t>setContextProperty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"/>
          </a:xfrm>
        </p:spPr>
        <p:txBody>
          <a:bodyPr/>
          <a:lstStyle/>
          <a:p>
            <a:r>
              <a:rPr lang="en-US" dirty="0" smtClean="0"/>
              <a:t>How does our main look so far?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2740025"/>
            <a:ext cx="43460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QGuiApplication</a:t>
            </a:r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&gt;</a:t>
            </a:r>
          </a:p>
          <a:p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QQmlApplicationEngine</a:t>
            </a:r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[])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QGuiApplication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app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QQmlApplicationEngine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engine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load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QUrl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QStringLiteral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qrc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:/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main.qml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)));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PT Mono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app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exec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184250" y="2746375"/>
            <a:ext cx="5038725" cy="296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interact with QML using the engine object!</a:t>
            </a:r>
            <a:endParaRPr lang="en-US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3998563" y="3076575"/>
            <a:ext cx="1459264" cy="983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80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values via “</a:t>
            </a:r>
            <a:r>
              <a:rPr lang="en-US" dirty="0" err="1"/>
              <a:t>setContextProperty</a:t>
            </a:r>
            <a:r>
              <a:rPr lang="en-US" dirty="0"/>
              <a:t>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2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set values using: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 downloader emits signals when values change, so we connect to these: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“</a:t>
            </a:r>
            <a:r>
              <a:rPr lang="en-US" dirty="0" err="1" smtClean="0"/>
              <a:t>imageURL</a:t>
            </a:r>
            <a:r>
              <a:rPr lang="en-US" dirty="0" smtClean="0"/>
              <a:t>” is because image are send to QML using the image provider.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59751" y="2310983"/>
            <a:ext cx="72724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"imageProgress"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83" y="3283148"/>
            <a:ext cx="12071887" cy="22467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QObject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connect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imageProgressChanged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,[&amp;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](</a:t>
            </a:r>
            <a:r>
              <a:rPr lang="en-US" sz="1400" noProof="1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progress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){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"imageProgress"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progress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connect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titleFinished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,[&amp;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](){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"comicTitle"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title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connect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imageFinished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,[&amp;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](){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</a:t>
            </a:r>
            <a:r>
              <a:rPr lang="en-US" sz="1400" noProof="1" smtClean="0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// The downloader adds the image to the ImageProvider, we have to set the correct URL</a:t>
            </a: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"imageURL"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image://xkcd/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+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number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});</a:t>
            </a:r>
            <a:endParaRPr lang="en-US" sz="1400" noProof="1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43200" y="3543300"/>
            <a:ext cx="1371600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267000" y="4182645"/>
            <a:ext cx="10001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343200" y="5041065"/>
            <a:ext cx="9239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values via “</a:t>
            </a:r>
            <a:r>
              <a:rPr lang="en-US" dirty="0" err="1"/>
              <a:t>setContextProperty</a:t>
            </a:r>
            <a:r>
              <a:rPr lang="en-US" dirty="0"/>
              <a:t>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QML we can simple use the exported variables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783802" y="2627116"/>
            <a:ext cx="6624395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comicTitle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top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imageURL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centerIn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imageProgress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 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bottom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bottom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4528316" y="5224797"/>
            <a:ext cx="1437945" cy="26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370523" y="2897940"/>
            <a:ext cx="1153978" cy="1862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4591380" y="4169306"/>
            <a:ext cx="9239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C++ signals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27325"/>
          </a:xfrm>
        </p:spPr>
        <p:txBody>
          <a:bodyPr/>
          <a:lstStyle/>
          <a:p>
            <a:r>
              <a:rPr lang="en-US" dirty="0" smtClean="0"/>
              <a:t>Expose the complete downloader object: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use a “Connections” object in QML: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360886" y="2450622"/>
            <a:ext cx="747022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downloader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xkcdImageProvider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manager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Here we register variables to be used in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qml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downloader"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124200" y="3960330"/>
            <a:ext cx="59436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Connections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target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onTitleFinished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titleText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=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onImageProgressChanged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=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onImageFinished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image://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xkcd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3959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QML types in C++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have to do for making the XKCD Downloader a QML Object?</a:t>
            </a:r>
          </a:p>
          <a:p>
            <a:pPr lvl="1"/>
            <a:r>
              <a:rPr lang="en-US" dirty="0" smtClean="0"/>
              <a:t>QML needs to know when a value has changed!</a:t>
            </a:r>
          </a:p>
          <a:p>
            <a:pPr lvl="1"/>
            <a:r>
              <a:rPr lang="en-US" dirty="0" smtClean="0"/>
              <a:t>Declare properties of class using the </a:t>
            </a:r>
            <a:r>
              <a:rPr lang="en-US" dirty="0" err="1" smtClean="0"/>
              <a:t>Qt</a:t>
            </a:r>
            <a:r>
              <a:rPr lang="en-US" dirty="0" smtClean="0"/>
              <a:t> macro “Q_PROPERTY”.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8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QML types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4979431"/>
            <a:ext cx="11430000" cy="1535669"/>
          </a:xfrm>
        </p:spPr>
        <p:txBody>
          <a:bodyPr/>
          <a:lstStyle/>
          <a:p>
            <a:r>
              <a:rPr lang="en-US" dirty="0" smtClean="0"/>
              <a:t>The get/set functions have to be implemented.</a:t>
            </a:r>
          </a:p>
          <a:p>
            <a:r>
              <a:rPr lang="en-US" dirty="0" smtClean="0"/>
              <a:t>The implementation has to ensure, that the “changed” signals are mitted when the values change!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43100" y="1520825"/>
            <a:ext cx="83058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QXkcdDownloader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Q_OBJECT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title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WRITE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imageProgressChanged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finished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getFinished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finishedChanged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…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signals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imageProgressChanged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progress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imageFinished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title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finishedChanged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660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QML types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/>
          </a:bodyPr>
          <a:lstStyle/>
          <a:p>
            <a:r>
              <a:rPr lang="en-US" dirty="0" smtClean="0"/>
              <a:t>Now we do in C++: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in QML: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43100" y="2449512"/>
            <a:ext cx="8305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qmlRegisterType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&gt;(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"de.goodpoint_hd"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"XkcdDownloader"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downloader"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43100" y="4011612"/>
            <a:ext cx="83058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"Loading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 ..."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://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xkcd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47872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QML types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we use the type directly in QML (we can do this because we registered it)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43100" y="2789235"/>
            <a:ext cx="83058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XkcdDownloader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551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"Loading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 ..."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://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xkcd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144027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9: Loading many comics at once!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887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overview of QML</a:t>
            </a:r>
          </a:p>
          <a:p>
            <a:r>
              <a:rPr lang="en-US" dirty="0" smtClean="0"/>
              <a:t>C++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QML?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QML is a </a:t>
            </a:r>
            <a:r>
              <a:rPr lang="en-US" b="1" u="sng" dirty="0" smtClean="0"/>
              <a:t>declarative</a:t>
            </a:r>
            <a:r>
              <a:rPr lang="en-US" dirty="0" smtClean="0"/>
              <a:t> language designed to describe the </a:t>
            </a:r>
            <a:r>
              <a:rPr lang="en-US" b="1" u="sng" dirty="0" smtClean="0"/>
              <a:t>user interface </a:t>
            </a:r>
            <a:r>
              <a:rPr lang="en-US" dirty="0" smtClean="0"/>
              <a:t>of a program</a:t>
            </a:r>
          </a:p>
          <a:p>
            <a:r>
              <a:rPr lang="en-US" dirty="0" smtClean="0"/>
              <a:t>First introduced in </a:t>
            </a:r>
            <a:r>
              <a:rPr lang="en-US" dirty="0" err="1" smtClean="0"/>
              <a:t>Qt</a:t>
            </a:r>
            <a:r>
              <a:rPr lang="en-US" dirty="0" smtClean="0"/>
              <a:t> 4.7 in 2010</a:t>
            </a:r>
          </a:p>
          <a:p>
            <a:r>
              <a:rPr lang="en-US" dirty="0" smtClean="0"/>
              <a:t>Created to make “Fluid UIs” (UIs where every transition is made smooth with an animation)</a:t>
            </a:r>
          </a:p>
          <a:p>
            <a:r>
              <a:rPr lang="en-US" dirty="0" smtClean="0"/>
              <a:t>Paradigm similar to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QML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03152" y="1690689"/>
            <a:ext cx="5255150" cy="4486274"/>
          </a:xfrm>
        </p:spPr>
        <p:txBody>
          <a:bodyPr/>
          <a:lstStyle/>
          <a:p>
            <a:r>
              <a:rPr lang="en-US" dirty="0" smtClean="0"/>
              <a:t>Nested Objects</a:t>
            </a:r>
          </a:p>
          <a:p>
            <a:r>
              <a:rPr lang="en-US" dirty="0" smtClean="0"/>
              <a:t>Nesting builds visual tree</a:t>
            </a:r>
          </a:p>
          <a:p>
            <a:r>
              <a:rPr lang="en-US" dirty="0" smtClean="0"/>
              <a:t>Properties set with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propertyname</a:t>
            </a:r>
            <a:r>
              <a:rPr lang="en-US" dirty="0" smtClean="0"/>
              <a:t>&gt;:&lt;value&gt;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5573864" y="6368995"/>
            <a:ext cx="46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http://</a:t>
            </a:r>
            <a:r>
              <a:rPr lang="de-DE" dirty="0" err="1" smtClean="0"/>
              <a:t>doc.qt.io</a:t>
            </a:r>
            <a:r>
              <a:rPr lang="de-DE" dirty="0" smtClean="0"/>
              <a:t>/qt-5/qml-tutorial1.html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690688"/>
            <a:ext cx="575178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QtQuick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QtQuick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visible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true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480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640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Rectangle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page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320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;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480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lightgray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helloText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"Hello world!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30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page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font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pointSize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24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</a:t>
            </a:r>
            <a:r>
              <a:rPr lang="en-US" sz="1200" dirty="0" err="1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font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bold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true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4350"/>
          </a:xfrm>
        </p:spPr>
        <p:txBody>
          <a:bodyPr/>
          <a:lstStyle/>
          <a:p>
            <a:r>
              <a:rPr lang="en-US" dirty="0" smtClean="0"/>
              <a:t>Properties can be bound to expressions. The properties are updated when the values in the expression changes.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3129975"/>
            <a:ext cx="402826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Rectangle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widthSlider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heightSlider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endParaRPr lang="en-US" sz="1200" dirty="0" smtClean="0">
              <a:solidFill>
                <a:srgbClr val="8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             …</a:t>
            </a:r>
          </a:p>
          <a:p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…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Slider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widthSlider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minimumValue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maximumValue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Slider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heightSlider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minimumValue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maximumValue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866468" y="3129975"/>
            <a:ext cx="6487332" cy="339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the Slider value changes, the width and height if the Rectangle are updated.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514724" y="3643489"/>
            <a:ext cx="1638300" cy="82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 flipV="1">
            <a:off x="4572000" y="3502617"/>
            <a:ext cx="581024" cy="96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Animation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31950" y="1825625"/>
            <a:ext cx="5521850" cy="2862322"/>
          </a:xfrm>
        </p:spPr>
        <p:txBody>
          <a:bodyPr/>
          <a:lstStyle/>
          <a:p>
            <a:r>
              <a:rPr lang="en-US" dirty="0" smtClean="0"/>
              <a:t>Rectangle is on the left or right screen edge depending on “</a:t>
            </a:r>
            <a:r>
              <a:rPr lang="en-US" dirty="0" err="1" smtClean="0"/>
              <a:t>leftRadioButton.checked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“Behavior on x” defines, that when x is changed, the changed is smoothed with an animation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571500" y="1825625"/>
            <a:ext cx="526045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Rectangle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page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leftRadioButton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checked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-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Behavior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NumberAnimation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duration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2000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easing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Easing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OutBounce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…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RadioButton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leftRadioButton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850500" y="5498981"/>
            <a:ext cx="8496300" cy="10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There are other ways of doing Animation, but this should give the general Idea.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758698" y="3115159"/>
            <a:ext cx="3073253" cy="160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886075" y="2638014"/>
            <a:ext cx="3098276" cy="190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practical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95268" y="1825625"/>
            <a:ext cx="465853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 value is updated when the summands change.</a:t>
            </a:r>
          </a:p>
          <a:p>
            <a:r>
              <a:rPr lang="en-US" dirty="0" smtClean="0"/>
              <a:t>The color of the text depends on whether an “@” is in the text.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onTextChanged</a:t>
            </a:r>
            <a:r>
              <a:rPr lang="en-US" dirty="0" smtClean="0"/>
              <a:t>” is a imperative function in JavaScript. JavaScript is used to write imperative parts in QML.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5549" y="1825625"/>
            <a:ext cx="5859719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RowLayout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TextField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        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n1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"+"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TextField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 =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(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parseInt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 +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parseInt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TextField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(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indexOf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"@"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)&lt;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)?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red"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"green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PT Mono"/>
              </a:rPr>
              <a:t>console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log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4090988" y="4972576"/>
            <a:ext cx="2562226" cy="38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5619347" y="3584044"/>
            <a:ext cx="1305329" cy="941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98183" y="2402237"/>
            <a:ext cx="4026494" cy="1331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3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bindings in QML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of values via “</a:t>
            </a:r>
            <a:r>
              <a:rPr lang="en-US" dirty="0" err="1" smtClean="0"/>
              <a:t>setContextProperty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Creating QML types in C++</a:t>
            </a:r>
          </a:p>
          <a:p>
            <a:pPr lvl="1"/>
            <a:r>
              <a:rPr lang="en-US" dirty="0" smtClean="0"/>
              <a:t>Connecting to signals</a:t>
            </a:r>
          </a:p>
          <a:p>
            <a:pPr lvl="1"/>
            <a:r>
              <a:rPr lang="en-US" dirty="0" smtClean="0"/>
              <a:t>Binding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Backend: XKCD Comic downloader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4250" y="2187575"/>
            <a:ext cx="6169550" cy="433965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QObject</a:t>
            </a:r>
            <a:r>
              <a:rPr lang="en-US" dirty="0" smtClean="0"/>
              <a:t> that downloads a XKCD comic image and emits signals when it is finished or progress is update.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imageProvider</a:t>
            </a:r>
            <a:r>
              <a:rPr lang="en-US" dirty="0" smtClean="0"/>
              <a:t>” and “manager” are needed for downloading and publishing images to QML.</a:t>
            </a:r>
          </a:p>
          <a:p>
            <a:r>
              <a:rPr lang="en-US" dirty="0" smtClean="0"/>
              <a:t>Starts the download</a:t>
            </a:r>
          </a:p>
          <a:p>
            <a:r>
              <a:rPr lang="en-US" dirty="0" smtClean="0"/>
              <a:t>Current state of download</a:t>
            </a:r>
          </a:p>
          <a:p>
            <a:endParaRPr lang="en-US" dirty="0"/>
          </a:p>
          <a:p>
            <a:r>
              <a:rPr lang="en-US" dirty="0" smtClean="0"/>
              <a:t>Emitted when progress changes, title has been set or image has been downloaded.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2187575"/>
            <a:ext cx="434605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QObject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Q_OBJECT</a:t>
            </a: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explicit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QQuickPixmapImageProvider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imageProvider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QNetworkAccessManager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manager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QObject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parent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virtual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~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startDownload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imageDownloadProgress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title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QPixmap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imageData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manager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QQuickPixmapImageProvider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imageProvider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signals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imageProgressChanged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progress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imageFinished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titleFinished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title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};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4448014" y="6134101"/>
            <a:ext cx="943137" cy="11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895601" y="4514851"/>
            <a:ext cx="2288649" cy="523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3828081" y="4017964"/>
            <a:ext cx="1356170" cy="582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4448014" y="3521077"/>
            <a:ext cx="943137" cy="296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Microsoft Macintosh PowerPoint</Application>
  <PresentationFormat>Breitbild</PresentationFormat>
  <Paragraphs>485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PT Mono</vt:lpstr>
      <vt:lpstr>Arial</vt:lpstr>
      <vt:lpstr>Office-Design</vt:lpstr>
      <vt:lpstr>Short Introduction to QML</vt:lpstr>
      <vt:lpstr>Agenda</vt:lpstr>
      <vt:lpstr>What is QML?</vt:lpstr>
      <vt:lpstr>Short QML Example</vt:lpstr>
      <vt:lpstr>Databinding</vt:lpstr>
      <vt:lpstr>Declarative Animation</vt:lpstr>
      <vt:lpstr>A little bit more practical example</vt:lpstr>
      <vt:lpstr>C++ bindings in QML</vt:lpstr>
      <vt:lpstr>C++ Backend: XKCD Comic downloader</vt:lpstr>
      <vt:lpstr>Setting values via “setContextProperty”</vt:lpstr>
      <vt:lpstr>Setting values via “setContextProperty”</vt:lpstr>
      <vt:lpstr>Setting values via “setContextProperty”</vt:lpstr>
      <vt:lpstr>Connecting to C++ signals</vt:lpstr>
      <vt:lpstr>Creating QML types in C++</vt:lpstr>
      <vt:lpstr>Creating QML types in C++</vt:lpstr>
      <vt:lpstr>Creating QML types in C++</vt:lpstr>
      <vt:lpstr>Creating QML types in C++</vt:lpstr>
      <vt:lpstr>Last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Introduction to QML</dc:title>
  <dc:creator>Nathan Huesken</dc:creator>
  <cp:lastModifiedBy>Nathan Huesken</cp:lastModifiedBy>
  <cp:revision>67</cp:revision>
  <dcterms:created xsi:type="dcterms:W3CDTF">2016-03-13T11:18:38Z</dcterms:created>
  <dcterms:modified xsi:type="dcterms:W3CDTF">2016-03-13T23:47:02Z</dcterms:modified>
</cp:coreProperties>
</file>