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66" r:id="rId14"/>
    <p:sldId id="267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1A42B81E-D091-C248-BA89-9EC0323209C7}">
          <p14:sldIdLst>
            <p14:sldId id="256"/>
          </p14:sldIdLst>
        </p14:section>
        <p14:section name="Übersicht" id="{1A839094-A7F7-3946-A23F-3CD8677F0A2B}">
          <p14:sldIdLst>
            <p14:sldId id="257"/>
          </p14:sldIdLst>
        </p14:section>
        <p14:section name="Short Overview of QML" id="{70E5F350-D34D-F547-BA5A-D3543F522D68}">
          <p14:sldIdLst>
            <p14:sldId id="258"/>
            <p14:sldId id="259"/>
            <p14:sldId id="260"/>
            <p14:sldId id="261"/>
            <p14:sldId id="262"/>
          </p14:sldIdLst>
        </p14:section>
        <p14:section name="C++ bindings" id="{8B653DF2-8E44-4F60-8918-A7C21B46172D}">
          <p14:sldIdLst>
            <p14:sldId id="263"/>
            <p14:sldId id="264"/>
            <p14:sldId id="265"/>
            <p14:sldId id="268"/>
            <p14:sldId id="269"/>
            <p14:sldId id="266"/>
            <p14:sldId id="267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86421" autoAdjust="0"/>
  </p:normalViewPr>
  <p:slideViewPr>
    <p:cSldViewPr snapToGrid="0" snapToObjects="1">
      <p:cViewPr varScale="1">
        <p:scale>
          <a:sx n="100" d="100"/>
          <a:sy n="100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BAEF12-46D5-574A-A1C8-4ED79D70BDA2}" type="datetimeFigureOut">
              <a:rPr lang="de-DE" smtClean="0"/>
              <a:t>13.03.2016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31B84-C3EB-524A-9C75-3ABC5C5F85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590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Example</a:t>
            </a:r>
            <a:r>
              <a:rPr lang="de-DE" baseline="0" dirty="0" smtClean="0"/>
              <a:t> 1, </a:t>
            </a:r>
            <a:r>
              <a:rPr lang="de-DE" baseline="0" dirty="0" err="1" smtClean="0"/>
              <a:t>create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QT </a:t>
            </a:r>
            <a:r>
              <a:rPr lang="de-DE" baseline="0" dirty="0" err="1" smtClean="0"/>
              <a:t>Creator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31B84-C3EB-524A-9C75-3ABC5C5F853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486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QtQuick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2.5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QtQuick.Controls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1.4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QtQuick.Layouts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1.1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import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QtQuick.Window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2.2</a:t>
            </a:r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id: window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visible: true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width: 480; height: 640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Rectangle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id: page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width: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widthSlider.value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height: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heightSlider.value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border.width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borderWidthSlider.value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anchors.centerIn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parent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radius: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radiusSlider.value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color: 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lightgray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"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Text {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id: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helloText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text: "Hello world! "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y: 30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anchors.horizontalCenter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page.horizontalCenter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font.pointSize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24;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font.bold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true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}</a:t>
            </a:r>
          </a:p>
          <a:p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GridLayout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columns: 2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anchors.bottom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parent.bottom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anchors.left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parent.left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anchors.right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parent.right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Label {text: "width:"}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Slider {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id: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widthSlider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minimumValue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maximumValue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window.width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Label {text: "height:"}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Slider {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id: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heightSlider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minimumValue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maximumValue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window.height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Label {text: "radius:"}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Slider {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id: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radiusSlider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minimumValue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maximumValue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20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Label {text: "border width:"}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Slider {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id: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borderWidthSlider</a:t>
            </a:r>
            <a:endParaRPr lang="en-US" sz="120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minimumValue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0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en-US" sz="120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maximumValue</a:t>
            </a:r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10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}</a:t>
            </a:r>
          </a:p>
          <a:p>
            <a:r>
              <a:rPr lang="en-US" sz="120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31B84-C3EB-524A-9C75-3ABC5C5F853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800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3</a:t>
            </a:r>
          </a:p>
          <a:p>
            <a:r>
              <a:rPr lang="en-US" dirty="0" smtClean="0"/>
              <a:t>15c15</a:t>
            </a:r>
          </a:p>
          <a:p>
            <a:r>
              <a:rPr lang="en-US" dirty="0" smtClean="0"/>
              <a:t>&lt;         </a:t>
            </a:r>
            <a:r>
              <a:rPr lang="en-US" dirty="0" err="1" smtClean="0"/>
              <a:t>anchors.centerIn</a:t>
            </a:r>
            <a:r>
              <a:rPr lang="en-US" dirty="0" smtClean="0"/>
              <a:t>: parent</a:t>
            </a:r>
          </a:p>
          <a:p>
            <a:r>
              <a:rPr lang="en-US" dirty="0" smtClean="0"/>
              <a:t>---</a:t>
            </a:r>
          </a:p>
          <a:p>
            <a:r>
              <a:rPr lang="en-US" dirty="0" smtClean="0"/>
              <a:t>&gt;         </a:t>
            </a:r>
            <a:r>
              <a:rPr lang="en-US" dirty="0" err="1" smtClean="0"/>
              <a:t>anchors.verticalCenter</a:t>
            </a:r>
            <a:r>
              <a:rPr lang="en-US" dirty="0" smtClean="0"/>
              <a:t>: </a:t>
            </a:r>
            <a:r>
              <a:rPr lang="en-US" dirty="0" err="1" smtClean="0"/>
              <a:t>parent.verticalCenter</a:t>
            </a:r>
            <a:endParaRPr lang="en-US" dirty="0" smtClean="0"/>
          </a:p>
          <a:p>
            <a:r>
              <a:rPr lang="en-US" dirty="0" smtClean="0"/>
              <a:t>16a17,26</a:t>
            </a:r>
          </a:p>
          <a:p>
            <a:r>
              <a:rPr lang="en-US" dirty="0" smtClean="0"/>
              <a:t>&gt;</a:t>
            </a:r>
          </a:p>
          <a:p>
            <a:r>
              <a:rPr lang="en-US" dirty="0" smtClean="0"/>
              <a:t>&gt;         x: </a:t>
            </a:r>
            <a:r>
              <a:rPr lang="en-US" dirty="0" err="1" smtClean="0"/>
              <a:t>leftRadioButton.checked</a:t>
            </a:r>
            <a:r>
              <a:rPr lang="en-US" dirty="0" smtClean="0"/>
              <a:t>? 0 : </a:t>
            </a:r>
            <a:r>
              <a:rPr lang="en-US" dirty="0" err="1" smtClean="0"/>
              <a:t>parent.width</a:t>
            </a:r>
            <a:r>
              <a:rPr lang="en-US" dirty="0" smtClean="0"/>
              <a:t>-width</a:t>
            </a:r>
          </a:p>
          <a:p>
            <a:r>
              <a:rPr lang="en-US" dirty="0" smtClean="0"/>
              <a:t>&gt;</a:t>
            </a:r>
          </a:p>
          <a:p>
            <a:r>
              <a:rPr lang="en-US" dirty="0" smtClean="0"/>
              <a:t>&gt;         Behavior on x {</a:t>
            </a:r>
          </a:p>
          <a:p>
            <a:r>
              <a:rPr lang="en-US" dirty="0" smtClean="0"/>
              <a:t>&gt;             </a:t>
            </a:r>
            <a:r>
              <a:rPr lang="en-US" dirty="0" err="1" smtClean="0"/>
              <a:t>NumberAnimation</a:t>
            </a:r>
            <a:r>
              <a:rPr lang="en-US" dirty="0" smtClean="0"/>
              <a:t> {</a:t>
            </a:r>
          </a:p>
          <a:p>
            <a:r>
              <a:rPr lang="en-US" dirty="0" smtClean="0"/>
              <a:t>&gt;                 duration: 2000</a:t>
            </a:r>
          </a:p>
          <a:p>
            <a:r>
              <a:rPr lang="en-US" dirty="0" smtClean="0"/>
              <a:t>&gt;                 </a:t>
            </a:r>
            <a:r>
              <a:rPr lang="en-US" dirty="0" err="1" smtClean="0"/>
              <a:t>easing.type</a:t>
            </a:r>
            <a:r>
              <a:rPr lang="en-US" dirty="0" smtClean="0"/>
              <a:t>: </a:t>
            </a:r>
            <a:r>
              <a:rPr lang="en-US" dirty="0" err="1" smtClean="0"/>
              <a:t>Easing.OutBounce</a:t>
            </a:r>
            <a:endParaRPr lang="en-US" dirty="0" smtClean="0"/>
          </a:p>
          <a:p>
            <a:r>
              <a:rPr lang="en-US" dirty="0" smtClean="0"/>
              <a:t>&gt;             }</a:t>
            </a:r>
          </a:p>
          <a:p>
            <a:r>
              <a:rPr lang="en-US" dirty="0" smtClean="0"/>
              <a:t>&gt;         }</a:t>
            </a:r>
          </a:p>
          <a:p>
            <a:r>
              <a:rPr lang="en-US" dirty="0" smtClean="0"/>
              <a:t>&gt;</a:t>
            </a:r>
          </a:p>
          <a:p>
            <a:r>
              <a:rPr lang="en-US" dirty="0" smtClean="0"/>
              <a:t>55a66,80</a:t>
            </a:r>
          </a:p>
          <a:p>
            <a:r>
              <a:rPr lang="en-US" dirty="0" smtClean="0"/>
              <a:t>&gt;         }</a:t>
            </a:r>
          </a:p>
          <a:p>
            <a:r>
              <a:rPr lang="en-US" dirty="0" smtClean="0"/>
              <a:t>&gt;         Label {text: "position:"}</a:t>
            </a:r>
          </a:p>
          <a:p>
            <a:r>
              <a:rPr lang="en-US" dirty="0" smtClean="0"/>
              <a:t>&gt;         </a:t>
            </a:r>
            <a:r>
              <a:rPr lang="en-US" dirty="0" err="1" smtClean="0"/>
              <a:t>RowLayout</a:t>
            </a:r>
            <a:r>
              <a:rPr lang="en-US" dirty="0" smtClean="0"/>
              <a:t> {</a:t>
            </a:r>
          </a:p>
          <a:p>
            <a:r>
              <a:rPr lang="en-US" dirty="0" smtClean="0"/>
              <a:t>&gt;             </a:t>
            </a:r>
            <a:r>
              <a:rPr lang="en-US" dirty="0" err="1" smtClean="0"/>
              <a:t>ExclusiveGroup</a:t>
            </a:r>
            <a:r>
              <a:rPr lang="en-US" dirty="0" smtClean="0"/>
              <a:t>{id: </a:t>
            </a:r>
            <a:r>
              <a:rPr lang="en-US" dirty="0" err="1" smtClean="0"/>
              <a:t>positionGroup</a:t>
            </a:r>
            <a:r>
              <a:rPr lang="en-US" dirty="0" smtClean="0"/>
              <a:t>}</a:t>
            </a:r>
          </a:p>
          <a:p>
            <a:r>
              <a:rPr lang="en-US" dirty="0" smtClean="0"/>
              <a:t>&gt;             </a:t>
            </a:r>
            <a:r>
              <a:rPr lang="en-US" dirty="0" err="1" smtClean="0"/>
              <a:t>RadioButton</a:t>
            </a:r>
            <a:r>
              <a:rPr lang="en-US" dirty="0" smtClean="0"/>
              <a:t>{</a:t>
            </a:r>
          </a:p>
          <a:p>
            <a:r>
              <a:rPr lang="en-US" dirty="0" smtClean="0"/>
              <a:t>&gt;                 id: </a:t>
            </a:r>
            <a:r>
              <a:rPr lang="en-US" dirty="0" err="1" smtClean="0"/>
              <a:t>leftRadioButton</a:t>
            </a:r>
            <a:endParaRPr lang="en-US" dirty="0" smtClean="0"/>
          </a:p>
          <a:p>
            <a:r>
              <a:rPr lang="en-US" dirty="0" smtClean="0"/>
              <a:t>&gt;                 text: "left"</a:t>
            </a:r>
          </a:p>
          <a:p>
            <a:r>
              <a:rPr lang="en-US" dirty="0" smtClean="0"/>
              <a:t>&gt;                 checked: true</a:t>
            </a:r>
          </a:p>
          <a:p>
            <a:r>
              <a:rPr lang="en-US" dirty="0" smtClean="0"/>
              <a:t>&gt;                 </a:t>
            </a:r>
            <a:r>
              <a:rPr lang="en-US" dirty="0" err="1" smtClean="0"/>
              <a:t>exclusiveGroup</a:t>
            </a:r>
            <a:r>
              <a:rPr lang="en-US" dirty="0" smtClean="0"/>
              <a:t>: </a:t>
            </a:r>
            <a:r>
              <a:rPr lang="en-US" dirty="0" err="1" smtClean="0"/>
              <a:t>positionGroup</a:t>
            </a:r>
            <a:endParaRPr lang="en-US" dirty="0" smtClean="0"/>
          </a:p>
          <a:p>
            <a:r>
              <a:rPr lang="en-US" dirty="0" smtClean="0"/>
              <a:t>&gt;             }</a:t>
            </a:r>
          </a:p>
          <a:p>
            <a:r>
              <a:rPr lang="en-US" dirty="0" smtClean="0"/>
              <a:t>&gt;             </a:t>
            </a:r>
            <a:r>
              <a:rPr lang="en-US" dirty="0" err="1" smtClean="0"/>
              <a:t>RadioButton</a:t>
            </a:r>
            <a:r>
              <a:rPr lang="en-US" dirty="0" smtClean="0"/>
              <a:t>{</a:t>
            </a:r>
          </a:p>
          <a:p>
            <a:r>
              <a:rPr lang="en-US" dirty="0" smtClean="0"/>
              <a:t>&gt;                 id: </a:t>
            </a:r>
            <a:r>
              <a:rPr lang="en-US" dirty="0" err="1" smtClean="0"/>
              <a:t>rightRadioButton</a:t>
            </a:r>
            <a:endParaRPr lang="en-US" dirty="0" smtClean="0"/>
          </a:p>
          <a:p>
            <a:r>
              <a:rPr lang="en-US" dirty="0" smtClean="0"/>
              <a:t>&gt;                 text: "right"</a:t>
            </a:r>
          </a:p>
          <a:p>
            <a:r>
              <a:rPr lang="en-US" dirty="0" smtClean="0"/>
              <a:t>&gt;                 </a:t>
            </a:r>
            <a:r>
              <a:rPr lang="en-US" dirty="0" err="1" smtClean="0"/>
              <a:t>exclusiveGroup</a:t>
            </a:r>
            <a:r>
              <a:rPr lang="en-US" dirty="0" smtClean="0"/>
              <a:t>: </a:t>
            </a:r>
            <a:r>
              <a:rPr lang="en-US" dirty="0" err="1" smtClean="0"/>
              <a:t>positionGroup</a:t>
            </a:r>
            <a:endParaRPr lang="en-US" dirty="0" smtClean="0"/>
          </a:p>
          <a:p>
            <a:r>
              <a:rPr lang="en-US" dirty="0" smtClean="0"/>
              <a:t>&gt;             }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31B84-C3EB-524A-9C75-3ABC5C5F853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6990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r>
              <a:rPr lang="en-US" baseline="0" dirty="0" smtClean="0"/>
              <a:t> 5</a:t>
            </a:r>
          </a:p>
          <a:p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QtQuick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QtQuick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80"/>
                </a:solidFill>
                <a:highlight>
                  <a:srgbClr val="FFFFFF"/>
                </a:highlight>
              </a:rPr>
              <a:t>Window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QtQuick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Layouts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QtQuick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Controls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</a:rPr>
              <a:t>Window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visible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true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height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640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width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480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comicTitle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horizontalCenter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horizontalCenter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top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top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</a:rPr>
              <a:t>Image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source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imageURL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centerIn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dirty="0" err="1" smtClean="0">
                <a:solidFill>
                  <a:srgbClr val="800080"/>
                </a:solidFill>
                <a:highlight>
                  <a:srgbClr val="FFFFFF"/>
                </a:highlight>
              </a:rPr>
              <a:t>ProgressBar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value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imageProgress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/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100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horizontalCenter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horizontalCenter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bottom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bottom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31B84-C3EB-524A-9C75-3ABC5C5F853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6932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6</a:t>
            </a:r>
          </a:p>
          <a:p>
            <a:r>
              <a:rPr lang="en-US" dirty="0" smtClean="0"/>
              <a:t>Remove connections</a:t>
            </a:r>
          </a:p>
          <a:p>
            <a:r>
              <a:rPr lang="en-US" dirty="0" smtClean="0"/>
              <a:t>Register</a:t>
            </a:r>
            <a:r>
              <a:rPr lang="en-US" baseline="0" dirty="0" smtClean="0"/>
              <a:t> downloader</a:t>
            </a:r>
          </a:p>
          <a:p>
            <a:endParaRPr lang="en-US" baseline="0" dirty="0" smtClean="0"/>
          </a:p>
          <a:p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QtQuick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5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QtQuick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80"/>
                </a:solidFill>
                <a:highlight>
                  <a:srgbClr val="FFFFFF"/>
                </a:highlight>
              </a:rPr>
              <a:t>Window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2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QtQuick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Layouts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QtQuick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Controls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4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</a:rPr>
              <a:t>Window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visible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smtClean="0">
                <a:solidFill>
                  <a:srgbClr val="808040"/>
                </a:solidFill>
                <a:highlight>
                  <a:srgbClr val="FFFFFF"/>
                </a:highlight>
              </a:rPr>
              <a:t>true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height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640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width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</a:rPr>
              <a:t>480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titleText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</a:rPr>
              <a:t>text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"Loading ..."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horizontalCenter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horizontalCenter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top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top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</a:p>
          <a:p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i="0" dirty="0" smtClean="0">
                <a:solidFill>
                  <a:srgbClr val="800080"/>
                </a:solidFill>
                <a:highlight>
                  <a:srgbClr val="FFFFFF"/>
                </a:highlight>
              </a:rPr>
              <a:t>Image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id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image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source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""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centerIn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</a:p>
          <a:p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i="0" dirty="0" err="1" smtClean="0">
                <a:solidFill>
                  <a:srgbClr val="800080"/>
                </a:solidFill>
                <a:highlight>
                  <a:srgbClr val="FFFFFF"/>
                </a:highlight>
              </a:rPr>
              <a:t>ProgressBar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id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progressBar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value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horizontalCenter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horizontalCenter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anchors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bottom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parent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bottom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</a:p>
          <a:p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i="0" dirty="0" smtClean="0">
                <a:solidFill>
                  <a:srgbClr val="800080"/>
                </a:solidFill>
                <a:highlight>
                  <a:srgbClr val="FFFFFF"/>
                </a:highlight>
              </a:rPr>
              <a:t>Connections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target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downloader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onTitleFinished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{</a:t>
            </a: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titleText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text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title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onImageProgressChanged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{</a:t>
            </a: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progressBar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value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sz="1200" i="0" dirty="0" smtClean="0">
                <a:solidFill>
                  <a:srgbClr val="800000"/>
                </a:solidFill>
                <a:highlight>
                  <a:srgbClr val="FFFFFF"/>
                </a:highlight>
              </a:rPr>
              <a:t>progress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/</a:t>
            </a:r>
            <a:r>
              <a:rPr lang="en-US" sz="1200" i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100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smtClean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endParaRPr lang="en-US" sz="1200" i="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onImageFinished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: {</a:t>
            </a:r>
          </a:p>
          <a:p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image</a:t>
            </a:r>
            <a:r>
              <a:rPr lang="en-US" sz="1200" i="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1200" i="0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source</a:t>
            </a:r>
            <a:r>
              <a:rPr lang="en-US" sz="1200" i="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US" sz="1200" i="0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200" i="0" u="sng" dirty="0" smtClean="0">
                <a:solidFill>
                  <a:srgbClr val="808080"/>
                </a:solidFill>
                <a:highlight>
                  <a:srgbClr val="FFFFFF"/>
                </a:highlight>
              </a:rPr>
              <a:t>image://</a:t>
            </a:r>
            <a:r>
              <a:rPr lang="en-US" sz="1200" i="0" u="sng" dirty="0" err="1" smtClean="0">
                <a:solidFill>
                  <a:srgbClr val="808080"/>
                </a:solidFill>
                <a:highlight>
                  <a:srgbClr val="FFFFFF"/>
                </a:highlight>
              </a:rPr>
              <a:t>xkcd</a:t>
            </a:r>
            <a:r>
              <a:rPr lang="en-US" sz="1200" i="0" u="sng" dirty="0" smtClean="0">
                <a:solidFill>
                  <a:srgbClr val="808080"/>
                </a:solidFill>
                <a:highlight>
                  <a:srgbClr val="FFFFFF"/>
                </a:highlight>
              </a:rPr>
              <a:t>/</a:t>
            </a:r>
            <a:r>
              <a:rPr lang="en-US" sz="1200" i="0" u="none" dirty="0" smtClean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200" i="0" u="none" dirty="0" smtClean="0">
                <a:solidFill>
                  <a:srgbClr val="000000"/>
                </a:solidFill>
                <a:highlight>
                  <a:srgbClr val="FFFFFF"/>
                </a:highlight>
              </a:rPr>
              <a:t> + </a:t>
            </a:r>
            <a:r>
              <a:rPr lang="en-US" sz="1200" i="0" u="none" dirty="0" err="1" smtClean="0">
                <a:solidFill>
                  <a:srgbClr val="800000"/>
                </a:solidFill>
                <a:highlight>
                  <a:srgbClr val="FFFFFF"/>
                </a:highlight>
              </a:rPr>
              <a:t>xkcdID</a:t>
            </a:r>
            <a:endParaRPr lang="en-US" sz="1200" i="0" u="none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u="none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}</a:t>
            </a:r>
          </a:p>
          <a:p>
            <a:r>
              <a:rPr lang="en-US" sz="1200" i="0" u="none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}</a:t>
            </a:r>
          </a:p>
          <a:p>
            <a:endParaRPr lang="en-US" sz="1200" i="0" u="none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i="0" u="none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31B84-C3EB-524A-9C75-3ABC5C5F853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426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7</a:t>
            </a:r>
          </a:p>
          <a:p>
            <a:endParaRPr lang="en-US" dirty="0" smtClean="0"/>
          </a:p>
          <a:p>
            <a:r>
              <a:rPr lang="en-US" dirty="0" smtClean="0"/>
              <a:t>QML</a:t>
            </a:r>
            <a:r>
              <a:rPr lang="en-US" baseline="0" dirty="0" smtClean="0"/>
              <a:t> diffs: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text: "Loading ..."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        text: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downloader.finished?downloader.title:"Loading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..."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20c20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source: ""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        source: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downloader.finished?"image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xkcd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/"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downloader.xkcdID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:""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26c26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value: 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        value: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downloader.imageDownloadProgress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/100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30,44d29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Connections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target: downloader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onTitleFinished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titleText.text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title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onImageProgressChanged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progressBar.value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progress/100.0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onImageFinished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image.source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"image://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xkcd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/" +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xkcdID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    }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     }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31B84-C3EB-524A-9C75-3ABC5C5F853A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497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8</a:t>
            </a:r>
          </a:p>
          <a:p>
            <a:r>
              <a:rPr lang="en-US" dirty="0" err="1" smtClean="0"/>
              <a:t>Qml</a:t>
            </a:r>
            <a:r>
              <a:rPr lang="en-US" dirty="0" smtClean="0"/>
              <a:t> diff:</a:t>
            </a:r>
          </a:p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XkcdDownloader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        id: downloader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       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xkcdID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551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    }</a:t>
            </a:r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31B84-C3EB-524A-9C75-3ABC5C5F853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642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95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16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51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5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91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13.03.2016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29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13.03.2016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3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13.03.2016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850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13.03.2016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51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13.03.2016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427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2035-8041-304C-B944-69602EA709BC}" type="datetimeFigureOut">
              <a:rPr lang="de-DE" smtClean="0"/>
              <a:t>13.03.2016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56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62035-8041-304C-B944-69602EA709BC}" type="datetimeFigureOut">
              <a:rPr lang="de-DE" smtClean="0"/>
              <a:t>13.03.2016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43037-0C8B-EF46-AD4C-1BDDBDD6E4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294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Short Introduction to QML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emphasis on C++ bindings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94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values via “</a:t>
            </a:r>
            <a:r>
              <a:rPr lang="en-US" dirty="0" err="1" smtClean="0"/>
              <a:t>setContextProperty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425"/>
          </a:xfrm>
        </p:spPr>
        <p:txBody>
          <a:bodyPr/>
          <a:lstStyle/>
          <a:p>
            <a:r>
              <a:rPr lang="en-US" dirty="0" smtClean="0"/>
              <a:t>How does our main look so far?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838200" y="2740025"/>
            <a:ext cx="434605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04000"/>
                </a:solidFill>
                <a:highlight>
                  <a:srgbClr val="FFFFFF"/>
                </a:highlight>
                <a:latin typeface="PT Mono"/>
              </a:rPr>
              <a:t>#include &lt;</a:t>
            </a:r>
            <a:r>
              <a:rPr lang="en-US" sz="1200" dirty="0" err="1">
                <a:solidFill>
                  <a:srgbClr val="804000"/>
                </a:solidFill>
                <a:highlight>
                  <a:srgbClr val="FFFFFF"/>
                </a:highlight>
                <a:latin typeface="PT Mono"/>
              </a:rPr>
              <a:t>QGuiApplication</a:t>
            </a:r>
            <a:r>
              <a:rPr lang="en-US" sz="1200" dirty="0">
                <a:solidFill>
                  <a:srgbClr val="804000"/>
                </a:solidFill>
                <a:highlight>
                  <a:srgbClr val="FFFFFF"/>
                </a:highlight>
                <a:latin typeface="PT Mono"/>
              </a:rPr>
              <a:t>&gt;</a:t>
            </a:r>
          </a:p>
          <a:p>
            <a:r>
              <a:rPr lang="en-US" sz="1200" dirty="0">
                <a:solidFill>
                  <a:srgbClr val="804000"/>
                </a:solidFill>
                <a:highlight>
                  <a:srgbClr val="FFFFFF"/>
                </a:highlight>
                <a:latin typeface="PT Mono"/>
              </a:rPr>
              <a:t>#include &lt;</a:t>
            </a:r>
            <a:r>
              <a:rPr lang="en-US" sz="1200" dirty="0" err="1">
                <a:solidFill>
                  <a:srgbClr val="804000"/>
                </a:solidFill>
                <a:highlight>
                  <a:srgbClr val="FFFFFF"/>
                </a:highlight>
                <a:latin typeface="PT Mono"/>
              </a:rPr>
              <a:t>QQmlApplicationEngine</a:t>
            </a:r>
            <a:r>
              <a:rPr lang="en-US" sz="1200" dirty="0">
                <a:solidFill>
                  <a:srgbClr val="804000"/>
                </a:solidFill>
                <a:highlight>
                  <a:srgbClr val="FFFFFF"/>
                </a:highlight>
                <a:latin typeface="PT Mono"/>
              </a:rPr>
              <a:t>&gt;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main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argc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char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*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argv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[])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QGuiApplication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app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argc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argv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QQmlApplicationEngine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engine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engine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load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QUrl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QStringLiteral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qrc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:/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main.qml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)));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PT Mono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app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exec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5184250" y="2746375"/>
            <a:ext cx="5038725" cy="2965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We interact with QML using the engine object!</a:t>
            </a:r>
            <a:endParaRPr lang="en-US" dirty="0"/>
          </a:p>
        </p:txBody>
      </p:sp>
      <p:cxnSp>
        <p:nvCxnSpPr>
          <p:cNvPr id="8" name="Gerade Verbindung mit Pfeil 7"/>
          <p:cNvCxnSpPr/>
          <p:nvPr/>
        </p:nvCxnSpPr>
        <p:spPr>
          <a:xfrm flipH="1">
            <a:off x="3343275" y="3076575"/>
            <a:ext cx="2114551" cy="10763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802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values via “</a:t>
            </a:r>
            <a:r>
              <a:rPr lang="en-US" dirty="0" err="1"/>
              <a:t>setContextProperty</a:t>
            </a:r>
            <a:r>
              <a:rPr lang="en-US" dirty="0"/>
              <a:t>”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520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set values using: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Out downloader emits signals when values change, so we connect to these: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“</a:t>
            </a:r>
            <a:r>
              <a:rPr lang="en-US" dirty="0" err="1" smtClean="0"/>
              <a:t>imageURL</a:t>
            </a:r>
            <a:r>
              <a:rPr lang="en-US" dirty="0" smtClean="0"/>
              <a:t>” is because image are send to QML using the image provider.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214687" y="2336026"/>
            <a:ext cx="576262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engine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rootContext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()-&gt;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setContextProperty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"imageProgress"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38201" y="3283148"/>
            <a:ext cx="10515600" cy="2246769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QObject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::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connect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QXkcdDownloader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::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imageProgressChanged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,[&amp;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engine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](</a:t>
            </a:r>
            <a:r>
              <a:rPr lang="en-US" sz="1400" noProof="1" smtClean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int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progress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){</a:t>
            </a:r>
            <a:endParaRPr lang="en-US" sz="1400" noProof="1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engine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rootContext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()-&gt;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setContextProperty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400" noProof="1" smtClean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"imageProgress"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progress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400" noProof="1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});</a:t>
            </a:r>
            <a:endParaRPr lang="en-US" sz="1400" noProof="1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connect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QXkcdDownloader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::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titleFinished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,[&amp;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engine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](){</a:t>
            </a:r>
            <a:endParaRPr lang="en-US" sz="1400" noProof="1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engine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rootContext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()-&gt;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setContextProperty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400" noProof="1" smtClean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"comicTitle"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title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400" noProof="1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});</a:t>
            </a:r>
            <a:endParaRPr lang="en-US" sz="1400" noProof="1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connect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QXkcdDownloader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::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imageFinished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,[&amp;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engine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,&amp;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](){</a:t>
            </a:r>
            <a:endParaRPr lang="en-US" sz="1400" noProof="1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</a:t>
            </a:r>
            <a:r>
              <a:rPr lang="en-US" sz="1400" noProof="1" smtClean="0">
                <a:solidFill>
                  <a:srgbClr val="008000"/>
                </a:solidFill>
                <a:highlight>
                  <a:srgbClr val="FFFFFF"/>
                </a:highlight>
                <a:latin typeface="PT Mono"/>
              </a:rPr>
              <a:t>// The downloader adds the image to the ImageProvider, we have to set the correct URL</a:t>
            </a:r>
          </a:p>
          <a:p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engine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rootContext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()-&gt;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setContextProperty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400" noProof="1" smtClean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"imageURL"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400" noProof="1" smtClean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u="sng" noProof="1" smtClean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image://xkcd/</a:t>
            </a:r>
            <a:r>
              <a:rPr lang="en-US" sz="1400" noProof="1" smtClean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+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QString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::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number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noProof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xkcdID</a:t>
            </a:r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));</a:t>
            </a:r>
            <a:endParaRPr lang="en-US" sz="1400" noProof="1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b="1" noProof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});</a:t>
            </a:r>
            <a:endParaRPr lang="en-US" sz="1400" noProof="1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4676775" y="3543300"/>
            <a:ext cx="1371600" cy="238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4600575" y="4182645"/>
            <a:ext cx="1000125" cy="238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4676775" y="5041065"/>
            <a:ext cx="923925" cy="238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2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values via “</a:t>
            </a:r>
            <a:r>
              <a:rPr lang="en-US" dirty="0" err="1"/>
              <a:t>setContextProperty</a:t>
            </a:r>
            <a:r>
              <a:rPr lang="en-US" dirty="0"/>
              <a:t>”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QML we can simple use the exported variables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248025" y="2627116"/>
            <a:ext cx="569595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comicTitle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anchors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horizontalCenter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parent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horizontalCenter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anchors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top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parent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top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Image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imageURL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anchors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centerIn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parent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err="1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ProgressBar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imageProgress</a:t>
            </a:r>
            <a:r>
              <a:rPr lang="en-US" sz="1400" dirty="0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 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/ </a:t>
            </a:r>
            <a:r>
              <a:rPr lang="en-US" sz="1400" dirty="0" smtClean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100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smtClean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0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anchors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horizontalCenter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parent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horizontalCenter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anchors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bottom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parent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bottom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</a:p>
        </p:txBody>
      </p:sp>
      <p:sp>
        <p:nvSpPr>
          <p:cNvPr id="5" name="Rechteck 4"/>
          <p:cNvSpPr/>
          <p:nvPr/>
        </p:nvSpPr>
        <p:spPr>
          <a:xfrm>
            <a:off x="4752975" y="5224797"/>
            <a:ext cx="1276350" cy="238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4524375" y="2897940"/>
            <a:ext cx="1000125" cy="238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4857750" y="4158706"/>
            <a:ext cx="923925" cy="238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9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C++ signals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727325"/>
          </a:xfrm>
        </p:spPr>
        <p:txBody>
          <a:bodyPr/>
          <a:lstStyle/>
          <a:p>
            <a:r>
              <a:rPr lang="en-US" dirty="0" smtClean="0"/>
              <a:t>Expose the complete downloader object: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use a “Connections” object in QML: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3124200" y="2442684"/>
            <a:ext cx="594360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QXkcdDownloader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downloader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xkcdImageProvider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manager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smtClean="0">
                <a:solidFill>
                  <a:srgbClr val="008000"/>
                </a:solidFill>
                <a:highlight>
                  <a:srgbClr val="FFFFFF"/>
                </a:highlight>
                <a:latin typeface="PT Mono"/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PT Mono"/>
              </a:rPr>
              <a:t>Here we register variables to be used in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  <a:latin typeface="PT Mono"/>
              </a:rPr>
              <a:t>qml</a:t>
            </a:r>
            <a:endParaRPr lang="en-US" sz="1400" dirty="0">
              <a:solidFill>
                <a:srgbClr val="008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engine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rootContext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()-&gt;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setContextProperty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downloader"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,&amp;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124200" y="3960330"/>
            <a:ext cx="5943600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4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Connections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target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onTitleFinished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titleText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=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title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onImageProgressChanged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progressBar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=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progress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/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100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0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onImageFinished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image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=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u="sng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image://</a:t>
            </a:r>
            <a:r>
              <a:rPr lang="en-US" sz="1400" u="sng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xkcd</a:t>
            </a:r>
            <a:r>
              <a:rPr lang="en-US" sz="1400" u="sng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/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+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xkcdID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739593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QML types in C++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we have to do for making the XKCD Downloader a QML Object?</a:t>
            </a:r>
          </a:p>
          <a:p>
            <a:pPr lvl="1"/>
            <a:r>
              <a:rPr lang="en-US" dirty="0" smtClean="0"/>
              <a:t>QML needs to know when a value has changed!</a:t>
            </a:r>
          </a:p>
          <a:p>
            <a:pPr lvl="1"/>
            <a:r>
              <a:rPr lang="en-US" dirty="0" smtClean="0"/>
              <a:t>Declare properties of class using the </a:t>
            </a:r>
            <a:r>
              <a:rPr lang="en-US" dirty="0" err="1" smtClean="0"/>
              <a:t>Qt</a:t>
            </a:r>
            <a:r>
              <a:rPr lang="en-US" dirty="0" smtClean="0"/>
              <a:t> macro “Q_PROPERTY”.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98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QML types in C++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8150" y="4979431"/>
            <a:ext cx="11430000" cy="1535669"/>
          </a:xfrm>
        </p:spPr>
        <p:txBody>
          <a:bodyPr/>
          <a:lstStyle/>
          <a:p>
            <a:r>
              <a:rPr lang="en-US" dirty="0" smtClean="0"/>
              <a:t>The get/set functions have to be implemented.</a:t>
            </a:r>
          </a:p>
          <a:p>
            <a:r>
              <a:rPr lang="en-US" dirty="0" smtClean="0"/>
              <a:t>The implementation has to ensure, that the “changed” signals are mitted when the values change! 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943100" y="1520825"/>
            <a:ext cx="8305800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QXkcdDownloader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QObject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Q_OBJECT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Q_PROPERTY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QString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title READ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getTitle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NOTIFY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titleChanged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Q_PROPERTY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xkcdID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READ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getXkcdID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WRITE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setXkcdID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NOTIFY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xkcdIDChanged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Q_PROPERTY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imageDownloadProgress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READ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getImageDownloadProgress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NOTIFY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imageProgressChanged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Q_PROPERTY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finished READ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getFinished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NOTIFY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finishedChanged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 smtClean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…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signals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imageProgressChanged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progress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imageFinished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xkcdID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titleChanged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QString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title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xkcdIDChanged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id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finishedChanged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26602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QML types in C++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4725"/>
          </a:xfrm>
        </p:spPr>
        <p:txBody>
          <a:bodyPr>
            <a:normAutofit/>
          </a:bodyPr>
          <a:lstStyle/>
          <a:p>
            <a:r>
              <a:rPr lang="en-US" dirty="0" smtClean="0"/>
              <a:t>Now we do in C++: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And in QML: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943100" y="2449512"/>
            <a:ext cx="830580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qmlRegisterType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&lt;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QXkcdDownloader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&gt;(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"de.goodpoint_hd"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"XkcdDownloader"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engine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rootContext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()-&gt;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setContextProperty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400" dirty="0" smtClean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downloader"</a:t>
            </a:r>
            <a:r>
              <a:rPr lang="en-US" sz="14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,&amp;</a:t>
            </a:r>
            <a:r>
              <a:rPr lang="en-US" sz="1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43100" y="4011612"/>
            <a:ext cx="8305800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finished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?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title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"Loading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 ..."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Image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finished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?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u="sng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image</a:t>
            </a:r>
            <a:r>
              <a:rPr lang="en-US" sz="1400" u="sng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://</a:t>
            </a:r>
            <a:r>
              <a:rPr lang="en-US" sz="1400" u="sng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xkcd</a:t>
            </a:r>
            <a:r>
              <a:rPr lang="en-US" sz="1400" u="sng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/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+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xkcdID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err="1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ProgressBar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imageDownloadProgress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/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100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2478724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QML types in C++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 we use the type directly in QML (we can do this because we registered it)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1943100" y="2789235"/>
            <a:ext cx="830580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XkcdDownloader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xkcdID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551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finished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?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title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"Loading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 ..."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Image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source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finished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?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u="sng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image</a:t>
            </a:r>
            <a:r>
              <a:rPr lang="en-US" sz="1400" u="sng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://</a:t>
            </a:r>
            <a:r>
              <a:rPr lang="en-US" sz="1400" u="sng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xkcd</a:t>
            </a:r>
            <a:r>
              <a:rPr lang="en-US" sz="1400" u="sng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/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+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xkcdID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err="1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ProgressBar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	</a:t>
            </a:r>
            <a:r>
              <a:rPr lang="en-US" sz="14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value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downloader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4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imageDownloadProgress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/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100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1440276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Last 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9: Loading many comics at once!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9600" dirty="0" smtClean="0"/>
              <a:t>Thank You!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887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 overview of QML</a:t>
            </a:r>
          </a:p>
          <a:p>
            <a:r>
              <a:rPr lang="en-US" dirty="0" smtClean="0"/>
              <a:t>C</a:t>
            </a:r>
            <a:r>
              <a:rPr lang="en-US" dirty="0" smtClean="0"/>
              <a:t>++ bindings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2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QML?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QML is a </a:t>
            </a:r>
            <a:r>
              <a:rPr lang="en-US" b="1" u="sng" dirty="0" smtClean="0"/>
              <a:t>declarative</a:t>
            </a:r>
            <a:r>
              <a:rPr lang="en-US" dirty="0" smtClean="0"/>
              <a:t> language designed to describe the </a:t>
            </a:r>
            <a:r>
              <a:rPr lang="en-US" b="1" u="sng" dirty="0" smtClean="0"/>
              <a:t>user interface </a:t>
            </a:r>
            <a:r>
              <a:rPr lang="en-US" dirty="0" smtClean="0"/>
              <a:t>of a program</a:t>
            </a:r>
          </a:p>
          <a:p>
            <a:r>
              <a:rPr lang="en-US" dirty="0" smtClean="0"/>
              <a:t>First introduced in </a:t>
            </a:r>
            <a:r>
              <a:rPr lang="en-US" dirty="0" err="1" smtClean="0"/>
              <a:t>Qt</a:t>
            </a:r>
            <a:r>
              <a:rPr lang="en-US" dirty="0" smtClean="0"/>
              <a:t> 4.7 in 2010</a:t>
            </a:r>
          </a:p>
          <a:p>
            <a:r>
              <a:rPr lang="en-US" dirty="0" smtClean="0"/>
              <a:t>Created to make “Fluid UIs” (UIs where every transition is made smooth with an animation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Paradigm similar to HTML and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1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Short QML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8650" y="1690689"/>
            <a:ext cx="5255150" cy="4486274"/>
          </a:xfrm>
        </p:spPr>
        <p:txBody>
          <a:bodyPr/>
          <a:lstStyle/>
          <a:p>
            <a:r>
              <a:rPr lang="en-US" dirty="0" smtClean="0"/>
              <a:t>Nested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Nesting builds visual tree</a:t>
            </a:r>
          </a:p>
          <a:p>
            <a:r>
              <a:rPr lang="en-US" dirty="0" smtClean="0"/>
              <a:t>Properties set with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propertyname</a:t>
            </a:r>
            <a:r>
              <a:rPr lang="en-US" dirty="0" smtClean="0"/>
              <a:t>&gt;:&lt;value&gt;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5573864" y="6368995"/>
            <a:ext cx="46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Quelle: http://</a:t>
            </a:r>
            <a:r>
              <a:rPr lang="de-DE" dirty="0" err="1" smtClean="0"/>
              <a:t>doc.qt.io</a:t>
            </a:r>
            <a:r>
              <a:rPr lang="de-DE" dirty="0" smtClean="0"/>
              <a:t>/qt-5/qml-tutorial1.html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838200" y="1690688"/>
            <a:ext cx="5260450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808040"/>
                </a:solidFill>
                <a:highlight>
                  <a:srgbClr val="FFFFFF"/>
                </a:highlight>
                <a:latin typeface="PT Mono"/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QtQuick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2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5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808040"/>
                </a:solidFill>
                <a:highlight>
                  <a:srgbClr val="FFFFFF"/>
                </a:highlight>
                <a:latin typeface="PT Mono"/>
              </a:rPr>
              <a:t>import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QtQuick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Window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2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2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Window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visible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8040"/>
                </a:solidFill>
                <a:highlight>
                  <a:srgbClr val="FFFFFF"/>
                </a:highlight>
                <a:latin typeface="PT Mono"/>
              </a:rPr>
              <a:t>true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width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480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height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640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Rectangle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page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width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320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;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height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480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>
                <a:solidFill>
                  <a:srgbClr val="808040"/>
                </a:solidFill>
                <a:highlight>
                  <a:srgbClr val="FFFFFF"/>
                </a:highlight>
                <a:latin typeface="PT Mono"/>
              </a:rPr>
              <a:t>color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lightgray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 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helloText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"Hello world! 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30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anchors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horizontalCenter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page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horizontalCenter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 err="1">
                <a:solidFill>
                  <a:srgbClr val="808040"/>
                </a:solidFill>
                <a:highlight>
                  <a:srgbClr val="FFFFFF"/>
                </a:highlight>
                <a:latin typeface="PT Mono"/>
              </a:rPr>
              <a:t>font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pointSize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24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</a:t>
            </a:r>
            <a:r>
              <a:rPr lang="en-US" sz="1200" dirty="0" err="1">
                <a:solidFill>
                  <a:srgbClr val="808040"/>
                </a:solidFill>
                <a:highlight>
                  <a:srgbClr val="FFFFFF"/>
                </a:highlight>
                <a:latin typeface="PT Mono"/>
              </a:rPr>
              <a:t>font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bold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8040"/>
                </a:solidFill>
                <a:highlight>
                  <a:srgbClr val="FFFFFF"/>
                </a:highlight>
                <a:latin typeface="PT Mono"/>
              </a:rPr>
              <a:t>true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}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de-DE" sz="1200" dirty="0">
              <a:latin typeface="PT Mono"/>
              <a:ea typeface="PT Mono" charset="0"/>
              <a:cs typeface="PT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1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Databinding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4350"/>
          </a:xfrm>
        </p:spPr>
        <p:txBody>
          <a:bodyPr/>
          <a:lstStyle/>
          <a:p>
            <a:r>
              <a:rPr lang="en-US" dirty="0" smtClean="0"/>
              <a:t>Properties can be bound to expressions. The properties are updated when the values in the expression changes.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3129975"/>
            <a:ext cx="309562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</a:t>
            </a:r>
            <a:r>
              <a:rPr lang="en-US" sz="12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Rectangle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width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widthSlider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value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height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heightSlider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value</a:t>
            </a:r>
            <a:endParaRPr lang="en-US" sz="1200" dirty="0" smtClean="0">
              <a:solidFill>
                <a:srgbClr val="8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  <a:ea typeface="PT Mono" charset="0"/>
                <a:cs typeface="PT Mono" charset="0"/>
              </a:rPr>
              <a:t> </a:t>
            </a:r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  <a:ea typeface="PT Mono" charset="0"/>
                <a:cs typeface="PT Mono" charset="0"/>
              </a:rPr>
              <a:t>             …</a:t>
            </a:r>
          </a:p>
          <a:p>
            <a:r>
              <a:rPr lang="en-US" sz="1200" dirty="0" smtClean="0">
                <a:solidFill>
                  <a:srgbClr val="800000"/>
                </a:solidFill>
                <a:highlight>
                  <a:srgbClr val="FFFFFF"/>
                </a:highlight>
                <a:latin typeface="PT Mono"/>
                <a:ea typeface="PT Mono" charset="0"/>
                <a:cs typeface="PT Mono" charset="0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…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</a:t>
            </a:r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Slider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widthSlider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minimumValue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0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maximumValue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window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width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</a:t>
            </a:r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Slider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heightSlider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minimumValue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0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maximumValue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window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height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}</a:t>
            </a:r>
            <a:endParaRPr lang="de-DE" sz="1200" dirty="0">
              <a:latin typeface="PT Mono"/>
              <a:ea typeface="PT Mono" charset="0"/>
              <a:cs typeface="PT Mono" charset="0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933825" y="3129975"/>
            <a:ext cx="7419975" cy="339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the Slider value changes, the width and height if the Rectangle are updated.</a:t>
            </a:r>
          </a:p>
        </p:txBody>
      </p:sp>
      <p:cxnSp>
        <p:nvCxnSpPr>
          <p:cNvPr id="6" name="Gerade Verbindung mit Pfeil 5"/>
          <p:cNvCxnSpPr/>
          <p:nvPr/>
        </p:nvCxnSpPr>
        <p:spPr>
          <a:xfrm flipH="1">
            <a:off x="2571750" y="3732707"/>
            <a:ext cx="1638300" cy="8297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 flipV="1">
            <a:off x="3200401" y="3476625"/>
            <a:ext cx="942974" cy="7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95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Declarative Animation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31950" y="1825625"/>
            <a:ext cx="5521850" cy="2862322"/>
          </a:xfrm>
        </p:spPr>
        <p:txBody>
          <a:bodyPr/>
          <a:lstStyle/>
          <a:p>
            <a:r>
              <a:rPr lang="en-US" dirty="0" smtClean="0"/>
              <a:t>Rectangle is on the left or right screen edge depending on “</a:t>
            </a:r>
            <a:r>
              <a:rPr lang="en-US" dirty="0" err="1" smtClean="0"/>
              <a:t>leftRadioButton.checked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“Behavior on x” defines, that when x is changed, the changed is smoothed with an animation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571500" y="1825625"/>
            <a:ext cx="5260450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Rectangle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page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leftRadioButton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checked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?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parent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width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-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width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Behavior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808040"/>
                </a:solidFill>
                <a:highlight>
                  <a:srgbClr val="FFFFFF"/>
                </a:highlight>
                <a:latin typeface="PT Mono"/>
              </a:rPr>
              <a:t>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NumberAnimation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duration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2000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   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easing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type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Easing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OutBounce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  <a:ea typeface="PT Mono" charset="0"/>
                <a:cs typeface="PT Mono" charset="0"/>
              </a:rPr>
              <a:t>…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RadioButton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leftRadioButton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}</a:t>
            </a:r>
            <a:endParaRPr lang="de-DE" sz="1200" dirty="0">
              <a:latin typeface="PT Mono"/>
              <a:ea typeface="PT Mono" charset="0"/>
              <a:cs typeface="PT Mono" charset="0"/>
            </a:endParaRP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1850500" y="5498981"/>
            <a:ext cx="8496300" cy="1054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There are other ways of doing Animation, but this should give the general Idea.</a:t>
            </a:r>
            <a:endParaRPr lang="en-US" dirty="0"/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2428875" y="2895600"/>
            <a:ext cx="3403075" cy="3802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2886075" y="2638014"/>
            <a:ext cx="3098276" cy="190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54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bit more practical example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1600" y="1825625"/>
            <a:ext cx="6172200" cy="4351338"/>
          </a:xfrm>
        </p:spPr>
        <p:txBody>
          <a:bodyPr/>
          <a:lstStyle/>
          <a:p>
            <a:r>
              <a:rPr lang="en-US" dirty="0" smtClean="0"/>
              <a:t>Result value is updated when the summands change.</a:t>
            </a:r>
          </a:p>
          <a:p>
            <a:r>
              <a:rPr lang="en-US" dirty="0" smtClean="0"/>
              <a:t>The color of the text depends on whether an “@” is in the text.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 err="1" smtClean="0"/>
              <a:t>onTextChanged</a:t>
            </a:r>
            <a:r>
              <a:rPr lang="en-US" dirty="0" smtClean="0"/>
              <a:t>” is a imperative function in JavaScript. JavaScript is used to write imperative parts in QML.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835550" y="1825625"/>
            <a:ext cx="4346050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 err="1" smtClean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RowLayout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TextField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n1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"+"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TextField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n2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</a:t>
            </a:r>
            <a:r>
              <a:rPr lang="en-US" sz="1200" dirty="0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    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 =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+ (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parseInt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n1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) +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parseInt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n2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</a:t>
            </a:r>
            <a:r>
              <a:rPr lang="en-US" sz="1200" dirty="0" err="1">
                <a:solidFill>
                  <a:srgbClr val="800080"/>
                </a:solidFill>
                <a:highlight>
                  <a:srgbClr val="FFFFFF"/>
                </a:highlight>
                <a:latin typeface="PT Mono"/>
              </a:rPr>
              <a:t>TextField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textColor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(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indexOf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"@"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)&lt;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)?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red"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"green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PT Mono"/>
              </a:rPr>
              <a:t>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onTextChanged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: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    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PT Mono"/>
              </a:rPr>
              <a:t>console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.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log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>
                <a:solidFill>
                  <a:srgbClr val="800000"/>
                </a:solidFill>
                <a:highlight>
                  <a:srgbClr val="FFFFFF"/>
                </a:highlight>
                <a:latin typeface="PT Mono"/>
              </a:rPr>
              <a:t>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    }</a:t>
            </a:r>
            <a:endParaRPr lang="de-DE" sz="1200" dirty="0">
              <a:latin typeface="PT Mono"/>
              <a:ea typeface="PT Mono" charset="0"/>
              <a:cs typeface="PT Mono" charset="0"/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 flipH="1" flipV="1">
            <a:off x="2828925" y="4781550"/>
            <a:ext cx="2562226" cy="381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 flipH="1">
            <a:off x="4562475" y="3143250"/>
            <a:ext cx="828676" cy="1228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2828925" y="2195512"/>
            <a:ext cx="2543176" cy="12287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63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bindings in QML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of values via “</a:t>
            </a:r>
            <a:r>
              <a:rPr lang="en-US" dirty="0" err="1" smtClean="0"/>
              <a:t>setContextProperty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Creating QML types in C++</a:t>
            </a:r>
          </a:p>
          <a:p>
            <a:pPr lvl="1"/>
            <a:r>
              <a:rPr lang="en-US" dirty="0" smtClean="0"/>
              <a:t>Connecting to signals</a:t>
            </a:r>
          </a:p>
          <a:p>
            <a:pPr lvl="1"/>
            <a:r>
              <a:rPr lang="en-US" dirty="0" smtClean="0"/>
              <a:t>Binding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825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Backend: XKCD Comic downloader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4250" y="2187575"/>
            <a:ext cx="6169550" cy="433965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QObject</a:t>
            </a:r>
            <a:r>
              <a:rPr lang="en-US" dirty="0" smtClean="0"/>
              <a:t> that downloads a XKCD comic image and emits signals when it is finished or progress is update.</a:t>
            </a:r>
          </a:p>
          <a:p>
            <a:endParaRPr lang="en-US" dirty="0"/>
          </a:p>
          <a:p>
            <a:r>
              <a:rPr lang="en-US" dirty="0" smtClean="0"/>
              <a:t>“</a:t>
            </a:r>
            <a:r>
              <a:rPr lang="en-US" dirty="0" err="1" smtClean="0"/>
              <a:t>imageProvider</a:t>
            </a:r>
            <a:r>
              <a:rPr lang="en-US" dirty="0" smtClean="0"/>
              <a:t>” and “manager” are needed for downloading and publishing images to QML.</a:t>
            </a:r>
          </a:p>
          <a:p>
            <a:r>
              <a:rPr lang="en-US" dirty="0" smtClean="0"/>
              <a:t>Starts the download</a:t>
            </a:r>
          </a:p>
          <a:p>
            <a:r>
              <a:rPr lang="en-US" dirty="0" smtClean="0"/>
              <a:t>Current state of download</a:t>
            </a:r>
          </a:p>
          <a:p>
            <a:endParaRPr lang="en-US" dirty="0"/>
          </a:p>
          <a:p>
            <a:r>
              <a:rPr lang="en-US" dirty="0" smtClean="0"/>
              <a:t>Emitted when progress changes, title has been set or image has been downloaded.</a:t>
            </a:r>
            <a:endParaRPr lang="en-US" dirty="0"/>
          </a:p>
        </p:txBody>
      </p:sp>
      <p:sp>
        <p:nvSpPr>
          <p:cNvPr id="4" name="Textfeld 3"/>
          <p:cNvSpPr txBox="1"/>
          <p:nvPr/>
        </p:nvSpPr>
        <p:spPr>
          <a:xfrm>
            <a:off x="838200" y="2187575"/>
            <a:ext cx="4346050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QXkcdDownloader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QObject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Q_OBJECT</a:t>
            </a:r>
          </a:p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public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: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explicit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QXkcdDownloader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QQuickPixmapImageProvider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imageProvider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QNetworkAccessManager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manager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QObject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*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parent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smtClean="0">
                <a:solidFill>
                  <a:srgbClr val="FF8000"/>
                </a:solidFill>
                <a:highlight>
                  <a:srgbClr val="FFFFFF"/>
                </a:highlight>
                <a:latin typeface="PT Mono"/>
              </a:rPr>
              <a:t>0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virtual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~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QXkcdDownloader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startDownload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imageDownloadProgress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title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QPixmap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imageData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xkcdID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private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: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QNetworkAccessManager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manager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QQuickPixmapImageProvider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*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imageProvider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signals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: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imageProgressChanged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progress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imageFinished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xkcdID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 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PT Mono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titleFinished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QString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PT Mono"/>
              </a:rPr>
              <a:t> title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PT Mono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PT Mono"/>
              </a:rPr>
              <a:t>};</a:t>
            </a:r>
            <a:endParaRPr lang="de-DE" sz="1200" dirty="0">
              <a:latin typeface="PT Mono"/>
              <a:ea typeface="PT Mono" charset="0"/>
              <a:cs typeface="PT Mono" charset="0"/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3495675" y="5972175"/>
            <a:ext cx="1895476" cy="161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 flipV="1">
            <a:off x="2895601" y="4514851"/>
            <a:ext cx="2288649" cy="5238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 flipV="1">
            <a:off x="2895602" y="3786189"/>
            <a:ext cx="2288648" cy="8143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 flipH="1" flipV="1">
            <a:off x="3600451" y="3396240"/>
            <a:ext cx="1790700" cy="421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41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1851</Words>
  <Application>Microsoft Office PowerPoint</Application>
  <PresentationFormat>Breitbild</PresentationFormat>
  <Paragraphs>483</Paragraphs>
  <Slides>18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PT Mono</vt:lpstr>
      <vt:lpstr>Office-Design</vt:lpstr>
      <vt:lpstr>Short Introduction to QML</vt:lpstr>
      <vt:lpstr>Agenda</vt:lpstr>
      <vt:lpstr>What is QML?</vt:lpstr>
      <vt:lpstr>Short QML Example</vt:lpstr>
      <vt:lpstr>Databinding</vt:lpstr>
      <vt:lpstr>Declarative Animation</vt:lpstr>
      <vt:lpstr>A little bit more practical example</vt:lpstr>
      <vt:lpstr>C++ bindings in QML</vt:lpstr>
      <vt:lpstr>C++ Backend: XKCD Comic downloader</vt:lpstr>
      <vt:lpstr>Setting values via “setContextProperty”</vt:lpstr>
      <vt:lpstr>Setting values via “setContextProperty”</vt:lpstr>
      <vt:lpstr>Setting values via “setContextProperty”</vt:lpstr>
      <vt:lpstr>Connecting to C++ signals</vt:lpstr>
      <vt:lpstr>Creating QML types in C++</vt:lpstr>
      <vt:lpstr>Creating QML types in C++</vt:lpstr>
      <vt:lpstr>Creating QML types in C++</vt:lpstr>
      <vt:lpstr>Creating QML types in C++</vt:lpstr>
      <vt:lpstr>Last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 Introduction to QML</dc:title>
  <dc:creator>Nathan Huesken</dc:creator>
  <cp:lastModifiedBy>Nathan Huesken</cp:lastModifiedBy>
  <cp:revision>58</cp:revision>
  <dcterms:created xsi:type="dcterms:W3CDTF">2016-03-13T11:18:38Z</dcterms:created>
  <dcterms:modified xsi:type="dcterms:W3CDTF">2016-03-13T19:39:43Z</dcterms:modified>
</cp:coreProperties>
</file>