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</p:sldMasterIdLst>
  <p:notesMasterIdLst>
    <p:notesMasterId r:id="rId31"/>
  </p:notesMasterIdLst>
  <p:sldIdLst>
    <p:sldId id="256" r:id="rId2"/>
    <p:sldId id="262" r:id="rId3"/>
    <p:sldId id="257" r:id="rId4"/>
    <p:sldId id="261" r:id="rId5"/>
    <p:sldId id="260" r:id="rId6"/>
    <p:sldId id="258" r:id="rId7"/>
    <p:sldId id="259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82" r:id="rId17"/>
    <p:sldId id="271" r:id="rId18"/>
    <p:sldId id="273" r:id="rId19"/>
    <p:sldId id="277" r:id="rId20"/>
    <p:sldId id="275" r:id="rId21"/>
    <p:sldId id="276" r:id="rId22"/>
    <p:sldId id="279" r:id="rId23"/>
    <p:sldId id="280" r:id="rId24"/>
    <p:sldId id="281" r:id="rId25"/>
    <p:sldId id="284" r:id="rId26"/>
    <p:sldId id="286" r:id="rId27"/>
    <p:sldId id="283" r:id="rId28"/>
    <p:sldId id="285" r:id="rId29"/>
    <p:sldId id="278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2:33:33.0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6610 9620,'-21'-20,"-2"0,0 2,-1 1,-45-25,-110-39,158 72,-323-150,269 119,2-4,-97-77,-4-42,120 107,-101-78,-154-80,212 149,-216-124,-79-56,324 195,-80-44,-562-275,267 157,388 189,-100-29,131 45,-104-26,-67-23,102 12,65 30,0 1,-40-13,22 10,-72-36,20 8,57 28,2-2,0-2,0-1,2-2,-57-47,-295-252,169 130,195 169,-6-6,2-2,1-1,2-1,-38-62,-68-157,77 140,-127-259,152 305,4 0,3-2,-19-86,27 75,-9-135,2 7,-12-160,31-3,4 230,1 95,2-1,2 1,2 1,2-1,2 2,2-1,30-63,-35 88,1 0,2 1,-1 0,24-25,64-59,-61 65,44-53,-46 39,44-87,6-7,-70 122,0 1,2 1,0 0,25-20,115-83,-21 18,-132 103,84-71,127-82,-152 113,97-87,-39 30,-12 17,-14 12,131-126,-195 168,2 1,64-41,25-18,129-130,-209 182,1 3,1 1,76-38,-67 39,52-36,-14 7,52-43,-18 11,-105 77,0 2,1 1,1 0,26-8,79-20,-105 30,2 0,-1 1,1 2,0 0,0 2,48-2,39 8,-62 1,0-3,98-12,-48-8,-23 4,0 3,140-5,1084 21,-897-4,-90 26,-50-2,10 5,-61-3,-185-21,0 1,-1 1,39 15,-29-9,39 7,106 23,-1-1,-8-5,298 102,-222-54,176 69,-157-52,-169-63,-1 5,122 71,30 14,533 231,-627-287,13 4,162 102,42 37,-90-54,-116-52,-35-21,351 205,-425-254,96 81,40 62,-53-47,119 96,-131-90,-36-37,-53-58,60 89,-27-32,-32-50,-2 2,-3 1,-2 1,49 119,-4 86,10 25,-82-271,92 223,-85-212,1-1,19 25,10 17,-14-13,-2 1,-2 1,-4 1,16 61,21 59,-21-67,78 242,-103-312,7 24,18 99,-33-141,1-1,0 1,14 28,-11-28,0 0,8 41,1 92,-13-92,26 191,-15-139,10 141,-15 235,-14-297,4-136,1-26,-2 0,-1 0,-2 0,-1-1,-15 58,-5-14,-5-1,-46 89,55-125,-18 53,-1 2,6-20,-28 54,37-83,-2-1,-2-2,-60 72,54-79,0-1,-2-2,-2-1,-57 36,-62 31,-117 65,234-143,0-2,-1-2,-1-2,0-1,-50 8,32-15,-105-1,-11 0,120 0,-37 3,-108 24,150-23,0-3,0-2,-98-5,-55 4,62 20,99-13,-1-3,-58 3,52-10,1 3,-1 2,-76 18,45-3,0-3,-1-4,0-4,-97-1,-974-10,674 3,458-3,0 0,-30-7,-31-2,-166-15,-1 1,59 22,-68-4,-53-9,-17-17,218 16,52 7,-92-3,109 12,-1-2,1-2,1-2,-1-1,-44-15,-215-61,238 66,35 12,0-2,1-1,-39-19,-126-57,47 24,115 47,0 2,-1 0,-1 3,0 0,-46-6,65 14,-11 0,0-2,0 0,0-1,1-2,0 0,-42-18,56 20,0 0,0 0,1-1,-1 0,-11-10,17 12,0-1,-1 1,1 0,0-1,0 1,1-1,-1 1,1-1,0 0,0 0,0 0,0 0,1 0,0 0,0-4,-1-12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2:34:33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0,'0'15,"-4"165,0-142,0 0,-18 64,8-30,12-50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2:34:38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26,'0'-1,"1"0,-1 1,0-1,0 0,1 1,-1-1,0 0,1 1,-1-1,0 0,1 1,-1-1,1 1,-1-1,1 1,-1-1,1 1,0-1,-1 1,1 0,0-1,-1 1,1 0,0-1,-1 1,1 0,1 0,23-5,-21 5,4-1,7-2,1 2,-1 0,1 0,21 3,-34-2,0 1,1-1,-1 1,0 0,0 0,0 0,0 0,0 1,0-1,0 1,0-1,0 1,-1 0,1 1,-1-1,1 0,-1 1,0-1,0 1,0-1,0 1,0 0,-1 0,1 0,-1 0,2 6,0 7,1-1,-2 1,0-1,-1 1,-1 0,0 0,-5 30,3-37,-1 1,1 0,-1-1,-1 1,0-1,0 0,-1 0,0-1,-1 1,0-1,0-1,0 1,-13 11,-1-3,-1-1,-36 21,48-31,0 0,0-1,0 0,0-1,0 0,-1 0,-14 2,85-7,148 2,-202 0,0 1,0-1,0 2,0-1,0 1,0 0,0 0,0 1,-1 0,1 0,-1 1,0-1,0 1,0 1,-1-1,1 1,-1 0,0 0,-1 1,1-1,4 9,5 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03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0,'-1'24,"2"0,0-1,1 1,2 0,9 34,-6-31,0 0,-2 1,4 50,-9 84,3 31,-3-190,1-1,0 1,-1-1,1 1,0-1,0 0,1 1,-1-1,0 0,1 0,-1 0,1 0,0 0,0 0,0 0,0-1,0 1,0-1,0 1,0-1,0 0,1 0,-1 0,1 0,-1 0,1 0,-1-1,1 1,4-1,10 2,0 0,1-2,24-2,-22 1,41 1,-33 1,57-7,-77 4,-1 0,0-1,0 0,0 0,0 0,0-1,10-8,-9 6,13-8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05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0,'0'372,"1"-348,1 1,7 28,-4-27,3 42,-8 6,0-53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08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1,'14'0,"3"0,0 0,1 1,-1 0,19 6,-30-6,0 1,0 1,0-1,-1 1,1 0,-1 0,0 1,0 0,0 0,0 0,0 0,-1 1,0-1,0 1,3 6,4 6,-2 0,0 0,-1 1,10 35,13 77,-26-90,-1-1,-2 1,-4 48,0-19,3-59,-2 0,1 0,-2 0,1 1,-1-1,-1-1,0 1,0 0,-1-1,0 1,-7 10,8-15,-1 0,-1 0,1 0,-1-1,1 0,-1 1,-1-2,1 1,0-1,-1 1,0-2,0 1,0-1,0 1,0-2,0 1,0-1,-1 0,-6 1,4-1,0 0,0-1,-1 0,1 0,0-1,-10-2,16 2,-1 0,1 0,0 0,1 0,-1-1,0 0,0 1,1-1,-1 0,1 0,-1-1,1 1,0 0,0-1,0 1,0-1,0 0,1 0,-1 1,1-1,-2-5,-8-21,-1-3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10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1,'0'617,"0"-596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14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0,'0'1,"0"0,1 0,-1 1,1-1,0 0,-1 0,1 0,0-1,-1 1,1 0,0 0,0 0,0 0,0-1,0 1,0 0,0-1,0 1,0-1,0 1,0-1,0 0,0 1,0-1,0 0,1 0,1 0,37 5,-35-5,1 0,1 1,-1-1,0 1,1 1,-1-1,0 1,0 0,0 0,0 1,0 0,0 0,7 6,-9-5,0-1,-1 1,1 1,-1-1,0 0,0 1,-1-1,1 1,-1 0,0 0,0 0,-1 0,1 0,-1 1,0 7,2 22,-1 0,-2 0,-6 48,5-80,1 0,-1 0,1 1,-1-1,0 0,0 0,-1 0,1 0,-1 0,1 0,-1-1,0 1,0 0,0-1,0 0,-4 4,-1-1,0 0,0-1,-1 0,-14 5,-21 12,-44 22,90-42,0 0,0 0,0 0,0 0,0-1,0 1,0-1,6 0,190-3,-192 3,0 1,0 0,-1 1,1 0,-1 0,1 0,-1 1,0 0,0 0,0 0,0 1,0 0,-1 0,0 0,0 1,0 0,0 0,5 9,-2-5,-2 1,1 0,-1 0,-1 0,0 1,-1 0,0 0,0 0,-1 0,2 14,-3-4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24.8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0,'0'761,"0"-736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29.1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2,'97'-2,"105"4,-195-1,0 0,-1 1,1-1,0 1,-1 1,1-1,-1 1,0 0,0 1,0-1,0 1,5 5,6 6,-1 1,19 24,-2-2,-12-16,-2 1,26 39,-38-50,0 1,0 0,-2 0,0 0,0 1,-1 0,3 22,4 33,-4 0,-4 136,-3-199,-1-1,0 0,0 1,-1-1,1 0,-1 0,0 0,-1-1,1 1,-1 0,0-1,0 1,0-1,-1 0,1 0,-1-1,0 1,0-1,-1 0,1 0,0 0,-1 0,0-1,0 1,-9 1,-9 3,0-1,-1-1,0-1,-33 1,41-4,-75 12,61-7,-63 3,52-8,14 0,-42-3,63 2,0-1,0 0,1 0,-1 0,0-1,1 0,-1 0,1 0,0-1,0 0,0 0,0 0,-4-5,6 6,1-1,0 1,0-1,0 0,1 0,-1 0,1 0,-1 0,1 0,0-1,0 1,1 0,-1 0,1-1,-1-6,2-3,0 0,4-24,-1 14,-1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32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0,'0'818,"0"-814,0 0,0 0,0 0,1 0,-1 0,1 0,0 1,0-1,1-1,-1 1,1 0,0 0,0 0,0-1,5 7,-3-7,-1 0,1 0,0-1,0 1,0-1,1 0,-1 0,0-1,1 1,-1-1,1 0,0 0,-1 0,6-1,13 3,0-1,1-1,-1-1,1-1,-1-1,0-1,32-8,-51 9,-1 1,1-1,0 0,-1 0,1 0,-1 0,1 0,-1-1,0 0,0 1,0-1,-1 0,1-1,3-5,3-8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2:33:53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1,'0'567,"0"-545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35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291 0,'2'96,"-4"104,-2-178,-1-1,-1 0,0 0,-2 0,0-1,-1 0,-19 29,-19 44,-52 140,90-215,-19 30,4-8,14-22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37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1,'3'0,"0"0,0 1,-1 0,1-1,0 1,-1 0,1 1,0-1,-1 0,0 1,1-1,-1 1,0 0,0 0,1 0,-2 0,1 0,0 0,0 0,-1 1,1-1,-1 1,0-1,1 1,0 4,4 10,0 0,6 36,-7-28,46 140,-32-109,17 73,-30-95,1 2,17 54,-18-69,6 38,-9-40,1-1,0 0,10 22,-6-22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38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27,'0'-5,"9"0,6 0,6 0,2 2,3 1,0 1,5 1,0 0,0 0,-1 0,-2 1,-5-1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41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0,'5'11,"-1"1,0-1,-1 1,0 0,0 0,0 20,-2 78,-2-69,1 7,1-1,3 0,17 89,-12-90,-2 1,-2-1,-2 1,-3 52,0-90,0 0,1 0,0 0,0 0,1-1,0 1,1 0,0-1,0 0,1 1,5 9,-6-14,1 1,-1-1,1 1,0-1,0 0,1-1,-1 1,1-1,-1 0,1 0,0 0,0-1,1 1,-1-1,0-1,1 1,-1-1,1 0,6 1,40 1,73-6,-58 0,-46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48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256 0,'2'3,"0"0,-1-1,1 1,-1 0,0 0,0 0,0 0,0 1,0-1,-1 0,1 0,-1 0,0 1,0-1,0 0,-1 0,1 1,-2 5,-1 3,0 0,-1-1,-8 20,-72 115,0-1,80-133,0 1,0-1,1 1,1-1,0 1,1 0,0 0,2 20,-1-16,0 1,-1-1,-7 33,-30 111,29-130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51.2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0,'6'7,"-1"1,1 0,-2 0,1 0,-1 1,-1-1,0 1,3 12,8 18,30 50,-29-62,-1 1,-1 1,13 46,-15-11,-9-47,1 0,0-1,10 27,1-6,-1 1,12 56,-9-17,-6-41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10:54.1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0,'4'0,"6"0,6 0,3 0,4 0,1 0,1 0,1 0,0 0,3 0,2 0,-1 0,0 0,-2 0,-6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2:33:45.6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0,'-12'12,"1"0,0 0,1 1,0 0,-11 22,-23 40,-10 21,49-85,0 1,1 0,0 0,1 1,1-1,-3 21,-27 203,27-205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2:33:47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0,'44'43,"-22"-23,-1 1,0 0,-2 2,19 28,-13-12,-18-30,0 0,-1 1,0 0,0 0,-1 0,-1 1,0-1,0 1,-1 0,0 1,-1-1,1 18,-5 68,-1-59,2-1,9 73,-3-83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2:33:50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0,'9'0,"6"0,6 0,2 0,3 0,0 0,0 0,0 0,0 0,4 0,0 0,0 0,0 0,1 0,-3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2:33:58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1,'68'-1,"78"3,-141-2,1 0,0 1,0 0,-1 0,1 0,0 1,-1 0,1 0,-1 1,0-1,0 1,0 0,0 1,0-1,-1 1,1 0,-1 0,6 7,-5-3,-1-1,0 1,0-1,-1 1,0 0,-1 1,1-1,-1 0,-1 1,0-1,0 18,0-18,-1 1,-1 0,0 0,0-1,0 1,-1-1,-1 1,1-1,-8 15,7-17,0-1,-1 0,0 0,0 0,0 0,-1-1,1 1,-1-1,0 0,0 0,-1-1,1 0,-1 0,-7 3,0-1,0-1,-1-1,-23 3,-27 6,-40 18,187-26,-70-1,0 0,0 1,-1 0,1 1,-1 0,0 1,15 10,0 2,47 40,-64-47,0 0,-1 1,0 0,-1 0,11 22,-9-14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2:34:24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3332 5256,'0'1,"0"-1,0 1,-1 0,1-1,0 1,-1 0,1 0,-1-1,1 1,-1-1,1 1,-1 0,1-1,-1 1,1-1,-1 1,0-1,1 0,-1 1,0-1,1 0,-1 1,0-1,0 0,1 0,-1 1,-1-1,-25 4,21-3,-85 6,-139-6,106-4,-36 5,-155-4,200-10,-48-1,140 13,-86-6,96 5,0-2,0 0,0 0,0-2,1 1,-16-9,-43-24,33 19,0-2,2-2,-48-37,51 29,1-1,2-1,1-2,-45-70,-76-164,82 138,-44-68,27 51,-90-214,156 309,3-2,2 0,2-1,3 0,-2-62,11-280,5 218,-4 80,7-163,-3 217,1-1,3 1,24-77,17-7,76-143,87-110,-199 357,47-84,51-85,-87 157,1 0,2 2,35-33,-12 19,101-76,-118 105,0 1,1 2,41-14,29-14,354-183,-391 196,1 2,1 3,1 3,137-26,63 21,-23 2,163-3,1 31,-141 2,474-18,121 4,-553 13,89-1,438-3,-495-10,149-1,-22-1,239 1,-453 16,154-5,368 4,-595 11,214 41,-79-8,-173-30,-19-3,0 4,142 40,-3 22,387 108,-493-147,218 66,-147 2,-74-30,30 11,34 14,82 19,95 41,81 81,-305-157,-3-2,-133-63,10 6,80 61,-87-59,1-2,91 45,-28-18,-1 4,-23-16,-2 4,132 103,-158-105,-23-21,0 2,-2 2,47 56,-69-75,329 489,-300-444,-26-42,-1 1,-1 0,0 0,-1 1,9 23,4 17,1-2,4 0,46 75,-59-105,-1 0,-2 1,0 0,10 40,10 99,-23-122,6 82,-4 1,-10 125,-1-75,3-145,0 0,-3 0,0-1,-2 1,0-1,-2 0,-1 0,-2-1,0 0,-20 34,-208 335,71-90,11-17,128-246,-2-1,-1-1,-3-1,0-2,-51 40,13-16,-172 135,-281 225,380-264,50-50,63-76,-70 50,62-52,-49 47,86-73,-230 220,193-186,21-19,-29 22,23-20,2 0,-23 25,-31 28,22-30,-156 130,162-129,3 2,-48 60,56-60,-3-1,-57 48,-100 67,-8 8,124-94,-181 148,177-160,-298 220,270-202,-11 8,105-73,-2-1,0-1,-37 16,31-17,1 1,-28 20,34-18,-6 5,0-2,-2 0,-58 25,37-21,1 2,-55 37,3-3,78-46,-40 12,-13 6,38-11,-117 63,127-65,-5 3,-2 0,-43 17,41-23,-18 8,-79 19,27-14,-188 71,238-75,-96 23,128-38,1 1,0 1,0 1,1 1,0 1,-36 28,-23 13,57-41,0-2,-53 18,-7 2,66-24,-1 0,-23 4,25-7,0 1,0 0,-22 11,-63 31,-20 10,103-46,-121 58,123-62,0-1,-1 0,0-1,1-2,-1 0,-21 1,-5-3,0 2,0 2,-50 12,75-12,-20 4,-68 28,59-19,-102 23,95-28,-71 27,94-27,0-2,0-1,-1-2,-50 7,-59 1,-232 15,88-33,-264 4,274 25,78-4,162-19,1 2,0 1,-67 24,74-23,1-2,-1 0,0-3,-31 2,-35 3,39 0,-82 23,79-17,-74 10,8-3,85-15,0-1,-46-1,54-4,0 2,0 1,0 1,-38 11,48-9,-9 5,0-2,-1-1,0-2,0 0,-35 0,39-7,7 0,0 1,0 1,-1 0,1 2,0 0,1 2,-1 0,-23 9,-3 7,-1-3,-1-2,-82 16,89-23,1 2,-55 21,32 0,54-26,-1 0,0 0,0-1,-1-1,1 0,-1 0,-19 3,-104 15,79-11,-70 5,-291-13,211-6,-559 3,744-1,1-2,-1 0,1-1,0-2,0 0,-21-9,14 5,0 1,-36-7,-263-66,232 54,-116-35,196 59,1-2,0 0,-19-11,21 11,0 0,-1 0,1 1,-1 0,-14-3,-134-20,90 18,0-3,-99-33,117 27,1-2,-52-29,27 10,-120-43,125 57,2-4,-101-58,-547-403,691 472,2-2,1 0,-30-34,46 46,0-1,0 1,1-2,0 1,1 0,0-1,1 0,0 0,0-1,1 1,1-1,-2-15,1-27,-4-70,-31-155,19 177,4 0,-3-188,18 192,3-148,3 199,2 0,2 1,2 1,27-71,5-14,-36 107,2 0,0 1,20-32,8-16,-25 43,1 1,34-48,-41 65,-1 1,1 0,1 0,0 1,0 0,0 0,1 1,0 0,0 0,1 1,16-6,-13 7,0 0,0-1,-1-1,0 0,0 0,16-12,-5 1,40-22,-52 33,1 1,0 0,0 1,0 0,0 1,14-2,19-3,82-28,-88 23,0 2,0 1,43-4,-22 10,80-11,-102 9,-20 4,1-1,31-10,189-51,-112 34,-92 22,47-3,-3 0,-19 4,0 2,107 6,-60 1,1749-2,-1837-1,0-1,0-1,-1 0,1-2,-1 0,0-1,0 0,-1-2,33-18,8-12,75-61,-72 51,1 1,-2-2,-2-3,64-75,-68 49,-40 55,2 0,24-27,-19 27,-9 13,-1-1,-1-1,0 0,0 0,-1-1,-1-1,0 1,9-25,-4-4,-3 0,-1-1,-3 0,2-46,-8-177,-2 116,2 117,1 14,-1 0,-3-23,2 36,-1 0,1-1,-1 1,0 0,-1 0,1 0,-1 0,0 0,-1 1,-5-7,-115-145,97 128,-60-47,26 24,9 5,-4-6,-3 2,-130-85,163 122,-35-12,-6-3,36 16,-1 3,0 0,0 2,-1 1,-60-4,4-1,-46 1,24 3,-289-6,306 14,73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2:34:27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1,'1'40,"1"-1,10 54,-6-47,-2 0,-3 70,-2-78,1-27,-2 0,1 0,-1 0,-1-1,0 1,-1-1,0 0,0 0,-7 12,-4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2:34:31.2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1,'9'0,"0"0,0 0,0 1,0 1,-1-1,1 1,0 0,-1 1,1 0,-1 1,0 0,0 0,0 0,-1 1,0 0,8 7,-6-4,-2-3,0 0,0 1,0 0,-1 1,0-1,0 1,0 0,-1 1,0-1,-1 1,1 0,-2 0,6 17,-4-5,-2 1,-1-1,0 1,-2 0,0 0,-1 0,-1 0,-6 22,5-33,-1-1,0 0,0 0,-1 0,0 0,0-1,-1 0,0 0,-1-1,0 1,0-1,0-1,-1 1,0-1,-11 6,4-4,-1 0,1 0,-1-2,-1 0,1-1,-1 0,-33 4,27-7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1FFC3-0BEB-40A2-8211-909A119960F2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42E9-5B0E-4930-A6E0-D5F52A7970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04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Steps</a:t>
            </a:r>
            <a:r>
              <a:rPr lang="fr-FR" dirty="0"/>
              <a:t> bonus in (m+1)*n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242E9-5B0E-4930-A6E0-D5F52A79700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83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Steps</a:t>
            </a:r>
            <a:r>
              <a:rPr lang="fr-FR" dirty="0"/>
              <a:t> bonus : </a:t>
            </a:r>
            <a:r>
              <a:rPr lang="fr-FR" dirty="0" err="1"/>
              <a:t>around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( (m+2)n/m  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242E9-5B0E-4930-A6E0-D5F52A79700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Issue </a:t>
            </a:r>
            <a:r>
              <a:rPr lang="fr-FR" dirty="0" err="1"/>
              <a:t>with</a:t>
            </a:r>
            <a:r>
              <a:rPr lang="fr-FR" dirty="0"/>
              <a:t> n-m in </a:t>
            </a:r>
            <a:r>
              <a:rPr lang="fr-FR" dirty="0" err="1"/>
              <a:t>some</a:t>
            </a:r>
            <a:r>
              <a:rPr lang="fr-FR" dirty="0"/>
              <a:t> cases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242E9-5B0E-4930-A6E0-D5F52A79700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15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4003E-AE26-486F-91D2-F20CDA68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FFFEAF-9E34-44B3-8E65-4F3A575A2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F35224-3824-448D-995B-5A3B4731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80A3-E2D3-4F37-9A8B-AB4628814315}" type="datetime1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53C88B-8CF2-4C93-B245-84CC82D6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BA1F6-2A70-4340-BA03-35E70839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05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B7057-253E-4652-877C-DD8B28E9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86656F-334C-4912-BDD0-38DC6567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52F392-3468-4771-8FF4-5A0BB0DB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99A4-0D8D-4B02-AAE4-EC294FF50E7A}" type="datetime1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7CC163-2637-4449-9DFD-233225D1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7220D-21F6-40EA-BC50-DCCB0668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40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90C2D7-6759-4492-9A7E-9BEBF9D32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7AE4B1-BEB8-4B1F-BBF9-415492ABF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9C34F-34C4-4B18-8429-161AB08A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898E-5711-4791-995B-B7490FA09C09}" type="datetime1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819FEA-B051-4AD9-9AD5-EC2EBAA5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F914F-7D0C-41AC-BDED-0F76652F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79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8FE08-E2FC-4A08-98C0-103C185A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5F321-FD59-4088-885B-2B3EB014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B8374-6994-4BC7-903B-A2F96C09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8DCF-74C0-4971-B6AD-2B7B2496D661}" type="datetime1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68DD8B-231C-4B39-BA4E-2F6E1DE4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5A43DC-B125-410C-A181-8B007E02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88C0A-5C2E-4AC1-9578-FA186B07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AF04F-4490-4025-A42F-5733F866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16CBF8-C7F0-413A-8E80-9C468CA2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7528-A8BD-4689-8D65-44CBEBD681AD}" type="datetime1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F5AA5-B649-40F3-B123-55C0C6EA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FB7CB-CA03-43AA-9BF6-03E4CF45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C7947-BAA4-47A3-885B-C4C68EB3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7BA28-B60D-4840-AE1B-5DC6DC251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37174D-6AAB-4444-AB9E-EE4D55390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D70CDE-81E4-4BEA-8125-A63B0D39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5B50-86BC-4F99-B866-B22AD6560B87}" type="datetime1">
              <a:rPr lang="fr-FR" smtClean="0"/>
              <a:t>15/06/2021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1DD0F4-1242-4F89-8EA6-0AF19EFE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0A9DB8-FC2E-415E-BD91-61AB0E0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7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AE77A-DE15-4214-B5BB-A04ADECF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D7BE89-A603-4745-A4F0-DA613EB9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54F35F-2A3C-4AB3-8775-7F26CC163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592142-2AF5-44CF-A874-EC02DCF8B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478EDF-EEEB-4167-99CE-266E75EE4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8DF58C-B03C-4ADC-8541-00B0E73D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3BE4-C0CE-4C01-B510-8BF6F9386409}" type="datetime1">
              <a:rPr lang="fr-FR" smtClean="0"/>
              <a:t>15/06/2021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470A61-026F-4ED5-B56F-59AD2FFA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E36DD9-D87B-4235-B65A-FA6F0DA7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6D4DC-9401-4319-83A6-977DDD57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A4A34A-D1F5-4836-A296-484C234B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ECEA-81DC-4C14-BF2D-39199E99F771}" type="datetime1">
              <a:rPr lang="fr-FR" smtClean="0"/>
              <a:t>15/06/2021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97D92E-8530-4A6E-A39F-21A05C3B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905ED4-56A1-4300-BD38-285AB5C6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61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ECE559-291A-47BE-AC8C-25B95E15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502F-8936-49C6-BF92-6E7E0CDF28FD}" type="datetime1">
              <a:rPr lang="fr-FR" smtClean="0"/>
              <a:t>15/06/2021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B894E0-C523-4A45-B993-66AACB7B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B29D83-64E8-49F6-B836-BD420003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5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6E472-0472-4E52-AB3D-5A4825A1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09766-DDA6-4074-8254-5315EC97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807E21-5896-4D60-BB2C-91CB3FC65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E863B1-212D-4D78-AACE-639B5FAD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3B0-DE04-4A21-8D90-44FE57D50A76}" type="datetime1">
              <a:rPr lang="fr-FR" smtClean="0"/>
              <a:t>15/06/2021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7FF2A7-86DC-448A-830B-4FBDB620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4A887-B78F-4D77-896B-42F6B758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DF233-8934-439F-8406-7E8ED295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4FF3B3-9515-4A4C-B2F9-0C0492DDD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AECC13-CA25-454C-84F1-BE5906FF5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D3B693-1D53-400E-ADC7-F1365E64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386B-BDCF-4649-B45C-CFD61E5BA313}" type="datetime1">
              <a:rPr lang="fr-FR" smtClean="0"/>
              <a:t>15/06/2021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D25329-C76E-467F-8683-21410CBB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11A2E2-5E02-4E1C-8A80-E8FF0CBB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7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DFE8B2-CB47-40F5-9BA5-C3AA6D25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52E85-74DB-42AC-853E-A31F11EEB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1C2CD-678B-4A42-91BA-0456634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6B02-29A8-4537-898E-FA77080B4DED}" type="datetime1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20ACD9-C1C3-41E6-9DD1-F747626AD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3EDDB1-4736-4714-BF6B-29CEAE205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81034-5904-498A-8528-14D32F276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5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worou@student.ethz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20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17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9.png"/><Relationship Id="rId24" Type="http://schemas.openxmlformats.org/officeDocument/2006/relationships/customXml" Target="../ink/ink23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5.xml"/><Relationship Id="rId10" Type="http://schemas.openxmlformats.org/officeDocument/2006/relationships/customXml" Target="../ink/ink16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" Type="http://schemas.openxmlformats.org/officeDocument/2006/relationships/customXml" Target="../ink/ink13.xml"/><Relationship Id="rId9" Type="http://schemas.openxmlformats.org/officeDocument/2006/relationships/image" Target="../media/image18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27.png"/><Relationship Id="rId30" Type="http://schemas.openxmlformats.org/officeDocument/2006/relationships/customXml" Target="../ink/ink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7F26B-9641-4A75-B38A-C608E51F6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RALD-LARD MACHINES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E5D536-767D-4AD4-8607-E85C5B920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Models of computation exam</a:t>
            </a:r>
          </a:p>
          <a:p>
            <a:r>
              <a:rPr lang="fr-FR"/>
              <a:t>Worou Akiyo</a:t>
            </a:r>
          </a:p>
          <a:p>
            <a:r>
              <a:rPr lang="fr-FR">
                <a:hlinkClick r:id="rId2"/>
              </a:rPr>
              <a:t>aworou@student.ethz.ch</a:t>
            </a:r>
            <a:endParaRPr lang="fr-FR"/>
          </a:p>
          <a:p>
            <a:r>
              <a:rPr lang="fr-FR"/>
              <a:t>aworou | 20-909-594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739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36039-F618-4D07-9F09-F1E29A1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</a:t>
            </a:r>
            <a:r>
              <a:rPr lang="fr-FR" dirty="0"/>
              <a:t> n+1 and n-1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1F903-4E2F-440B-8F0D-87E2E42C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817" cy="4351338"/>
          </a:xfrm>
        </p:spPr>
        <p:txBody>
          <a:bodyPr/>
          <a:lstStyle/>
          <a:p>
            <a:r>
              <a:rPr lang="fr-FR" dirty="0"/>
              <a:t>Input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</a:p>
          <a:p>
            <a:endParaRPr lang="fr-FR" dirty="0"/>
          </a:p>
          <a:p>
            <a:r>
              <a:rPr lang="fr-FR" dirty="0" err="1"/>
              <a:t>Ouput</a:t>
            </a:r>
            <a:r>
              <a:rPr lang="fr-FR" dirty="0"/>
              <a:t> : O</a:t>
            </a:r>
            <a:r>
              <a:rPr lang="fr-FR" dirty="0">
                <a:solidFill>
                  <a:srgbClr val="FF0000"/>
                </a:solidFill>
              </a:rPr>
              <a:t>CCC…CCCC</a:t>
            </a:r>
            <a:endParaRPr lang="fr-FR" dirty="0"/>
          </a:p>
          <a:p>
            <a:endParaRPr lang="fr-FR" dirty="0"/>
          </a:p>
          <a:p>
            <a:r>
              <a:rPr lang="fr-FR" dirty="0"/>
              <a:t>Instructions : </a:t>
            </a:r>
          </a:p>
          <a:p>
            <a:endParaRPr lang="fr-FR" dirty="0"/>
          </a:p>
          <a:p>
            <a:r>
              <a:rPr lang="fr-FR" dirty="0" err="1"/>
              <a:t>Steps</a:t>
            </a:r>
            <a:r>
              <a:rPr lang="fr-FR" dirty="0"/>
              <a:t> : 1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A95AD-E236-4EF7-80C2-372D5FE5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10</a:t>
            </a:fld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F5FD1CD-2D67-43BB-AE4B-402EC65C51D7}"/>
              </a:ext>
            </a:extLst>
          </p:cNvPr>
          <p:cNvCxnSpPr/>
          <p:nvPr/>
        </p:nvCxnSpPr>
        <p:spPr>
          <a:xfrm>
            <a:off x="2450238" y="2228295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D7A4D22-3857-499A-ADB2-A085F07823DC}"/>
              </a:ext>
            </a:extLst>
          </p:cNvPr>
          <p:cNvSpPr txBox="1"/>
          <p:nvPr/>
        </p:nvSpPr>
        <p:spPr>
          <a:xfrm>
            <a:off x="2974021" y="2228484"/>
            <a:ext cx="29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9E83557-46B9-43DE-B774-F6568C7F7739}"/>
              </a:ext>
            </a:extLst>
          </p:cNvPr>
          <p:cNvCxnSpPr/>
          <p:nvPr/>
        </p:nvCxnSpPr>
        <p:spPr>
          <a:xfrm>
            <a:off x="2645546" y="3224961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A50E398-AFDA-4D24-9E79-9DB7531DFBA0}"/>
              </a:ext>
            </a:extLst>
          </p:cNvPr>
          <p:cNvSpPr txBox="1"/>
          <p:nvPr/>
        </p:nvSpPr>
        <p:spPr>
          <a:xfrm>
            <a:off x="3005091" y="3259723"/>
            <a:ext cx="523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n+1</a:t>
            </a:r>
          </a:p>
        </p:txBody>
      </p:sp>
      <p:sp>
        <p:nvSpPr>
          <p:cNvPr id="9" name="Parenthèses 8">
            <a:extLst>
              <a:ext uri="{FF2B5EF4-FFF2-40B4-BE49-F238E27FC236}">
                <a16:creationId xmlns:a16="http://schemas.microsoft.com/office/drawing/2014/main" id="{9F09C9C7-CF0D-4DBE-B885-85C011EDE793}"/>
              </a:ext>
            </a:extLst>
          </p:cNvPr>
          <p:cNvSpPr/>
          <p:nvPr/>
        </p:nvSpPr>
        <p:spPr>
          <a:xfrm>
            <a:off x="3648723" y="3838733"/>
            <a:ext cx="648070" cy="6658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/>
              <a:t>A R</a:t>
            </a:r>
          </a:p>
          <a:p>
            <a:pPr algn="ctr"/>
            <a:r>
              <a:rPr lang="fr-FR" dirty="0"/>
              <a:t>D L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C9515455-1F7C-4307-AE19-BC7BD1BF6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85676"/>
              </p:ext>
            </p:extLst>
          </p:nvPr>
        </p:nvGraphicFramePr>
        <p:xfrm>
          <a:off x="4500115" y="1825625"/>
          <a:ext cx="12349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83">
                  <a:extLst>
                    <a:ext uri="{9D8B030D-6E8A-4147-A177-3AD203B41FA5}">
                      <a16:colId xmlns:a16="http://schemas.microsoft.com/office/drawing/2014/main" val="143461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48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0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OCCCCC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6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halt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23147"/>
                  </a:ext>
                </a:extLst>
              </a:tr>
            </a:tbl>
          </a:graphicData>
        </a:graphic>
      </p:graphicFrame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1239C62-DD9D-4527-8C00-2F7191DFD106}"/>
              </a:ext>
            </a:extLst>
          </p:cNvPr>
          <p:cNvSpPr txBox="1">
            <a:spLocks/>
          </p:cNvSpPr>
          <p:nvPr/>
        </p:nvSpPr>
        <p:spPr>
          <a:xfrm>
            <a:off x="6537539" y="1663064"/>
            <a:ext cx="5038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Input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</a:p>
          <a:p>
            <a:endParaRPr lang="fr-FR" dirty="0"/>
          </a:p>
          <a:p>
            <a:r>
              <a:rPr lang="fr-FR" dirty="0" err="1"/>
              <a:t>Ouput</a:t>
            </a:r>
            <a:r>
              <a:rPr lang="fr-FR" dirty="0"/>
              <a:t> : O</a:t>
            </a:r>
            <a:r>
              <a:rPr lang="fr-FR" dirty="0">
                <a:solidFill>
                  <a:srgbClr val="FF0000"/>
                </a:solidFill>
              </a:rPr>
              <a:t>CCC…CCCC</a:t>
            </a:r>
          </a:p>
          <a:p>
            <a:endParaRPr lang="fr-FR" dirty="0"/>
          </a:p>
          <a:p>
            <a:r>
              <a:rPr lang="fr-FR" dirty="0"/>
              <a:t>Instructions : </a:t>
            </a:r>
          </a:p>
          <a:p>
            <a:endParaRPr lang="fr-FR" dirty="0"/>
          </a:p>
          <a:p>
            <a:r>
              <a:rPr lang="fr-FR" dirty="0" err="1"/>
              <a:t>Steps</a:t>
            </a:r>
            <a:r>
              <a:rPr lang="fr-FR" dirty="0"/>
              <a:t> : 1</a:t>
            </a:r>
          </a:p>
          <a:p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4C1BC76-180A-4DF0-BBDA-BEF678AA8FC0}"/>
              </a:ext>
            </a:extLst>
          </p:cNvPr>
          <p:cNvCxnSpPr/>
          <p:nvPr/>
        </p:nvCxnSpPr>
        <p:spPr>
          <a:xfrm>
            <a:off x="8364427" y="3075975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C728941-586C-410A-B57E-18036BB82AA7}"/>
              </a:ext>
            </a:extLst>
          </p:cNvPr>
          <p:cNvSpPr txBox="1"/>
          <p:nvPr/>
        </p:nvSpPr>
        <p:spPr>
          <a:xfrm>
            <a:off x="8723972" y="3110737"/>
            <a:ext cx="523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n-1</a:t>
            </a:r>
          </a:p>
        </p:txBody>
      </p:sp>
      <p:sp>
        <p:nvSpPr>
          <p:cNvPr id="14" name="Parenthèses 13">
            <a:extLst>
              <a:ext uri="{FF2B5EF4-FFF2-40B4-BE49-F238E27FC236}">
                <a16:creationId xmlns:a16="http://schemas.microsoft.com/office/drawing/2014/main" id="{1D928AAE-8514-4120-8ABD-98ED2B29D1F2}"/>
              </a:ext>
            </a:extLst>
          </p:cNvPr>
          <p:cNvSpPr/>
          <p:nvPr/>
        </p:nvSpPr>
        <p:spPr>
          <a:xfrm>
            <a:off x="9056947" y="3668381"/>
            <a:ext cx="648070" cy="6658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D L</a:t>
            </a:r>
          </a:p>
        </p:txBody>
      </p:sp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E5A0B801-69A9-4392-82AF-54ED417CA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83304"/>
              </p:ext>
            </p:extLst>
          </p:nvPr>
        </p:nvGraphicFramePr>
        <p:xfrm>
          <a:off x="10521363" y="1741601"/>
          <a:ext cx="12349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83">
                  <a:extLst>
                    <a:ext uri="{9D8B030D-6E8A-4147-A177-3AD203B41FA5}">
                      <a16:colId xmlns:a16="http://schemas.microsoft.com/office/drawing/2014/main" val="143461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48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0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6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halt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23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4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36039-F618-4D07-9F09-F1E29A1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</a:t>
            </a:r>
            <a:r>
              <a:rPr lang="fr-FR" dirty="0"/>
              <a:t> n//2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1F903-4E2F-440B-8F0D-87E2E42C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Input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</a:p>
          <a:p>
            <a:endParaRPr lang="fr-FR" dirty="0"/>
          </a:p>
          <a:p>
            <a:r>
              <a:rPr lang="fr-FR" dirty="0" err="1"/>
              <a:t>Ouput</a:t>
            </a:r>
            <a:r>
              <a:rPr lang="fr-FR" dirty="0"/>
              <a:t> : </a:t>
            </a:r>
            <a:r>
              <a:rPr lang="fr-FR" dirty="0">
                <a:solidFill>
                  <a:srgbClr val="FF0000"/>
                </a:solidFill>
              </a:rPr>
              <a:t>CCC…CC</a:t>
            </a:r>
            <a:r>
              <a:rPr lang="fr-FR" dirty="0"/>
              <a:t>O</a:t>
            </a:r>
          </a:p>
          <a:p>
            <a:endParaRPr lang="fr-FR" dirty="0"/>
          </a:p>
          <a:p>
            <a:r>
              <a:rPr lang="fr-FR" dirty="0"/>
              <a:t>Instructions : </a:t>
            </a:r>
          </a:p>
          <a:p>
            <a:endParaRPr lang="fr-FR" dirty="0"/>
          </a:p>
          <a:p>
            <a:r>
              <a:rPr lang="fr-FR" dirty="0" err="1"/>
              <a:t>Steps</a:t>
            </a:r>
            <a:r>
              <a:rPr lang="fr-FR" dirty="0"/>
              <a:t> : 3n//2</a:t>
            </a:r>
          </a:p>
          <a:p>
            <a:endParaRPr lang="fr-FR" dirty="0"/>
          </a:p>
          <a:p>
            <a:r>
              <a:rPr lang="fr-FR" dirty="0"/>
              <a:t>Bonus : n//m </a:t>
            </a:r>
            <a:r>
              <a:rPr lang="fr-FR" dirty="0" err="1"/>
              <a:t>is</a:t>
            </a:r>
            <a:r>
              <a:rPr lang="fr-FR" dirty="0"/>
              <a:t> possible </a:t>
            </a:r>
            <a:r>
              <a:rPr lang="fr-FR" dirty="0" err="1"/>
              <a:t>with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A95AD-E236-4EF7-80C2-372D5FE5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11</a:t>
            </a:fld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F5FD1CD-2D67-43BB-AE4B-402EC65C51D7}"/>
              </a:ext>
            </a:extLst>
          </p:cNvPr>
          <p:cNvCxnSpPr/>
          <p:nvPr/>
        </p:nvCxnSpPr>
        <p:spPr>
          <a:xfrm>
            <a:off x="2450238" y="2228295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D7A4D22-3857-499A-ADB2-A085F07823DC}"/>
              </a:ext>
            </a:extLst>
          </p:cNvPr>
          <p:cNvSpPr txBox="1"/>
          <p:nvPr/>
        </p:nvSpPr>
        <p:spPr>
          <a:xfrm>
            <a:off x="2974021" y="2228484"/>
            <a:ext cx="29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9E83557-46B9-43DE-B774-F6568C7F7739}"/>
              </a:ext>
            </a:extLst>
          </p:cNvPr>
          <p:cNvCxnSpPr>
            <a:cxnSpLocks/>
          </p:cNvCxnSpPr>
          <p:nvPr/>
        </p:nvCxnSpPr>
        <p:spPr>
          <a:xfrm>
            <a:off x="2308195" y="3259723"/>
            <a:ext cx="118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A50E398-AFDA-4D24-9E79-9DB7531DFBA0}"/>
              </a:ext>
            </a:extLst>
          </p:cNvPr>
          <p:cNvSpPr txBox="1"/>
          <p:nvPr/>
        </p:nvSpPr>
        <p:spPr>
          <a:xfrm>
            <a:off x="2712129" y="3259723"/>
            <a:ext cx="55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n//2</a:t>
            </a:r>
          </a:p>
        </p:txBody>
      </p:sp>
      <p:sp>
        <p:nvSpPr>
          <p:cNvPr id="9" name="Parenthèses 8">
            <a:extLst>
              <a:ext uri="{FF2B5EF4-FFF2-40B4-BE49-F238E27FC236}">
                <a16:creationId xmlns:a16="http://schemas.microsoft.com/office/drawing/2014/main" id="{9F09C9C7-CF0D-4DBE-B885-85C011EDE793}"/>
              </a:ext>
            </a:extLst>
          </p:cNvPr>
          <p:cNvSpPr/>
          <p:nvPr/>
        </p:nvSpPr>
        <p:spPr>
          <a:xfrm>
            <a:off x="3648723" y="3838733"/>
            <a:ext cx="648070" cy="6658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A L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C9515455-1F7C-4307-AE19-BC7BD1BF6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21397"/>
              </p:ext>
            </p:extLst>
          </p:nvPr>
        </p:nvGraphicFramePr>
        <p:xfrm>
          <a:off x="7748603" y="548387"/>
          <a:ext cx="2135202" cy="4352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01">
                  <a:extLst>
                    <a:ext uri="{9D8B030D-6E8A-4147-A177-3AD203B41FA5}">
                      <a16:colId xmlns:a16="http://schemas.microsoft.com/office/drawing/2014/main" val="1434615543"/>
                    </a:ext>
                  </a:extLst>
                </a:gridCol>
                <a:gridCol w="1067601">
                  <a:extLst>
                    <a:ext uri="{9D8B030D-6E8A-4147-A177-3AD203B41FA5}">
                      <a16:colId xmlns:a16="http://schemas.microsoft.com/office/drawing/2014/main" val="4069079968"/>
                    </a:ext>
                  </a:extLst>
                </a:gridCol>
              </a:tblGrid>
              <a:tr h="6309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486297"/>
                  </a:ext>
                </a:extLst>
              </a:tr>
              <a:tr h="63091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02497"/>
                  </a:ext>
                </a:extLst>
              </a:tr>
              <a:tr h="6309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676839"/>
                  </a:ext>
                </a:extLst>
              </a:tr>
              <a:tr h="36553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686723"/>
                  </a:ext>
                </a:extLst>
              </a:tr>
              <a:tr h="6309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482427"/>
                  </a:ext>
                </a:extLst>
              </a:tr>
              <a:tr h="36553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576257"/>
                  </a:ext>
                </a:extLst>
              </a:tr>
              <a:tr h="36553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halt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18492"/>
                  </a:ext>
                </a:extLst>
              </a:tr>
              <a:tr h="36553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487377"/>
                  </a:ext>
                </a:extLst>
              </a:tr>
              <a:tr h="36553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halt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1084"/>
                  </a:ext>
                </a:extLst>
              </a:tr>
            </a:tbl>
          </a:graphicData>
        </a:graphic>
      </p:graphicFrame>
      <p:sp>
        <p:nvSpPr>
          <p:cNvPr id="11" name="Parenthèses 10">
            <a:extLst>
              <a:ext uri="{FF2B5EF4-FFF2-40B4-BE49-F238E27FC236}">
                <a16:creationId xmlns:a16="http://schemas.microsoft.com/office/drawing/2014/main" id="{759136E9-336E-4AEF-8A76-F07F0DFDF64A}"/>
              </a:ext>
            </a:extLst>
          </p:cNvPr>
          <p:cNvSpPr/>
          <p:nvPr/>
        </p:nvSpPr>
        <p:spPr>
          <a:xfrm>
            <a:off x="5567779" y="4900863"/>
            <a:ext cx="710489" cy="14787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…</a:t>
            </a:r>
          </a:p>
          <a:p>
            <a:pPr algn="ctr"/>
            <a:r>
              <a:rPr lang="fr-FR" dirty="0"/>
              <a:t>…</a:t>
            </a:r>
          </a:p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A L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4C2DAF84-B5D4-41C9-ABF0-ECC2A1645A24}"/>
              </a:ext>
            </a:extLst>
          </p:cNvPr>
          <p:cNvSpPr/>
          <p:nvPr/>
        </p:nvSpPr>
        <p:spPr>
          <a:xfrm>
            <a:off x="6413097" y="4900863"/>
            <a:ext cx="273451" cy="1127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CD4D49-FBDC-40EF-9507-25FA0305E715}"/>
              </a:ext>
            </a:extLst>
          </p:cNvPr>
          <p:cNvSpPr/>
          <p:nvPr/>
        </p:nvSpPr>
        <p:spPr>
          <a:xfrm>
            <a:off x="6793080" y="5300358"/>
            <a:ext cx="273451" cy="301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49566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36039-F618-4D07-9F09-F1E29A1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</a:t>
            </a:r>
            <a:r>
              <a:rPr lang="fr-FR" dirty="0"/>
              <a:t> 2n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1F903-4E2F-440B-8F0D-87E2E42C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Input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</a:p>
          <a:p>
            <a:endParaRPr lang="fr-FR" dirty="0"/>
          </a:p>
          <a:p>
            <a:r>
              <a:rPr lang="fr-FR" dirty="0" err="1"/>
              <a:t>Ouput</a:t>
            </a:r>
            <a:r>
              <a:rPr lang="fr-FR" dirty="0"/>
              <a:t> : </a:t>
            </a:r>
            <a:r>
              <a:rPr lang="fr-FR" dirty="0">
                <a:solidFill>
                  <a:srgbClr val="FF0000"/>
                </a:solidFill>
              </a:rPr>
              <a:t>CCC…CCCCCCC</a:t>
            </a:r>
            <a:r>
              <a:rPr lang="fr-FR" dirty="0"/>
              <a:t>O</a:t>
            </a:r>
          </a:p>
          <a:p>
            <a:endParaRPr lang="fr-FR" dirty="0"/>
          </a:p>
          <a:p>
            <a:r>
              <a:rPr lang="fr-FR" dirty="0"/>
              <a:t>Instructions : </a:t>
            </a:r>
          </a:p>
          <a:p>
            <a:endParaRPr lang="fr-FR" dirty="0"/>
          </a:p>
          <a:p>
            <a:r>
              <a:rPr lang="fr-FR" dirty="0" err="1"/>
              <a:t>Steps</a:t>
            </a:r>
            <a:r>
              <a:rPr lang="fr-FR" dirty="0"/>
              <a:t> : 3n</a:t>
            </a:r>
          </a:p>
          <a:p>
            <a:r>
              <a:rPr lang="fr-FR" dirty="0"/>
              <a:t>Bonus : </a:t>
            </a:r>
            <a:r>
              <a:rPr lang="fr-FR" dirty="0" err="1"/>
              <a:t>mxn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</a:t>
            </a:r>
            <a:r>
              <a:rPr lang="fr-FR" dirty="0" err="1"/>
              <a:t>with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A95AD-E236-4EF7-80C2-372D5FE5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12</a:t>
            </a:fld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F5FD1CD-2D67-43BB-AE4B-402EC65C51D7}"/>
              </a:ext>
            </a:extLst>
          </p:cNvPr>
          <p:cNvCxnSpPr/>
          <p:nvPr/>
        </p:nvCxnSpPr>
        <p:spPr>
          <a:xfrm>
            <a:off x="2450238" y="2228295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D7A4D22-3857-499A-ADB2-A085F07823DC}"/>
              </a:ext>
            </a:extLst>
          </p:cNvPr>
          <p:cNvSpPr txBox="1"/>
          <p:nvPr/>
        </p:nvSpPr>
        <p:spPr>
          <a:xfrm>
            <a:off x="2974021" y="2228484"/>
            <a:ext cx="29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9E83557-46B9-43DE-B774-F6568C7F7739}"/>
              </a:ext>
            </a:extLst>
          </p:cNvPr>
          <p:cNvCxnSpPr>
            <a:cxnSpLocks/>
          </p:cNvCxnSpPr>
          <p:nvPr/>
        </p:nvCxnSpPr>
        <p:spPr>
          <a:xfrm>
            <a:off x="2308195" y="3259723"/>
            <a:ext cx="213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A50E398-AFDA-4D24-9E79-9DB7531DFBA0}"/>
              </a:ext>
            </a:extLst>
          </p:cNvPr>
          <p:cNvSpPr txBox="1"/>
          <p:nvPr/>
        </p:nvSpPr>
        <p:spPr>
          <a:xfrm>
            <a:off x="3330915" y="3252463"/>
            <a:ext cx="55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2n</a:t>
            </a:r>
          </a:p>
        </p:txBody>
      </p:sp>
      <p:sp>
        <p:nvSpPr>
          <p:cNvPr id="9" name="Parenthèses 8">
            <a:extLst>
              <a:ext uri="{FF2B5EF4-FFF2-40B4-BE49-F238E27FC236}">
                <a16:creationId xmlns:a16="http://schemas.microsoft.com/office/drawing/2014/main" id="{9F09C9C7-CF0D-4DBE-B885-85C011EDE793}"/>
              </a:ext>
            </a:extLst>
          </p:cNvPr>
          <p:cNvSpPr/>
          <p:nvPr/>
        </p:nvSpPr>
        <p:spPr>
          <a:xfrm>
            <a:off x="3648723" y="3838733"/>
            <a:ext cx="648070" cy="6658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A L</a:t>
            </a:r>
          </a:p>
          <a:p>
            <a:pPr algn="ctr"/>
            <a:r>
              <a:rPr lang="fr-FR" dirty="0"/>
              <a:t>A L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C9515455-1F7C-4307-AE19-BC7BD1BF6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53637"/>
              </p:ext>
            </p:extLst>
          </p:nvPr>
        </p:nvGraphicFramePr>
        <p:xfrm>
          <a:off x="6384801" y="509347"/>
          <a:ext cx="123498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83">
                  <a:extLst>
                    <a:ext uri="{9D8B030D-6E8A-4147-A177-3AD203B41FA5}">
                      <a16:colId xmlns:a16="http://schemas.microsoft.com/office/drawing/2014/main" val="143461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48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0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6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68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CCOCC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48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CCOC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57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CCCOC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1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CCCCOC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48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CCCCO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49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CCCCCO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43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CCCCCCO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1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halt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1084"/>
                  </a:ext>
                </a:extLst>
              </a:tr>
            </a:tbl>
          </a:graphicData>
        </a:graphic>
      </p:graphicFrame>
      <p:sp>
        <p:nvSpPr>
          <p:cNvPr id="11" name="Parenthèses 10">
            <a:extLst>
              <a:ext uri="{FF2B5EF4-FFF2-40B4-BE49-F238E27FC236}">
                <a16:creationId xmlns:a16="http://schemas.microsoft.com/office/drawing/2014/main" id="{A8F4CC16-8DA6-4A4F-8AD3-509A22EFE815}"/>
              </a:ext>
            </a:extLst>
          </p:cNvPr>
          <p:cNvSpPr/>
          <p:nvPr/>
        </p:nvSpPr>
        <p:spPr>
          <a:xfrm>
            <a:off x="5567780" y="4900863"/>
            <a:ext cx="648070" cy="14787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A L</a:t>
            </a:r>
          </a:p>
          <a:p>
            <a:pPr algn="ctr"/>
            <a:r>
              <a:rPr lang="fr-FR" dirty="0"/>
              <a:t>A L</a:t>
            </a:r>
          </a:p>
          <a:p>
            <a:pPr algn="ctr"/>
            <a:r>
              <a:rPr lang="fr-FR" dirty="0"/>
              <a:t>…</a:t>
            </a:r>
          </a:p>
          <a:p>
            <a:pPr algn="ctr"/>
            <a:r>
              <a:rPr lang="fr-FR" dirty="0"/>
              <a:t>…</a:t>
            </a:r>
          </a:p>
          <a:p>
            <a:pPr algn="ctr"/>
            <a:r>
              <a:rPr lang="fr-FR" dirty="0"/>
              <a:t>A L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D40F8029-4042-4AED-9B35-6FF4FB63AAAA}"/>
              </a:ext>
            </a:extLst>
          </p:cNvPr>
          <p:cNvSpPr/>
          <p:nvPr/>
        </p:nvSpPr>
        <p:spPr>
          <a:xfrm>
            <a:off x="6384801" y="5228948"/>
            <a:ext cx="273451" cy="1127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D97464-68E4-47C7-BE6C-120B52132A48}"/>
              </a:ext>
            </a:extLst>
          </p:cNvPr>
          <p:cNvSpPr/>
          <p:nvPr/>
        </p:nvSpPr>
        <p:spPr>
          <a:xfrm>
            <a:off x="6764784" y="5628443"/>
            <a:ext cx="273451" cy="301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9893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36039-F618-4D07-9F09-F1E29A1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1F903-4E2F-440B-8F0D-87E2E42C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Input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</a:p>
          <a:p>
            <a:endParaRPr lang="fr-FR" dirty="0"/>
          </a:p>
          <a:p>
            <a:r>
              <a:rPr lang="fr-FR" dirty="0" err="1"/>
              <a:t>Ouput</a:t>
            </a:r>
            <a:r>
              <a:rPr lang="fr-FR" dirty="0"/>
              <a:t> : </a:t>
            </a:r>
            <a:r>
              <a:rPr lang="fr-FR" dirty="0">
                <a:solidFill>
                  <a:srgbClr val="FF0000"/>
                </a:solidFill>
              </a:rPr>
              <a:t>C</a:t>
            </a:r>
            <a:r>
              <a:rPr lang="fr-FR" dirty="0"/>
              <a:t>O if n </a:t>
            </a:r>
            <a:r>
              <a:rPr lang="fr-FR" dirty="0" err="1"/>
              <a:t>odd</a:t>
            </a:r>
            <a:r>
              <a:rPr lang="fr-FR" dirty="0"/>
              <a:t> and 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/>
              <a:t> </a:t>
            </a:r>
            <a:r>
              <a:rPr lang="fr-FR" dirty="0" err="1"/>
              <a:t>else</a:t>
            </a:r>
            <a:endParaRPr lang="fr-FR" dirty="0"/>
          </a:p>
          <a:p>
            <a:endParaRPr lang="fr-FR" dirty="0"/>
          </a:p>
          <a:p>
            <a:r>
              <a:rPr lang="fr-FR" dirty="0"/>
              <a:t>Instructions : </a:t>
            </a:r>
          </a:p>
          <a:p>
            <a:endParaRPr lang="fr-FR" dirty="0"/>
          </a:p>
          <a:p>
            <a:r>
              <a:rPr lang="fr-FR" dirty="0" err="1"/>
              <a:t>Steps</a:t>
            </a:r>
            <a:r>
              <a:rPr lang="fr-FR" dirty="0"/>
              <a:t> : 2n</a:t>
            </a:r>
          </a:p>
          <a:p>
            <a:endParaRPr lang="fr-FR" dirty="0"/>
          </a:p>
          <a:p>
            <a:r>
              <a:rPr lang="fr-FR" dirty="0"/>
              <a:t>Bonus : check if n </a:t>
            </a:r>
            <a:r>
              <a:rPr lang="fr-FR" dirty="0" err="1"/>
              <a:t>is</a:t>
            </a:r>
            <a:r>
              <a:rPr lang="fr-FR" dirty="0"/>
              <a:t> divisible by m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A95AD-E236-4EF7-80C2-372D5FE5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13</a:t>
            </a:fld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F5FD1CD-2D67-43BB-AE4B-402EC65C51D7}"/>
              </a:ext>
            </a:extLst>
          </p:cNvPr>
          <p:cNvCxnSpPr/>
          <p:nvPr/>
        </p:nvCxnSpPr>
        <p:spPr>
          <a:xfrm>
            <a:off x="2450238" y="2228295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D7A4D22-3857-499A-ADB2-A085F07823DC}"/>
              </a:ext>
            </a:extLst>
          </p:cNvPr>
          <p:cNvSpPr txBox="1"/>
          <p:nvPr/>
        </p:nvSpPr>
        <p:spPr>
          <a:xfrm>
            <a:off x="2974021" y="2228484"/>
            <a:ext cx="29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</a:t>
            </a:r>
          </a:p>
        </p:txBody>
      </p:sp>
      <p:sp>
        <p:nvSpPr>
          <p:cNvPr id="9" name="Parenthèses 8">
            <a:extLst>
              <a:ext uri="{FF2B5EF4-FFF2-40B4-BE49-F238E27FC236}">
                <a16:creationId xmlns:a16="http://schemas.microsoft.com/office/drawing/2014/main" id="{9F09C9C7-CF0D-4DBE-B885-85C011EDE793}"/>
              </a:ext>
            </a:extLst>
          </p:cNvPr>
          <p:cNvSpPr/>
          <p:nvPr/>
        </p:nvSpPr>
        <p:spPr>
          <a:xfrm>
            <a:off x="3648722" y="3704717"/>
            <a:ext cx="816745" cy="9285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A L</a:t>
            </a:r>
          </a:p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D L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C9515455-1F7C-4307-AE19-BC7BD1BF6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90682"/>
              </p:ext>
            </p:extLst>
          </p:nvPr>
        </p:nvGraphicFramePr>
        <p:xfrm>
          <a:off x="7866140" y="365125"/>
          <a:ext cx="3035640" cy="488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20">
                  <a:extLst>
                    <a:ext uri="{9D8B030D-6E8A-4147-A177-3AD203B41FA5}">
                      <a16:colId xmlns:a16="http://schemas.microsoft.com/office/drawing/2014/main" val="1434615543"/>
                    </a:ext>
                  </a:extLst>
                </a:gridCol>
                <a:gridCol w="1517820">
                  <a:extLst>
                    <a:ext uri="{9D8B030D-6E8A-4147-A177-3AD203B41FA5}">
                      <a16:colId xmlns:a16="http://schemas.microsoft.com/office/drawing/2014/main" val="693023706"/>
                    </a:ext>
                  </a:extLst>
                </a:gridCol>
              </a:tblGrid>
              <a:tr h="3983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486297"/>
                  </a:ext>
                </a:extLst>
              </a:tr>
              <a:tr h="3983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02497"/>
                  </a:ext>
                </a:extLst>
              </a:tr>
              <a:tr h="3023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676839"/>
                  </a:ext>
                </a:extLst>
              </a:tr>
              <a:tr h="3983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686723"/>
                  </a:ext>
                </a:extLst>
              </a:tr>
              <a:tr h="3983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482427"/>
                  </a:ext>
                </a:extLst>
              </a:tr>
              <a:tr h="3983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576257"/>
                  </a:ext>
                </a:extLst>
              </a:tr>
              <a:tr h="3983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18492"/>
                  </a:ext>
                </a:extLst>
              </a:tr>
              <a:tr h="3983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487377"/>
                  </a:ext>
                </a:extLst>
              </a:tr>
              <a:tr h="3983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halt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491406"/>
                  </a:ext>
                </a:extLst>
              </a:tr>
              <a:tr h="3983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433540"/>
                  </a:ext>
                </a:extLst>
              </a:tr>
              <a:tr h="56900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halt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17675"/>
                  </a:ext>
                </a:extLst>
              </a:tr>
              <a:tr h="302364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1084"/>
                  </a:ext>
                </a:extLst>
              </a:tr>
            </a:tbl>
          </a:graphicData>
        </a:graphic>
      </p:graphicFrame>
      <p:sp>
        <p:nvSpPr>
          <p:cNvPr id="11" name="Parenthèses 10">
            <a:extLst>
              <a:ext uri="{FF2B5EF4-FFF2-40B4-BE49-F238E27FC236}">
                <a16:creationId xmlns:a16="http://schemas.microsoft.com/office/drawing/2014/main" id="{ECED8130-1712-44C5-9A7F-81EC27FC7647}"/>
              </a:ext>
            </a:extLst>
          </p:cNvPr>
          <p:cNvSpPr/>
          <p:nvPr/>
        </p:nvSpPr>
        <p:spPr>
          <a:xfrm>
            <a:off x="6152227" y="4714683"/>
            <a:ext cx="816744" cy="205404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A L</a:t>
            </a:r>
          </a:p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…</a:t>
            </a:r>
          </a:p>
          <a:p>
            <a:pPr algn="ctr"/>
            <a:r>
              <a:rPr lang="fr-FR" dirty="0"/>
              <a:t>…</a:t>
            </a:r>
          </a:p>
          <a:p>
            <a:pPr algn="ctr"/>
            <a:r>
              <a:rPr lang="fr-FR" dirty="0"/>
              <a:t>D R</a:t>
            </a:r>
          </a:p>
          <a:p>
            <a:pPr algn="ctr"/>
            <a:r>
              <a:rPr lang="fr-FR" dirty="0"/>
              <a:t>D L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AE047374-BA29-4334-8A62-004940A3180A}"/>
              </a:ext>
            </a:extLst>
          </p:cNvPr>
          <p:cNvSpPr/>
          <p:nvPr/>
        </p:nvSpPr>
        <p:spPr>
          <a:xfrm>
            <a:off x="7007379" y="5328922"/>
            <a:ext cx="273451" cy="1127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C859F-4FEF-4B82-8FFC-0F1220C931DD}"/>
              </a:ext>
            </a:extLst>
          </p:cNvPr>
          <p:cNvSpPr/>
          <p:nvPr/>
        </p:nvSpPr>
        <p:spPr>
          <a:xfrm>
            <a:off x="7430609" y="5741703"/>
            <a:ext cx="639193" cy="301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m-1</a:t>
            </a:r>
          </a:p>
        </p:txBody>
      </p:sp>
    </p:spTree>
    <p:extLst>
      <p:ext uri="{BB962C8B-B14F-4D97-AF65-F5344CB8AC3E}">
        <p14:creationId xmlns:p14="http://schemas.microsoft.com/office/powerpoint/2010/main" val="300151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62387-0C41-4749-B17C-56DAAD1BC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in action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CB8570-29CC-4AAF-ACA7-BEBD5A821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RALD-LARD Machines </a:t>
            </a:r>
            <a:r>
              <a:rPr lang="fr-FR" dirty="0" err="1"/>
              <a:t>with</a:t>
            </a:r>
            <a:r>
              <a:rPr lang="fr-FR" dirty="0"/>
              <a:t> 2 inputs </a:t>
            </a:r>
          </a:p>
        </p:txBody>
      </p:sp>
    </p:spTree>
    <p:extLst>
      <p:ext uri="{BB962C8B-B14F-4D97-AF65-F5344CB8AC3E}">
        <p14:creationId xmlns:p14="http://schemas.microsoft.com/office/powerpoint/2010/main" val="192919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9432A-2B8A-4C1E-92EB-55659C2A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n+m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A59EB-6985-4EC8-867B-8AF6096D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Input 1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  <a:endParaRPr lang="fr-FR" dirty="0"/>
          </a:p>
          <a:p>
            <a:r>
              <a:rPr lang="fr-FR" dirty="0"/>
              <a:t>Input 2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</a:p>
          <a:p>
            <a:r>
              <a:rPr lang="fr-FR" dirty="0"/>
              <a:t>Outputs :</a:t>
            </a:r>
          </a:p>
          <a:p>
            <a:pPr lvl="1"/>
            <a:r>
              <a:rPr lang="fr-FR" dirty="0"/>
              <a:t>Output 1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  <a:r>
              <a:rPr lang="fr-FR" dirty="0"/>
              <a:t> | Output 2 : </a:t>
            </a:r>
            <a:r>
              <a:rPr lang="fr-FR" dirty="0">
                <a:solidFill>
                  <a:srgbClr val="FF0000"/>
                </a:solidFill>
              </a:rPr>
              <a:t>O</a:t>
            </a:r>
            <a:endParaRPr lang="fr-F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Instructions :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/>
              <a:t>Steps</a:t>
            </a:r>
            <a:r>
              <a:rPr lang="fr-FR" dirty="0"/>
              <a:t> : </a:t>
            </a:r>
            <a:r>
              <a:rPr lang="fr-FR" sz="1800" dirty="0"/>
              <a:t> </a:t>
            </a:r>
            <a:r>
              <a:rPr lang="fr-FR" dirty="0"/>
              <a:t>2m</a:t>
            </a:r>
          </a:p>
          <a:p>
            <a:r>
              <a:rPr lang="fr-FR" dirty="0"/>
              <a:t>Tips : </a:t>
            </a:r>
            <a:r>
              <a:rPr lang="fr-FR" dirty="0" err="1"/>
              <a:t>Choosing</a:t>
            </a:r>
            <a:r>
              <a:rPr lang="fr-FR" dirty="0"/>
              <a:t> input 2 </a:t>
            </a:r>
            <a:r>
              <a:rPr lang="fr-FR" dirty="0" err="1"/>
              <a:t>such</a:t>
            </a:r>
            <a:r>
              <a:rPr lang="fr-FR" dirty="0"/>
              <a:t> as </a:t>
            </a:r>
            <a:r>
              <a:rPr lang="fr-FR" dirty="0" err="1"/>
              <a:t>m≤n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697A4-AF61-4B1B-B3B0-85391AEA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15</a:t>
            </a:fld>
            <a:endParaRPr lang="fr-FR"/>
          </a:p>
        </p:txBody>
      </p:sp>
      <p:sp>
        <p:nvSpPr>
          <p:cNvPr id="18" name="Parenthèses 17">
            <a:extLst>
              <a:ext uri="{FF2B5EF4-FFF2-40B4-BE49-F238E27FC236}">
                <a16:creationId xmlns:a16="http://schemas.microsoft.com/office/drawing/2014/main" id="{611572DA-6407-49CC-9065-49C35CDAA761}"/>
              </a:ext>
            </a:extLst>
          </p:cNvPr>
          <p:cNvSpPr/>
          <p:nvPr/>
        </p:nvSpPr>
        <p:spPr>
          <a:xfrm>
            <a:off x="3333563" y="4001294"/>
            <a:ext cx="847820" cy="6842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/>
              <a:t>D R 2 </a:t>
            </a:r>
          </a:p>
          <a:p>
            <a:pPr algn="ctr"/>
            <a:r>
              <a:rPr lang="fr-FR" dirty="0"/>
              <a:t>A R 1</a:t>
            </a:r>
          </a:p>
        </p:txBody>
      </p:sp>
      <p:graphicFrame>
        <p:nvGraphicFramePr>
          <p:cNvPr id="28" name="Tableau 10">
            <a:extLst>
              <a:ext uri="{FF2B5EF4-FFF2-40B4-BE49-F238E27FC236}">
                <a16:creationId xmlns:a16="http://schemas.microsoft.com/office/drawing/2014/main" id="{7D66AF83-06C0-4ECC-B41A-14412926C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47466"/>
              </p:ext>
            </p:extLst>
          </p:nvPr>
        </p:nvGraphicFramePr>
        <p:xfrm>
          <a:off x="8815422" y="1187704"/>
          <a:ext cx="20874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34">
                  <a:extLst>
                    <a:ext uri="{9D8B030D-6E8A-4147-A177-3AD203B41FA5}">
                      <a16:colId xmlns:a16="http://schemas.microsoft.com/office/drawing/2014/main" val="1434615543"/>
                    </a:ext>
                  </a:extLst>
                </a:gridCol>
                <a:gridCol w="1043734">
                  <a:extLst>
                    <a:ext uri="{9D8B030D-6E8A-4147-A177-3AD203B41FA5}">
                      <a16:colId xmlns:a16="http://schemas.microsoft.com/office/drawing/2014/main" val="693023706"/>
                    </a:ext>
                  </a:extLst>
                </a:gridCol>
              </a:tblGrid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48629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0249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676839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686723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48242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57625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halt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18492"/>
                  </a:ext>
                </a:extLst>
              </a:tr>
            </a:tbl>
          </a:graphicData>
        </a:graphic>
      </p:graphicFrame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4C806D6-EC0A-4212-B787-932D9B73380C}"/>
              </a:ext>
            </a:extLst>
          </p:cNvPr>
          <p:cNvCxnSpPr/>
          <p:nvPr/>
        </p:nvCxnSpPr>
        <p:spPr>
          <a:xfrm>
            <a:off x="2755036" y="2171094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4A00000-F1E8-479E-AC2C-E12EB71380DE}"/>
              </a:ext>
            </a:extLst>
          </p:cNvPr>
          <p:cNvSpPr txBox="1"/>
          <p:nvPr/>
        </p:nvSpPr>
        <p:spPr>
          <a:xfrm>
            <a:off x="3278819" y="2171283"/>
            <a:ext cx="29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EF30C1F-B6C0-46BB-B128-8F4B702590C8}"/>
              </a:ext>
            </a:extLst>
          </p:cNvPr>
          <p:cNvCxnSpPr/>
          <p:nvPr/>
        </p:nvCxnSpPr>
        <p:spPr>
          <a:xfrm>
            <a:off x="2809780" y="2743994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A17E98A-6B4C-43A1-9A3D-18C5FE2C8272}"/>
              </a:ext>
            </a:extLst>
          </p:cNvPr>
          <p:cNvSpPr txBox="1"/>
          <p:nvPr/>
        </p:nvSpPr>
        <p:spPr>
          <a:xfrm>
            <a:off x="3333563" y="2744183"/>
            <a:ext cx="29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DB068D3-FDA3-43D1-9271-8B695F0DC226}"/>
              </a:ext>
            </a:extLst>
          </p:cNvPr>
          <p:cNvCxnSpPr>
            <a:cxnSpLocks/>
          </p:cNvCxnSpPr>
          <p:nvPr/>
        </p:nvCxnSpPr>
        <p:spPr>
          <a:xfrm>
            <a:off x="3147237" y="3662364"/>
            <a:ext cx="1180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8EDDAE6-73B6-45D7-AF8D-2E7858AEAC3A}"/>
              </a:ext>
            </a:extLst>
          </p:cNvPr>
          <p:cNvSpPr txBox="1"/>
          <p:nvPr/>
        </p:nvSpPr>
        <p:spPr>
          <a:xfrm>
            <a:off x="3480044" y="3662552"/>
            <a:ext cx="847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n+m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8387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9432A-2B8A-4C1E-92EB-55659C2A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</a:t>
            </a:r>
            <a:r>
              <a:rPr lang="fr-FR" dirty="0"/>
              <a:t> n-m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A59EB-6985-4EC8-867B-8AF6096D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Input 1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  <a:endParaRPr lang="fr-FR" dirty="0"/>
          </a:p>
          <a:p>
            <a:r>
              <a:rPr lang="fr-FR" dirty="0"/>
              <a:t>Input 2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</a:p>
          <a:p>
            <a:r>
              <a:rPr lang="fr-FR" dirty="0"/>
              <a:t>Outputs :</a:t>
            </a:r>
          </a:p>
          <a:p>
            <a:pPr lvl="1"/>
            <a:r>
              <a:rPr lang="fr-FR" dirty="0"/>
              <a:t>Output 1 : O</a:t>
            </a:r>
            <a:r>
              <a:rPr lang="fr-FR" dirty="0">
                <a:solidFill>
                  <a:srgbClr val="FF0000"/>
                </a:solidFill>
              </a:rPr>
              <a:t>CCC…CCC </a:t>
            </a:r>
            <a:r>
              <a:rPr lang="fr-FR" dirty="0"/>
              <a:t>| Output 2 : 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/>
              <a:t> =</a:t>
            </a:r>
            <a:r>
              <a:rPr lang="fr-FR" dirty="0">
                <a:sym typeface="Wingdings" panose="05000000000000000000" pitchFamily="2" charset="2"/>
              </a:rPr>
              <a:t>==&gt; </a:t>
            </a:r>
            <a:r>
              <a:rPr lang="fr-FR" dirty="0" err="1">
                <a:sym typeface="Wingdings" panose="05000000000000000000" pitchFamily="2" charset="2"/>
              </a:rPr>
              <a:t>m</a:t>
            </a:r>
            <a:r>
              <a:rPr lang="fr-FR" dirty="0" err="1"/>
              <a:t>≤n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Output 1 : 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/>
              <a:t> | Output 2 : O</a:t>
            </a:r>
            <a:r>
              <a:rPr lang="fr-FR" dirty="0">
                <a:solidFill>
                  <a:srgbClr val="FF0000"/>
                </a:solidFill>
              </a:rPr>
              <a:t>CC…CCC </a:t>
            </a:r>
            <a:r>
              <a:rPr lang="fr-FR" dirty="0"/>
              <a:t>=</a:t>
            </a:r>
            <a:r>
              <a:rPr lang="fr-FR" dirty="0">
                <a:sym typeface="Wingdings" panose="05000000000000000000" pitchFamily="2" charset="2"/>
              </a:rPr>
              <a:t>==&gt; m&gt;n</a:t>
            </a: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Instructions :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/>
              <a:t>Steps</a:t>
            </a:r>
            <a:r>
              <a:rPr lang="fr-FR" dirty="0"/>
              <a:t> : </a:t>
            </a:r>
            <a:r>
              <a:rPr lang="fr-FR" sz="1800" dirty="0"/>
              <a:t> </a:t>
            </a:r>
            <a:r>
              <a:rPr lang="fr-FR" dirty="0"/>
              <a:t>2min(</a:t>
            </a:r>
            <a:r>
              <a:rPr lang="fr-FR" dirty="0" err="1"/>
              <a:t>n,m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697A4-AF61-4B1B-B3B0-85391AEA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16</a:t>
            </a:fld>
            <a:endParaRPr lang="fr-FR"/>
          </a:p>
        </p:txBody>
      </p:sp>
      <p:sp>
        <p:nvSpPr>
          <p:cNvPr id="18" name="Parenthèses 17">
            <a:extLst>
              <a:ext uri="{FF2B5EF4-FFF2-40B4-BE49-F238E27FC236}">
                <a16:creationId xmlns:a16="http://schemas.microsoft.com/office/drawing/2014/main" id="{611572DA-6407-49CC-9065-49C35CDAA761}"/>
              </a:ext>
            </a:extLst>
          </p:cNvPr>
          <p:cNvSpPr/>
          <p:nvPr/>
        </p:nvSpPr>
        <p:spPr>
          <a:xfrm>
            <a:off x="3333563" y="4498444"/>
            <a:ext cx="847820" cy="6842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/>
              <a:t>D R 2 </a:t>
            </a:r>
          </a:p>
          <a:p>
            <a:pPr algn="ctr"/>
            <a:r>
              <a:rPr lang="fr-FR" dirty="0"/>
              <a:t>D R 1</a:t>
            </a:r>
          </a:p>
        </p:txBody>
      </p:sp>
      <p:graphicFrame>
        <p:nvGraphicFramePr>
          <p:cNvPr id="28" name="Tableau 10">
            <a:extLst>
              <a:ext uri="{FF2B5EF4-FFF2-40B4-BE49-F238E27FC236}">
                <a16:creationId xmlns:a16="http://schemas.microsoft.com/office/drawing/2014/main" id="{7D66AF83-06C0-4ECC-B41A-14412926C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45766"/>
              </p:ext>
            </p:extLst>
          </p:nvPr>
        </p:nvGraphicFramePr>
        <p:xfrm>
          <a:off x="8815422" y="1685544"/>
          <a:ext cx="20874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34">
                  <a:extLst>
                    <a:ext uri="{9D8B030D-6E8A-4147-A177-3AD203B41FA5}">
                      <a16:colId xmlns:a16="http://schemas.microsoft.com/office/drawing/2014/main" val="1434615543"/>
                    </a:ext>
                  </a:extLst>
                </a:gridCol>
                <a:gridCol w="1043734">
                  <a:extLst>
                    <a:ext uri="{9D8B030D-6E8A-4147-A177-3AD203B41FA5}">
                      <a16:colId xmlns:a16="http://schemas.microsoft.com/office/drawing/2014/main" val="693023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48629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0249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676839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686723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48242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57625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halt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18492"/>
                  </a:ext>
                </a:extLst>
              </a:tr>
            </a:tbl>
          </a:graphicData>
        </a:graphic>
      </p:graphicFrame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4C806D6-EC0A-4212-B787-932D9B73380C}"/>
              </a:ext>
            </a:extLst>
          </p:cNvPr>
          <p:cNvCxnSpPr/>
          <p:nvPr/>
        </p:nvCxnSpPr>
        <p:spPr>
          <a:xfrm>
            <a:off x="2755036" y="2171094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4A00000-F1E8-479E-AC2C-E12EB71380DE}"/>
              </a:ext>
            </a:extLst>
          </p:cNvPr>
          <p:cNvSpPr txBox="1"/>
          <p:nvPr/>
        </p:nvSpPr>
        <p:spPr>
          <a:xfrm>
            <a:off x="3278819" y="2171283"/>
            <a:ext cx="29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EF30C1F-B6C0-46BB-B128-8F4B702590C8}"/>
              </a:ext>
            </a:extLst>
          </p:cNvPr>
          <p:cNvCxnSpPr/>
          <p:nvPr/>
        </p:nvCxnSpPr>
        <p:spPr>
          <a:xfrm>
            <a:off x="2809780" y="2743994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A17E98A-6B4C-43A1-9A3D-18C5FE2C8272}"/>
              </a:ext>
            </a:extLst>
          </p:cNvPr>
          <p:cNvSpPr txBox="1"/>
          <p:nvPr/>
        </p:nvSpPr>
        <p:spPr>
          <a:xfrm>
            <a:off x="3333563" y="2744183"/>
            <a:ext cx="29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DB068D3-FDA3-43D1-9271-8B695F0DC226}"/>
              </a:ext>
            </a:extLst>
          </p:cNvPr>
          <p:cNvCxnSpPr>
            <a:cxnSpLocks/>
          </p:cNvCxnSpPr>
          <p:nvPr/>
        </p:nvCxnSpPr>
        <p:spPr>
          <a:xfrm>
            <a:off x="3222274" y="3524157"/>
            <a:ext cx="1180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8EDDAE6-73B6-45D7-AF8D-2E7858AEAC3A}"/>
              </a:ext>
            </a:extLst>
          </p:cNvPr>
          <p:cNvSpPr txBox="1"/>
          <p:nvPr/>
        </p:nvSpPr>
        <p:spPr>
          <a:xfrm>
            <a:off x="3555081" y="3524345"/>
            <a:ext cx="847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n-m</a:t>
            </a:r>
          </a:p>
        </p:txBody>
      </p:sp>
    </p:spTree>
    <p:extLst>
      <p:ext uri="{BB962C8B-B14F-4D97-AF65-F5344CB8AC3E}">
        <p14:creationId xmlns:p14="http://schemas.microsoft.com/office/powerpoint/2010/main" val="291168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9432A-2B8A-4C1E-92EB-55659C2A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Compare n and 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A59EB-6985-4EC8-867B-8AF6096D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Input 1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  <a:endParaRPr lang="fr-FR" dirty="0"/>
          </a:p>
          <a:p>
            <a:r>
              <a:rPr lang="fr-FR" dirty="0"/>
              <a:t>Input 2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</a:p>
          <a:p>
            <a:r>
              <a:rPr lang="fr-FR" dirty="0"/>
              <a:t>Outputs :</a:t>
            </a:r>
          </a:p>
          <a:p>
            <a:pPr lvl="1"/>
            <a:r>
              <a:rPr lang="fr-FR" dirty="0"/>
              <a:t>Output 1 : 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/>
              <a:t> | Output 2 : 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/>
              <a:t>   =</a:t>
            </a:r>
            <a:r>
              <a:rPr lang="fr-FR" dirty="0">
                <a:sym typeface="Wingdings" panose="05000000000000000000" pitchFamily="2" charset="2"/>
              </a:rPr>
              <a:t>==&gt; </a:t>
            </a:r>
            <a:r>
              <a:rPr lang="fr-FR" dirty="0"/>
              <a:t>n=m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Output 1 : </a:t>
            </a:r>
            <a:r>
              <a:rPr lang="fr-FR" dirty="0">
                <a:solidFill>
                  <a:srgbClr val="FF0000"/>
                </a:solidFill>
              </a:rPr>
              <a:t>C</a:t>
            </a:r>
            <a:r>
              <a:rPr lang="fr-FR" dirty="0"/>
              <a:t>O</a:t>
            </a:r>
            <a:r>
              <a:rPr lang="fr-FR" dirty="0">
                <a:solidFill>
                  <a:srgbClr val="FF0000"/>
                </a:solidFill>
              </a:rPr>
              <a:t>CCC…CCC </a:t>
            </a:r>
            <a:r>
              <a:rPr lang="fr-FR" dirty="0">
                <a:solidFill>
                  <a:srgbClr val="0070C0"/>
                </a:solidFill>
              </a:rPr>
              <a:t>or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O</a:t>
            </a:r>
            <a:r>
              <a:rPr lang="fr-FR" dirty="0">
                <a:solidFill>
                  <a:srgbClr val="FF0000"/>
                </a:solidFill>
              </a:rPr>
              <a:t>CC…CCC</a:t>
            </a:r>
            <a:r>
              <a:rPr lang="fr-FR" dirty="0"/>
              <a:t> | Output 2 : 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/>
              <a:t> =</a:t>
            </a:r>
            <a:r>
              <a:rPr lang="fr-FR" dirty="0">
                <a:sym typeface="Wingdings" panose="05000000000000000000" pitchFamily="2" charset="2"/>
              </a:rPr>
              <a:t>==&gt; m</a:t>
            </a:r>
            <a:r>
              <a:rPr lang="fr-FR" dirty="0"/>
              <a:t>&lt;n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Output 1 : 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/>
              <a:t> | Output 2 : </a:t>
            </a:r>
            <a:r>
              <a:rPr lang="fr-FR" dirty="0">
                <a:solidFill>
                  <a:srgbClr val="FF0000"/>
                </a:solidFill>
              </a:rPr>
              <a:t>C</a:t>
            </a:r>
            <a:r>
              <a:rPr lang="fr-FR" dirty="0"/>
              <a:t>O</a:t>
            </a:r>
            <a:r>
              <a:rPr lang="fr-FR" dirty="0">
                <a:solidFill>
                  <a:srgbClr val="FF0000"/>
                </a:solidFill>
              </a:rPr>
              <a:t>CCC…CCC </a:t>
            </a:r>
            <a:r>
              <a:rPr lang="fr-FR" dirty="0">
                <a:solidFill>
                  <a:srgbClr val="0070C0"/>
                </a:solidFill>
              </a:rPr>
              <a:t>or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O</a:t>
            </a:r>
            <a:r>
              <a:rPr lang="fr-FR" dirty="0">
                <a:solidFill>
                  <a:srgbClr val="FF0000"/>
                </a:solidFill>
              </a:rPr>
              <a:t>CC…CCC </a:t>
            </a:r>
            <a:r>
              <a:rPr lang="fr-FR" dirty="0"/>
              <a:t>=</a:t>
            </a:r>
            <a:r>
              <a:rPr lang="fr-FR" dirty="0">
                <a:sym typeface="Wingdings" panose="05000000000000000000" pitchFamily="2" charset="2"/>
              </a:rPr>
              <a:t>==&gt; m&gt;n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Instructions :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/>
              <a:t>Steps</a:t>
            </a:r>
            <a:r>
              <a:rPr lang="fr-FR" dirty="0"/>
              <a:t> : </a:t>
            </a:r>
            <a:r>
              <a:rPr lang="fr-FR" sz="2900" dirty="0"/>
              <a:t>≤</a:t>
            </a:r>
            <a:r>
              <a:rPr lang="fr-FR" sz="1800" dirty="0"/>
              <a:t> </a:t>
            </a:r>
            <a:r>
              <a:rPr lang="fr-FR" dirty="0"/>
              <a:t>4min(</a:t>
            </a:r>
            <a:r>
              <a:rPr lang="fr-FR" dirty="0" err="1"/>
              <a:t>n,m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697A4-AF61-4B1B-B3B0-85391AEA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17</a:t>
            </a:fld>
            <a:endParaRPr lang="fr-FR"/>
          </a:p>
        </p:txBody>
      </p:sp>
      <p:sp>
        <p:nvSpPr>
          <p:cNvPr id="18" name="Parenthèses 17">
            <a:extLst>
              <a:ext uri="{FF2B5EF4-FFF2-40B4-BE49-F238E27FC236}">
                <a16:creationId xmlns:a16="http://schemas.microsoft.com/office/drawing/2014/main" id="{611572DA-6407-49CC-9065-49C35CDAA761}"/>
              </a:ext>
            </a:extLst>
          </p:cNvPr>
          <p:cNvSpPr/>
          <p:nvPr/>
        </p:nvSpPr>
        <p:spPr>
          <a:xfrm>
            <a:off x="2845291" y="4282194"/>
            <a:ext cx="914402" cy="102816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/>
              <a:t>D R 1 </a:t>
            </a:r>
          </a:p>
          <a:p>
            <a:pPr algn="ctr"/>
            <a:r>
              <a:rPr lang="fr-FR" dirty="0"/>
              <a:t>A L 1</a:t>
            </a:r>
          </a:p>
          <a:p>
            <a:pPr algn="ctr"/>
            <a:r>
              <a:rPr lang="fr-FR" dirty="0"/>
              <a:t>D R 2</a:t>
            </a:r>
          </a:p>
          <a:p>
            <a:pPr algn="ctr"/>
            <a:r>
              <a:rPr lang="fr-FR" dirty="0"/>
              <a:t>D L 1</a:t>
            </a:r>
          </a:p>
        </p:txBody>
      </p:sp>
      <p:graphicFrame>
        <p:nvGraphicFramePr>
          <p:cNvPr id="19" name="Tableau 10">
            <a:extLst>
              <a:ext uri="{FF2B5EF4-FFF2-40B4-BE49-F238E27FC236}">
                <a16:creationId xmlns:a16="http://schemas.microsoft.com/office/drawing/2014/main" id="{01F4EDD0-9DAC-4046-BA7A-A83D936A4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0576"/>
              </p:ext>
            </p:extLst>
          </p:nvPr>
        </p:nvGraphicFramePr>
        <p:xfrm>
          <a:off x="7349496" y="1027906"/>
          <a:ext cx="208746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34">
                  <a:extLst>
                    <a:ext uri="{9D8B030D-6E8A-4147-A177-3AD203B41FA5}">
                      <a16:colId xmlns:a16="http://schemas.microsoft.com/office/drawing/2014/main" val="1434615543"/>
                    </a:ext>
                  </a:extLst>
                </a:gridCol>
                <a:gridCol w="1043734">
                  <a:extLst>
                    <a:ext uri="{9D8B030D-6E8A-4147-A177-3AD203B41FA5}">
                      <a16:colId xmlns:a16="http://schemas.microsoft.com/office/drawing/2014/main" val="693023706"/>
                    </a:ext>
                  </a:extLst>
                </a:gridCol>
              </a:tblGrid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48629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0249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676839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686723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48242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57625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18492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48737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491406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433540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17675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1084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halt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278142"/>
                  </a:ext>
                </a:extLst>
              </a:tr>
            </a:tbl>
          </a:graphicData>
        </a:graphic>
      </p:graphicFrame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06ACD83-31B4-43ED-AF18-37CB9B30B9CB}"/>
              </a:ext>
            </a:extLst>
          </p:cNvPr>
          <p:cNvCxnSpPr>
            <a:cxnSpLocks/>
          </p:cNvCxnSpPr>
          <p:nvPr/>
        </p:nvCxnSpPr>
        <p:spPr>
          <a:xfrm>
            <a:off x="2339266" y="2071664"/>
            <a:ext cx="790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AE92B84-17E9-499A-9AA5-084F93E466B6}"/>
              </a:ext>
            </a:extLst>
          </p:cNvPr>
          <p:cNvSpPr txBox="1"/>
          <p:nvPr/>
        </p:nvSpPr>
        <p:spPr>
          <a:xfrm>
            <a:off x="2561575" y="2016534"/>
            <a:ext cx="5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A0FE006-FC88-4EE8-A169-01D1A777BB28}"/>
              </a:ext>
            </a:extLst>
          </p:cNvPr>
          <p:cNvCxnSpPr>
            <a:cxnSpLocks/>
          </p:cNvCxnSpPr>
          <p:nvPr/>
        </p:nvCxnSpPr>
        <p:spPr>
          <a:xfrm>
            <a:off x="2321881" y="2420776"/>
            <a:ext cx="790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E283B00C-5B89-4FD1-9570-9D3F5338DA0A}"/>
              </a:ext>
            </a:extLst>
          </p:cNvPr>
          <p:cNvSpPr txBox="1"/>
          <p:nvPr/>
        </p:nvSpPr>
        <p:spPr>
          <a:xfrm>
            <a:off x="2544190" y="2365646"/>
            <a:ext cx="5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</a:t>
            </a:r>
          </a:p>
        </p:txBody>
      </p:sp>
      <p:graphicFrame>
        <p:nvGraphicFramePr>
          <p:cNvPr id="28" name="Tableau 10">
            <a:extLst>
              <a:ext uri="{FF2B5EF4-FFF2-40B4-BE49-F238E27FC236}">
                <a16:creationId xmlns:a16="http://schemas.microsoft.com/office/drawing/2014/main" id="{7D66AF83-06C0-4ECC-B41A-14412926C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44934"/>
              </p:ext>
            </p:extLst>
          </p:nvPr>
        </p:nvGraphicFramePr>
        <p:xfrm>
          <a:off x="9623290" y="1027906"/>
          <a:ext cx="20874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34">
                  <a:extLst>
                    <a:ext uri="{9D8B030D-6E8A-4147-A177-3AD203B41FA5}">
                      <a16:colId xmlns:a16="http://schemas.microsoft.com/office/drawing/2014/main" val="1434615543"/>
                    </a:ext>
                  </a:extLst>
                </a:gridCol>
                <a:gridCol w="1043734">
                  <a:extLst>
                    <a:ext uri="{9D8B030D-6E8A-4147-A177-3AD203B41FA5}">
                      <a16:colId xmlns:a16="http://schemas.microsoft.com/office/drawing/2014/main" val="693023706"/>
                    </a:ext>
                  </a:extLst>
                </a:gridCol>
              </a:tblGrid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48629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0249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676839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686723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48242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57625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18492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487377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491406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halt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433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37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819B1-BE46-4481-9390-AC6E65366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RALD-LARD Machines </a:t>
            </a:r>
            <a:r>
              <a:rPr lang="fr-FR" dirty="0" err="1"/>
              <a:t>into</a:t>
            </a:r>
            <a:r>
              <a:rPr lang="fr-FR" dirty="0"/>
              <a:t> the world of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23842A-37F3-4083-92E7-8536A0FFD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87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11D61-7C50-4984-9E08-FB2DFE09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208C9-21A3-457E-848F-9A880B97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Can </a:t>
            </a:r>
            <a:r>
              <a:rPr lang="fr-FR" dirty="0" err="1"/>
              <a:t>easily</a:t>
            </a:r>
            <a:r>
              <a:rPr lang="fr-FR" dirty="0"/>
              <a:t> do </a:t>
            </a:r>
            <a:r>
              <a:rPr lang="fr-FR" dirty="0" err="1"/>
              <a:t>some</a:t>
            </a:r>
            <a:r>
              <a:rPr lang="fr-FR" dirty="0"/>
              <a:t> basic </a:t>
            </a:r>
            <a:r>
              <a:rPr lang="fr-FR" dirty="0" err="1"/>
              <a:t>arithmetic</a:t>
            </a:r>
            <a:r>
              <a:rPr lang="fr-FR" dirty="0"/>
              <a:t> computations </a:t>
            </a:r>
          </a:p>
          <a:p>
            <a:r>
              <a:rPr lang="fr-FR" dirty="0" err="1"/>
              <a:t>Cannot</a:t>
            </a:r>
            <a:r>
              <a:rPr lang="fr-FR" dirty="0"/>
              <a:t> do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recursion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computation : </a:t>
            </a:r>
            <a:r>
              <a:rPr lang="fr-FR" dirty="0" err="1"/>
              <a:t>mxn</a:t>
            </a:r>
            <a:r>
              <a:rPr lang="fr-FR" dirty="0"/>
              <a:t> for 2 inputs</a:t>
            </a:r>
          </a:p>
          <a:p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reuse</a:t>
            </a:r>
            <a:r>
              <a:rPr lang="fr-FR" dirty="0"/>
              <a:t> multiple times an input </a:t>
            </a:r>
            <a:r>
              <a:rPr lang="fr-FR" dirty="0" err="1"/>
              <a:t>because</a:t>
            </a:r>
            <a:r>
              <a:rPr lang="fr-FR" dirty="0"/>
              <a:t> of the </a:t>
            </a:r>
            <a:r>
              <a:rPr lang="fr-FR" dirty="0" err="1"/>
              <a:t>halting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  <a:p>
            <a:r>
              <a:rPr lang="fr-FR" dirty="0" err="1"/>
              <a:t>Cannot</a:t>
            </a:r>
            <a:r>
              <a:rPr lang="fr-FR" dirty="0"/>
              <a:t> solve </a:t>
            </a:r>
            <a:r>
              <a:rPr lang="fr-FR" dirty="0" err="1"/>
              <a:t>easily</a:t>
            </a:r>
            <a:r>
              <a:rPr lang="fr-FR" dirty="0"/>
              <a:t> solve non-</a:t>
            </a:r>
            <a:r>
              <a:rPr lang="fr-FR" dirty="0" err="1"/>
              <a:t>arithmetic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</a:p>
          <a:p>
            <a:r>
              <a:rPr lang="fr-FR" dirty="0"/>
              <a:t>The model </a:t>
            </a:r>
            <a:r>
              <a:rPr lang="fr-FR" dirty="0" err="1"/>
              <a:t>does</a:t>
            </a:r>
            <a:r>
              <a:rPr lang="fr-FR" dirty="0"/>
              <a:t> not have states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solve state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problems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D8702B-A6C7-4796-90A8-FD050D60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25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037D1-9094-41F1-A791-2A61A89E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definition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A0F1F5-F2C3-4195-95D4-D3D8C3039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4A182-F739-4150-8BDC-23B323EC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3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037F3-6620-4763-B598-AA860798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Cyclic</a:t>
            </a:r>
            <a:r>
              <a:rPr lang="fr-FR" dirty="0"/>
              <a:t> tag </a:t>
            </a:r>
            <a:r>
              <a:rPr lang="fr-FR" dirty="0" err="1"/>
              <a:t>systems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372EF-38F1-4808-9A8E-5B28353CA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cyclic</a:t>
            </a:r>
            <a:r>
              <a:rPr lang="fr-FR" dirty="0"/>
              <a:t> tag system for the instructions </a:t>
            </a:r>
            <a:r>
              <a:rPr lang="fr-FR" dirty="0" err="1"/>
              <a:t>loop</a:t>
            </a:r>
            <a:endParaRPr lang="fr-FR" dirty="0"/>
          </a:p>
          <a:p>
            <a:r>
              <a:rPr lang="fr-FR" dirty="0" err="1"/>
              <a:t>Contrary</a:t>
            </a:r>
            <a:r>
              <a:rPr lang="fr-FR" dirty="0"/>
              <a:t> to </a:t>
            </a:r>
            <a:r>
              <a:rPr lang="fr-FR" dirty="0" err="1"/>
              <a:t>cyclic</a:t>
            </a:r>
            <a:r>
              <a:rPr lang="fr-FR" dirty="0"/>
              <a:t> tag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odd</a:t>
            </a:r>
            <a:r>
              <a:rPr lang="fr-FR" dirty="0"/>
              <a:t> </a:t>
            </a:r>
            <a:r>
              <a:rPr lang="fr-FR" dirty="0" err="1"/>
              <a:t>characters</a:t>
            </a:r>
            <a:r>
              <a:rPr lang="fr-FR" dirty="0"/>
              <a:t> but have the </a:t>
            </a:r>
            <a:r>
              <a:rPr lang="fr-FR" dirty="0" err="1"/>
              <a:t>ability</a:t>
            </a:r>
            <a:r>
              <a:rPr lang="fr-FR" dirty="0"/>
              <a:t> to </a:t>
            </a:r>
            <a:r>
              <a:rPr lang="fr-FR" dirty="0" err="1"/>
              <a:t>delete</a:t>
            </a:r>
            <a:endParaRPr lang="fr-FR" dirty="0"/>
          </a:p>
          <a:p>
            <a:r>
              <a:rPr lang="fr-FR" dirty="0"/>
              <a:t>The transformation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at the </a:t>
            </a:r>
            <a:r>
              <a:rPr lang="fr-FR" dirty="0" err="1"/>
              <a:t>delimiter</a:t>
            </a:r>
            <a:r>
              <a:rPr lang="fr-FR" dirty="0"/>
              <a:t> position, </a:t>
            </a:r>
            <a:r>
              <a:rPr lang="fr-FR" dirty="0" err="1"/>
              <a:t>so</a:t>
            </a:r>
            <a:r>
              <a:rPr lang="fr-FR" dirty="0"/>
              <a:t> the machine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know the </a:t>
            </a:r>
            <a:r>
              <a:rPr lang="fr-FR" dirty="0" err="1"/>
              <a:t>closest</a:t>
            </a:r>
            <a:r>
              <a:rPr lang="fr-FR" dirty="0"/>
              <a:t> </a:t>
            </a:r>
            <a:r>
              <a:rPr lang="fr-FR" dirty="0" err="1"/>
              <a:t>neighboors</a:t>
            </a:r>
            <a:r>
              <a:rPr lang="fr-FR" dirty="0"/>
              <a:t> if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exist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7AAD08-FD47-4229-8EDF-1BC56D75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58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8F507-38E4-4CE0-B27F-5460D62A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of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83320-6FB8-4594-B2F2-816B68203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simulate</a:t>
            </a:r>
            <a:r>
              <a:rPr lang="fr-FR" dirty="0"/>
              <a:t> one of the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seen</a:t>
            </a:r>
            <a:r>
              <a:rPr lang="fr-FR" dirty="0"/>
              <a:t> in class ( at least I </a:t>
            </a:r>
            <a:r>
              <a:rPr lang="fr-FR" dirty="0" err="1"/>
              <a:t>was</a:t>
            </a:r>
            <a:r>
              <a:rPr lang="fr-FR" dirty="0"/>
              <a:t> not able to do </a:t>
            </a:r>
            <a:r>
              <a:rPr lang="fr-FR" dirty="0" err="1"/>
              <a:t>it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19CF25-536B-4570-B4D0-DA45F209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95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2913110-9582-4F4B-93E0-44ACC9AA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10" y="2852624"/>
            <a:ext cx="5236409" cy="36402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264218C-DFC5-4602-98DA-F70417C0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Turing machine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simulates</a:t>
            </a:r>
            <a:r>
              <a:rPr lang="fr-FR" dirty="0"/>
              <a:t> RALD-LARD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44AA3-3697-4023-89BF-F849D65B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consider</a:t>
            </a:r>
            <a:r>
              <a:rPr lang="fr-FR" dirty="0"/>
              <a:t> a TM </a:t>
            </a:r>
            <a:r>
              <a:rPr lang="fr-FR" dirty="0" err="1"/>
              <a:t>with</a:t>
            </a:r>
            <a:r>
              <a:rPr lang="fr-FR" dirty="0"/>
              <a:t> input _CCOCC_</a:t>
            </a:r>
          </a:p>
          <a:p>
            <a:r>
              <a:rPr lang="fr-FR" dirty="0"/>
              <a:t>A R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encoded</a:t>
            </a:r>
            <a:r>
              <a:rPr lang="fr-FR" dirty="0"/>
              <a:t> like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BD198-740A-4290-8804-964E2461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22</a:t>
            </a:fld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FA045E67-C245-483F-A395-EBAF0B99AABF}"/>
                  </a:ext>
                </a:extLst>
              </p14:cNvPr>
              <p14:cNvContentPartPr/>
              <p14:nvPr/>
            </p14:nvContentPartPr>
            <p14:xfrm>
              <a:off x="2139019" y="2839953"/>
              <a:ext cx="5656320" cy="373032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FA045E67-C245-483F-A395-EBAF0B99AA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0019" y="2830953"/>
                <a:ext cx="5673960" cy="37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6FA1A1F7-AA2A-4C81-9496-68BDB2C223B8}"/>
                  </a:ext>
                </a:extLst>
              </p14:cNvPr>
              <p14:cNvContentPartPr/>
              <p14:nvPr/>
            </p14:nvContentPartPr>
            <p14:xfrm>
              <a:off x="6950779" y="4003473"/>
              <a:ext cx="360" cy="2124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6FA1A1F7-AA2A-4C81-9496-68BDB2C223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1779" y="3994833"/>
                <a:ext cx="1800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994E58DE-E618-46C2-9B18-7C263830CFEC}"/>
              </a:ext>
            </a:extLst>
          </p:cNvPr>
          <p:cNvGrpSpPr/>
          <p:nvPr/>
        </p:nvGrpSpPr>
        <p:grpSpPr>
          <a:xfrm>
            <a:off x="6767539" y="3976833"/>
            <a:ext cx="321840" cy="248400"/>
            <a:chOff x="6767539" y="3976833"/>
            <a:chExt cx="3218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2534F01E-F263-43E0-8B8D-A5A74E749CAD}"/>
                    </a:ext>
                  </a:extLst>
                </p14:cNvPr>
                <p14:cNvContentPartPr/>
                <p14:nvPr/>
              </p14:nvContentPartPr>
              <p14:xfrm>
                <a:off x="6767539" y="3994473"/>
                <a:ext cx="86040" cy="23076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2534F01E-F263-43E0-8B8D-A5A74E749C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58899" y="3985473"/>
                  <a:ext cx="103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F296552B-F289-4876-A473-8B7D37BED472}"/>
                    </a:ext>
                  </a:extLst>
                </p14:cNvPr>
                <p14:cNvContentPartPr/>
                <p14:nvPr/>
              </p14:nvContentPartPr>
              <p14:xfrm>
                <a:off x="6826579" y="3976833"/>
                <a:ext cx="92880" cy="244800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F296552B-F289-4876-A473-8B7D37BED4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7579" y="3967833"/>
                  <a:ext cx="110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BD14ECF8-17B2-4F0A-B72D-A6E2DBF6AF05}"/>
                    </a:ext>
                  </a:extLst>
                </p14:cNvPr>
                <p14:cNvContentPartPr/>
                <p14:nvPr/>
              </p14:nvContentPartPr>
              <p14:xfrm>
                <a:off x="6773299" y="4119033"/>
                <a:ext cx="136080" cy="36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BD14ECF8-17B2-4F0A-B72D-A6E2DBF6AF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64299" y="4110033"/>
                  <a:ext cx="15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466B374A-8D37-490E-A779-2D33C53F417A}"/>
                    </a:ext>
                  </a:extLst>
                </p14:cNvPr>
                <p14:cNvContentPartPr/>
                <p14:nvPr/>
              </p14:nvContentPartPr>
              <p14:xfrm>
                <a:off x="6950779" y="3985473"/>
                <a:ext cx="138600" cy="22788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466B374A-8D37-490E-A779-2D33C53F41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1779" y="3976473"/>
                  <a:ext cx="156240" cy="24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539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C0007-5D03-444E-9BC3-257921B6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Turing machine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simulates</a:t>
            </a:r>
            <a:r>
              <a:rPr lang="fr-FR" dirty="0"/>
              <a:t> RALD-LARD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01A3B-8CC1-41A7-B231-973443E4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 R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encoded</a:t>
            </a:r>
            <a:r>
              <a:rPr lang="fr-FR" dirty="0"/>
              <a:t> like :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FFD2E5-76C9-41EC-98DC-B9C41B4C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0EF5EF-13E1-49FD-95A4-D8312534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288" y="2413331"/>
            <a:ext cx="6641917" cy="4230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EBF1F2CA-37B8-480A-B0E7-43DBAEB77351}"/>
                  </a:ext>
                </a:extLst>
              </p14:cNvPr>
              <p14:cNvContentPartPr/>
              <p14:nvPr/>
            </p14:nvContentPartPr>
            <p14:xfrm>
              <a:off x="3087979" y="2342433"/>
              <a:ext cx="6652440" cy="426348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EBF1F2CA-37B8-480A-B0E7-43DBAEB773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9339" y="2333433"/>
                <a:ext cx="6670080" cy="42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B383EC2-934C-401F-B40E-0441D07314BC}"/>
                  </a:ext>
                </a:extLst>
              </p14:cNvPr>
              <p14:cNvContentPartPr/>
              <p14:nvPr/>
            </p14:nvContentPartPr>
            <p14:xfrm>
              <a:off x="8238499" y="2760393"/>
              <a:ext cx="18360" cy="2019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B383EC2-934C-401F-B40E-0441D07314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9499" y="2751753"/>
                <a:ext cx="3600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9BA91AFF-BD18-475D-A14F-28983486481B}"/>
              </a:ext>
            </a:extLst>
          </p:cNvPr>
          <p:cNvGrpSpPr/>
          <p:nvPr/>
        </p:nvGrpSpPr>
        <p:grpSpPr>
          <a:xfrm>
            <a:off x="8220859" y="2751393"/>
            <a:ext cx="290520" cy="205920"/>
            <a:chOff x="8220859" y="2751393"/>
            <a:chExt cx="2905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1AB17F84-E829-419C-93BA-3D1005B59EC7}"/>
                    </a:ext>
                  </a:extLst>
                </p14:cNvPr>
                <p14:cNvContentPartPr/>
                <p14:nvPr/>
              </p14:nvContentPartPr>
              <p14:xfrm>
                <a:off x="8220859" y="2751393"/>
                <a:ext cx="109080" cy="205920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1AB17F84-E829-419C-93BA-3D1005B59E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12219" y="2742753"/>
                  <a:ext cx="126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236E922F-C87B-45F7-8652-14AE5600061D}"/>
                    </a:ext>
                  </a:extLst>
                </p14:cNvPr>
                <p14:cNvContentPartPr/>
                <p14:nvPr/>
              </p14:nvContentPartPr>
              <p14:xfrm>
                <a:off x="8344699" y="2769393"/>
                <a:ext cx="18000" cy="16812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236E922F-C87B-45F7-8652-14AE560006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35699" y="2760393"/>
                  <a:ext cx="35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E1502277-154E-4BD4-8B5F-292D90C761E7}"/>
                    </a:ext>
                  </a:extLst>
                </p14:cNvPr>
                <p14:cNvContentPartPr/>
                <p14:nvPr/>
              </p14:nvContentPartPr>
              <p14:xfrm>
                <a:off x="8358739" y="2751393"/>
                <a:ext cx="152640" cy="19872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E1502277-154E-4BD4-8B5F-292D90C761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50099" y="2742393"/>
                  <a:ext cx="170280" cy="21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589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2217E-FAC2-4B81-B908-707BA5DD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Turing machine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simulates</a:t>
            </a:r>
            <a:r>
              <a:rPr lang="fr-FR" dirty="0"/>
              <a:t> RALD-LARD Machines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C815FE-B3D3-44B6-87FB-B178298D4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then</a:t>
            </a:r>
            <a:r>
              <a:rPr lang="fr-FR" dirty="0"/>
              <a:t> replace Next by the </a:t>
            </a:r>
            <a:r>
              <a:rPr lang="fr-FR" dirty="0" err="1"/>
              <a:t>next</a:t>
            </a:r>
            <a:r>
              <a:rPr lang="fr-FR" dirty="0"/>
              <a:t> instruction and </a:t>
            </a:r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loop</a:t>
            </a:r>
            <a:endParaRPr lang="fr-FR" dirty="0"/>
          </a:p>
          <a:p>
            <a:endParaRPr lang="fr-FR" dirty="0"/>
          </a:p>
          <a:p>
            <a:r>
              <a:rPr lang="fr-FR" dirty="0"/>
              <a:t>Example :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DF33B0-6201-4B9A-A4C9-F4BED2FD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24</a:t>
            </a:fld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ABBECAC-FAB0-4504-996C-312D6FA7D1D2}"/>
              </a:ext>
            </a:extLst>
          </p:cNvPr>
          <p:cNvSpPr/>
          <p:nvPr/>
        </p:nvSpPr>
        <p:spPr>
          <a:xfrm>
            <a:off x="1944720" y="3530520"/>
            <a:ext cx="731520" cy="73152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033461B-C608-4714-AD40-0CD6DBCBD555}"/>
              </a:ext>
            </a:extLst>
          </p:cNvPr>
          <p:cNvSpPr/>
          <p:nvPr/>
        </p:nvSpPr>
        <p:spPr>
          <a:xfrm>
            <a:off x="4005819" y="3530520"/>
            <a:ext cx="731520" cy="73152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D3F44F8-5484-4EE5-9999-61AAE4F83C4A}"/>
              </a:ext>
            </a:extLst>
          </p:cNvPr>
          <p:cNvSpPr/>
          <p:nvPr/>
        </p:nvSpPr>
        <p:spPr>
          <a:xfrm>
            <a:off x="6066918" y="3530520"/>
            <a:ext cx="731520" cy="73152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258486A-AB94-4F09-BA75-B6BD28C1C642}"/>
              </a:ext>
            </a:extLst>
          </p:cNvPr>
          <p:cNvSpPr/>
          <p:nvPr/>
        </p:nvSpPr>
        <p:spPr>
          <a:xfrm>
            <a:off x="8128017" y="3530520"/>
            <a:ext cx="731520" cy="73152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21" name="Lige forbindelse 20">
            <a:extLst>
              <a:ext uri="{FF2B5EF4-FFF2-40B4-BE49-F238E27FC236}">
                <a16:creationId xmlns:a16="http://schemas.microsoft.com/office/drawing/2014/main" id="{F8813F1A-2E1F-4171-933A-325DBDE278FC}"/>
              </a:ext>
            </a:extLst>
          </p:cNvPr>
          <p:cNvSpPr/>
          <p:nvPr/>
        </p:nvSpPr>
        <p:spPr>
          <a:xfrm>
            <a:off x="2334240" y="3512700"/>
            <a:ext cx="18288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35" name="Lige forbindelse 20">
            <a:extLst>
              <a:ext uri="{FF2B5EF4-FFF2-40B4-BE49-F238E27FC236}">
                <a16:creationId xmlns:a16="http://schemas.microsoft.com/office/drawing/2014/main" id="{64F4B464-CF05-4A62-92D3-9A2312C5CEF5}"/>
              </a:ext>
            </a:extLst>
          </p:cNvPr>
          <p:cNvSpPr/>
          <p:nvPr/>
        </p:nvSpPr>
        <p:spPr>
          <a:xfrm>
            <a:off x="4466360" y="3530520"/>
            <a:ext cx="18288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36" name="Lige forbindelse 20">
            <a:extLst>
              <a:ext uri="{FF2B5EF4-FFF2-40B4-BE49-F238E27FC236}">
                <a16:creationId xmlns:a16="http://schemas.microsoft.com/office/drawing/2014/main" id="{EC9F12F8-8183-48A2-A7FB-1EF248D746D6}"/>
              </a:ext>
            </a:extLst>
          </p:cNvPr>
          <p:cNvSpPr/>
          <p:nvPr/>
        </p:nvSpPr>
        <p:spPr>
          <a:xfrm>
            <a:off x="6598480" y="3548340"/>
            <a:ext cx="18288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4E92861-0F41-40D0-B293-FEAB09EE279F}"/>
              </a:ext>
            </a:extLst>
          </p:cNvPr>
          <p:cNvSpPr/>
          <p:nvPr/>
        </p:nvSpPr>
        <p:spPr>
          <a:xfrm rot="10800000">
            <a:off x="2356920" y="4292280"/>
            <a:ext cx="603504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BF340F12-C013-4B10-9774-B1194F2B6ACE}"/>
                  </a:ext>
                </a:extLst>
              </p14:cNvPr>
              <p14:cNvContentPartPr/>
              <p14:nvPr/>
            </p14:nvContentPartPr>
            <p14:xfrm>
              <a:off x="2360779" y="3772713"/>
              <a:ext cx="177840" cy="268920"/>
            </p14:xfrm>
          </p:contentPart>
        </mc:Choice>
        <mc:Fallback xmlns=""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BF340F12-C013-4B10-9774-B1194F2B6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1779" y="3763713"/>
                <a:ext cx="1954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653FC482-C1A4-4D07-A29A-4C2C8E2307E3}"/>
                  </a:ext>
                </a:extLst>
              </p14:cNvPr>
              <p14:cNvContentPartPr/>
              <p14:nvPr/>
            </p14:nvContentPartPr>
            <p14:xfrm>
              <a:off x="4171939" y="3737433"/>
              <a:ext cx="9360" cy="23904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653FC482-C1A4-4D07-A29A-4C2C8E2307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3299" y="3728433"/>
                <a:ext cx="27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72FF9E87-A7BB-4172-8B72-12D3838A28CD}"/>
                  </a:ext>
                </a:extLst>
              </p14:cNvPr>
              <p14:cNvContentPartPr/>
              <p14:nvPr/>
            </p14:nvContentPartPr>
            <p14:xfrm>
              <a:off x="4162939" y="3719073"/>
              <a:ext cx="108720" cy="2865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72FF9E87-A7BB-4172-8B72-12D3838A28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3939" y="3710433"/>
                <a:ext cx="126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A6066366-466F-4ADB-AD16-19DEFA8661BB}"/>
                  </a:ext>
                </a:extLst>
              </p14:cNvPr>
              <p14:cNvContentPartPr/>
              <p14:nvPr/>
            </p14:nvContentPartPr>
            <p14:xfrm>
              <a:off x="4403059" y="3746073"/>
              <a:ext cx="360" cy="2300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A6066366-466F-4ADB-AD16-19DEFA8661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4419" y="3737433"/>
                <a:ext cx="180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4BAEAD3B-A1B9-44BE-9F32-FF4B41587657}"/>
                  </a:ext>
                </a:extLst>
              </p14:cNvPr>
              <p14:cNvContentPartPr/>
              <p14:nvPr/>
            </p14:nvContentPartPr>
            <p14:xfrm>
              <a:off x="4416739" y="3737433"/>
              <a:ext cx="147600" cy="24732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4BAEAD3B-A1B9-44BE-9F32-FF4B415876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08099" y="3728433"/>
                <a:ext cx="1652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DE2BAB7B-02A0-4332-9989-DBE393B2B238}"/>
                  </a:ext>
                </a:extLst>
              </p14:cNvPr>
              <p14:cNvContentPartPr/>
              <p14:nvPr/>
            </p14:nvContentPartPr>
            <p14:xfrm>
              <a:off x="6249499" y="3737433"/>
              <a:ext cx="360" cy="283320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DE2BAB7B-02A0-4332-9989-DBE393B2B2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0499" y="3728433"/>
                <a:ext cx="180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6AEC6B4F-2AEB-4A57-9CBB-E463C299C7A1}"/>
                  </a:ext>
                </a:extLst>
              </p14:cNvPr>
              <p14:cNvContentPartPr/>
              <p14:nvPr/>
            </p14:nvContentPartPr>
            <p14:xfrm>
              <a:off x="6234379" y="3745713"/>
              <a:ext cx="255240" cy="32184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6AEC6B4F-2AEB-4A57-9CBB-E463C299C7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25379" y="3736713"/>
                <a:ext cx="2728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6DF3CE2E-21E1-4C12-9217-17687ECAB0CD}"/>
                  </a:ext>
                </a:extLst>
              </p14:cNvPr>
              <p14:cNvContentPartPr/>
              <p14:nvPr/>
            </p14:nvContentPartPr>
            <p14:xfrm>
              <a:off x="6568819" y="3719433"/>
              <a:ext cx="133560" cy="33156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6DF3CE2E-21E1-4C12-9217-17687ECAB0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0179" y="3710433"/>
                <a:ext cx="1512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e 58">
            <a:extLst>
              <a:ext uri="{FF2B5EF4-FFF2-40B4-BE49-F238E27FC236}">
                <a16:creationId xmlns:a16="http://schemas.microsoft.com/office/drawing/2014/main" id="{7FE55F38-7C89-4E35-A6E2-3F8DB3A22B5B}"/>
              </a:ext>
            </a:extLst>
          </p:cNvPr>
          <p:cNvGrpSpPr/>
          <p:nvPr/>
        </p:nvGrpSpPr>
        <p:grpSpPr>
          <a:xfrm>
            <a:off x="8284219" y="3684153"/>
            <a:ext cx="416160" cy="357120"/>
            <a:chOff x="8284219" y="3684153"/>
            <a:chExt cx="41616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BA7E49D2-B0A6-45F2-B805-EE7DFD3E31FB}"/>
                    </a:ext>
                  </a:extLst>
                </p14:cNvPr>
                <p14:cNvContentPartPr/>
                <p14:nvPr/>
              </p14:nvContentPartPr>
              <p14:xfrm>
                <a:off x="8284219" y="3684153"/>
                <a:ext cx="105480" cy="33912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BA7E49D2-B0A6-45F2-B805-EE7DFD3E31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75219" y="3675153"/>
                  <a:ext cx="1231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55334132-2674-41F0-B08D-577EF979F840}"/>
                    </a:ext>
                  </a:extLst>
                </p14:cNvPr>
                <p14:cNvContentPartPr/>
                <p14:nvPr/>
              </p14:nvContentPartPr>
              <p14:xfrm>
                <a:off x="8388979" y="3710433"/>
                <a:ext cx="101160" cy="31104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55334132-2674-41F0-B08D-577EF979F8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79979" y="3701793"/>
                  <a:ext cx="118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9447C44F-D331-4D15-979D-DC041CADA178}"/>
                    </a:ext>
                  </a:extLst>
                </p14:cNvPr>
                <p14:cNvContentPartPr/>
                <p14:nvPr/>
              </p14:nvContentPartPr>
              <p14:xfrm>
                <a:off x="8335699" y="3860913"/>
                <a:ext cx="106200" cy="9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9447C44F-D331-4D15-979D-DC041CADA1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26699" y="3852273"/>
                  <a:ext cx="123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D02FCBD0-4F9A-4DE1-86F6-FA5EA2B26A6B}"/>
                    </a:ext>
                  </a:extLst>
                </p14:cNvPr>
                <p14:cNvContentPartPr/>
                <p14:nvPr/>
              </p14:nvContentPartPr>
              <p14:xfrm>
                <a:off x="8531179" y="3684153"/>
                <a:ext cx="169200" cy="3571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D02FCBD0-4F9A-4DE1-86F6-FA5EA2B26A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22179" y="3675153"/>
                  <a:ext cx="18684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AC85286-68EC-452A-8E81-2137AA1FAAFD}"/>
              </a:ext>
            </a:extLst>
          </p:cNvPr>
          <p:cNvGrpSpPr/>
          <p:nvPr/>
        </p:nvGrpSpPr>
        <p:grpSpPr>
          <a:xfrm>
            <a:off x="2073859" y="3772713"/>
            <a:ext cx="192240" cy="306360"/>
            <a:chOff x="2073859" y="3772713"/>
            <a:chExt cx="19224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15CEA96E-E8A1-4161-AD31-E08AFB48CB23}"/>
                    </a:ext>
                  </a:extLst>
                </p14:cNvPr>
                <p14:cNvContentPartPr/>
                <p14:nvPr/>
              </p14:nvContentPartPr>
              <p14:xfrm>
                <a:off x="2073859" y="3772713"/>
                <a:ext cx="97200" cy="30636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15CEA96E-E8A1-4161-AD31-E08AFB48CB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65219" y="3763713"/>
                  <a:ext cx="1148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E714BA3F-3516-47A5-9664-A62B9C427400}"/>
                    </a:ext>
                  </a:extLst>
                </p14:cNvPr>
                <p14:cNvContentPartPr/>
                <p14:nvPr/>
              </p14:nvContentPartPr>
              <p14:xfrm>
                <a:off x="2166019" y="3772713"/>
                <a:ext cx="100080" cy="29268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E714BA3F-3516-47A5-9664-A62B9C4274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57019" y="3763713"/>
                  <a:ext cx="1177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E21811F0-3B9B-4065-9568-D9CBD69CD0AF}"/>
                    </a:ext>
                  </a:extLst>
                </p14:cNvPr>
                <p14:cNvContentPartPr/>
                <p14:nvPr/>
              </p14:nvContentPartPr>
              <p14:xfrm>
                <a:off x="2094739" y="3914913"/>
                <a:ext cx="123840" cy="36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E21811F0-3B9B-4065-9568-D9CBD69CD0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85739" y="3905913"/>
                  <a:ext cx="14148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0010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2E0FE-586B-454C-92DB-ACAFA8CE4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Solving</a:t>
            </a:r>
            <a:r>
              <a:rPr lang="fr-FR" dirty="0"/>
              <a:t> the </a:t>
            </a:r>
            <a:r>
              <a:rPr lang="fr-FR" dirty="0" err="1"/>
              <a:t>recursion</a:t>
            </a:r>
            <a:r>
              <a:rPr lang="fr-FR" dirty="0"/>
              <a:t> issue?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217C35-77FA-40FF-B9C3-B46ACBCBF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RALD-LARD Machines </a:t>
            </a:r>
            <a:r>
              <a:rPr lang="fr-FR" dirty="0" err="1"/>
              <a:t>stacking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390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97D19-F9B8-451A-9BB4-4DBD8FF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Stacking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807F5-CAC4-4F01-B2B8-EE2D72B8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Multiple machines</a:t>
            </a:r>
          </a:p>
          <a:p>
            <a:r>
              <a:rPr lang="fr-FR" dirty="0"/>
              <a:t>Simple transition </a:t>
            </a:r>
            <a:r>
              <a:rPr lang="fr-FR" dirty="0" err="1"/>
              <a:t>after</a:t>
            </a:r>
            <a:r>
              <a:rPr lang="fr-FR" dirty="0"/>
              <a:t> a machine </a:t>
            </a:r>
            <a:r>
              <a:rPr lang="fr-FR" dirty="0" err="1"/>
              <a:t>halts</a:t>
            </a:r>
            <a:endParaRPr lang="fr-FR" dirty="0"/>
          </a:p>
          <a:p>
            <a:r>
              <a:rPr lang="fr-FR" dirty="0"/>
              <a:t>Instruction transition : </a:t>
            </a:r>
            <a:r>
              <a:rPr lang="fr-FR" dirty="0" err="1"/>
              <a:t>apply</a:t>
            </a:r>
            <a:r>
              <a:rPr lang="fr-FR" dirty="0"/>
              <a:t> a set of instructions, not </a:t>
            </a:r>
            <a:r>
              <a:rPr lang="fr-FR" dirty="0" err="1"/>
              <a:t>necessarily</a:t>
            </a:r>
            <a:r>
              <a:rPr lang="fr-FR" dirty="0"/>
              <a:t> in a </a:t>
            </a:r>
            <a:r>
              <a:rPr lang="fr-FR" dirty="0" err="1"/>
              <a:t>loop</a:t>
            </a:r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an instruction transition </a:t>
            </a:r>
            <a:r>
              <a:rPr lang="fr-FR" dirty="0" err="1"/>
              <a:t>failed</a:t>
            </a:r>
            <a:r>
              <a:rPr lang="fr-FR" dirty="0"/>
              <a:t> the </a:t>
            </a:r>
            <a:r>
              <a:rPr lang="fr-FR" dirty="0" err="1"/>
              <a:t>entire</a:t>
            </a:r>
            <a:r>
              <a:rPr lang="fr-FR" dirty="0"/>
              <a:t> model stops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3F2136-D1AA-4388-9E6B-0B6D380E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051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185D98-1983-4A6D-BC81-FA472259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27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24870B4-CAAF-4C8D-A1C5-7F9A8CE98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41" y="369179"/>
            <a:ext cx="5380917" cy="5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01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63DED-11B2-4A2D-85D0-CD5D8449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Computing</a:t>
            </a:r>
            <a:r>
              <a:rPr lang="fr-FR" dirty="0"/>
              <a:t> 2</a:t>
            </a:r>
            <a:r>
              <a:rPr lang="fr-FR" baseline="30000" dirty="0"/>
              <a:t>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74ABB7-0041-4A93-B2EB-005DD439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Input 1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  <a:r>
              <a:rPr lang="fr-FR" dirty="0"/>
              <a:t> </a:t>
            </a:r>
          </a:p>
          <a:p>
            <a:r>
              <a:rPr lang="fr-FR" dirty="0"/>
              <a:t>Input 2 : O</a:t>
            </a:r>
            <a:r>
              <a:rPr lang="fr-FR" dirty="0">
                <a:solidFill>
                  <a:srgbClr val="FF0000"/>
                </a:solidFill>
              </a:rPr>
              <a:t>C</a:t>
            </a:r>
            <a:r>
              <a:rPr lang="fr-FR" dirty="0"/>
              <a:t>  (m = 1 )</a:t>
            </a:r>
          </a:p>
          <a:p>
            <a:r>
              <a:rPr lang="fr-FR" dirty="0"/>
              <a:t>Output 1 : O</a:t>
            </a:r>
          </a:p>
          <a:p>
            <a:r>
              <a:rPr lang="fr-FR" dirty="0"/>
              <a:t>Output 2 : O</a:t>
            </a:r>
            <a:r>
              <a:rPr lang="fr-FR" dirty="0">
                <a:solidFill>
                  <a:srgbClr val="FF0000"/>
                </a:solidFill>
              </a:rPr>
              <a:t>CCC…CCC</a:t>
            </a:r>
          </a:p>
          <a:p>
            <a:r>
              <a:rPr lang="fr-FR" dirty="0"/>
              <a:t>Machine 1 (MA1) : </a:t>
            </a:r>
            <a:r>
              <a:rPr lang="fr-FR" dirty="0" err="1"/>
              <a:t>compute</a:t>
            </a:r>
            <a:r>
              <a:rPr lang="fr-FR" dirty="0"/>
              <a:t> n – 1 </a:t>
            </a:r>
          </a:p>
          <a:p>
            <a:r>
              <a:rPr lang="fr-FR" dirty="0"/>
              <a:t>Machine 2 (MA2) : </a:t>
            </a:r>
            <a:r>
              <a:rPr lang="fr-FR" dirty="0" err="1"/>
              <a:t>compute</a:t>
            </a:r>
            <a:r>
              <a:rPr lang="fr-FR" dirty="0"/>
              <a:t> 2m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2CDEE2-E632-4CD7-829C-1B4378BA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28</a:t>
            </a:fld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F950829-C846-43F4-A9C1-D323620EDE00}"/>
              </a:ext>
            </a:extLst>
          </p:cNvPr>
          <p:cNvCxnSpPr/>
          <p:nvPr/>
        </p:nvCxnSpPr>
        <p:spPr>
          <a:xfrm>
            <a:off x="2755036" y="2171094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FBA11DE-E6A6-44F0-A1A9-422F785BCC9A}"/>
              </a:ext>
            </a:extLst>
          </p:cNvPr>
          <p:cNvSpPr txBox="1"/>
          <p:nvPr/>
        </p:nvSpPr>
        <p:spPr>
          <a:xfrm>
            <a:off x="3278819" y="2171283"/>
            <a:ext cx="29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64C7A5A-E8B1-49B3-8F67-8648C9BAF010}"/>
              </a:ext>
            </a:extLst>
          </p:cNvPr>
          <p:cNvCxnSpPr/>
          <p:nvPr/>
        </p:nvCxnSpPr>
        <p:spPr>
          <a:xfrm>
            <a:off x="3047998" y="3761677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01C734D-CFCC-40FE-AE06-49E31575BF9E}"/>
              </a:ext>
            </a:extLst>
          </p:cNvPr>
          <p:cNvSpPr txBox="1"/>
          <p:nvPr/>
        </p:nvSpPr>
        <p:spPr>
          <a:xfrm>
            <a:off x="3571781" y="3761866"/>
            <a:ext cx="423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2</a:t>
            </a:r>
            <a:r>
              <a:rPr lang="fr-FR" sz="1600" baseline="30000" dirty="0"/>
              <a:t>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122AEB-A1F0-4CB2-B5B3-102E7C849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32" y="2171094"/>
            <a:ext cx="3953427" cy="24673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3ACF35-34C6-4943-9F24-33EDC24937CD}"/>
              </a:ext>
            </a:extLst>
          </p:cNvPr>
          <p:cNvSpPr/>
          <p:nvPr/>
        </p:nvSpPr>
        <p:spPr>
          <a:xfrm>
            <a:off x="6728532" y="2079595"/>
            <a:ext cx="4181383" cy="26988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Stack : 2</a:t>
            </a:r>
            <a:r>
              <a:rPr lang="fr-FR" baseline="30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22972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ABC52-3D2C-4FD0-86AB-3EA1C1F7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0E306-2A5D-42A0-933F-8B0BD082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Interesting</a:t>
            </a:r>
            <a:r>
              <a:rPr lang="fr-FR" dirty="0"/>
              <a:t> model </a:t>
            </a:r>
            <a:r>
              <a:rPr lang="fr-FR" dirty="0" err="1"/>
              <a:t>even</a:t>
            </a:r>
            <a:r>
              <a:rPr lang="fr-FR" dirty="0"/>
              <a:t>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bit </a:t>
            </a:r>
            <a:r>
              <a:rPr lang="fr-FR" dirty="0" err="1"/>
              <a:t>limited</a:t>
            </a:r>
            <a:endParaRPr lang="fr-FR" dirty="0"/>
          </a:p>
          <a:p>
            <a:r>
              <a:rPr lang="fr-FR" dirty="0"/>
              <a:t>Work on RALD or LARD versions </a:t>
            </a:r>
          </a:p>
          <a:p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more </a:t>
            </a:r>
            <a:r>
              <a:rPr lang="fr-FR" dirty="0" err="1"/>
              <a:t>possibilities</a:t>
            </a:r>
            <a:endParaRPr lang="fr-FR" dirty="0"/>
          </a:p>
          <a:p>
            <a:r>
              <a:rPr lang="fr-FR" dirty="0"/>
              <a:t>Variation in the </a:t>
            </a:r>
            <a:r>
              <a:rPr lang="fr-FR" dirty="0" err="1"/>
              <a:t>meaning</a:t>
            </a:r>
            <a:r>
              <a:rPr lang="fr-FR" dirty="0"/>
              <a:t> of the output</a:t>
            </a:r>
          </a:p>
          <a:p>
            <a:r>
              <a:rPr lang="fr-FR" dirty="0" err="1"/>
              <a:t>Stacking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powerful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914B5D-6A8C-4298-9961-65D4200A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20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2F157-8B8E-48BD-AB7B-CE2CF1DE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Input and output </a:t>
            </a:r>
            <a:r>
              <a:rPr lang="fr-FR" dirty="0" err="1"/>
              <a:t>modalities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693DD-57C9-4B29-BE22-8D51C026B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Input </a:t>
            </a:r>
            <a:r>
              <a:rPr lang="fr-FR" dirty="0" err="1"/>
              <a:t>modality</a:t>
            </a:r>
            <a:r>
              <a:rPr lang="fr-FR" dirty="0"/>
              <a:t> : O</a:t>
            </a:r>
            <a:r>
              <a:rPr lang="fr-FR" dirty="0">
                <a:solidFill>
                  <a:srgbClr val="FF0000"/>
                </a:solidFill>
              </a:rPr>
              <a:t>CCCC…CC</a:t>
            </a:r>
            <a:r>
              <a:rPr lang="fr-FR" dirty="0"/>
              <a:t>    or </a:t>
            </a:r>
            <a:r>
              <a:rPr lang="fr-FR" dirty="0">
                <a:solidFill>
                  <a:srgbClr val="FF0000"/>
                </a:solidFill>
              </a:rPr>
              <a:t>CCCC…CC</a:t>
            </a:r>
            <a:r>
              <a:rPr lang="fr-FR" dirty="0"/>
              <a:t>O</a:t>
            </a:r>
          </a:p>
          <a:p>
            <a:endParaRPr lang="fr-FR" dirty="0"/>
          </a:p>
          <a:p>
            <a:r>
              <a:rPr lang="fr-FR" dirty="0"/>
              <a:t>Output </a:t>
            </a:r>
            <a:r>
              <a:rPr lang="fr-FR" dirty="0" err="1"/>
              <a:t>modality</a:t>
            </a:r>
            <a:r>
              <a:rPr lang="fr-FR" dirty="0"/>
              <a:t> : </a:t>
            </a:r>
            <a:r>
              <a:rPr lang="fr-FR" dirty="0">
                <a:solidFill>
                  <a:srgbClr val="FF0000"/>
                </a:solidFill>
              </a:rPr>
              <a:t>CCCC…CC</a:t>
            </a:r>
            <a:r>
              <a:rPr lang="fr-FR" dirty="0"/>
              <a:t>O</a:t>
            </a:r>
            <a:r>
              <a:rPr lang="fr-FR" dirty="0">
                <a:solidFill>
                  <a:srgbClr val="0070C0"/>
                </a:solidFill>
              </a:rPr>
              <a:t>CCCC…CC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Meaningful</a:t>
            </a:r>
            <a:r>
              <a:rPr lang="fr-FR" dirty="0"/>
              <a:t> output : </a:t>
            </a:r>
            <a:r>
              <a:rPr lang="fr-FR" dirty="0">
                <a:solidFill>
                  <a:srgbClr val="FF0000"/>
                </a:solidFill>
              </a:rPr>
              <a:t>CCCC…CC</a:t>
            </a:r>
            <a:r>
              <a:rPr lang="fr-FR" dirty="0"/>
              <a:t>O or O</a:t>
            </a:r>
            <a:r>
              <a:rPr lang="fr-FR" dirty="0">
                <a:solidFill>
                  <a:srgbClr val="FF0000"/>
                </a:solidFill>
              </a:rPr>
              <a:t>CCCC…CC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O : </a:t>
            </a:r>
            <a:r>
              <a:rPr lang="fr-FR" dirty="0" err="1"/>
              <a:t>delimiter</a:t>
            </a:r>
            <a:r>
              <a:rPr lang="fr-FR" dirty="0"/>
              <a:t> and C : </a:t>
            </a:r>
            <a:r>
              <a:rPr lang="fr-FR" dirty="0" err="1"/>
              <a:t>repeated</a:t>
            </a:r>
            <a:r>
              <a:rPr lang="fr-FR" dirty="0"/>
              <a:t> </a:t>
            </a:r>
            <a:r>
              <a:rPr lang="fr-FR" dirty="0" err="1"/>
              <a:t>character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67B0C4-588B-48E9-B457-2BB3B95B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3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1CB4EC7-530B-4794-8D0D-58BF64B6A4E7}"/>
              </a:ext>
            </a:extLst>
          </p:cNvPr>
          <p:cNvCxnSpPr/>
          <p:nvPr/>
        </p:nvCxnSpPr>
        <p:spPr>
          <a:xfrm>
            <a:off x="3826276" y="2228295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B69D5AD-4AA0-451F-8F9C-7122F9C8D49D}"/>
              </a:ext>
            </a:extLst>
          </p:cNvPr>
          <p:cNvSpPr txBox="1"/>
          <p:nvPr/>
        </p:nvSpPr>
        <p:spPr>
          <a:xfrm>
            <a:off x="4128117" y="2228295"/>
            <a:ext cx="6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</a:t>
            </a:r>
            <a:r>
              <a:rPr lang="fr-FR" sz="1800" dirty="0"/>
              <a:t>≥</a:t>
            </a:r>
            <a:r>
              <a:rPr lang="fr-FR" sz="1600" dirty="0"/>
              <a:t>0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C5654C9-CC5D-440F-9CEB-706DE76A58CD}"/>
              </a:ext>
            </a:extLst>
          </p:cNvPr>
          <p:cNvCxnSpPr/>
          <p:nvPr/>
        </p:nvCxnSpPr>
        <p:spPr>
          <a:xfrm>
            <a:off x="3826276" y="3244334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2B53FA0-164E-4036-B311-5B539A5294D7}"/>
              </a:ext>
            </a:extLst>
          </p:cNvPr>
          <p:cNvSpPr txBox="1"/>
          <p:nvPr/>
        </p:nvSpPr>
        <p:spPr>
          <a:xfrm>
            <a:off x="4128117" y="3244334"/>
            <a:ext cx="6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</a:t>
            </a:r>
            <a:r>
              <a:rPr lang="fr-FR" sz="1800" dirty="0"/>
              <a:t>≥</a:t>
            </a:r>
            <a:r>
              <a:rPr lang="fr-FR" sz="1600" dirty="0"/>
              <a:t>0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B90D846-F28B-486A-9704-5BEE745FACF6}"/>
              </a:ext>
            </a:extLst>
          </p:cNvPr>
          <p:cNvCxnSpPr/>
          <p:nvPr/>
        </p:nvCxnSpPr>
        <p:spPr>
          <a:xfrm>
            <a:off x="5479002" y="3244334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2D9D016B-F09C-45D2-B62F-F1DFEF213EC7}"/>
              </a:ext>
            </a:extLst>
          </p:cNvPr>
          <p:cNvSpPr txBox="1"/>
          <p:nvPr/>
        </p:nvSpPr>
        <p:spPr>
          <a:xfrm>
            <a:off x="5780843" y="3244334"/>
            <a:ext cx="6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</a:t>
            </a:r>
            <a:r>
              <a:rPr lang="fr-FR" sz="1800" dirty="0"/>
              <a:t>≥</a:t>
            </a:r>
            <a:r>
              <a:rPr lang="fr-FR" sz="1600" dirty="0"/>
              <a:t>0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5931534-A446-4A55-AA8F-C84711B7D518}"/>
              </a:ext>
            </a:extLst>
          </p:cNvPr>
          <p:cNvCxnSpPr/>
          <p:nvPr/>
        </p:nvCxnSpPr>
        <p:spPr>
          <a:xfrm>
            <a:off x="4141433" y="4260373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EB8DC1C-BAE4-4A14-A8B6-C38B26943129}"/>
              </a:ext>
            </a:extLst>
          </p:cNvPr>
          <p:cNvSpPr txBox="1"/>
          <p:nvPr/>
        </p:nvSpPr>
        <p:spPr>
          <a:xfrm>
            <a:off x="4443274" y="4260373"/>
            <a:ext cx="6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</a:t>
            </a:r>
            <a:r>
              <a:rPr lang="fr-FR" sz="1800" dirty="0"/>
              <a:t>≥</a:t>
            </a:r>
            <a:r>
              <a:rPr lang="fr-FR" sz="1600" dirty="0"/>
              <a:t>0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48994D0-ABC8-4D26-AD03-BB934F0F9018}"/>
              </a:ext>
            </a:extLst>
          </p:cNvPr>
          <p:cNvCxnSpPr/>
          <p:nvPr/>
        </p:nvCxnSpPr>
        <p:spPr>
          <a:xfrm>
            <a:off x="6517689" y="4260373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A847A2E-BC21-4832-BE81-E407E9A02A6B}"/>
              </a:ext>
            </a:extLst>
          </p:cNvPr>
          <p:cNvSpPr txBox="1"/>
          <p:nvPr/>
        </p:nvSpPr>
        <p:spPr>
          <a:xfrm>
            <a:off x="6819530" y="4260373"/>
            <a:ext cx="6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</a:t>
            </a:r>
            <a:r>
              <a:rPr lang="fr-FR" sz="1800" dirty="0"/>
              <a:t>≥</a:t>
            </a:r>
            <a:r>
              <a:rPr lang="fr-FR" sz="1600" dirty="0"/>
              <a:t>0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35925F1-F2B7-4886-BBFB-536A0798616C}"/>
              </a:ext>
            </a:extLst>
          </p:cNvPr>
          <p:cNvCxnSpPr/>
          <p:nvPr/>
        </p:nvCxnSpPr>
        <p:spPr>
          <a:xfrm>
            <a:off x="5900691" y="2228295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CDBF1E55-2AD4-4DFC-91AA-7F64DECEEF16}"/>
              </a:ext>
            </a:extLst>
          </p:cNvPr>
          <p:cNvSpPr txBox="1"/>
          <p:nvPr/>
        </p:nvSpPr>
        <p:spPr>
          <a:xfrm>
            <a:off x="6202532" y="2228295"/>
            <a:ext cx="6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</a:t>
            </a:r>
            <a:r>
              <a:rPr lang="fr-FR" sz="1800" dirty="0"/>
              <a:t>≥</a:t>
            </a:r>
            <a:r>
              <a:rPr lang="fr-FR" sz="1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3849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67395-9628-40F2-8F29-56BFA3F0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3EB79-3E29-426E-9E99-9E127358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and </a:t>
            </a:r>
            <a:r>
              <a:rPr lang="fr-FR" dirty="0" err="1"/>
              <a:t>delete</a:t>
            </a:r>
            <a:r>
              <a:rPr lang="fr-FR" dirty="0"/>
              <a:t> C  on the right or on the </a:t>
            </a:r>
            <a:r>
              <a:rPr lang="fr-FR" dirty="0" err="1"/>
              <a:t>left</a:t>
            </a:r>
            <a:r>
              <a:rPr lang="fr-FR" dirty="0"/>
              <a:t> of the  </a:t>
            </a:r>
            <a:r>
              <a:rPr lang="fr-FR" dirty="0" err="1"/>
              <a:t>delimiter</a:t>
            </a:r>
            <a:r>
              <a:rPr lang="fr-FR" dirty="0"/>
              <a:t> for a </a:t>
            </a:r>
            <a:r>
              <a:rPr lang="fr-FR" dirty="0" err="1"/>
              <a:t>specific</a:t>
            </a:r>
            <a:r>
              <a:rPr lang="fr-FR" dirty="0"/>
              <a:t> input</a:t>
            </a:r>
          </a:p>
          <a:p>
            <a:r>
              <a:rPr lang="fr-FR" dirty="0"/>
              <a:t>If </a:t>
            </a:r>
            <a:r>
              <a:rPr lang="fr-FR" dirty="0" err="1"/>
              <a:t>deletion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impossible the machine </a:t>
            </a:r>
            <a:r>
              <a:rPr lang="fr-FR" dirty="0" err="1"/>
              <a:t>will</a:t>
            </a:r>
            <a:r>
              <a:rPr lang="fr-FR" dirty="0"/>
              <a:t> stop</a:t>
            </a:r>
          </a:p>
          <a:p>
            <a:r>
              <a:rPr lang="fr-FR" dirty="0" err="1"/>
              <a:t>Take</a:t>
            </a:r>
            <a:r>
              <a:rPr lang="fr-FR" dirty="0"/>
              <a:t> set of instructions </a:t>
            </a:r>
            <a:r>
              <a:rPr lang="fr-FR" dirty="0" err="1"/>
              <a:t>executed</a:t>
            </a:r>
            <a:r>
              <a:rPr lang="fr-FR" dirty="0"/>
              <a:t> in a </a:t>
            </a:r>
            <a:r>
              <a:rPr lang="fr-FR" dirty="0" err="1"/>
              <a:t>loop</a:t>
            </a:r>
            <a:endParaRPr lang="fr-FR" dirty="0"/>
          </a:p>
          <a:p>
            <a:r>
              <a:rPr lang="fr-FR" dirty="0"/>
              <a:t>The instructions are </a:t>
            </a:r>
            <a:r>
              <a:rPr lang="fr-FR" dirty="0" err="1"/>
              <a:t>assigned</a:t>
            </a:r>
            <a:r>
              <a:rPr lang="fr-FR" dirty="0"/>
              <a:t> to a </a:t>
            </a:r>
            <a:r>
              <a:rPr lang="fr-FR" dirty="0" err="1"/>
              <a:t>specific</a:t>
            </a:r>
            <a:r>
              <a:rPr lang="fr-FR" dirty="0"/>
              <a:t> input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2F0BFA-1771-47EC-903B-462B650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68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90FCF-98C1-4C39-BD75-01CE131C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representation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05FCCE7-F507-4DA6-B990-60281ABFE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77" y="2120630"/>
            <a:ext cx="9849872" cy="335068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6809F4-0233-4D3F-B718-4983A9BD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83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DB773-0CB4-484A-B116-27DED4E4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instructions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B6C9B-C238-49D6-B029-AA0CA831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One line of instructions : </a:t>
            </a:r>
            <a:r>
              <a:rPr lang="fr-FR" dirty="0" err="1"/>
              <a:t>Delete</a:t>
            </a:r>
            <a:r>
              <a:rPr lang="fr-FR" dirty="0"/>
              <a:t>/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Left</a:t>
            </a:r>
            <a:r>
              <a:rPr lang="fr-FR" dirty="0"/>
              <a:t>/Right input id</a:t>
            </a:r>
          </a:p>
          <a:p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let </a:t>
            </a:r>
            <a:r>
              <a:rPr lang="fr-FR" dirty="0" err="1"/>
              <a:t>denote</a:t>
            </a:r>
            <a:endParaRPr lang="fr-FR" dirty="0"/>
          </a:p>
          <a:p>
            <a:pPr lvl="1"/>
            <a:r>
              <a:rPr lang="fr-FR" dirty="0"/>
              <a:t>D:= </a:t>
            </a:r>
            <a:r>
              <a:rPr lang="fr-FR" dirty="0" err="1"/>
              <a:t>Delete</a:t>
            </a:r>
            <a:endParaRPr lang="fr-FR" dirty="0"/>
          </a:p>
          <a:p>
            <a:pPr lvl="1"/>
            <a:r>
              <a:rPr lang="fr-FR" dirty="0"/>
              <a:t>A:=Add</a:t>
            </a:r>
          </a:p>
          <a:p>
            <a:pPr lvl="1"/>
            <a:r>
              <a:rPr lang="fr-FR" dirty="0"/>
              <a:t>L:=Left</a:t>
            </a:r>
          </a:p>
          <a:p>
            <a:pPr lvl="1"/>
            <a:r>
              <a:rPr lang="fr-FR" dirty="0"/>
              <a:t>R:=Right</a:t>
            </a:r>
          </a:p>
          <a:p>
            <a:r>
              <a:rPr lang="fr-FR" dirty="0"/>
              <a:t>Example : D L 1 ===&gt; </a:t>
            </a:r>
            <a:r>
              <a:rPr lang="fr-FR" dirty="0" err="1"/>
              <a:t>Delete</a:t>
            </a:r>
            <a:r>
              <a:rPr lang="fr-FR" dirty="0"/>
              <a:t> C on the </a:t>
            </a:r>
            <a:r>
              <a:rPr lang="fr-FR" dirty="0" err="1"/>
              <a:t>left</a:t>
            </a:r>
            <a:r>
              <a:rPr lang="fr-FR" dirty="0"/>
              <a:t> of O for the first input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143821-7C3B-470F-8978-1EABC813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69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2E6E0-4200-40B6-B6CD-99C58434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loop</a:t>
            </a:r>
            <a:r>
              <a:rPr lang="fr-FR" dirty="0"/>
              <a:t> of instructions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29BD3-8E6D-4EA2-B1F7-7664A123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Input 1 : OCC</a:t>
            </a:r>
          </a:p>
          <a:p>
            <a:r>
              <a:rPr lang="fr-FR" dirty="0"/>
              <a:t>Input 2 : OC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7B502D-1D0E-4044-84B7-CF17E73C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7</a:t>
            </a:fld>
            <a:endParaRPr lang="fr-FR"/>
          </a:p>
        </p:txBody>
      </p:sp>
      <p:sp>
        <p:nvSpPr>
          <p:cNvPr id="5" name="Parenthèses 4">
            <a:extLst>
              <a:ext uri="{FF2B5EF4-FFF2-40B4-BE49-F238E27FC236}">
                <a16:creationId xmlns:a16="http://schemas.microsoft.com/office/drawing/2014/main" id="{0D9F81D1-9320-4D5C-AE2E-A4F8710E71C7}"/>
              </a:ext>
            </a:extLst>
          </p:cNvPr>
          <p:cNvSpPr/>
          <p:nvPr/>
        </p:nvSpPr>
        <p:spPr>
          <a:xfrm>
            <a:off x="3897297" y="3000654"/>
            <a:ext cx="790113" cy="127838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fr-FR" dirty="0"/>
              <a:t>D R 1</a:t>
            </a:r>
          </a:p>
          <a:p>
            <a:r>
              <a:rPr lang="fr-FR" dirty="0"/>
              <a:t>A L 1</a:t>
            </a:r>
          </a:p>
          <a:p>
            <a:r>
              <a:rPr lang="fr-FR" dirty="0"/>
              <a:t>D R 2</a:t>
            </a:r>
          </a:p>
          <a:p>
            <a:r>
              <a:rPr lang="fr-FR" dirty="0"/>
              <a:t>A R 1</a:t>
            </a:r>
          </a:p>
          <a:p>
            <a:endParaRPr lang="fr-FR" dirty="0"/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82E72C8D-A87B-4367-884E-E25AD4DBC813}"/>
              </a:ext>
            </a:extLst>
          </p:cNvPr>
          <p:cNvCxnSpPr>
            <a:stCxn id="5" idx="2"/>
            <a:endCxn id="5" idx="0"/>
          </p:cNvCxnSpPr>
          <p:nvPr/>
        </p:nvCxnSpPr>
        <p:spPr>
          <a:xfrm rot="5400000" flipH="1">
            <a:off x="3653162" y="3639846"/>
            <a:ext cx="1278384" cy="12700"/>
          </a:xfrm>
          <a:prstGeom prst="curvedConnector5">
            <a:avLst>
              <a:gd name="adj1" fmla="val -17882"/>
              <a:gd name="adj2" fmla="val 4910677"/>
              <a:gd name="adj3" fmla="val 117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24CEBC27-4ACE-4DD8-9254-5EF39FA1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16550"/>
              </p:ext>
            </p:extLst>
          </p:nvPr>
        </p:nvGraphicFramePr>
        <p:xfrm>
          <a:off x="5286034" y="2361460"/>
          <a:ext cx="5008573" cy="319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06">
                  <a:extLst>
                    <a:ext uri="{9D8B030D-6E8A-4147-A177-3AD203B41FA5}">
                      <a16:colId xmlns:a16="http://schemas.microsoft.com/office/drawing/2014/main" val="3810772272"/>
                    </a:ext>
                  </a:extLst>
                </a:gridCol>
                <a:gridCol w="1366206">
                  <a:extLst>
                    <a:ext uri="{9D8B030D-6E8A-4147-A177-3AD203B41FA5}">
                      <a16:colId xmlns:a16="http://schemas.microsoft.com/office/drawing/2014/main" val="121013655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1926186973"/>
                    </a:ext>
                  </a:extLst>
                </a:gridCol>
                <a:gridCol w="1366206">
                  <a:extLst>
                    <a:ext uri="{9D8B030D-6E8A-4147-A177-3AD203B41FA5}">
                      <a16:colId xmlns:a16="http://schemas.microsoft.com/office/drawing/2014/main" val="702886472"/>
                    </a:ext>
                  </a:extLst>
                </a:gridCol>
              </a:tblGrid>
              <a:tr h="57880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Steps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Input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619822"/>
                  </a:ext>
                </a:extLst>
              </a:tr>
              <a:tr h="3737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 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97113"/>
                  </a:ext>
                </a:extLst>
              </a:tr>
              <a:tr h="3737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38256"/>
                  </a:ext>
                </a:extLst>
              </a:tr>
              <a:tr h="3737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 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021220"/>
                  </a:ext>
                </a:extLst>
              </a:tr>
              <a:tr h="3737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094311"/>
                  </a:ext>
                </a:extLst>
              </a:tr>
              <a:tr h="3737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 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421981"/>
                  </a:ext>
                </a:extLst>
              </a:tr>
              <a:tr h="3737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CCOC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338676"/>
                  </a:ext>
                </a:extLst>
              </a:tr>
              <a:tr h="3737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 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CCOC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halt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033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9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2E1B5-5128-4910-80F5-279EAF9A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7ECDB4-8EE9-47D6-BD68-8C820D5D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input the model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mono RALD-LARD machine and the input id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omitted</a:t>
            </a:r>
            <a:r>
              <a:rPr lang="fr-FR" dirty="0"/>
              <a:t> in the instructions</a:t>
            </a:r>
          </a:p>
          <a:p>
            <a:endParaRPr lang="fr-FR" dirty="0"/>
          </a:p>
          <a:p>
            <a:r>
              <a:rPr lang="fr-FR" dirty="0" err="1"/>
              <a:t>Validity</a:t>
            </a:r>
            <a:r>
              <a:rPr lang="fr-FR" dirty="0"/>
              <a:t> : A set of instructions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valid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at least one </a:t>
            </a:r>
            <a:r>
              <a:rPr lang="fr-FR" dirty="0" err="1"/>
              <a:t>meaningful</a:t>
            </a:r>
            <a:r>
              <a:rPr lang="fr-FR" dirty="0"/>
              <a:t> output </a:t>
            </a:r>
          </a:p>
          <a:p>
            <a:endParaRPr lang="fr-FR" dirty="0"/>
          </a:p>
          <a:p>
            <a:r>
              <a:rPr lang="fr-FR" dirty="0" err="1"/>
              <a:t>Halting</a:t>
            </a:r>
            <a:r>
              <a:rPr lang="fr-FR" dirty="0"/>
              <a:t> : The machine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halt</a:t>
            </a:r>
            <a:r>
              <a:rPr lang="fr-FR" dirty="0"/>
              <a:t> if in the instructions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more </a:t>
            </a:r>
            <a:r>
              <a:rPr lang="fr-FR" dirty="0" err="1"/>
              <a:t>deletion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appending</a:t>
            </a:r>
            <a:r>
              <a:rPr lang="fr-FR" dirty="0"/>
              <a:t> for at least one input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ABFF5-B2C1-42F0-BC3E-36478A7F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1034-5904-498A-8528-14D32F2761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76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62387-0C41-4749-B17C-56DAAD1BC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in action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CB8570-29CC-4AAF-ACA7-BEBD5A821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Mono RALD-LARD Machines</a:t>
            </a:r>
          </a:p>
        </p:txBody>
      </p:sp>
    </p:spTree>
    <p:extLst>
      <p:ext uri="{BB962C8B-B14F-4D97-AF65-F5344CB8AC3E}">
        <p14:creationId xmlns:p14="http://schemas.microsoft.com/office/powerpoint/2010/main" val="1033011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2193</TotalTime>
  <Words>1235</Words>
  <Application>Microsoft Office PowerPoint</Application>
  <PresentationFormat>Grand écran</PresentationFormat>
  <Paragraphs>429</Paragraphs>
  <Slides>29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Thème Office</vt:lpstr>
      <vt:lpstr>RALD-LARD MACHINES</vt:lpstr>
      <vt:lpstr>Model definition</vt:lpstr>
      <vt:lpstr>Input and output modalities</vt:lpstr>
      <vt:lpstr>Rules</vt:lpstr>
      <vt:lpstr>Model representation</vt:lpstr>
      <vt:lpstr>Model instructions</vt:lpstr>
      <vt:lpstr>Model loop of instructions</vt:lpstr>
      <vt:lpstr>Properties</vt:lpstr>
      <vt:lpstr>Computational processes in action</vt:lpstr>
      <vt:lpstr>Compute n+1 and n-1</vt:lpstr>
      <vt:lpstr>Compute n//2</vt:lpstr>
      <vt:lpstr>Compute 2n</vt:lpstr>
      <vt:lpstr>Parity</vt:lpstr>
      <vt:lpstr>Computational processes in action</vt:lpstr>
      <vt:lpstr>Compute n+m</vt:lpstr>
      <vt:lpstr>Compute n-m</vt:lpstr>
      <vt:lpstr>Compare n and m</vt:lpstr>
      <vt:lpstr>RALD-LARD Machines into the world of models</vt:lpstr>
      <vt:lpstr>Observations</vt:lpstr>
      <vt:lpstr>Comparison with Cyclic tag systems</vt:lpstr>
      <vt:lpstr>Simulation of another models</vt:lpstr>
      <vt:lpstr>Turing machine that simulates RALD-LARD Machine</vt:lpstr>
      <vt:lpstr>Turing machine that simulates RALD-LARD Machine</vt:lpstr>
      <vt:lpstr>Turing machine that simulates RALD-LARD Machines</vt:lpstr>
      <vt:lpstr>Solving the recursion issue?</vt:lpstr>
      <vt:lpstr>Stacking overview</vt:lpstr>
      <vt:lpstr>Présentation PowerPoint</vt:lpstr>
      <vt:lpstr>Computing 2n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Rudolf Worou</dc:creator>
  <cp:lastModifiedBy>Rudolf Worou</cp:lastModifiedBy>
  <cp:revision>82</cp:revision>
  <dcterms:created xsi:type="dcterms:W3CDTF">2021-06-07T11:45:58Z</dcterms:created>
  <dcterms:modified xsi:type="dcterms:W3CDTF">2021-06-15T13:24:51Z</dcterms:modified>
</cp:coreProperties>
</file>