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5" r:id="rId8"/>
    <p:sldId id="266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870-4A77-D31A-D8F7-1E5DF79E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1BBEB-1DC7-2DB2-9119-70E112F8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7919-B751-3492-9449-49D2E107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7F12-B59B-8600-EFD6-03D56554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6DEB-4A45-7F93-E134-8A331E3F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1A6C-7098-453C-5B22-B122D5EB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8ACEC-2C53-D992-BB9D-A780D366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DD99-C89E-A524-2625-06241D9C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2D7F-7124-411F-9905-A8A23CD7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7EEE-417B-79D5-9012-F9E26B50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3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3496D-95C0-D073-6EF8-40C31524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E02F-BC8F-B063-5ACB-1F4BEDE7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13C6-307A-93BC-13E9-5EBF590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7A4E-FA7F-D2D6-DACB-FFA05A8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0D6D-30A5-2D81-70D5-82F4DAAE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BE8-9E85-B21A-A47E-FF2AE1F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CE1-B518-AEA2-0BC1-06ED734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03B3-00C8-8F15-9200-FDAF8F8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CA47-418B-B7AD-D14F-3ED801F3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C9E0-F62C-6519-7C25-B90D1F9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420D-1232-2625-08D6-8BD713DD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DB36-0BFA-A5E5-DF14-6B3D05BA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936B-AF8F-8F34-B0FB-980C03B9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E1F3-78D1-F86F-790F-653EA90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5F81-DC69-B529-841D-B4EB1CA4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1D6-399F-DFAC-2769-179F050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4544-B5DD-0F76-4E4D-79AFF8A0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5FD-3C3F-E88F-6736-21B63485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2C3B-7E5C-57CC-9500-F6B6EF09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6320-1381-4ACB-2383-0291D05E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DFD7-B9FA-07BB-0036-C92F86D4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D9C7-1D5A-0A05-B67B-52BCBE44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D971-8B8D-B2A0-D5BB-4DC05176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1003-806E-99ED-ACAD-AF3B02AC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8F157-A44B-8940-AED1-3F43B7475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28B0E-C538-3F15-06EF-A1E2B8464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4621B-00B8-D62E-3A21-968B40F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E2362-E37B-87A9-3F91-5DDFA87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0BDAE-B41C-031F-959C-0C65EA7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0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0A86-0382-F114-455E-CEEA7E04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CCC37-E693-0F43-01AD-F3D84521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498A2-D121-DCB7-ABF3-3BA2F5A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5F26D-943E-BDB7-CD29-021C4707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8A0B8-0D24-C1C2-FEA1-CFFAF68B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D1B28-7B37-7A7A-5723-BC77292D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57572-3340-21E6-25AD-6A52E02A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4D-1EEE-0E68-5E18-18B75D33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F513-655E-8068-E5B1-22D973CC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4B00E-F4EE-EE03-7CEC-9992D785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1350-37FF-C62A-5426-22539F75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F563-48DB-AB16-CD34-38AC625E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9D88-D723-64DD-771D-BC7130A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743-C39B-DC07-F4C6-E8C248DA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17CD5-C25A-0FB0-3B0A-BC494390E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0090-D8BA-CB67-3EB2-BE5B262A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949B1-6ACF-DBE4-D991-D82A976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37DD0-0093-955D-FC31-F35846D1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EB656-B763-51C4-6857-A06FA9F2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BA3F2-E93B-4111-7B60-8E6175E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099D-9A79-7345-A70A-69894C17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95D1-3996-D4E5-8A1F-135493DDB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27B2-5D57-4D39-9022-B676C7775970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D2EA-1DC5-A2E2-2D0D-988469E21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ACB0-DD9D-ED0E-C772-5D696E22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CFB2-E31C-49DA-BC1C-8E01F755A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898-9494-0C4F-21B0-2238E8889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4319"/>
          </a:xfrm>
        </p:spPr>
        <p:txBody>
          <a:bodyPr>
            <a:normAutofit/>
          </a:bodyPr>
          <a:lstStyle/>
          <a:p>
            <a:r>
              <a:rPr lang="en-IN" sz="4000" dirty="0"/>
              <a:t>Patient disease and mortality prediction using EMRs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5F6A-5C37-5C82-31D0-321FABD1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2196353"/>
          </a:xfrm>
        </p:spPr>
        <p:txBody>
          <a:bodyPr>
            <a:normAutofit/>
          </a:bodyPr>
          <a:lstStyle/>
          <a:p>
            <a:pPr algn="l"/>
            <a:r>
              <a:rPr lang="en-IN" sz="2200" dirty="0"/>
              <a:t>Presented by : -</a:t>
            </a:r>
          </a:p>
          <a:p>
            <a:pPr algn="r"/>
            <a:r>
              <a:rPr lang="en-IN" sz="2200" dirty="0"/>
              <a:t>Rudra Kosambi – (20BCP074)</a:t>
            </a:r>
          </a:p>
          <a:p>
            <a:pPr algn="r"/>
            <a:r>
              <a:rPr lang="en-IN" sz="2200" dirty="0"/>
              <a:t>Kenil Ghetia – </a:t>
            </a:r>
            <a:r>
              <a:rPr lang="en-IN" sz="2200"/>
              <a:t>(20BCP0139)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947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B287-DE20-3EC9-3FD8-B5AD4FE8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664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25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735-A649-78A3-6FE6-B8E60EED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A75-3142-B901-A307-EF854E89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use of electronic medical reports (EMRs) for disease and mortality prediction has numerous benefits and is increasingly recognized as an important tool in healthcare.</a:t>
            </a:r>
          </a:p>
          <a:p>
            <a:r>
              <a:rPr lang="en-US" sz="2500" dirty="0"/>
              <a:t>It has numerous benefits, including early detection, improved outcomes, cost-effectiveness, personalized care, and contributions to public health.</a:t>
            </a:r>
          </a:p>
          <a:p>
            <a:r>
              <a:rPr lang="en-US" sz="2500" dirty="0"/>
              <a:t> Additionally, disease and mortality prediction with the help of EMRs is needed to prioritize patients and mortality, allowing healthcare providers to allocate resources more efficiently and effectively.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921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B5AF-FC33-A7FD-6C1E-619C87AF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5218-2AB4-0883-A468-E2C0073D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The use of electronic medical reports (EMRs) for disease and mortality prediction has numerous benefits and is increasingly recognized as an important tool in healthcare. </a:t>
            </a:r>
          </a:p>
          <a:p>
            <a:r>
              <a:rPr lang="en-US" sz="2600" dirty="0"/>
              <a:t>EMRs can provide insights into patient health histories, allowing doctors to identify patterns and trends that may indicate a potential health issue before symptoms appear.</a:t>
            </a:r>
          </a:p>
          <a:p>
            <a:r>
              <a:rPr lang="en-US" sz="2600" dirty="0"/>
              <a:t>By identifying health issues early, doctors can initiate treatment sooner, potentially preventing the progression of a disease or condition.</a:t>
            </a:r>
          </a:p>
          <a:p>
            <a:r>
              <a:rPr lang="en-US" sz="2600" dirty="0"/>
              <a:t>For this project, we have proposed different machine learning techniques such as Random Forest Classifier and Support vector machine.</a:t>
            </a:r>
          </a:p>
          <a:p>
            <a:r>
              <a:rPr lang="en-US" sz="2600" dirty="0"/>
              <a:t>To check model performance we calculate accuracy, precision, recall and brier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A849-FB02-D845-1649-5EDA0CC4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11EA-0FFD-5568-D3D2-1D3310A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C4043"/>
                </a:solidFill>
                <a:latin typeface="Inter"/>
              </a:rPr>
              <a:t>This dataset has been taken from MIT’s GOSSIS (Global Open Source Illness Score) initiative.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It consists of 91714 instances and 85 columns.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Some of the key features of this dataset are: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ICU admit source: Source of injury for hospitalization.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ICU type: The type of ICU patient is in.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Ventilated: The patient is ventilated or not.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Glucose: Minimum and maximum glucose level of patient.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Potassium: Minimum and maximum potassium level of patient.</a:t>
            </a:r>
          </a:p>
          <a:p>
            <a:pPr lvl="1"/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8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948F-A689-B6CA-408A-A4C53524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A681-64D2-8030-CC6C-E7F8B7AA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/>
              <a:t>Dhiraj </a:t>
            </a:r>
            <a:r>
              <a:rPr lang="en-IN" sz="1700" dirty="0" err="1"/>
              <a:t>Dahiwade</a:t>
            </a:r>
            <a:r>
              <a:rPr lang="en-IN" sz="1700" dirty="0"/>
              <a:t> et. al.(2019) applied KNN and CNN algorithms and found that CNN is better algorithm in terms of accuracy and time.</a:t>
            </a:r>
          </a:p>
          <a:p>
            <a:r>
              <a:rPr lang="en-US" sz="1600" dirty="0" err="1"/>
              <a:t>S.Leoni</a:t>
            </a:r>
            <a:r>
              <a:rPr lang="en-US" sz="1600" dirty="0"/>
              <a:t> Sharmila et. al.(2017) applied multiple algorithms for disease classification and found Fuzzy neural networks to be most effective with accuracy of 91%.</a:t>
            </a:r>
            <a:endParaRPr lang="en-IN" sz="1700" dirty="0"/>
          </a:p>
          <a:p>
            <a:r>
              <a:rPr lang="en-IN" sz="1700" dirty="0"/>
              <a:t>Kohli P.S. et al.(2018) applied multiple ML models on breast cancer, diabetes and heart disease datasets and found Logistic Regression to be most effective and got accuracy of 95%, 77% and 80% respectively for disease prediction.</a:t>
            </a:r>
          </a:p>
          <a:p>
            <a:r>
              <a:rPr lang="en-IN" sz="1700" dirty="0" err="1"/>
              <a:t>Quirina</a:t>
            </a:r>
            <a:r>
              <a:rPr lang="en-IN" sz="1700" dirty="0"/>
              <a:t> C.B.S. </a:t>
            </a:r>
            <a:r>
              <a:rPr lang="en-IN" sz="1700" dirty="0" err="1"/>
              <a:t>Thio</a:t>
            </a:r>
            <a:r>
              <a:rPr lang="en-IN" sz="1700" dirty="0"/>
              <a:t> et. al.(2020) implemented five machine learning models for survival prediction and concluded Random Forest to most effective closely followed by support vector machine. </a:t>
            </a:r>
            <a:endParaRPr lang="en-US" sz="1700" dirty="0"/>
          </a:p>
          <a:p>
            <a:r>
              <a:rPr lang="en-US" sz="1700" dirty="0"/>
              <a:t>Shinya Iwase et. al.(2022) implemented multiple ML models to predict ICU Mortality and found Random Forest to be most precise with accuracy, specificity and brier score of 94.5%, 87.5% and 0.028 respectively.</a:t>
            </a:r>
          </a:p>
          <a:p>
            <a:r>
              <a:rPr lang="en-US" sz="1700" dirty="0"/>
              <a:t>Jian Hu et. al.(2021) used radial basis function artificial neural network model and achieved sensitivity, specificity and accuracy as 83.6%, 88.5% and 82.5%, respectively for mortality prediction.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53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C946-743D-0750-51B5-BEDF4029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8D6F-CC5F-4603-2919-08A39141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Pre-processing of the data was done which included replacing null values and removing outliers. Correlated and constant features were dropped.</a:t>
            </a:r>
          </a:p>
          <a:p>
            <a:r>
              <a:rPr lang="en-IN" dirty="0"/>
              <a:t>Label encoding was done for required features.</a:t>
            </a:r>
          </a:p>
          <a:p>
            <a:r>
              <a:rPr lang="en-IN" dirty="0"/>
              <a:t>The data was then divided into training and testing sets.</a:t>
            </a:r>
          </a:p>
          <a:p>
            <a:r>
              <a:rPr lang="en-IN" dirty="0"/>
              <a:t>The train set was then used to train machine learning models like </a:t>
            </a:r>
            <a:r>
              <a:rPr lang="en-US" sz="2800" dirty="0"/>
              <a:t>Recurrent Neural Network (RNN), Random Forest Classifier, Support vector machine and Logistic Regression.</a:t>
            </a:r>
          </a:p>
          <a:p>
            <a:r>
              <a:rPr lang="en-IN" dirty="0"/>
              <a:t>The results were then compared by calculating accuracy, precision, recall and brier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6DA-B83E-866F-5B1D-99B80EB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95577-2CD8-EF77-82D0-23406CAD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5" y="1434353"/>
            <a:ext cx="7458636" cy="4742610"/>
          </a:xfrm>
        </p:spPr>
      </p:pic>
    </p:spTree>
    <p:extLst>
      <p:ext uri="{BB962C8B-B14F-4D97-AF65-F5344CB8AC3E}">
        <p14:creationId xmlns:p14="http://schemas.microsoft.com/office/powerpoint/2010/main" val="40745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B878-076A-BB33-4829-CC425DED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23F0-9ECE-5414-BADE-87B9F9F6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and random forest classifier turned out to be most effective for disease prediction among all six machine learning models with accuracy of about 99% accuracy.</a:t>
            </a:r>
          </a:p>
          <a:p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Neighbours and Support vector machine were the worst performers with accuracy of 36% and 43% respectively.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mortality prediction using EMRs almost all the machine learning models performed equally with Random Forest classifier performing the best with accuracy of 92.6%.</a:t>
            </a: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/>
            <a:endParaRPr lang="en-IN" sz="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9AB9BA-CF99-F9AD-EF1D-1E4D7980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1567"/>
            <a:ext cx="4269337" cy="23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89AC63F-0601-4FAF-BE21-B1D1927D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32" y="3696339"/>
            <a:ext cx="4361609" cy="2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EFD7-3C5F-82D5-83E4-88ED3F3A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7FDA-3804-D1D2-CA12-4DE87EBD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Dhiraj </a:t>
            </a:r>
            <a:r>
              <a:rPr lang="en-US" sz="1800" dirty="0" err="1"/>
              <a:t>Dahiwade</a:t>
            </a:r>
            <a:r>
              <a:rPr lang="en-US" sz="1800" dirty="0"/>
              <a:t>, Prof. Gajanan </a:t>
            </a:r>
            <a:r>
              <a:rPr lang="en-US" sz="1800" dirty="0" err="1"/>
              <a:t>Patle</a:t>
            </a:r>
            <a:r>
              <a:rPr lang="en-US" sz="1800" dirty="0"/>
              <a:t>, Prof. </a:t>
            </a:r>
            <a:r>
              <a:rPr lang="en-US" sz="1800" dirty="0" err="1"/>
              <a:t>Ektaa</a:t>
            </a:r>
            <a:r>
              <a:rPr lang="en-US" sz="1800" dirty="0"/>
              <a:t> </a:t>
            </a:r>
            <a:r>
              <a:rPr lang="en-US" sz="1800" dirty="0" err="1"/>
              <a:t>Meshram</a:t>
            </a:r>
            <a:r>
              <a:rPr lang="en-US" sz="1800" dirty="0"/>
              <a:t>(2019). </a:t>
            </a:r>
            <a:r>
              <a:rPr lang="en-US" sz="1800" i="1" dirty="0"/>
              <a:t>Designing Disease Prediction Model Using Machine Learning Approach </a:t>
            </a:r>
            <a:r>
              <a:rPr lang="en-US" sz="1800" dirty="0"/>
              <a:t>in IEEE.</a:t>
            </a:r>
          </a:p>
          <a:p>
            <a:r>
              <a:rPr lang="en-US" sz="1800" dirty="0" err="1"/>
              <a:t>S.Leoni</a:t>
            </a:r>
            <a:r>
              <a:rPr lang="en-US" sz="1800" dirty="0"/>
              <a:t> Sharmila, </a:t>
            </a:r>
            <a:r>
              <a:rPr lang="en-US" sz="1800" dirty="0" err="1"/>
              <a:t>C.Dharuman</a:t>
            </a:r>
            <a:r>
              <a:rPr lang="en-US" sz="1800" dirty="0"/>
              <a:t> and </a:t>
            </a:r>
            <a:r>
              <a:rPr lang="en-US" sz="1800" dirty="0" err="1"/>
              <a:t>P.Venkatesan</a:t>
            </a:r>
            <a:r>
              <a:rPr lang="en-US" sz="1800" dirty="0"/>
              <a:t>(2017). </a:t>
            </a:r>
            <a:r>
              <a:rPr lang="en-US" sz="1800" i="1" dirty="0"/>
              <a:t>Disease Classification Using Machine Learning Algorithms - A Comparative Study </a:t>
            </a:r>
            <a:r>
              <a:rPr lang="en-US" sz="1800" dirty="0"/>
              <a:t>in </a:t>
            </a:r>
            <a:r>
              <a:rPr lang="en-US" sz="1800" dirty="0" err="1"/>
              <a:t>Internatioinal</a:t>
            </a:r>
            <a:r>
              <a:rPr lang="en-US" sz="1800" dirty="0"/>
              <a:t> Journal of Pure and Applied Mathematics.</a:t>
            </a:r>
            <a:endParaRPr lang="en-US" sz="1800" i="1" dirty="0"/>
          </a:p>
          <a:p>
            <a:r>
              <a:rPr lang="en-IN" sz="1800" dirty="0"/>
              <a:t>Kohli P.S. , </a:t>
            </a:r>
            <a:r>
              <a:rPr lang="en-IN" sz="1800" dirty="0" err="1"/>
              <a:t>Shriya</a:t>
            </a:r>
            <a:r>
              <a:rPr lang="en-IN" sz="1800" dirty="0"/>
              <a:t> Arora(2018). </a:t>
            </a:r>
            <a:r>
              <a:rPr lang="en-IN" sz="1800" i="1" dirty="0"/>
              <a:t>Application of Machine Learning in Disease Prediction </a:t>
            </a:r>
            <a:r>
              <a:rPr lang="en-IN" sz="1800" dirty="0"/>
              <a:t>in IEEE.</a:t>
            </a:r>
          </a:p>
          <a:p>
            <a:r>
              <a:rPr lang="en-IN" sz="1800" dirty="0" err="1"/>
              <a:t>Quirina</a:t>
            </a:r>
            <a:r>
              <a:rPr lang="en-IN" sz="1800" dirty="0"/>
              <a:t> C. B. S. </a:t>
            </a:r>
            <a:r>
              <a:rPr lang="en-IN" sz="1800" dirty="0" err="1"/>
              <a:t>Thio</a:t>
            </a:r>
            <a:r>
              <a:rPr lang="en-IN" sz="1800" dirty="0"/>
              <a:t>, corresponding author Aditya V. </a:t>
            </a:r>
            <a:r>
              <a:rPr lang="en-IN" sz="1800" dirty="0" err="1"/>
              <a:t>Karhade</a:t>
            </a:r>
            <a:r>
              <a:rPr lang="en-IN" sz="1800" dirty="0"/>
              <a:t>, Bas </a:t>
            </a:r>
            <a:r>
              <a:rPr lang="en-IN" sz="1800" dirty="0" err="1"/>
              <a:t>Bindels</a:t>
            </a:r>
            <a:r>
              <a:rPr lang="en-IN" sz="1800" dirty="0"/>
              <a:t>, Paul T. </a:t>
            </a:r>
            <a:r>
              <a:rPr lang="en-IN" sz="1800" dirty="0" err="1"/>
              <a:t>Ogink</a:t>
            </a:r>
            <a:r>
              <a:rPr lang="en-IN" sz="1800" dirty="0"/>
              <a:t>, Jos A. M. </a:t>
            </a:r>
            <a:r>
              <a:rPr lang="en-IN" sz="1800" dirty="0" err="1"/>
              <a:t>Bramer</a:t>
            </a:r>
            <a:r>
              <a:rPr lang="en-IN" sz="1800" dirty="0"/>
              <a:t>, Marco L. Ferrone, Santiago Lozano Calderón, Kevin A. </a:t>
            </a:r>
            <a:r>
              <a:rPr lang="en-IN" sz="1800" dirty="0" err="1"/>
              <a:t>Raskin</a:t>
            </a:r>
            <a:r>
              <a:rPr lang="en-IN" sz="1800" dirty="0"/>
              <a:t>, and Joseph H. Schwab(2020). </a:t>
            </a:r>
            <a:r>
              <a:rPr lang="en-IN" sz="1800" i="1" dirty="0"/>
              <a:t>Development and Internal Validation of Machine Learning Algorithms for Preoperative Survival Prediction of Extremity Metastatic Disease </a:t>
            </a:r>
            <a:r>
              <a:rPr lang="en-IN" sz="1800" dirty="0"/>
              <a:t>in </a:t>
            </a:r>
            <a:r>
              <a:rPr lang="en-US" sz="1800" dirty="0"/>
              <a:t>Clinical Orthopaedics and Related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Shinya Iwase, Taka-</a:t>
            </a:r>
            <a:r>
              <a:rPr lang="en-US" sz="1800" dirty="0" err="1"/>
              <a:t>aki</a:t>
            </a:r>
            <a:r>
              <a:rPr lang="en-US" sz="1800" dirty="0"/>
              <a:t> Nakada, </a:t>
            </a:r>
            <a:r>
              <a:rPr lang="en-US" sz="1800" dirty="0" err="1"/>
              <a:t>Tadanaga</a:t>
            </a:r>
            <a:r>
              <a:rPr lang="en-US" sz="1800" dirty="0"/>
              <a:t> Shimada, Takehiko </a:t>
            </a:r>
            <a:r>
              <a:rPr lang="en-US" sz="1800" dirty="0" err="1"/>
              <a:t>Oami</a:t>
            </a:r>
            <a:r>
              <a:rPr lang="en-US" sz="1800" dirty="0"/>
              <a:t>, Takashi </a:t>
            </a:r>
            <a:r>
              <a:rPr lang="en-US" sz="1800" dirty="0" err="1"/>
              <a:t>Shimazui</a:t>
            </a:r>
            <a:r>
              <a:rPr lang="en-US" sz="1800" dirty="0"/>
              <a:t>, Nozomi Takahashi, Jun </a:t>
            </a:r>
            <a:r>
              <a:rPr lang="en-US" sz="1800" dirty="0" err="1"/>
              <a:t>Yamabe</a:t>
            </a:r>
            <a:r>
              <a:rPr lang="en-US" sz="1800" dirty="0"/>
              <a:t>, Yasuo </a:t>
            </a:r>
            <a:r>
              <a:rPr lang="en-US" sz="1800" dirty="0" err="1"/>
              <a:t>Yamao</a:t>
            </a:r>
            <a:r>
              <a:rPr lang="en-US" sz="1800" dirty="0"/>
              <a:t> &amp; </a:t>
            </a:r>
            <a:r>
              <a:rPr lang="en-US" sz="1800" dirty="0" err="1"/>
              <a:t>Eiryo</a:t>
            </a:r>
            <a:r>
              <a:rPr lang="en-US" sz="1800" dirty="0"/>
              <a:t> Kawakami(2022). </a:t>
            </a:r>
            <a:r>
              <a:rPr lang="en-US" sz="1800" i="1" dirty="0"/>
              <a:t>Prediction algorithm for ICU mortality and length of stay using machine learning </a:t>
            </a:r>
            <a:r>
              <a:rPr lang="en-US" sz="1800" dirty="0"/>
              <a:t>in Scientific reports of Nature journal.</a:t>
            </a:r>
            <a:endParaRPr lang="en-US" sz="1800" i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Jian Hu </a:t>
            </a:r>
            <a:r>
              <a:rPr lang="en-US" sz="1800" dirty="0" err="1"/>
              <a:t>YangFei</a:t>
            </a:r>
            <a:r>
              <a:rPr lang="en-US" sz="1800" dirty="0"/>
              <a:t>, Wei‑qin Li(2021). </a:t>
            </a:r>
            <a:r>
              <a:rPr lang="en-US" sz="1800" i="1" dirty="0"/>
              <a:t>Predicting the mortality risk of acute respiratory distress syndrome: radial basis function artificial neural network model versus logistic regression model </a:t>
            </a:r>
            <a:r>
              <a:rPr lang="en-US" sz="1800" dirty="0"/>
              <a:t>in Journal of Clinical Monitoring and Computing.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i="1" dirty="0"/>
          </a:p>
          <a:p>
            <a:endParaRPr lang="en-IN" sz="1800" dirty="0"/>
          </a:p>
          <a:p>
            <a:endParaRPr lang="en-IN" sz="1800" dirty="0"/>
          </a:p>
          <a:p>
            <a:endParaRPr lang="en-IN" sz="2800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2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940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Patient disease and mortality prediction using EMRs</vt:lpstr>
      <vt:lpstr>Abstract</vt:lpstr>
      <vt:lpstr>Introduction</vt:lpstr>
      <vt:lpstr>Dataset</vt:lpstr>
      <vt:lpstr>Literature Review</vt:lpstr>
      <vt:lpstr>Methodology</vt:lpstr>
      <vt:lpstr>Architecture diagram</vt:lpstr>
      <vt:lpstr>Result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Mortality Prediction using machine learning and Artificial Intelligence models.</dc:title>
  <dc:creator>Rudra Kosambi</dc:creator>
  <cp:lastModifiedBy>Rudra Kosambi</cp:lastModifiedBy>
  <cp:revision>21</cp:revision>
  <dcterms:created xsi:type="dcterms:W3CDTF">2023-03-22T15:22:03Z</dcterms:created>
  <dcterms:modified xsi:type="dcterms:W3CDTF">2023-08-29T07:34:20Z</dcterms:modified>
</cp:coreProperties>
</file>