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71" r:id="rId2"/>
    <p:sldId id="305" r:id="rId3"/>
    <p:sldId id="289" r:id="rId4"/>
    <p:sldId id="304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3" r:id="rId14"/>
    <p:sldId id="298" r:id="rId15"/>
    <p:sldId id="299" r:id="rId16"/>
    <p:sldId id="300" r:id="rId17"/>
    <p:sldId id="301" r:id="rId18"/>
    <p:sldId id="307" r:id="rId19"/>
    <p:sldId id="308" r:id="rId20"/>
    <p:sldId id="285" r:id="rId2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3258" autoAdjust="0"/>
  </p:normalViewPr>
  <p:slideViewPr>
    <p:cSldViewPr>
      <p:cViewPr varScale="1">
        <p:scale>
          <a:sx n="73" d="100"/>
          <a:sy n="73" d="100"/>
        </p:scale>
        <p:origin x="1589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8BE83C95-290C-4E23-8A81-3CDA147B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85C9A39C-11D2-460A-BBE1-61BAC0E7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431E84FF-11A5-4298-956A-3D88E30C717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63CE8DA-45CD-40D8-A0A5-C547F2A0D5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FAF4BAC-DFE9-4047-9B4C-BDC616DD397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1511300" y="5880100"/>
            <a:ext cx="6043613" cy="480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82C3350-0DA3-4735-9C8E-CAE44B1FE52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F39F52F-3162-4719-BC2B-768AFBF93A4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7B6ECA40-85F3-4BFF-AC68-3E9C326ACA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29DCCA2C-5FD8-4781-8DF5-01D91394E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0D068CC7-39D4-46BB-9D90-FCE7AF728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252212B6-25EA-4140-A18F-006AF2378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/>
              <a:t>Qwd’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C7120B07-4BC9-4AA6-A93B-9D681E385E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E0FC5D-953E-4E4D-9750-47A155D53EF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39D8F2-D7E1-40C4-9267-67AADB17702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EE9F88-2390-4D26-8D8A-3989AED4C1C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545661-AAD4-4786-B46D-CB746BA7C9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1737C-D919-4F98-8482-947F4D7F0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0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1B0A57-7698-40F3-A8BE-41053FFBC6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6670FD-28BB-46BD-9A98-8C4E1E0CFEC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24766-9373-4659-9743-B98F227765C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60ED8-4B47-47E3-AAA2-8CA912A6E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11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6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093C06-ED71-49DA-B9A4-5BD69D88717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8258DF-2054-4BCE-B091-B4C83F98D30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A4C1AF-E874-4D02-AEA2-E8204734961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B375F-7643-4BB8-BD19-EBE15E6E7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856E52-A8AB-478F-966E-3D09818CD3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E0C99D-C22D-46F5-B0DB-9D34EAEC8FD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30008B-0C47-4F05-B34E-7C57E9D6A1D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2E75-2D58-443B-82E7-588AF6ECE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FBBE7B-55F9-4D92-A26C-001C5339618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31DDD6-CC35-4ACE-86A0-5B00E9EF281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BB64FF-8AAF-436B-9120-F21664A969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8E14A-78A0-42E6-8B07-E530DB5DD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17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37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37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32D0B-B99A-4BC2-B2CF-402B79B3675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A8724-264E-4962-A9DD-6F4B1C833DF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B8DC9-2593-45DA-AD4C-8E177EBB60E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694D5-97C8-4989-9862-3116BB12B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8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03773-FFDB-47B8-8FDE-E936AD5B17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E7BCC1-097C-4650-AEED-29A3F1136B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89032B-FBA7-4BFA-952A-A609D61155B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0A6E-55DF-45D1-9017-E58F2DEFD8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57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17686A-0798-4658-BF1C-D6336CCF86E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7DC14B-B120-4414-A093-5B0330BAE3D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A507C8-61B9-4B79-A67B-753C00E0272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B530B-13F0-4F44-B170-CF6C71D6C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59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1D03D5-C8A2-4710-B08B-B2E4623240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62BA8C-CB1C-48E0-891C-EC0D026F52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C44054-7415-43BD-86D8-A2DA91E1696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EF3F8-13E2-47F4-95ED-36126B76F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84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3133C-1119-4A51-A0B1-15F271D1905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D740C-C29B-4D27-8915-93A773F872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8EF6B-8877-4296-9E6D-4A5E23EA50C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8C603-A0FC-4C85-B64D-C9642DA47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3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5BF1D-1BF7-4DA6-8663-7BC4600A084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B686C-6949-4630-8614-F622B8AEDFD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980C6-1C23-415F-A61F-A2724002C35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5CC25-AD1F-4958-9CE5-D32D0042A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91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DC568151-B0FB-4A80-801C-97357F7F0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0163"/>
            <a:ext cx="9805987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14068D8E-0836-4C50-9D57-A454FD856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28FE866-F724-4060-BD8B-E64FB4810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E7F67C0-C7BD-4E9A-847C-BC388CB7406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80512D6-ACC0-49D0-8B7E-BB6A2A0A297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7227888" y="6886575"/>
            <a:ext cx="3190875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D6E826-FAC8-4938-A3E9-3F8C8AED6B9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4AA16D8D-F3EB-44F2-8347-4D6F8D20F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indoagri/covid-19-world-dataset" TargetMode="External"/><Relationship Id="rId2" Type="http://schemas.openxmlformats.org/officeDocument/2006/relationships/hyperlink" Target="https://raw.githubusercontent.com/datasets/covid-19/master/data/countries-aggregated.csv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.world/indoagri/covid-19-all-cases-in-odish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>
            <a:extLst>
              <a:ext uri="{FF2B5EF4-FFF2-40B4-BE49-F238E27FC236}">
                <a16:creationId xmlns:a16="http://schemas.microsoft.com/office/drawing/2014/main" id="{3140F4B2-FA23-4B4E-9892-2381BA9F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2" y="464887"/>
            <a:ext cx="7550818" cy="709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8440" rIns="0" bIns="0"/>
          <a:lstStyle/>
          <a:p>
            <a:pPr algn="ctr"/>
            <a:r>
              <a:rPr lang="en-IN" altLang="en-US" sz="4000" b="1" dirty="0">
                <a:solidFill>
                  <a:schemeClr val="tx1"/>
                </a:solidFill>
                <a:highlight>
                  <a:srgbClr val="FF0000"/>
                </a:highlight>
                <a:latin typeface="Imprint MT Shadow" panose="04020605060303030202" pitchFamily="82" charset="0"/>
              </a:rPr>
              <a:t>COVID-19</a:t>
            </a:r>
          </a:p>
          <a:p>
            <a:pPr algn="ctr"/>
            <a:endParaRPr lang="en-US" altLang="en-US" sz="4000" b="1" dirty="0">
              <a:solidFill>
                <a:schemeClr val="tx1"/>
              </a:solidFill>
              <a:highlight>
                <a:srgbClr val="FF0000"/>
              </a:highlight>
              <a:latin typeface="Imprint MT Shadow" panose="04020605060303030202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Data-Analysis &amp; Visualization using Python</a:t>
            </a:r>
          </a:p>
          <a:p>
            <a:pPr algn="ctr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[CUTM 1018]</a:t>
            </a:r>
          </a:p>
          <a:p>
            <a:pPr algn="ctr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B6</a:t>
            </a:r>
          </a:p>
          <a:p>
            <a:pPr algn="ctr"/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Centurion University of Technology and Management, Bhubaneswar</a:t>
            </a:r>
          </a:p>
          <a:p>
            <a:pPr algn="ctr"/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Students</a:t>
            </a:r>
            <a:endParaRPr lang="en-US" altLang="en-US" sz="4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Subhrajeet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Nayak</a:t>
            </a:r>
          </a:p>
          <a:p>
            <a:pPr lvl="1" algn="ctr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170301140007</a:t>
            </a:r>
          </a:p>
          <a:p>
            <a:pPr lvl="1" algn="ctr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</a:p>
          <a:p>
            <a:pPr lvl="1" algn="ctr"/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Rudra Pratap Padhi</a:t>
            </a:r>
          </a:p>
          <a:p>
            <a:pPr lvl="1" algn="ctr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170301140014</a:t>
            </a:r>
          </a:p>
          <a:p>
            <a:pPr lvl="1" algn="ctr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</a:p>
          <a:p>
            <a:pPr algn="ctr"/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08F7C7-7CE6-4FE5-B709-1F8229728C50}"/>
              </a:ext>
            </a:extLst>
          </p:cNvPr>
          <p:cNvSpPr txBox="1"/>
          <p:nvPr/>
        </p:nvSpPr>
        <p:spPr>
          <a:xfrm>
            <a:off x="3897312" y="655637"/>
            <a:ext cx="290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Total Recovering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D2640-569F-439E-BDE9-A598C1AB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1874837"/>
            <a:ext cx="9993313" cy="56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6135D-EA45-424D-8489-8EB0DD5A02D6}"/>
              </a:ext>
            </a:extLst>
          </p:cNvPr>
          <p:cNvSpPr txBox="1"/>
          <p:nvPr/>
        </p:nvSpPr>
        <p:spPr>
          <a:xfrm>
            <a:off x="4049712" y="427037"/>
            <a:ext cx="221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Total Death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D323A-347E-4648-AFF3-E2BD43A5C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7" t="23123" r="15984" b="16404"/>
          <a:stretch/>
        </p:blipFill>
        <p:spPr>
          <a:xfrm>
            <a:off x="239712" y="1886505"/>
            <a:ext cx="9677400" cy="55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6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087F5-683B-40C9-893F-F4FB2B85F417}"/>
              </a:ext>
            </a:extLst>
          </p:cNvPr>
          <p:cNvSpPr txBox="1"/>
          <p:nvPr/>
        </p:nvSpPr>
        <p:spPr>
          <a:xfrm>
            <a:off x="3821112" y="350837"/>
            <a:ext cx="3206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Cases - Recovered - Deaths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CEECD-BAB0-4A62-879E-55AC10D9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6" t="27156" r="15228" b="13716"/>
          <a:stretch/>
        </p:blipFill>
        <p:spPr>
          <a:xfrm>
            <a:off x="239712" y="1874837"/>
            <a:ext cx="9601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AB330-CB92-4981-89A8-1CCD5294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388937"/>
            <a:ext cx="5867400" cy="678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22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DF820-87AB-4582-A4E7-32535EFBE795}"/>
              </a:ext>
            </a:extLst>
          </p:cNvPr>
          <p:cNvSpPr txBox="1"/>
          <p:nvPr/>
        </p:nvSpPr>
        <p:spPr>
          <a:xfrm>
            <a:off x="3821112" y="274637"/>
            <a:ext cx="335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tx1"/>
                </a:solidFill>
              </a:rPr>
              <a:t>Covid</a:t>
            </a:r>
            <a:r>
              <a:rPr lang="en-IN" b="1" dirty="0">
                <a:solidFill>
                  <a:schemeClr val="tx1"/>
                </a:solidFill>
              </a:rPr>
              <a:t> - 19 Cases in Odisha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8ADBD-6004-473C-B88C-0EA181B39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1" t="23124" r="15228" b="17748"/>
          <a:stretch/>
        </p:blipFill>
        <p:spPr>
          <a:xfrm>
            <a:off x="239712" y="1874837"/>
            <a:ext cx="9677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6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DD692-86DD-4622-A861-0A92C5F36C9D}"/>
              </a:ext>
            </a:extLst>
          </p:cNvPr>
          <p:cNvSpPr txBox="1"/>
          <p:nvPr/>
        </p:nvSpPr>
        <p:spPr>
          <a:xfrm>
            <a:off x="3970496" y="274637"/>
            <a:ext cx="274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Confirmed cases in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5302-2A16-416F-955E-C3564A265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8" t="19091" r="15229" b="16404"/>
          <a:stretch/>
        </p:blipFill>
        <p:spPr>
          <a:xfrm>
            <a:off x="125412" y="1874837"/>
            <a:ext cx="9829800" cy="56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7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47D8D-29AA-405B-AE29-9B482B4CDBC9}"/>
              </a:ext>
            </a:extLst>
          </p:cNvPr>
          <p:cNvSpPr txBox="1"/>
          <p:nvPr/>
        </p:nvSpPr>
        <p:spPr>
          <a:xfrm>
            <a:off x="3932396" y="350837"/>
            <a:ext cx="221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Total Death in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EA32B-7F52-4200-967D-54EB31834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1" t="19091" r="15985" b="19092"/>
          <a:stretch/>
        </p:blipFill>
        <p:spPr>
          <a:xfrm>
            <a:off x="239712" y="1874837"/>
            <a:ext cx="9677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406DF3-D5D1-4DFD-9631-3170AD1F8326}"/>
              </a:ext>
            </a:extLst>
          </p:cNvPr>
          <p:cNvSpPr txBox="1"/>
          <p:nvPr/>
        </p:nvSpPr>
        <p:spPr>
          <a:xfrm>
            <a:off x="3932396" y="350837"/>
            <a:ext cx="2708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Confirmed / Deaths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4122D-2339-4F6E-8BD6-3DD4A1A5B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1" t="33874" r="6157" b="8341"/>
          <a:stretch/>
        </p:blipFill>
        <p:spPr>
          <a:xfrm>
            <a:off x="239712" y="1874837"/>
            <a:ext cx="9677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6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1EFED-8307-48A2-8858-092ECECCA2AE}"/>
              </a:ext>
            </a:extLst>
          </p:cNvPr>
          <p:cNvSpPr txBox="1"/>
          <p:nvPr/>
        </p:nvSpPr>
        <p:spPr>
          <a:xfrm>
            <a:off x="2144712" y="350837"/>
            <a:ext cx="503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C2D4D-58E8-496A-A52F-AA718A8289FE}"/>
              </a:ext>
            </a:extLst>
          </p:cNvPr>
          <p:cNvSpPr txBox="1"/>
          <p:nvPr/>
        </p:nvSpPr>
        <p:spPr>
          <a:xfrm>
            <a:off x="2144712" y="1189037"/>
            <a:ext cx="716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Overall Death rate are less as compared to COVID-19 confirm cases.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According to the analysis In India the </a:t>
            </a:r>
            <a:r>
              <a:rPr lang="en-US" b="1" dirty="0">
                <a:solidFill>
                  <a:schemeClr val="tx1"/>
                </a:solidFill>
              </a:rPr>
              <a:t>Maharashtra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b="1" dirty="0">
                <a:solidFill>
                  <a:schemeClr val="tx1"/>
                </a:solidFill>
              </a:rPr>
              <a:t>Karnataka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Andhra Pradesh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Tamil Nadu</a:t>
            </a:r>
            <a:r>
              <a:rPr lang="en-US" dirty="0">
                <a:solidFill>
                  <a:schemeClr val="tx1"/>
                </a:solidFill>
              </a:rPr>
              <a:t> states have most critical cases , so in these states the COVID restriction should be Strict.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Healthcare will become part of a country’s most precious asset.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Proper Vaccine supply must be needed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03378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6DB46-8BEF-4878-9AD7-F687A70AE970}"/>
              </a:ext>
            </a:extLst>
          </p:cNvPr>
          <p:cNvSpPr txBox="1"/>
          <p:nvPr/>
        </p:nvSpPr>
        <p:spPr>
          <a:xfrm>
            <a:off x="2049144" y="655637"/>
            <a:ext cx="5039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CFFAB-D8B3-4E2C-9EC0-9510C71B7233}"/>
              </a:ext>
            </a:extLst>
          </p:cNvPr>
          <p:cNvSpPr txBox="1"/>
          <p:nvPr/>
        </p:nvSpPr>
        <p:spPr>
          <a:xfrm>
            <a:off x="1916112" y="1951037"/>
            <a:ext cx="801211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https://raw.githubusercontent.com/datasets/covid-19/master/data/countries-aggregated.csv</a:t>
            </a:r>
            <a:endParaRPr lang="en-IN" sz="1600" b="1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https://data.world/indoagri/covid-19-world-dataset</a:t>
            </a:r>
            <a:endParaRPr lang="en-IN" sz="1600" b="1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https://data.world/indoagri/covid-19-all-cases-in-odisha</a:t>
            </a:r>
            <a:endParaRPr lang="en-IN" sz="1600" b="1" dirty="0">
              <a:solidFill>
                <a:srgbClr val="00B0F0"/>
              </a:solidFill>
            </a:endParaRPr>
          </a:p>
          <a:p>
            <a:endParaRPr lang="en-IN" sz="1400" dirty="0">
              <a:solidFill>
                <a:schemeClr val="accent2"/>
              </a:solidFill>
            </a:endParaRPr>
          </a:p>
          <a:p>
            <a:endParaRPr lang="en-IN" sz="1400" dirty="0">
              <a:solidFill>
                <a:schemeClr val="accent2"/>
              </a:solidFill>
            </a:endParaRPr>
          </a:p>
          <a:p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44065-EE16-47CC-863A-C83F09AA6BB5}"/>
              </a:ext>
            </a:extLst>
          </p:cNvPr>
          <p:cNvSpPr txBox="1"/>
          <p:nvPr/>
        </p:nvSpPr>
        <p:spPr>
          <a:xfrm>
            <a:off x="2220912" y="35083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Objectives:-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50EDC-F410-4616-BBCD-6EF240814813}"/>
              </a:ext>
            </a:extLst>
          </p:cNvPr>
          <p:cNvSpPr txBox="1"/>
          <p:nvPr/>
        </p:nvSpPr>
        <p:spPr>
          <a:xfrm>
            <a:off x="1916112" y="1189037"/>
            <a:ext cx="81645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</a:rPr>
              <a:t>Visualize the </a:t>
            </a:r>
            <a:r>
              <a:rPr lang="en-IN" sz="2000" b="1" dirty="0">
                <a:solidFill>
                  <a:schemeClr val="tx1"/>
                </a:solidFill>
              </a:rPr>
              <a:t>Evolution of Confirmed cases over time in the world.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</a:rPr>
              <a:t>Visualize the </a:t>
            </a:r>
            <a:r>
              <a:rPr lang="en-IN" sz="2000" b="1" dirty="0">
                <a:solidFill>
                  <a:schemeClr val="tx1"/>
                </a:solidFill>
              </a:rPr>
              <a:t>Top 10 Affected countries’ Confirmed cases, </a:t>
            </a:r>
            <a:r>
              <a:rPr lang="en-US" sz="2000" b="1" dirty="0">
                <a:solidFill>
                  <a:schemeClr val="tx1"/>
                </a:solidFill>
              </a:rPr>
              <a:t>Recovering cases, </a:t>
            </a:r>
            <a:r>
              <a:rPr lang="en-IN" sz="2000" b="1" dirty="0">
                <a:solidFill>
                  <a:schemeClr val="tx1"/>
                </a:solidFill>
              </a:rPr>
              <a:t>Death cases.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</a:rPr>
              <a:t>Visualize the different States’ </a:t>
            </a:r>
            <a:r>
              <a:rPr lang="en-IN" sz="2000" b="1" dirty="0">
                <a:solidFill>
                  <a:schemeClr val="tx1"/>
                </a:solidFill>
              </a:rPr>
              <a:t>Confirmed cases, </a:t>
            </a:r>
            <a:r>
              <a:rPr lang="en-US" sz="2000" b="1" dirty="0">
                <a:solidFill>
                  <a:schemeClr val="tx1"/>
                </a:solidFill>
              </a:rPr>
              <a:t>Recovering cases, </a:t>
            </a:r>
            <a:r>
              <a:rPr lang="en-IN" sz="2000" b="1" dirty="0">
                <a:solidFill>
                  <a:schemeClr val="tx1"/>
                </a:solidFill>
              </a:rPr>
              <a:t>Death cases in India.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</a:rPr>
              <a:t>Visualize the </a:t>
            </a:r>
            <a:r>
              <a:rPr lang="en-IN" sz="2000" b="1" dirty="0">
                <a:solidFill>
                  <a:schemeClr val="tx1"/>
                </a:solidFill>
              </a:rPr>
              <a:t>COVID-19 Cases in Odisha.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</a:rPr>
              <a:t>Visualize the</a:t>
            </a:r>
            <a:r>
              <a:rPr lang="en-IN" altLang="en-US" sz="2000" b="1" dirty="0">
                <a:solidFill>
                  <a:schemeClr val="tx1"/>
                </a:solidFill>
              </a:rPr>
              <a:t> Different types of cases in US.</a:t>
            </a:r>
          </a:p>
          <a:p>
            <a:endParaRPr lang="en-IN" alt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All Visualization data presentation by Dash</a:t>
            </a:r>
          </a:p>
          <a:p>
            <a:pPr lvl="1"/>
            <a:endParaRPr lang="en-IN" b="1" dirty="0">
              <a:solidFill>
                <a:schemeClr val="tx1"/>
              </a:solidFill>
            </a:endParaRPr>
          </a:p>
          <a:p>
            <a:pPr lvl="1"/>
            <a:endParaRPr lang="en-IN" b="1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02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B7326-54EA-CC44-989A-124C2BEA74D7}"/>
              </a:ext>
            </a:extLst>
          </p:cNvPr>
          <p:cNvSpPr txBox="1"/>
          <p:nvPr/>
        </p:nvSpPr>
        <p:spPr>
          <a:xfrm>
            <a:off x="2297112" y="2484437"/>
            <a:ext cx="6411913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CA0A6-5C8D-4828-BFAE-CABFA6708107}"/>
              </a:ext>
            </a:extLst>
          </p:cNvPr>
          <p:cNvSpPr txBox="1"/>
          <p:nvPr/>
        </p:nvSpPr>
        <p:spPr>
          <a:xfrm>
            <a:off x="2525712" y="731837"/>
            <a:ext cx="579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Evolution of Confirmed cases over time in the 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2540D-4621-4CF4-B627-457C051B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" y="1860232"/>
            <a:ext cx="9753600" cy="5684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FD1F4-2274-4E8B-9575-9DCD72D87AD3}"/>
              </a:ext>
            </a:extLst>
          </p:cNvPr>
          <p:cNvSpPr txBox="1"/>
          <p:nvPr/>
        </p:nvSpPr>
        <p:spPr>
          <a:xfrm>
            <a:off x="1687511" y="1349895"/>
            <a:ext cx="8373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URL_DATASET = https://raw.githubusercontent.com/datasets/covid-19/master/data/countries-aggregated.csv</a:t>
            </a:r>
          </a:p>
        </p:txBody>
      </p:sp>
    </p:spTree>
    <p:extLst>
      <p:ext uri="{BB962C8B-B14F-4D97-AF65-F5344CB8AC3E}">
        <p14:creationId xmlns:p14="http://schemas.microsoft.com/office/powerpoint/2010/main" val="3307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041C4-0546-487C-B167-81D7865D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236537"/>
            <a:ext cx="83058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5929FE-2006-4847-9D03-FF933AB615BE}"/>
              </a:ext>
            </a:extLst>
          </p:cNvPr>
          <p:cNvSpPr txBox="1"/>
          <p:nvPr/>
        </p:nvSpPr>
        <p:spPr>
          <a:xfrm>
            <a:off x="2830512" y="808037"/>
            <a:ext cx="534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Top 10 worst hit countries - Confirmed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BF41F-FB21-4BF0-9DAF-ACA318F6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1874837"/>
            <a:ext cx="9840913" cy="56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3F18D-9B13-440D-8D1D-BABAD716AB72}"/>
              </a:ext>
            </a:extLst>
          </p:cNvPr>
          <p:cNvSpPr txBox="1"/>
          <p:nvPr/>
        </p:nvSpPr>
        <p:spPr>
          <a:xfrm>
            <a:off x="2906712" y="808037"/>
            <a:ext cx="526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Top 10 worst hit countries - Recovering cases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9A3AA-11F6-467C-A83F-B7FFF9E24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23" b="24467"/>
          <a:stretch/>
        </p:blipFill>
        <p:spPr>
          <a:xfrm>
            <a:off x="-28477" y="2103436"/>
            <a:ext cx="10080625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3CABE-E3C6-4BD5-9E36-9A55B1BB4E1B}"/>
              </a:ext>
            </a:extLst>
          </p:cNvPr>
          <p:cNvSpPr txBox="1"/>
          <p:nvPr/>
        </p:nvSpPr>
        <p:spPr>
          <a:xfrm>
            <a:off x="3211512" y="579437"/>
            <a:ext cx="503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Top 10 worst hit countries - Death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8CAF9-4010-4BBE-AE96-787ED151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1874837"/>
            <a:ext cx="9906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3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E5FE9-6979-4256-96D2-D98E8800D0AF}"/>
              </a:ext>
            </a:extLst>
          </p:cNvPr>
          <p:cNvSpPr txBox="1"/>
          <p:nvPr/>
        </p:nvSpPr>
        <p:spPr>
          <a:xfrm>
            <a:off x="4125912" y="427037"/>
            <a:ext cx="23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Total Cases in India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355A4-401C-4F25-9316-CD6A605B3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" t="8063" r="11559" b="31465"/>
          <a:stretch/>
        </p:blipFill>
        <p:spPr>
          <a:xfrm>
            <a:off x="163512" y="1874837"/>
            <a:ext cx="975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9D478-9916-40D4-B972-657FAFA8E43A}"/>
              </a:ext>
            </a:extLst>
          </p:cNvPr>
          <p:cNvSpPr txBox="1"/>
          <p:nvPr/>
        </p:nvSpPr>
        <p:spPr>
          <a:xfrm>
            <a:off x="3440112" y="350837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Total Number of </a:t>
            </a:r>
            <a:r>
              <a:rPr lang="en-IN" b="1" dirty="0" err="1">
                <a:solidFill>
                  <a:schemeClr val="tx1"/>
                </a:solidFill>
              </a:rPr>
              <a:t>Covid</a:t>
            </a:r>
            <a:r>
              <a:rPr lang="en-IN" b="1" dirty="0">
                <a:solidFill>
                  <a:schemeClr val="tx1"/>
                </a:solidFill>
              </a:rPr>
              <a:t>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C1818-5812-4639-B124-E102A594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4837"/>
            <a:ext cx="9840912" cy="56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3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309</Words>
  <Application>Microsoft Office PowerPoint</Application>
  <PresentationFormat>Custom</PresentationFormat>
  <Paragraphs>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Imprint MT Shadow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years Perspective Plan  (2018-23)</dc:title>
  <dc:creator>Gouri Sahu</dc:creator>
  <cp:lastModifiedBy>Rudra Pratap</cp:lastModifiedBy>
  <cp:revision>93</cp:revision>
  <cp:lastPrinted>1601-01-01T00:00:00Z</cp:lastPrinted>
  <dcterms:created xsi:type="dcterms:W3CDTF">2018-01-17T07:28:50Z</dcterms:created>
  <dcterms:modified xsi:type="dcterms:W3CDTF">2020-11-23T07:39:55Z</dcterms:modified>
</cp:coreProperties>
</file>