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1"/>
  </p:notesMasterIdLst>
  <p:handoutMasterIdLst>
    <p:handoutMasterId r:id="rId22"/>
  </p:handoutMasterIdLst>
  <p:sldIdLst>
    <p:sldId id="278" r:id="rId2"/>
    <p:sldId id="276" r:id="rId3"/>
    <p:sldId id="274" r:id="rId4"/>
    <p:sldId id="258" r:id="rId5"/>
    <p:sldId id="275" r:id="rId6"/>
    <p:sldId id="260" r:id="rId7"/>
    <p:sldId id="281" r:id="rId8"/>
    <p:sldId id="261" r:id="rId9"/>
    <p:sldId id="262" r:id="rId10"/>
    <p:sldId id="277" r:id="rId11"/>
    <p:sldId id="264" r:id="rId12"/>
    <p:sldId id="266" r:id="rId13"/>
    <p:sldId id="268" r:id="rId14"/>
    <p:sldId id="279" r:id="rId15"/>
    <p:sldId id="269" r:id="rId16"/>
    <p:sldId id="270" r:id="rId17"/>
    <p:sldId id="273" r:id="rId18"/>
    <p:sldId id="280" r:id="rId19"/>
    <p:sldId id="272" r:id="rId20"/>
  </p:sldIdLst>
  <p:sldSz cx="9144000" cy="6858000" type="screen4x3"/>
  <p:notesSz cx="7005638"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99FF"/>
    <a:srgbClr val="567E42"/>
    <a:srgbClr val="AAAE12"/>
    <a:srgbClr val="3281D8"/>
    <a:srgbClr val="000000"/>
    <a:srgbClr val="3E1B59"/>
    <a:srgbClr val="6A2D9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13" autoAdjust="0"/>
    <p:restoredTop sz="94660"/>
  </p:normalViewPr>
  <p:slideViewPr>
    <p:cSldViewPr>
      <p:cViewPr varScale="1">
        <p:scale>
          <a:sx n="78" d="100"/>
          <a:sy n="78" d="100"/>
        </p:scale>
        <p:origin x="-91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CDA8E-4929-4752-AF47-7A31F30DE5BB}">
      <dsp:nvSpPr>
        <dsp:cNvPr id="0" name=""/>
        <dsp:cNvSpPr/>
      </dsp:nvSpPr>
      <dsp:spPr>
        <a:xfrm>
          <a:off x="128851" y="16272"/>
          <a:ext cx="7371762" cy="1029848"/>
        </a:xfrm>
        <a:prstGeom prst="roundRect">
          <a:avLst>
            <a:gd name="adj" fmla="val 10000"/>
          </a:avLst>
        </a:prstGeom>
        <a:solidFill>
          <a:schemeClr val="bg1"/>
        </a:solidFill>
        <a:ln w="55000" cap="flat" cmpd="thickThin"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Study the various characteristics of different fruits and vegetables</a:t>
          </a:r>
          <a:endParaRPr lang="en-US" sz="2400" kern="1200" dirty="0">
            <a:latin typeface="Times New Roman" panose="02020603050405020304" pitchFamily="18" charset="0"/>
            <a:cs typeface="Times New Roman" panose="02020603050405020304" pitchFamily="18" charset="0"/>
          </a:endParaRPr>
        </a:p>
      </dsp:txBody>
      <dsp:txXfrm>
        <a:off x="159014" y="46435"/>
        <a:ext cx="7311436" cy="969522"/>
      </dsp:txXfrm>
    </dsp:sp>
    <dsp:sp modelId="{A1EF73C2-BCCD-42CD-90B4-71F548F19839}">
      <dsp:nvSpPr>
        <dsp:cNvPr id="0" name=""/>
        <dsp:cNvSpPr/>
      </dsp:nvSpPr>
      <dsp:spPr>
        <a:xfrm rot="5398678">
          <a:off x="3660452" y="1061703"/>
          <a:ext cx="309113" cy="380986"/>
        </a:xfrm>
        <a:prstGeom prst="rightArrow">
          <a:avLst>
            <a:gd name="adj1" fmla="val 60000"/>
            <a:gd name="adj2" fmla="val 50000"/>
          </a:avLst>
        </a:prstGeom>
        <a:solidFill>
          <a:schemeClr val="tx1">
            <a:lumMod val="95000"/>
            <a:lumOff val="500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hemeClr val="dk1"/>
        </a:lnRef>
        <a:fillRef idx="3">
          <a:schemeClr val="dk1"/>
        </a:fillRef>
        <a:effectRef idx="3">
          <a:schemeClr val="dk1"/>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rgbClr val="FF0000"/>
            </a:solidFill>
          </a:endParaRPr>
        </a:p>
      </dsp:txBody>
      <dsp:txXfrm rot="-5400000">
        <a:off x="3700695" y="1097639"/>
        <a:ext cx="228592" cy="216379"/>
      </dsp:txXfrm>
    </dsp:sp>
    <dsp:sp modelId="{A0DCF929-FADE-4077-867A-522D557E6005}">
      <dsp:nvSpPr>
        <dsp:cNvPr id="0" name=""/>
        <dsp:cNvSpPr/>
      </dsp:nvSpPr>
      <dsp:spPr>
        <a:xfrm>
          <a:off x="114153" y="1458271"/>
          <a:ext cx="7402309" cy="1140046"/>
        </a:xfrm>
        <a:prstGeom prst="roundRect">
          <a:avLst>
            <a:gd name="adj" fmla="val 10000"/>
          </a:avLst>
        </a:prstGeom>
        <a:solidFill>
          <a:schemeClr val="bg1"/>
        </a:solidFill>
        <a:ln w="55000" cap="flat" cmpd="thickThin"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Study the different mechanism of slicing</a:t>
          </a:r>
          <a:endParaRPr lang="en-US" sz="2400" kern="1200" dirty="0">
            <a:latin typeface="Times New Roman" panose="02020603050405020304" pitchFamily="18" charset="0"/>
            <a:cs typeface="Times New Roman" panose="02020603050405020304" pitchFamily="18" charset="0"/>
          </a:endParaRPr>
        </a:p>
      </dsp:txBody>
      <dsp:txXfrm>
        <a:off x="147544" y="1491662"/>
        <a:ext cx="7335527" cy="1073264"/>
      </dsp:txXfrm>
    </dsp:sp>
    <dsp:sp modelId="{BDF2F589-1E53-4FCA-BA79-0F35D184F474}">
      <dsp:nvSpPr>
        <dsp:cNvPr id="0" name=""/>
        <dsp:cNvSpPr/>
      </dsp:nvSpPr>
      <dsp:spPr>
        <a:xfrm rot="5400000">
          <a:off x="3656563" y="2619483"/>
          <a:ext cx="317488" cy="380986"/>
        </a:xfrm>
        <a:prstGeom prst="rightArrow">
          <a:avLst>
            <a:gd name="adj1" fmla="val 60000"/>
            <a:gd name="adj2" fmla="val 50000"/>
          </a:avLst>
        </a:prstGeom>
        <a:solidFill>
          <a:schemeClr val="tx1">
            <a:lumMod val="95000"/>
            <a:lumOff val="500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hemeClr val="dk1"/>
        </a:lnRef>
        <a:fillRef idx="3">
          <a:schemeClr val="dk1"/>
        </a:fillRef>
        <a:effectRef idx="3">
          <a:schemeClr val="dk1"/>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3701011" y="2651232"/>
        <a:ext cx="228592" cy="222242"/>
      </dsp:txXfrm>
    </dsp:sp>
    <dsp:sp modelId="{386093F4-A1BA-4FEF-A513-82380FD00C5E}">
      <dsp:nvSpPr>
        <dsp:cNvPr id="0" name=""/>
        <dsp:cNvSpPr/>
      </dsp:nvSpPr>
      <dsp:spPr>
        <a:xfrm>
          <a:off x="181579" y="3021636"/>
          <a:ext cx="7267456" cy="1084210"/>
        </a:xfrm>
        <a:prstGeom prst="roundRect">
          <a:avLst>
            <a:gd name="adj" fmla="val 10000"/>
          </a:avLst>
        </a:prstGeom>
        <a:solidFill>
          <a:schemeClr val="bg1"/>
        </a:solidFill>
        <a:ln w="55000" cap="flat" cmpd="thickThin"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Design and fabrication of machine</a:t>
          </a:r>
          <a:endParaRPr lang="en-US" sz="2400" kern="1200" dirty="0">
            <a:latin typeface="Times New Roman" panose="02020603050405020304" pitchFamily="18" charset="0"/>
            <a:cs typeface="Times New Roman" panose="02020603050405020304" pitchFamily="18" charset="0"/>
          </a:endParaRPr>
        </a:p>
      </dsp:txBody>
      <dsp:txXfrm>
        <a:off x="213334" y="3053391"/>
        <a:ext cx="7203946" cy="1020700"/>
      </dsp:txXfrm>
    </dsp:sp>
    <dsp:sp modelId="{2A2A1A7F-7DE2-4043-8B9B-0594AA52FCF9}">
      <dsp:nvSpPr>
        <dsp:cNvPr id="0" name=""/>
        <dsp:cNvSpPr/>
      </dsp:nvSpPr>
      <dsp:spPr>
        <a:xfrm rot="5400000">
          <a:off x="3656563" y="4127012"/>
          <a:ext cx="317488" cy="380986"/>
        </a:xfrm>
        <a:prstGeom prst="rightArrow">
          <a:avLst>
            <a:gd name="adj1" fmla="val 60000"/>
            <a:gd name="adj2" fmla="val 50000"/>
          </a:avLst>
        </a:prstGeom>
        <a:solidFill>
          <a:schemeClr val="tx1">
            <a:lumMod val="95000"/>
            <a:lumOff val="500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hemeClr val="dk1"/>
        </a:lnRef>
        <a:fillRef idx="3">
          <a:schemeClr val="dk1"/>
        </a:fillRef>
        <a:effectRef idx="3">
          <a:schemeClr val="dk1"/>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3701011" y="4158761"/>
        <a:ext cx="228592" cy="222242"/>
      </dsp:txXfrm>
    </dsp:sp>
    <dsp:sp modelId="{10B73F8D-0F46-409F-A61F-D17F9690F07D}">
      <dsp:nvSpPr>
        <dsp:cNvPr id="0" name=""/>
        <dsp:cNvSpPr/>
      </dsp:nvSpPr>
      <dsp:spPr>
        <a:xfrm>
          <a:off x="171521" y="4529164"/>
          <a:ext cx="7287572" cy="1082576"/>
        </a:xfrm>
        <a:prstGeom prst="roundRect">
          <a:avLst>
            <a:gd name="adj" fmla="val 10000"/>
          </a:avLst>
        </a:prstGeom>
        <a:solidFill>
          <a:schemeClr val="bg1"/>
        </a:solidFill>
        <a:ln w="55000" cap="flat" cmpd="thickThin"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To study performance evaluation of developed slicing machine</a:t>
          </a:r>
          <a:endParaRPr lang="en-US" sz="2400" kern="1200" dirty="0">
            <a:latin typeface="Times New Roman" panose="02020603050405020304" pitchFamily="18" charset="0"/>
            <a:cs typeface="Times New Roman" panose="02020603050405020304" pitchFamily="18" charset="0"/>
          </a:endParaRPr>
        </a:p>
      </dsp:txBody>
      <dsp:txXfrm>
        <a:off x="203229" y="4560872"/>
        <a:ext cx="7224156" cy="1019160"/>
      </dsp:txXfrm>
    </dsp:sp>
  </dsp:spTree>
</dsp:drawing>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5"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1048736" name="Date Placeholder 2"/>
          <p:cNvSpPr>
            <a:spLocks noGrp="1"/>
          </p:cNvSpPr>
          <p:nvPr>
            <p:ph type="dt" sz="quarter" idx="1"/>
          </p:nvPr>
        </p:nvSpPr>
        <p:spPr>
          <a:xfrm>
            <a:off x="3968750" y="0"/>
            <a:ext cx="3035300" cy="465138"/>
          </a:xfrm>
          <a:prstGeom prst="rect">
            <a:avLst/>
          </a:prstGeom>
        </p:spPr>
        <p:txBody>
          <a:bodyPr vert="horz" lIns="91440" tIns="45720" rIns="91440" bIns="45720" rtlCol="0"/>
          <a:lstStyle>
            <a:lvl1pPr algn="r">
              <a:defRPr sz="1200"/>
            </a:lvl1pPr>
          </a:lstStyle>
          <a:p>
            <a:fld id="{30C5370C-F243-4B9B-BBC3-B0F84A0E09D4}" type="datetimeFigureOut">
              <a:rPr lang="en-US" smtClean="0"/>
              <a:pPr/>
              <a:t>8/2/2019</a:t>
            </a:fld>
            <a:endParaRPr lang="en-US"/>
          </a:p>
        </p:txBody>
      </p:sp>
      <p:sp>
        <p:nvSpPr>
          <p:cNvPr id="1048737"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1048738" name="Slide Number Placeholder 4"/>
          <p:cNvSpPr>
            <a:spLocks noGrp="1"/>
          </p:cNvSpPr>
          <p:nvPr>
            <p:ph type="sldNum" sz="quarter" idx="3"/>
          </p:nvPr>
        </p:nvSpPr>
        <p:spPr>
          <a:xfrm>
            <a:off x="3968750" y="8823325"/>
            <a:ext cx="3035300" cy="465138"/>
          </a:xfrm>
          <a:prstGeom prst="rect">
            <a:avLst/>
          </a:prstGeom>
        </p:spPr>
        <p:txBody>
          <a:bodyPr vert="horz" lIns="91440" tIns="45720" rIns="91440" bIns="45720" rtlCol="0" anchor="b"/>
          <a:lstStyle>
            <a:lvl1pPr algn="r">
              <a:defRPr sz="1200"/>
            </a:lvl1pPr>
          </a:lstStyle>
          <a:p>
            <a:fld id="{9D73C223-3D1F-4340-AE05-5BA6270FA2F3}" type="slidenum">
              <a:rPr lang="en-US" smtClean="0"/>
              <a:pPr/>
              <a:t>‹#›</a:t>
            </a:fld>
            <a:endParaRPr lang="en-US"/>
          </a:p>
        </p:txBody>
      </p:sp>
    </p:spTree>
    <p:extLst>
      <p:ext uri="{BB962C8B-B14F-4D97-AF65-F5344CB8AC3E}">
        <p14:creationId xmlns:p14="http://schemas.microsoft.com/office/powerpoint/2010/main" xmlns="" val="4104007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9" name="Header Placeholder 1"/>
          <p:cNvSpPr>
            <a:spLocks noGrp="1"/>
          </p:cNvSpPr>
          <p:nvPr>
            <p:ph type="hdr" sz="quarter"/>
          </p:nvPr>
        </p:nvSpPr>
        <p:spPr>
          <a:xfrm>
            <a:off x="0" y="0"/>
            <a:ext cx="3035776" cy="464503"/>
          </a:xfrm>
          <a:prstGeom prst="rect">
            <a:avLst/>
          </a:prstGeom>
        </p:spPr>
        <p:txBody>
          <a:bodyPr vert="horz" lIns="93113" tIns="46557" rIns="93113" bIns="46557" rtlCol="0"/>
          <a:lstStyle>
            <a:lvl1pPr algn="l">
              <a:defRPr sz="1200"/>
            </a:lvl1pPr>
          </a:lstStyle>
          <a:p>
            <a:endParaRPr lang="en-IN"/>
          </a:p>
        </p:txBody>
      </p:sp>
      <p:sp>
        <p:nvSpPr>
          <p:cNvPr id="1048730" name="Date Placeholder 2"/>
          <p:cNvSpPr>
            <a:spLocks noGrp="1"/>
          </p:cNvSpPr>
          <p:nvPr>
            <p:ph type="dt" idx="1"/>
          </p:nvPr>
        </p:nvSpPr>
        <p:spPr>
          <a:xfrm>
            <a:off x="3968241" y="0"/>
            <a:ext cx="3035776" cy="464503"/>
          </a:xfrm>
          <a:prstGeom prst="rect">
            <a:avLst/>
          </a:prstGeom>
        </p:spPr>
        <p:txBody>
          <a:bodyPr vert="horz" lIns="93113" tIns="46557" rIns="93113" bIns="46557" rtlCol="0"/>
          <a:lstStyle>
            <a:lvl1pPr algn="r">
              <a:defRPr sz="1200"/>
            </a:lvl1pPr>
          </a:lstStyle>
          <a:p>
            <a:fld id="{1B67C0B8-92E5-4212-AEA6-962BEF2D10AD}" type="datetimeFigureOut">
              <a:rPr lang="en-US" smtClean="0"/>
              <a:pPr/>
              <a:t>8/2/2019</a:t>
            </a:fld>
            <a:endParaRPr lang="en-IN"/>
          </a:p>
        </p:txBody>
      </p:sp>
      <p:sp>
        <p:nvSpPr>
          <p:cNvPr id="1048731" name="Slide Image Placeholder 3"/>
          <p:cNvSpPr>
            <a:spLocks noGrp="1" noRot="1" noChangeAspect="1"/>
          </p:cNvSpPr>
          <p:nvPr>
            <p:ph type="sldImg" idx="2"/>
          </p:nvPr>
        </p:nvSpPr>
        <p:spPr>
          <a:xfrm>
            <a:off x="1181100" y="696913"/>
            <a:ext cx="4645025" cy="3482975"/>
          </a:xfrm>
          <a:prstGeom prst="rect">
            <a:avLst/>
          </a:prstGeom>
          <a:noFill/>
          <a:ln w="12700">
            <a:solidFill>
              <a:prstClr val="black"/>
            </a:solidFill>
          </a:ln>
        </p:spPr>
        <p:txBody>
          <a:bodyPr vert="horz" lIns="93113" tIns="46557" rIns="93113" bIns="46557" rtlCol="0" anchor="ctr"/>
          <a:lstStyle/>
          <a:p>
            <a:endParaRPr lang="en-IN"/>
          </a:p>
        </p:txBody>
      </p:sp>
      <p:sp>
        <p:nvSpPr>
          <p:cNvPr id="1048732" name="Notes Placeholder 4"/>
          <p:cNvSpPr>
            <a:spLocks noGrp="1"/>
          </p:cNvSpPr>
          <p:nvPr>
            <p:ph type="body" sz="quarter" idx="3"/>
          </p:nvPr>
        </p:nvSpPr>
        <p:spPr>
          <a:xfrm>
            <a:off x="700564" y="4412774"/>
            <a:ext cx="5604510" cy="4180523"/>
          </a:xfrm>
          <a:prstGeom prst="rect">
            <a:avLst/>
          </a:prstGeom>
        </p:spPr>
        <p:txBody>
          <a:bodyPr vert="horz" lIns="93113" tIns="46557" rIns="93113" bIns="465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733" name="Footer Placeholder 5"/>
          <p:cNvSpPr>
            <a:spLocks noGrp="1"/>
          </p:cNvSpPr>
          <p:nvPr>
            <p:ph type="ftr" sz="quarter" idx="4"/>
          </p:nvPr>
        </p:nvSpPr>
        <p:spPr>
          <a:xfrm>
            <a:off x="0" y="8823935"/>
            <a:ext cx="3035776" cy="464503"/>
          </a:xfrm>
          <a:prstGeom prst="rect">
            <a:avLst/>
          </a:prstGeom>
        </p:spPr>
        <p:txBody>
          <a:bodyPr vert="horz" lIns="93113" tIns="46557" rIns="93113" bIns="46557" rtlCol="0" anchor="b"/>
          <a:lstStyle>
            <a:lvl1pPr algn="l">
              <a:defRPr sz="1200"/>
            </a:lvl1pPr>
          </a:lstStyle>
          <a:p>
            <a:endParaRPr lang="en-IN"/>
          </a:p>
        </p:txBody>
      </p:sp>
      <p:sp>
        <p:nvSpPr>
          <p:cNvPr id="1048734" name="Slide Number Placeholder 6"/>
          <p:cNvSpPr>
            <a:spLocks noGrp="1"/>
          </p:cNvSpPr>
          <p:nvPr>
            <p:ph type="sldNum" sz="quarter" idx="5"/>
          </p:nvPr>
        </p:nvSpPr>
        <p:spPr>
          <a:xfrm>
            <a:off x="3968241" y="8823935"/>
            <a:ext cx="3035776" cy="464503"/>
          </a:xfrm>
          <a:prstGeom prst="rect">
            <a:avLst/>
          </a:prstGeom>
        </p:spPr>
        <p:txBody>
          <a:bodyPr vert="horz" lIns="93113" tIns="46557" rIns="93113" bIns="46557" rtlCol="0" anchor="b"/>
          <a:lstStyle>
            <a:lvl1pPr algn="r">
              <a:defRPr sz="1200"/>
            </a:lvl1pPr>
          </a:lstStyle>
          <a:p>
            <a:fld id="{899CB369-E820-4B2E-8C4F-B82379AD1300}" type="slidenum">
              <a:rPr lang="en-IN" smtClean="0"/>
              <a:pPr/>
              <a:t>‹#›</a:t>
            </a:fld>
            <a:endParaRPr lang="en-IN"/>
          </a:p>
        </p:txBody>
      </p:sp>
    </p:spTree>
    <p:extLst>
      <p:ext uri="{BB962C8B-B14F-4D97-AF65-F5344CB8AC3E}">
        <p14:creationId xmlns:p14="http://schemas.microsoft.com/office/powerpoint/2010/main" xmlns="" val="4760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Slide Image Placeholder 1"/>
          <p:cNvSpPr>
            <a:spLocks noGrp="1" noRot="1" noChangeAspect="1"/>
          </p:cNvSpPr>
          <p:nvPr>
            <p:ph type="sldImg"/>
          </p:nvPr>
        </p:nvSpPr>
        <p:spPr/>
      </p:sp>
      <p:sp>
        <p:nvSpPr>
          <p:cNvPr id="1048609" name="Notes Placeholder 2"/>
          <p:cNvSpPr>
            <a:spLocks noGrp="1"/>
          </p:cNvSpPr>
          <p:nvPr>
            <p:ph type="body" idx="1"/>
          </p:nvPr>
        </p:nvSpPr>
        <p:spPr/>
        <p:txBody>
          <a:bodyPr>
            <a:normAutofit/>
          </a:bodyPr>
          <a:lstStyle/>
          <a:p>
            <a:endParaRPr lang="en-IN" dirty="0"/>
          </a:p>
        </p:txBody>
      </p:sp>
      <p:sp>
        <p:nvSpPr>
          <p:cNvPr id="1048610" name="Slide Number Placeholder 3"/>
          <p:cNvSpPr>
            <a:spLocks noGrp="1"/>
          </p:cNvSpPr>
          <p:nvPr>
            <p:ph type="sldNum" sz="quarter" idx="10"/>
          </p:nvPr>
        </p:nvSpPr>
        <p:spPr/>
        <p:txBody>
          <a:bodyPr/>
          <a:lstStyle/>
          <a:p>
            <a:fld id="{899CB369-E820-4B2E-8C4F-B82379AD1300}" type="slidenum">
              <a:rPr lang="en-IN" smtClean="0"/>
              <a:pPr/>
              <a:t>8</a:t>
            </a:fld>
            <a:endParaRPr lang="en-IN"/>
          </a:p>
        </p:txBody>
      </p:sp>
    </p:spTree>
    <p:extLst>
      <p:ext uri="{BB962C8B-B14F-4D97-AF65-F5344CB8AC3E}">
        <p14:creationId xmlns:p14="http://schemas.microsoft.com/office/powerpoint/2010/main" xmlns="" val="2313375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26948D1-4A86-4AD0-BB6B-BC0A19880955}" type="datetime1">
              <a:rPr lang="en-US" smtClean="0"/>
              <a:pPr/>
              <a:t>8/2/2019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3E7A4E2-C3EE-4A94-9636-556E24DF807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E0B0AF4-387A-4D9F-95A2-B1612FC54F60}" type="datetime1">
              <a:rPr lang="en-US" smtClean="0"/>
              <a:pPr/>
              <a:t>8/2/2019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E7A4E2-C3EE-4A94-9636-556E24DF807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97996CF-16E2-4615-ACCF-8058B599E965}" type="datetime1">
              <a:rPr lang="en-US" smtClean="0"/>
              <a:pPr/>
              <a:t>8/2/2019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E7A4E2-C3EE-4A94-9636-556E24DF8071}"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1048615" name="Content Placeholder 1"/>
          <p:cNvSpPr>
            <a:spLocks noGrp="1"/>
          </p:cNvSpPr>
          <p:nvPr>
            <p:ph/>
          </p:nvPr>
        </p:nvSpPr>
        <p:spPr>
          <a:xfrm>
            <a:off x="685800" y="609600"/>
            <a:ext cx="777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6" name="Date Placeholder 2"/>
          <p:cNvSpPr>
            <a:spLocks noGrp="1"/>
          </p:cNvSpPr>
          <p:nvPr>
            <p:ph type="dt" sz="half" idx="10"/>
          </p:nvPr>
        </p:nvSpPr>
        <p:spPr>
          <a:xfrm>
            <a:off x="457200" y="6019800"/>
            <a:ext cx="1905000" cy="457200"/>
          </a:xfrm>
        </p:spPr>
        <p:txBody>
          <a:bodyPr/>
          <a:lstStyle/>
          <a:p>
            <a:fld id="{A3045FF7-E25B-4C13-99E9-9F8F7A1CE3FF}" type="datetime1">
              <a:rPr lang="en-US" smtClean="0"/>
              <a:pPr/>
              <a:t>8/2/2019</a:t>
            </a:fld>
            <a:endParaRPr lang="en-US"/>
          </a:p>
        </p:txBody>
      </p:sp>
      <p:sp>
        <p:nvSpPr>
          <p:cNvPr id="1048617" name="Footer Placeholder 3"/>
          <p:cNvSpPr>
            <a:spLocks noGrp="1"/>
          </p:cNvSpPr>
          <p:nvPr>
            <p:ph type="ftr" sz="quarter" idx="11"/>
          </p:nvPr>
        </p:nvSpPr>
        <p:spPr>
          <a:xfrm>
            <a:off x="3124200" y="6019800"/>
            <a:ext cx="2895600" cy="457200"/>
          </a:xfrm>
        </p:spPr>
        <p:txBody>
          <a:bodyPr/>
          <a:lstStyle/>
          <a:p>
            <a:endParaRPr lang="en-US"/>
          </a:p>
        </p:txBody>
      </p:sp>
      <p:sp>
        <p:nvSpPr>
          <p:cNvPr id="1048618" name="Slide Number Placeholder 4"/>
          <p:cNvSpPr>
            <a:spLocks noGrp="1"/>
          </p:cNvSpPr>
          <p:nvPr>
            <p:ph type="sldNum" sz="quarter" idx="12"/>
          </p:nvPr>
        </p:nvSpPr>
        <p:spPr>
          <a:xfrm>
            <a:off x="6858000" y="6019800"/>
            <a:ext cx="1905000" cy="457200"/>
          </a:xfrm>
        </p:spPr>
        <p:txBody>
          <a:bodyPr/>
          <a:lstStyle/>
          <a:p>
            <a:fld id="{ED40AEF5-CAD6-4B97-A09E-2BD5C65A042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3004F8-2C90-44AE-99B0-F8B7B4A2BE24}" type="datetime1">
              <a:rPr lang="en-US" smtClean="0"/>
              <a:pPr/>
              <a:t>8/2/2019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E7A4E2-C3EE-4A94-9636-556E24DF8071}"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035C66-261D-415F-B933-4B8F23FE9CCF}" type="datetime1">
              <a:rPr lang="en-US" smtClean="0"/>
              <a:pPr/>
              <a:t>8/2/2019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3E7A4E2-C3EE-4A94-9636-556E24DF8071}"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EAA49FF-194C-43EA-9D06-CFD2A56DF93C}" type="datetime1">
              <a:rPr lang="en-US" smtClean="0"/>
              <a:pPr/>
              <a:t>8/2/2019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E7A4E2-C3EE-4A94-9636-556E24DF8071}"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55693DC-D725-4D2E-8827-FDF245C30468}" type="datetime1">
              <a:rPr lang="en-US" smtClean="0"/>
              <a:pPr/>
              <a:t>8/2/2019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3E7A4E2-C3EE-4A94-9636-556E24DF807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05AFBE6-DB1C-4AA6-B227-F5B257F68059}" type="datetime1">
              <a:rPr lang="en-US" smtClean="0"/>
              <a:pPr/>
              <a:t>8/2/2019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3E7A4E2-C3EE-4A94-9636-556E24DF8071}"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8C3A87-7A78-42DD-88F2-F5598FB89934}" type="datetime1">
              <a:rPr lang="en-US" smtClean="0"/>
              <a:pPr/>
              <a:t>8/2/2019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3E7A4E2-C3EE-4A94-9636-556E24DF807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C44F53E-18B2-4DDD-8737-013441DA11E1}" type="datetime1">
              <a:rPr lang="en-US" smtClean="0"/>
              <a:pPr/>
              <a:t>8/2/2019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3E7A4E2-C3EE-4A94-9636-556E24DF807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E9CE3EA-4438-4E35-9BA1-1A96F45972E9}" type="datetime1">
              <a:rPr lang="en-US" smtClean="0"/>
              <a:pPr/>
              <a:t>8/2/2019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3E7A4E2-C3EE-4A94-9636-556E24DF8071}"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756C65D-3145-4A35-BAB6-DB47EEB2AEA4}" type="datetime1">
              <a:rPr lang="en-US" smtClean="0"/>
              <a:pPr/>
              <a:t>8/2/2019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3E7A4E2-C3EE-4A94-9636-556E24DF807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6" Type="http://schemas.microsoft.com/office/2007/relationships/diagramDrawing" Target="../diagrams/drawin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3E7A4E2-C3EE-4A94-9636-556E24DF8071}" type="slidenum">
              <a:rPr lang="en-IN" smtClean="0"/>
              <a:pPr/>
              <a:t>1</a:t>
            </a:fld>
            <a:endParaRPr lang="en-IN"/>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xmlns="" val="1600377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E7A4E2-C3EE-4A94-9636-556E24DF8071}" type="slidenum">
              <a:rPr lang="en-IN" smtClean="0"/>
              <a:pPr/>
              <a:t>10</a:t>
            </a:fld>
            <a:endParaRPr lang="en-IN"/>
          </a:p>
        </p:txBody>
      </p:sp>
      <p:sp>
        <p:nvSpPr>
          <p:cNvPr id="5" name="Title 1"/>
          <p:cNvSpPr txBox="1">
            <a:spLocks noGrp="1"/>
          </p:cNvSpPr>
          <p:nvPr>
            <p:ph type="title"/>
          </p:nvPr>
        </p:nvSpPr>
        <p:spPr>
          <a:xfrm>
            <a:off x="914400" y="609600"/>
            <a:ext cx="7162801" cy="762000"/>
          </a:xfrm>
          <a:prstGeom prst="rect">
            <a:avLst/>
          </a:prstGeom>
          <a:ln w="127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b="1" dirty="0" smtClean="0">
                <a:latin typeface="Times New Roman" panose="02020603050405020304" pitchFamily="18" charset="0"/>
                <a:cs typeface="Times New Roman" panose="02020603050405020304" pitchFamily="18" charset="0"/>
              </a:rPr>
              <a:t>MATERIALS AND METHODS</a:t>
            </a:r>
            <a:endParaRPr lang="en-I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85800" y="1828800"/>
            <a:ext cx="7620000" cy="4278094"/>
          </a:xfrm>
          <a:prstGeom prst="rect">
            <a:avLst/>
          </a:prstGeom>
          <a:noFill/>
        </p:spPr>
        <p:txBody>
          <a:bodyPr wrap="square" rtlCol="0">
            <a:spAutoFit/>
          </a:bodyPr>
          <a:lstStyle/>
          <a:p>
            <a:pPr marL="514350" indent="-514350">
              <a:buAutoNum type="alphaUcPeriod"/>
            </a:pPr>
            <a:r>
              <a:rPr lang="en-US" sz="2800" b="1" dirty="0" err="1" smtClean="0">
                <a:latin typeface="Times New Roman" panose="02020603050405020304" pitchFamily="18" charset="0"/>
                <a:cs typeface="Times New Roman" panose="02020603050405020304" pitchFamily="18" charset="0"/>
              </a:rPr>
              <a:t>Arduino</a:t>
            </a:r>
            <a:r>
              <a:rPr lang="en-US" sz="2800" b="1" dirty="0" smtClean="0">
                <a:latin typeface="Times New Roman" panose="02020603050405020304" pitchFamily="18" charset="0"/>
                <a:cs typeface="Times New Roman" panose="02020603050405020304" pitchFamily="18" charset="0"/>
              </a:rPr>
              <a:t>:</a:t>
            </a:r>
          </a:p>
          <a:p>
            <a:pPr marL="514350" indent="-514350">
              <a:buFont typeface="Wingdings" pitchFamily="2" charset="2"/>
              <a:buChar char="Ø"/>
            </a:pP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is an open-source electronics platform based on easy-to-use hardware and software.</a:t>
            </a:r>
          </a:p>
          <a:p>
            <a:pPr marL="514350" indent="-514350">
              <a:buFont typeface="Wingdings" pitchFamily="2" charset="2"/>
              <a:buChar char="Ø"/>
            </a:pPr>
            <a:endParaRPr lang="en-US" sz="2000" dirty="0" smtClean="0">
              <a:latin typeface="Times New Roman" pitchFamily="18" charset="0"/>
              <a:cs typeface="Times New Roman" pitchFamily="18" charset="0"/>
            </a:endParaRPr>
          </a:p>
          <a:p>
            <a:pPr marL="514350" indent="-514350">
              <a:buFont typeface="Wingdings" pitchFamily="2" charset="2"/>
              <a:buChar char="Ø"/>
            </a:pPr>
            <a:r>
              <a:rPr lang="en-US" sz="2000" dirty="0" smtClean="0">
                <a:latin typeface="Times New Roman" pitchFamily="18" charset="0"/>
                <a:cs typeface="Times New Roman" pitchFamily="18" charset="0"/>
              </a:rPr>
              <a:t>There are many versions of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boards introduced in the market like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Uno,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Due,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Leonardo,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Mega, however, most common versions are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Uno and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Mega.</a:t>
            </a:r>
          </a:p>
          <a:p>
            <a:pPr marL="514350" indent="-514350">
              <a:buAutoNum type="alphaUcPeriod" startAt="2"/>
            </a:pPr>
            <a:r>
              <a:rPr lang="en-US" sz="2800" b="1" dirty="0" smtClean="0">
                <a:latin typeface="Times New Roman" pitchFamily="18" charset="0"/>
                <a:cs typeface="Times New Roman" pitchFamily="18" charset="0"/>
              </a:rPr>
              <a:t>Soil Moisture Sensor:</a:t>
            </a:r>
          </a:p>
          <a:p>
            <a:pPr marL="514350" indent="-514350">
              <a:buFont typeface="Wingdings" pitchFamily="2" charset="2"/>
              <a:buChar char="Ø"/>
            </a:pPr>
            <a:r>
              <a:rPr lang="en-US" sz="2000" dirty="0" smtClean="0">
                <a:latin typeface="Times New Roman" pitchFamily="18" charset="0"/>
                <a:cs typeface="Times New Roman" pitchFamily="18" charset="0"/>
              </a:rPr>
              <a:t>The sensor measures the dielectric constant of the soil in order to find its volumetric water content (VWS).</a:t>
            </a:r>
          </a:p>
          <a:p>
            <a:pPr marL="514350" indent="-514350">
              <a:buFont typeface="Wingdings" pitchFamily="2" charset="2"/>
              <a:buChar char="Ø"/>
            </a:pPr>
            <a:r>
              <a:rPr lang="en-US" sz="2000" dirty="0" smtClean="0">
                <a:latin typeface="Times New Roman" pitchFamily="18" charset="0"/>
                <a:cs typeface="Times New Roman" pitchFamily="18" charset="0"/>
              </a:rPr>
              <a:t>The sensor has a low power requirement and very high resolution. </a:t>
            </a:r>
            <a:endParaRPr lang="en-US" sz="2000" b="1" dirty="0" smtClean="0">
              <a:latin typeface="Times New Roman" pitchFamily="18" charset="0"/>
              <a:cs typeface="Times New Roman" pitchFamily="18" charset="0"/>
            </a:endParaRPr>
          </a:p>
          <a:p>
            <a:pPr marL="514350" indent="-514350">
              <a:buAutoNum type="alphaUcPeriod"/>
            </a:pPr>
            <a:endParaRPr lang="en-US" sz="1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305105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1"/>
          <p:cNvSpPr>
            <a:spLocks noGrp="1"/>
          </p:cNvSpPr>
          <p:nvPr>
            <p:ph/>
          </p:nvPr>
        </p:nvSpPr>
        <p:spPr>
          <a:xfrm>
            <a:off x="228600" y="533400"/>
            <a:ext cx="8572560" cy="6324600"/>
          </a:xfrm>
          <a:ln>
            <a:solidFill>
              <a:schemeClr val="tx1"/>
            </a:solidFill>
          </a:ln>
        </p:spPr>
        <p:txBody>
          <a:bodyPr>
            <a:normAutofit/>
          </a:bodyPr>
          <a:lstStyle/>
          <a:p>
            <a:pPr marL="566928" indent="-457200" algn="just">
              <a:buNone/>
            </a:pPr>
            <a:r>
              <a:rPr lang="en-US" sz="2800" b="1" dirty="0" smtClean="0">
                <a:latin typeface="Times New Roman" pitchFamily="18" charset="0"/>
                <a:cs typeface="Times New Roman" pitchFamily="18" charset="0"/>
              </a:rPr>
              <a:t>C. Humidity Sensor:</a:t>
            </a:r>
          </a:p>
          <a:p>
            <a:pPr marL="566928" indent="-457200" algn="just">
              <a:buFont typeface="Wingdings" pitchFamily="2" charset="2"/>
              <a:buChar char="Ø"/>
            </a:pPr>
            <a:r>
              <a:rPr lang="en-US" sz="2000" dirty="0" smtClean="0">
                <a:latin typeface="Times New Roman" pitchFamily="18" charset="0"/>
                <a:cs typeface="Times New Roman" pitchFamily="18" charset="0"/>
              </a:rPr>
              <a:t>Humidity sensor also called hygrometer.</a:t>
            </a:r>
          </a:p>
          <a:p>
            <a:pPr marL="566928" indent="-457200" algn="just">
              <a:buFont typeface="Wingdings" pitchFamily="2" charset="2"/>
              <a:buChar char="Ø"/>
            </a:pPr>
            <a:r>
              <a:rPr lang="en-IN" sz="2000" dirty="0" smtClean="0">
                <a:latin typeface="Times New Roman" pitchFamily="18" charset="0"/>
                <a:cs typeface="Times New Roman" pitchFamily="18" charset="0"/>
              </a:rPr>
              <a:t>The humidity sensor sense the relative humidity i.e. it measures both air temperature and moisture.</a:t>
            </a:r>
          </a:p>
          <a:p>
            <a:pPr marL="566928" indent="-457200" algn="just">
              <a:buNone/>
            </a:pPr>
            <a:endParaRPr lang="en-IN" sz="2000" dirty="0" smtClean="0">
              <a:latin typeface="Times New Roman" pitchFamily="18" charset="0"/>
              <a:cs typeface="Times New Roman" pitchFamily="18" charset="0"/>
            </a:endParaRPr>
          </a:p>
          <a:p>
            <a:pPr marL="566928" indent="-457200" algn="just">
              <a:buNone/>
            </a:pPr>
            <a:r>
              <a:rPr lang="en-IN" sz="2800" b="1" dirty="0" smtClean="0">
                <a:latin typeface="Times New Roman" pitchFamily="18" charset="0"/>
                <a:cs typeface="Times New Roman" pitchFamily="18" charset="0"/>
              </a:rPr>
              <a:t>D. Hydroponics Set Up:</a:t>
            </a:r>
          </a:p>
          <a:p>
            <a:pPr marL="566928" indent="-457200" algn="just">
              <a:buFont typeface="Wingdings" pitchFamily="2" charset="2"/>
              <a:buChar char="Ø"/>
            </a:pPr>
            <a:endParaRPr lang="en-IN" sz="2000" dirty="0" smtClean="0">
              <a:latin typeface="Times New Roman" pitchFamily="18" charset="0"/>
              <a:cs typeface="Times New Roman" pitchFamily="18" charset="0"/>
            </a:endParaRPr>
          </a:p>
          <a:p>
            <a:pPr marL="566928" indent="-457200" algn="just">
              <a:buFont typeface="Wingdings" pitchFamily="2" charset="2"/>
              <a:buChar char="Ø"/>
            </a:pPr>
            <a:endParaRPr lang="en-IN" sz="2000" dirty="0" smtClean="0">
              <a:latin typeface="Times New Roman" pitchFamily="18" charset="0"/>
              <a:cs typeface="Times New Roman" pitchFamily="18" charset="0"/>
            </a:endParaRPr>
          </a:p>
          <a:p>
            <a:pPr marL="566928" indent="-457200" algn="just">
              <a:buFont typeface="Wingdings" pitchFamily="2" charset="2"/>
              <a:buChar char="Ø"/>
            </a:pPr>
            <a:endParaRPr lang="en-US" sz="2000" dirty="0" smtClean="0">
              <a:latin typeface="Times New Roman" pitchFamily="18" charset="0"/>
              <a:cs typeface="Times New Roman" pitchFamily="18" charset="0"/>
            </a:endParaRPr>
          </a:p>
          <a:p>
            <a:pPr marL="566928" indent="-457200" algn="just">
              <a:buNone/>
            </a:pPr>
            <a:endParaRPr lang="en-US" sz="2000" b="1" dirty="0" smtClean="0">
              <a:latin typeface="Times New Roman" pitchFamily="18" charset="0"/>
              <a:cs typeface="Times New Roman" pitchFamily="18" charset="0"/>
            </a:endParaRPr>
          </a:p>
          <a:p>
            <a:pPr marL="566928" indent="-457200" algn="just">
              <a:buFont typeface="Wingdings" pitchFamily="2" charset="2"/>
              <a:buChar char="Ø"/>
            </a:pPr>
            <a:endParaRPr lang="en-US" sz="2800" b="1" dirty="0" smtClean="0">
              <a:latin typeface="Times New Roman" pitchFamily="18" charset="0"/>
              <a:cs typeface="Times New Roman" pitchFamily="18" charset="0"/>
            </a:endParaRPr>
          </a:p>
          <a:p>
            <a:pPr marL="566928" indent="-457200" algn="just">
              <a:buNone/>
            </a:pPr>
            <a:endParaRPr lang="en-US" sz="2800" b="1" dirty="0" smtClean="0">
              <a:latin typeface="Times New Roman" pitchFamily="18" charset="0"/>
              <a:cs typeface="Times New Roman" pitchFamily="18" charset="0"/>
            </a:endParaRPr>
          </a:p>
          <a:p>
            <a:pPr marL="566928" indent="-457200" algn="just">
              <a:buNone/>
            </a:pPr>
            <a:endParaRPr lang="en-US" sz="2000" dirty="0">
              <a:latin typeface="Times New Roman" pitchFamily="18" charset="0"/>
              <a:cs typeface="Times New Roman" pitchFamily="18" charset="0"/>
            </a:endParaRPr>
          </a:p>
        </p:txBody>
      </p:sp>
      <p:sp>
        <p:nvSpPr>
          <p:cNvPr id="1048620" name="Slide Number Placeholder 3"/>
          <p:cNvSpPr>
            <a:spLocks noGrp="1"/>
          </p:cNvSpPr>
          <p:nvPr>
            <p:ph type="sldNum" sz="quarter" idx="12"/>
          </p:nvPr>
        </p:nvSpPr>
        <p:spPr>
          <a:xfrm>
            <a:off x="6929454" y="6186510"/>
            <a:ext cx="1905000" cy="457200"/>
          </a:xfrm>
        </p:spPr>
        <p:txBody>
          <a:bodyPr/>
          <a:lstStyle/>
          <a:p>
            <a:fld id="{E9FF6435-98B6-4708-9A14-FF81F9252005}" type="slidenum">
              <a:rPr lang="en-US" sz="1400" smtClean="0"/>
              <a:pPr/>
              <a:t>11</a:t>
            </a:fld>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Slide Number Placeholder 4"/>
          <p:cNvSpPr>
            <a:spLocks noGrp="1"/>
          </p:cNvSpPr>
          <p:nvPr>
            <p:ph type="sldNum" sz="quarter" idx="12"/>
          </p:nvPr>
        </p:nvSpPr>
        <p:spPr/>
        <p:txBody>
          <a:bodyPr/>
          <a:lstStyle/>
          <a:p>
            <a:fld id="{ED40AEF5-CAD6-4B97-A09E-2BD5C65A042A}" type="slidenum">
              <a:rPr lang="en-US" smtClean="0"/>
              <a:pPr/>
              <a:t>12</a:t>
            </a:fld>
            <a:endParaRPr lang="en-US"/>
          </a:p>
        </p:txBody>
      </p:sp>
      <p:sp>
        <p:nvSpPr>
          <p:cNvPr id="1048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8" name="Picture 17" descr="arduino.jpg"/>
          <p:cNvPicPr>
            <a:picLocks noChangeAspect="1"/>
          </p:cNvPicPr>
          <p:nvPr/>
        </p:nvPicPr>
        <p:blipFill>
          <a:blip r:embed="rId2"/>
          <a:stretch>
            <a:fillRect/>
          </a:stretch>
        </p:blipFill>
        <p:spPr>
          <a:xfrm>
            <a:off x="1828800" y="0"/>
            <a:ext cx="2362200" cy="2362200"/>
          </a:xfrm>
          <a:prstGeom prst="rect">
            <a:avLst/>
          </a:prstGeom>
        </p:spPr>
      </p:pic>
      <p:sp>
        <p:nvSpPr>
          <p:cNvPr id="20" name="TextBox 19"/>
          <p:cNvSpPr txBox="1"/>
          <p:nvPr/>
        </p:nvSpPr>
        <p:spPr>
          <a:xfrm>
            <a:off x="1981200" y="1981200"/>
            <a:ext cx="2116541"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Fig.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UNO</a:t>
            </a:r>
            <a:endParaRPr lang="en-US" sz="2000" dirty="0">
              <a:latin typeface="Times New Roman" pitchFamily="18" charset="0"/>
              <a:cs typeface="Times New Roman" pitchFamily="18" charset="0"/>
            </a:endParaRPr>
          </a:p>
        </p:txBody>
      </p:sp>
      <p:pic>
        <p:nvPicPr>
          <p:cNvPr id="22" name="Picture 21" descr="soil sensor.png"/>
          <p:cNvPicPr>
            <a:picLocks noChangeAspect="1"/>
          </p:cNvPicPr>
          <p:nvPr/>
        </p:nvPicPr>
        <p:blipFill>
          <a:blip r:embed="rId3"/>
          <a:stretch>
            <a:fillRect/>
          </a:stretch>
        </p:blipFill>
        <p:spPr>
          <a:xfrm>
            <a:off x="4953000" y="228600"/>
            <a:ext cx="2857143" cy="1666667"/>
          </a:xfrm>
          <a:prstGeom prst="rect">
            <a:avLst/>
          </a:prstGeom>
        </p:spPr>
      </p:pic>
      <p:sp>
        <p:nvSpPr>
          <p:cNvPr id="24" name="TextBox 23"/>
          <p:cNvSpPr txBox="1"/>
          <p:nvPr/>
        </p:nvSpPr>
        <p:spPr>
          <a:xfrm>
            <a:off x="5105400" y="1981200"/>
            <a:ext cx="2815194"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Fig. Soil Moisture Sensor</a:t>
            </a:r>
            <a:endParaRPr lang="en-US" sz="2000" dirty="0">
              <a:latin typeface="Times New Roman" pitchFamily="18" charset="0"/>
              <a:cs typeface="Times New Roman" pitchFamily="18" charset="0"/>
            </a:endParaRPr>
          </a:p>
        </p:txBody>
      </p:sp>
      <p:pic>
        <p:nvPicPr>
          <p:cNvPr id="26" name="Picture 25" descr="humidity.jfif"/>
          <p:cNvPicPr>
            <a:picLocks noChangeAspect="1"/>
          </p:cNvPicPr>
          <p:nvPr/>
        </p:nvPicPr>
        <p:blipFill>
          <a:blip r:embed="rId4" cstate="print"/>
          <a:stretch>
            <a:fillRect/>
          </a:stretch>
        </p:blipFill>
        <p:spPr>
          <a:xfrm>
            <a:off x="1981200" y="2895600"/>
            <a:ext cx="2148151" cy="2514600"/>
          </a:xfrm>
          <a:prstGeom prst="rect">
            <a:avLst/>
          </a:prstGeom>
        </p:spPr>
      </p:pic>
      <p:sp>
        <p:nvSpPr>
          <p:cNvPr id="28" name="TextBox 27"/>
          <p:cNvSpPr txBox="1"/>
          <p:nvPr/>
        </p:nvSpPr>
        <p:spPr>
          <a:xfrm>
            <a:off x="1828800" y="5410200"/>
            <a:ext cx="2454518"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Fig. </a:t>
            </a:r>
            <a:r>
              <a:rPr lang="en-US" sz="2000" dirty="0" err="1" smtClean="0">
                <a:latin typeface="Times New Roman" pitchFamily="18" charset="0"/>
                <a:cs typeface="Times New Roman" pitchFamily="18" charset="0"/>
              </a:rPr>
              <a:t>Humudity</a:t>
            </a:r>
            <a:r>
              <a:rPr lang="en-US" sz="2000" dirty="0" smtClean="0">
                <a:latin typeface="Times New Roman" pitchFamily="18" charset="0"/>
                <a:cs typeface="Times New Roman" pitchFamily="18" charset="0"/>
              </a:rPr>
              <a:t> Sensor</a:t>
            </a:r>
            <a:endParaRPr lang="en-US" sz="2000" dirty="0">
              <a:latin typeface="Times New Roman" pitchFamily="18" charset="0"/>
              <a:cs typeface="Times New Roman" pitchFamily="18" charset="0"/>
            </a:endParaRPr>
          </a:p>
        </p:txBody>
      </p:sp>
      <p:sp>
        <p:nvSpPr>
          <p:cNvPr id="29" name="TextBox 28"/>
          <p:cNvSpPr txBox="1"/>
          <p:nvPr/>
        </p:nvSpPr>
        <p:spPr>
          <a:xfrm>
            <a:off x="5029200" y="5410200"/>
            <a:ext cx="2747868"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Fig. Hydroponics Set Up</a:t>
            </a:r>
            <a:endParaRPr lang="en-US" sz="2000" dirty="0">
              <a:latin typeface="Times New Roman" pitchFamily="18" charset="0"/>
              <a:cs typeface="Times New Roman" pitchFamily="18" charset="0"/>
            </a:endParaRPr>
          </a:p>
        </p:txBody>
      </p:sp>
      <p:pic>
        <p:nvPicPr>
          <p:cNvPr id="11" name="Picture 10" descr="20190802_194909.jpg"/>
          <p:cNvPicPr>
            <a:picLocks noChangeAspect="1"/>
          </p:cNvPicPr>
          <p:nvPr/>
        </p:nvPicPr>
        <p:blipFill>
          <a:blip r:embed="rId5" cstate="print"/>
          <a:stretch>
            <a:fillRect/>
          </a:stretch>
        </p:blipFill>
        <p:spPr>
          <a:xfrm>
            <a:off x="5257800" y="2514600"/>
            <a:ext cx="2311400" cy="294376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txBox="1"/>
          <p:nvPr/>
        </p:nvSpPr>
        <p:spPr>
          <a:xfrm>
            <a:off x="685800" y="71419"/>
            <a:ext cx="7630615" cy="64293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pPr marL="342900" lvl="0" indent="-342900" algn="ctr">
              <a:spcBef>
                <a:spcPct val="20000"/>
              </a:spcBef>
            </a:pPr>
            <a:r>
              <a:rPr lang="en-US" sz="2800" b="1" dirty="0" smtClean="0">
                <a:latin typeface="Times New Roman" panose="02020603050405020304" pitchFamily="18" charset="0"/>
                <a:cs typeface="Times New Roman" panose="02020603050405020304" pitchFamily="18" charset="0"/>
              </a:rPr>
              <a:t>PLAN OF EXPERIMENT</a:t>
            </a:r>
            <a:endParaRPr kumimoji="0" lang="en-IN"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p:nvPr>
        </p:nvSpPr>
        <p:spPr/>
        <p:txBody>
          <a:bodyPr/>
          <a:lstStyle/>
          <a:p>
            <a:pPr algn="ctr">
              <a:buNone/>
            </a:pPr>
            <a:endParaRPr lang="en-US" sz="2400" dirty="0" smtClean="0">
              <a:latin typeface="Times New Roman" pitchFamily="18" charset="0"/>
              <a:cs typeface="Times New Roman" pitchFamily="18" charset="0"/>
            </a:endParaRPr>
          </a:p>
          <a:p>
            <a:pPr algn="ctr">
              <a:buNone/>
            </a:pPr>
            <a:r>
              <a:rPr lang="en-US" sz="2400" dirty="0" smtClean="0">
                <a:latin typeface="Times New Roman" pitchFamily="18" charset="0"/>
                <a:cs typeface="Times New Roman" pitchFamily="18" charset="0"/>
              </a:rPr>
              <a:t>Selection of project work</a:t>
            </a:r>
          </a:p>
          <a:p>
            <a:pPr algn="ctr"/>
            <a:endParaRPr lang="en-US" dirty="0"/>
          </a:p>
        </p:txBody>
      </p:sp>
      <p:sp>
        <p:nvSpPr>
          <p:cNvPr id="5" name="Down Arrow 4"/>
          <p:cNvSpPr/>
          <p:nvPr/>
        </p:nvSpPr>
        <p:spPr>
          <a:xfrm>
            <a:off x="4343400" y="1524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895600" y="1981200"/>
            <a:ext cx="3658374" cy="830997"/>
          </a:xfrm>
          <a:prstGeom prst="rect">
            <a:avLst/>
          </a:prstGeom>
          <a:noFill/>
        </p:spPr>
        <p:txBody>
          <a:bodyPr wrap="none" rtlCol="0">
            <a:spAutoFit/>
          </a:bodyPr>
          <a:lstStyle/>
          <a:p>
            <a:r>
              <a:rPr lang="en-US" sz="2400" dirty="0" smtClean="0">
                <a:latin typeface="Times New Roman" pitchFamily="18" charset="0"/>
                <a:cs typeface="Times New Roman" pitchFamily="18" charset="0"/>
              </a:rPr>
              <a:t>Collection of research paper</a:t>
            </a:r>
          </a:p>
          <a:p>
            <a:endParaRPr lang="en-US" sz="2400" dirty="0"/>
          </a:p>
        </p:txBody>
      </p:sp>
      <p:sp>
        <p:nvSpPr>
          <p:cNvPr id="8" name="Down Arrow 7"/>
          <p:cNvSpPr/>
          <p:nvPr/>
        </p:nvSpPr>
        <p:spPr>
          <a:xfrm>
            <a:off x="4343400" y="24384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971800" y="2895601"/>
            <a:ext cx="2993127"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Selection of study area</a:t>
            </a:r>
          </a:p>
        </p:txBody>
      </p:sp>
      <p:sp>
        <p:nvSpPr>
          <p:cNvPr id="10" name="Down Arrow 9"/>
          <p:cNvSpPr/>
          <p:nvPr/>
        </p:nvSpPr>
        <p:spPr>
          <a:xfrm>
            <a:off x="4343400" y="3429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429000" y="3886200"/>
            <a:ext cx="27432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Data collection</a:t>
            </a:r>
          </a:p>
        </p:txBody>
      </p:sp>
      <p:sp>
        <p:nvSpPr>
          <p:cNvPr id="12" name="Down Arrow 11"/>
          <p:cNvSpPr/>
          <p:nvPr/>
        </p:nvSpPr>
        <p:spPr>
          <a:xfrm>
            <a:off x="4343400" y="43434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38400" y="4800600"/>
            <a:ext cx="42672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Selection of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and sensors </a:t>
            </a:r>
          </a:p>
        </p:txBody>
      </p:sp>
      <p:sp>
        <p:nvSpPr>
          <p:cNvPr id="14" name="Down Arrow 13"/>
          <p:cNvSpPr/>
          <p:nvPr/>
        </p:nvSpPr>
        <p:spPr>
          <a:xfrm>
            <a:off x="4343400" y="52578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38400" y="5715000"/>
            <a:ext cx="4800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Selection of programs for </a:t>
            </a:r>
            <a:r>
              <a:rPr lang="en-US" sz="2400" dirty="0" err="1" smtClean="0">
                <a:latin typeface="Times New Roman" pitchFamily="18" charset="0"/>
                <a:cs typeface="Times New Roman" pitchFamily="18" charset="0"/>
              </a:rPr>
              <a:t>arduino</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E7A4E2-C3EE-4A94-9636-556E24DF8071}" type="slidenum">
              <a:rPr lang="en-IN" smtClean="0"/>
              <a:pPr/>
              <a:t>14</a:t>
            </a:fld>
            <a:endParaRPr lang="en-IN"/>
          </a:p>
        </p:txBody>
      </p:sp>
      <p:sp>
        <p:nvSpPr>
          <p:cNvPr id="6" name="Down Arrow 5"/>
          <p:cNvSpPr/>
          <p:nvPr/>
        </p:nvSpPr>
        <p:spPr>
          <a:xfrm>
            <a:off x="4343400" y="2286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90800" y="762000"/>
            <a:ext cx="4038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Connection of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circuit</a:t>
            </a:r>
            <a:endParaRPr lang="en-US" sz="2400" dirty="0">
              <a:latin typeface="Times New Roman" pitchFamily="18" charset="0"/>
              <a:cs typeface="Times New Roman" pitchFamily="18" charset="0"/>
            </a:endParaRPr>
          </a:p>
        </p:txBody>
      </p:sp>
      <p:sp>
        <p:nvSpPr>
          <p:cNvPr id="8" name="Down Arrow 7"/>
          <p:cNvSpPr/>
          <p:nvPr/>
        </p:nvSpPr>
        <p:spPr>
          <a:xfrm>
            <a:off x="4343400" y="12954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600" y="1752600"/>
            <a:ext cx="4038600" cy="830997"/>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Implementation of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circuit in project area</a:t>
            </a:r>
          </a:p>
        </p:txBody>
      </p:sp>
      <p:sp>
        <p:nvSpPr>
          <p:cNvPr id="10" name="Down Arrow 9"/>
          <p:cNvSpPr/>
          <p:nvPr/>
        </p:nvSpPr>
        <p:spPr>
          <a:xfrm>
            <a:off x="4343400" y="27432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52800" y="3200400"/>
            <a:ext cx="2514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Analysis of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Content Placeholder 1"/>
          <p:cNvSpPr>
            <a:spLocks noGrp="1"/>
          </p:cNvSpPr>
          <p:nvPr>
            <p:ph/>
          </p:nvPr>
        </p:nvSpPr>
        <p:spPr>
          <a:xfrm>
            <a:off x="622300" y="1320636"/>
            <a:ext cx="7835900" cy="1341546"/>
          </a:xfrm>
        </p:spPr>
        <p:txBody>
          <a:bodyPr/>
          <a:lstStyle/>
          <a:p>
            <a:pPr>
              <a:buClr>
                <a:srgbClr val="002060"/>
              </a:buClr>
              <a:buFont typeface="Wingdings" panose="05000000000000000000" pitchFamily="2" charset="2"/>
              <a:buChar char="Ø"/>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All the required facilities are available with the Department </a:t>
            </a:r>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of Irrigation and Drainage Engineering, </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Dr. D.Y. Patil CAET, Talsande.</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
        <p:nvSpPr>
          <p:cNvPr id="1048632" name="Slide Number Placeholder 2"/>
          <p:cNvSpPr>
            <a:spLocks noGrp="1"/>
          </p:cNvSpPr>
          <p:nvPr>
            <p:ph type="sldNum" sz="quarter" idx="12"/>
          </p:nvPr>
        </p:nvSpPr>
        <p:spPr/>
        <p:txBody>
          <a:bodyPr/>
          <a:lstStyle/>
          <a:p>
            <a:fld id="{ED40AEF5-CAD6-4B97-A09E-2BD5C65A042A}" type="slidenum">
              <a:rPr lang="en-US" smtClean="0"/>
              <a:pPr/>
              <a:t>15</a:t>
            </a:fld>
            <a:endParaRPr lang="en-US"/>
          </a:p>
        </p:txBody>
      </p:sp>
      <p:sp>
        <p:nvSpPr>
          <p:cNvPr id="7" name="Title 1"/>
          <p:cNvSpPr txBox="1">
            <a:spLocks/>
          </p:cNvSpPr>
          <p:nvPr/>
        </p:nvSpPr>
        <p:spPr>
          <a:xfrm>
            <a:off x="889000" y="267234"/>
            <a:ext cx="7416800" cy="700107"/>
          </a:xfrm>
          <a:prstGeom prst="rect">
            <a:avLst/>
          </a:prstGeom>
          <a:ln w="127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lvl="0" algn="ctr">
              <a:spcBef>
                <a:spcPct val="20000"/>
              </a:spcBef>
            </a:pPr>
            <a:r>
              <a:rPr lang="en-IN" sz="3200" b="1" dirty="0" smtClean="0">
                <a:latin typeface="Times New Roman" pitchFamily="18" charset="0"/>
                <a:cs typeface="Times New Roman" pitchFamily="18" charset="0"/>
              </a:rPr>
              <a:t>Facilities required and their availability</a:t>
            </a:r>
            <a:endParaRPr lang="en-IN" sz="3200" b="1"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672870490"/>
              </p:ext>
            </p:extLst>
          </p:nvPr>
        </p:nvGraphicFramePr>
        <p:xfrm>
          <a:off x="1066800" y="2743200"/>
          <a:ext cx="7620000" cy="2743200"/>
        </p:xfrm>
        <a:graphic>
          <a:graphicData uri="http://schemas.openxmlformats.org/drawingml/2006/table">
            <a:tbl>
              <a:tblPr firstRow="1" bandRow="1">
                <a:tableStyleId>{5C22544A-7EE6-4342-B048-85BDC9FD1C3A}</a:tableStyleId>
              </a:tblPr>
              <a:tblGrid>
                <a:gridCol w="838200"/>
                <a:gridCol w="2781300"/>
                <a:gridCol w="4000500"/>
              </a:tblGrid>
              <a:tr h="628958">
                <a:tc>
                  <a:txBody>
                    <a:bodyPr/>
                    <a:lstStyle/>
                    <a:p>
                      <a:r>
                        <a:rPr lang="en-US" sz="2400" b="0" dirty="0" smtClean="0">
                          <a:solidFill>
                            <a:schemeClr val="bg1"/>
                          </a:solidFill>
                          <a:latin typeface="Times New Roman" panose="02020603050405020304" pitchFamily="18" charset="0"/>
                          <a:cs typeface="Times New Roman" panose="02020603050405020304" pitchFamily="18" charset="0"/>
                        </a:rPr>
                        <a:t>Sr.</a:t>
                      </a:r>
                    </a:p>
                    <a:p>
                      <a:r>
                        <a:rPr lang="en-US" sz="2400" b="0" dirty="0" smtClean="0">
                          <a:solidFill>
                            <a:schemeClr val="bg1"/>
                          </a:solidFill>
                          <a:latin typeface="Times New Roman" panose="02020603050405020304" pitchFamily="18" charset="0"/>
                          <a:cs typeface="Times New Roman" panose="02020603050405020304" pitchFamily="18" charset="0"/>
                        </a:rPr>
                        <a:t>No. </a:t>
                      </a:r>
                      <a:endParaRPr lang="en-US" sz="2400" b="0" dirty="0">
                        <a:solidFill>
                          <a:schemeClr val="bg1"/>
                        </a:solidFill>
                        <a:latin typeface="Times New Roman" panose="02020603050405020304" pitchFamily="18" charset="0"/>
                        <a:cs typeface="Times New Roman" panose="02020603050405020304" pitchFamily="18" charset="0"/>
                      </a:endParaRPr>
                    </a:p>
                  </a:txBody>
                  <a:tcPr>
                    <a:solidFill>
                      <a:schemeClr val="tx2">
                        <a:lumMod val="75000"/>
                      </a:schemeClr>
                    </a:solidFill>
                  </a:tcPr>
                </a:tc>
                <a:tc>
                  <a:txBody>
                    <a:bodyPr/>
                    <a:lstStyle/>
                    <a:p>
                      <a:r>
                        <a:rPr lang="en-US" sz="2400" b="0" dirty="0" smtClean="0">
                          <a:solidFill>
                            <a:schemeClr val="bg1"/>
                          </a:solidFill>
                          <a:latin typeface="Times New Roman" panose="02020603050405020304" pitchFamily="18" charset="0"/>
                          <a:cs typeface="Times New Roman" panose="02020603050405020304" pitchFamily="18" charset="0"/>
                        </a:rPr>
                        <a:t>Facilities required</a:t>
                      </a:r>
                      <a:endParaRPr lang="en-US" sz="2400" b="0" dirty="0">
                        <a:solidFill>
                          <a:schemeClr val="bg1"/>
                        </a:solidFill>
                        <a:latin typeface="Times New Roman" panose="02020603050405020304" pitchFamily="18" charset="0"/>
                        <a:cs typeface="Times New Roman" panose="02020603050405020304" pitchFamily="18" charset="0"/>
                      </a:endParaRPr>
                    </a:p>
                  </a:txBody>
                  <a:tcPr>
                    <a:solidFill>
                      <a:schemeClr val="tx2">
                        <a:lumMod val="75000"/>
                      </a:schemeClr>
                    </a:solidFill>
                  </a:tcPr>
                </a:tc>
                <a:tc>
                  <a:txBody>
                    <a:bodyPr/>
                    <a:lstStyle/>
                    <a:p>
                      <a:r>
                        <a:rPr lang="en-US" sz="2400" b="0" dirty="0" smtClean="0">
                          <a:solidFill>
                            <a:schemeClr val="bg1"/>
                          </a:solidFill>
                          <a:latin typeface="Times New Roman" panose="02020603050405020304" pitchFamily="18" charset="0"/>
                          <a:cs typeface="Times New Roman" panose="02020603050405020304" pitchFamily="18" charset="0"/>
                        </a:rPr>
                        <a:t>Availability </a:t>
                      </a:r>
                      <a:endParaRPr lang="en-US" sz="2400" b="0" dirty="0">
                        <a:solidFill>
                          <a:schemeClr val="bg1"/>
                        </a:solidFill>
                        <a:latin typeface="Times New Roman" panose="02020603050405020304" pitchFamily="18" charset="0"/>
                        <a:cs typeface="Times New Roman" panose="02020603050405020304" pitchFamily="18" charset="0"/>
                      </a:endParaRPr>
                    </a:p>
                  </a:txBody>
                  <a:tcPr>
                    <a:solidFill>
                      <a:schemeClr val="tx2">
                        <a:lumMod val="75000"/>
                      </a:schemeClr>
                    </a:solidFill>
                  </a:tcPr>
                </a:tc>
              </a:tr>
              <a:tr h="628958">
                <a:tc>
                  <a:txBody>
                    <a:bodyPr/>
                    <a:lstStyle/>
                    <a:p>
                      <a:r>
                        <a:rPr lang="en-US" dirty="0" smtClean="0"/>
                        <a:t>1.</a:t>
                      </a:r>
                      <a:endParaRPr lang="en-US" dirty="0"/>
                    </a:p>
                  </a:txBody>
                  <a:tcPr>
                    <a:solidFill>
                      <a:schemeClr val="tx2">
                        <a:lumMod val="60000"/>
                        <a:lumOff val="40000"/>
                      </a:schemeClr>
                    </a:solidFill>
                  </a:tcPr>
                </a:tc>
                <a:tc>
                  <a:txBody>
                    <a:bodyPr/>
                    <a:lstStyle/>
                    <a:p>
                      <a:pPr marL="0" marR="0" algn="just">
                        <a:lnSpc>
                          <a:spcPct val="150000"/>
                        </a:lnSpc>
                        <a:spcBef>
                          <a:spcPts val="0"/>
                        </a:spcBef>
                        <a:spcAft>
                          <a:spcPts val="0"/>
                        </a:spcAft>
                      </a:pPr>
                      <a:r>
                        <a:rPr kumimoji="0" lang="en-US" sz="2400" kern="1200" dirty="0" smtClean="0">
                          <a:solidFill>
                            <a:schemeClr val="dk1"/>
                          </a:solidFill>
                          <a:latin typeface="Times New Roman" pitchFamily="18" charset="0"/>
                          <a:ea typeface="+mn-ea"/>
                          <a:cs typeface="Times New Roman" pitchFamily="18" charset="0"/>
                        </a:rPr>
                        <a:t>Hydroponics set up</a:t>
                      </a:r>
                      <a:endParaRPr lang="en-US" sz="2400" dirty="0">
                        <a:effectLst/>
                        <a:latin typeface="Times New Roman" pitchFamily="18" charset="0"/>
                        <a:ea typeface="Calibri" panose="020F0502020204030204" pitchFamily="34" charset="0"/>
                        <a:cs typeface="Times New Roman" pitchFamily="18" charset="0"/>
                      </a:endParaRPr>
                    </a:p>
                  </a:txBody>
                  <a:tcPr marL="68580" marR="68580" marT="0" marB="0">
                    <a:solidFill>
                      <a:schemeClr val="tx2">
                        <a:lumMod val="60000"/>
                        <a:lumOff val="40000"/>
                      </a:schemeClr>
                    </a:solidFill>
                  </a:tcPr>
                </a:tc>
                <a:tc>
                  <a:txBody>
                    <a:bodyPr/>
                    <a:lstStyle/>
                    <a:p>
                      <a:r>
                        <a:rPr kumimoji="0" lang="en-US" sz="2400" kern="1200" dirty="0" err="1" smtClean="0">
                          <a:solidFill>
                            <a:schemeClr val="dk1"/>
                          </a:solidFill>
                          <a:latin typeface="Times New Roman" pitchFamily="18" charset="0"/>
                          <a:ea typeface="+mn-ea"/>
                          <a:cs typeface="Times New Roman" pitchFamily="18" charset="0"/>
                        </a:rPr>
                        <a:t>Dnyanashanti</a:t>
                      </a:r>
                      <a:r>
                        <a:rPr kumimoji="0" lang="en-US" sz="2400" kern="1200" dirty="0" smtClean="0">
                          <a:solidFill>
                            <a:schemeClr val="dk1"/>
                          </a:solidFill>
                          <a:latin typeface="Times New Roman" pitchFamily="18" charset="0"/>
                          <a:ea typeface="+mn-ea"/>
                          <a:cs typeface="Times New Roman" pitchFamily="18" charset="0"/>
                        </a:rPr>
                        <a:t> farms, Dr. Y. </a:t>
                      </a:r>
                      <a:r>
                        <a:rPr kumimoji="0" lang="en-US" sz="2400" kern="1200" dirty="0" err="1" smtClean="0">
                          <a:solidFill>
                            <a:schemeClr val="dk1"/>
                          </a:solidFill>
                          <a:latin typeface="Times New Roman" pitchFamily="18" charset="0"/>
                          <a:ea typeface="+mn-ea"/>
                          <a:cs typeface="Times New Roman" pitchFamily="18" charset="0"/>
                        </a:rPr>
                        <a:t>Patil</a:t>
                      </a:r>
                      <a:r>
                        <a:rPr kumimoji="0" lang="en-US" sz="2400" kern="1200" dirty="0" smtClean="0">
                          <a:solidFill>
                            <a:schemeClr val="dk1"/>
                          </a:solidFill>
                          <a:latin typeface="Times New Roman" pitchFamily="18" charset="0"/>
                          <a:ea typeface="+mn-ea"/>
                          <a:cs typeface="Times New Roman" pitchFamily="18" charset="0"/>
                        </a:rPr>
                        <a:t> Agriculture campus</a:t>
                      </a:r>
                      <a:endParaRPr lang="en-US" sz="2400" dirty="0">
                        <a:latin typeface="Times New Roman" pitchFamily="18" charset="0"/>
                        <a:cs typeface="Times New Roman" pitchFamily="18" charset="0"/>
                      </a:endParaRPr>
                    </a:p>
                  </a:txBody>
                  <a:tcPr>
                    <a:solidFill>
                      <a:schemeClr val="tx2">
                        <a:lumMod val="60000"/>
                        <a:lumOff val="40000"/>
                      </a:schemeClr>
                    </a:solidFill>
                  </a:tcPr>
                </a:tc>
              </a:tr>
              <a:tr h="628958">
                <a:tc>
                  <a:txBody>
                    <a:bodyPr/>
                    <a:lstStyle/>
                    <a:p>
                      <a:r>
                        <a:rPr lang="en-US" dirty="0" smtClean="0"/>
                        <a:t>2.</a:t>
                      </a:r>
                      <a:endParaRPr lang="en-US" dirty="0"/>
                    </a:p>
                  </a:txBody>
                  <a:tcPr>
                    <a:solidFill>
                      <a:schemeClr val="tx2">
                        <a:lumMod val="40000"/>
                        <a:lumOff val="60000"/>
                      </a:schemeClr>
                    </a:solidFill>
                  </a:tcPr>
                </a:tc>
                <a:tc>
                  <a:txBody>
                    <a:bodyPr/>
                    <a:lstStyle/>
                    <a:p>
                      <a:pPr marL="0" marR="0" algn="just">
                        <a:lnSpc>
                          <a:spcPct val="150000"/>
                        </a:lnSpc>
                        <a:spcBef>
                          <a:spcPts val="0"/>
                        </a:spcBef>
                        <a:spcAft>
                          <a:spcPts val="0"/>
                        </a:spcAft>
                      </a:pPr>
                      <a:r>
                        <a:rPr kumimoji="0" lang="en-US" sz="2400" kern="1200" dirty="0" smtClean="0">
                          <a:solidFill>
                            <a:schemeClr val="dk1"/>
                          </a:solidFill>
                          <a:latin typeface="Times New Roman" pitchFamily="18" charset="0"/>
                          <a:ea typeface="+mn-ea"/>
                          <a:cs typeface="Times New Roman" pitchFamily="18" charset="0"/>
                        </a:rPr>
                        <a:t>Power supply</a:t>
                      </a:r>
                      <a:endParaRPr lang="en-US" sz="2400" dirty="0">
                        <a:effectLst/>
                        <a:latin typeface="Times New Roman" pitchFamily="18" charset="0"/>
                        <a:ea typeface="Calibri" panose="020F0502020204030204" pitchFamily="34" charset="0"/>
                        <a:cs typeface="Times New Roman" pitchFamily="18" charset="0"/>
                      </a:endParaRPr>
                    </a:p>
                  </a:txBody>
                  <a:tcPr marL="68580" marR="68580" marT="0" marB="0">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400" kern="1200" dirty="0" err="1" smtClean="0">
                          <a:solidFill>
                            <a:schemeClr val="dk1"/>
                          </a:solidFill>
                          <a:latin typeface="Times New Roman" pitchFamily="18" charset="0"/>
                          <a:ea typeface="+mn-ea"/>
                          <a:cs typeface="Times New Roman" pitchFamily="18" charset="0"/>
                        </a:rPr>
                        <a:t>Dnyanashanti</a:t>
                      </a:r>
                      <a:r>
                        <a:rPr kumimoji="0" lang="en-US" sz="2400" kern="1200" dirty="0" smtClean="0">
                          <a:solidFill>
                            <a:schemeClr val="dk1"/>
                          </a:solidFill>
                          <a:latin typeface="Times New Roman" pitchFamily="18" charset="0"/>
                          <a:ea typeface="+mn-ea"/>
                          <a:cs typeface="Times New Roman" pitchFamily="18" charset="0"/>
                        </a:rPr>
                        <a:t> farms, Dr. Y. </a:t>
                      </a:r>
                      <a:r>
                        <a:rPr kumimoji="0" lang="en-US" sz="2400" kern="1200" dirty="0" err="1" smtClean="0">
                          <a:solidFill>
                            <a:schemeClr val="dk1"/>
                          </a:solidFill>
                          <a:latin typeface="Times New Roman" pitchFamily="18" charset="0"/>
                          <a:ea typeface="+mn-ea"/>
                          <a:cs typeface="Times New Roman" pitchFamily="18" charset="0"/>
                        </a:rPr>
                        <a:t>Patil</a:t>
                      </a:r>
                      <a:r>
                        <a:rPr kumimoji="0" lang="en-US" sz="2400" kern="1200" dirty="0" smtClean="0">
                          <a:solidFill>
                            <a:schemeClr val="dk1"/>
                          </a:solidFill>
                          <a:latin typeface="Times New Roman" pitchFamily="18" charset="0"/>
                          <a:ea typeface="+mn-ea"/>
                          <a:cs typeface="Times New Roman" pitchFamily="18" charset="0"/>
                        </a:rPr>
                        <a:t> Agriculture campus</a:t>
                      </a:r>
                      <a:endParaRPr lang="en-US" sz="2400" dirty="0" smtClean="0">
                        <a:latin typeface="Times New Roman" pitchFamily="18" charset="0"/>
                        <a:cs typeface="Times New Roman" pitchFamily="18" charset="0"/>
                      </a:endParaRPr>
                    </a:p>
                    <a:p>
                      <a:endParaRPr lang="en-US" dirty="0"/>
                    </a:p>
                  </a:txBody>
                  <a:tcPr>
                    <a:solidFill>
                      <a:schemeClr val="tx2">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Content Placeholder 1"/>
          <p:cNvSpPr>
            <a:spLocks noGrp="1"/>
          </p:cNvSpPr>
          <p:nvPr>
            <p:ph/>
          </p:nvPr>
        </p:nvSpPr>
        <p:spPr>
          <a:xfrm>
            <a:off x="642910" y="1285860"/>
            <a:ext cx="7772400" cy="5334000"/>
          </a:xfrm>
        </p:spPr>
        <p:txBody>
          <a:bodyPr>
            <a:normAutofit/>
          </a:bodyPr>
          <a:lstStyle/>
          <a:p>
            <a:pPr algn="just">
              <a:buNone/>
            </a:pPr>
            <a:r>
              <a:rPr lang="en-IN" sz="2200" b="1" dirty="0" smtClean="0"/>
              <a:t>                    </a:t>
            </a:r>
            <a:endParaRPr lang="en-IN" sz="2200" b="1" dirty="0" smtClean="0">
              <a:solidFill>
                <a:schemeClr val="accent6">
                  <a:lumMod val="75000"/>
                </a:schemeClr>
              </a:solidFill>
            </a:endParaRPr>
          </a:p>
          <a:p>
            <a:pPr>
              <a:buNone/>
            </a:pPr>
            <a:r>
              <a:rPr lang="en-IN" sz="2400" dirty="0" smtClean="0">
                <a:latin typeface="Times New Roman" pitchFamily="18" charset="0"/>
                <a:cs typeface="Times New Roman" pitchFamily="18" charset="0"/>
              </a:rPr>
              <a:t>Research work will be conducted at </a:t>
            </a:r>
            <a:r>
              <a:rPr lang="en-IN" sz="2400" dirty="0" err="1" smtClean="0">
                <a:latin typeface="Times New Roman" pitchFamily="18" charset="0"/>
                <a:cs typeface="Times New Roman" pitchFamily="18" charset="0"/>
              </a:rPr>
              <a:t>Dnyanashanti</a:t>
            </a:r>
            <a:r>
              <a:rPr lang="en-IN" sz="2400" dirty="0" smtClean="0">
                <a:latin typeface="Times New Roman" pitchFamily="18" charset="0"/>
                <a:cs typeface="Times New Roman" pitchFamily="18" charset="0"/>
              </a:rPr>
              <a:t> farms and Laboratories of Department of Irrigation and Drainage Engineering, Dr. D.Y. </a:t>
            </a:r>
            <a:r>
              <a:rPr lang="en-IN" sz="2400" dirty="0" err="1" smtClean="0">
                <a:latin typeface="Times New Roman" pitchFamily="18" charset="0"/>
                <a:cs typeface="Times New Roman" pitchFamily="18" charset="0"/>
              </a:rPr>
              <a:t>Patil</a:t>
            </a:r>
            <a:r>
              <a:rPr lang="en-IN" sz="2400" dirty="0" smtClean="0">
                <a:latin typeface="Times New Roman" pitchFamily="18" charset="0"/>
                <a:cs typeface="Times New Roman" pitchFamily="18" charset="0"/>
              </a:rPr>
              <a:t> CAET, </a:t>
            </a:r>
            <a:r>
              <a:rPr lang="en-IN" sz="2400" dirty="0" err="1" smtClean="0">
                <a:latin typeface="Times New Roman" pitchFamily="18" charset="0"/>
                <a:cs typeface="Times New Roman" pitchFamily="18" charset="0"/>
              </a:rPr>
              <a:t>Talsande</a:t>
            </a:r>
            <a:r>
              <a:rPr lang="en-I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endParaRPr lang="en-IN" sz="2200" dirty="0">
              <a:solidFill>
                <a:schemeClr val="accent6">
                  <a:lumMod val="75000"/>
                </a:schemeClr>
              </a:solidFill>
              <a:latin typeface="Times New Roman" pitchFamily="18" charset="0"/>
              <a:cs typeface="Times New Roman" pitchFamily="18" charset="0"/>
            </a:endParaRPr>
          </a:p>
        </p:txBody>
      </p:sp>
      <p:sp>
        <p:nvSpPr>
          <p:cNvPr id="1048635" name="Slide Number Placeholder 2"/>
          <p:cNvSpPr>
            <a:spLocks noGrp="1"/>
          </p:cNvSpPr>
          <p:nvPr>
            <p:ph type="sldNum" sz="quarter" idx="12"/>
          </p:nvPr>
        </p:nvSpPr>
        <p:spPr/>
        <p:txBody>
          <a:bodyPr/>
          <a:lstStyle/>
          <a:p>
            <a:fld id="{ED40AEF5-CAD6-4B97-A09E-2BD5C65A042A}" type="slidenum">
              <a:rPr lang="en-US" smtClean="0"/>
              <a:pPr/>
              <a:t>16</a:t>
            </a:fld>
            <a:endParaRPr lang="en-US"/>
          </a:p>
        </p:txBody>
      </p:sp>
      <p:sp>
        <p:nvSpPr>
          <p:cNvPr id="5" name="Title 1"/>
          <p:cNvSpPr txBox="1">
            <a:spLocks/>
          </p:cNvSpPr>
          <p:nvPr/>
        </p:nvSpPr>
        <p:spPr>
          <a:xfrm>
            <a:off x="762000" y="381000"/>
            <a:ext cx="7416800" cy="700107"/>
          </a:xfrm>
          <a:prstGeom prst="rect">
            <a:avLst/>
          </a:prstGeom>
          <a:ln w="127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3200" b="1" dirty="0" smtClean="0">
                <a:solidFill>
                  <a:schemeClr val="tx1"/>
                </a:solidFill>
                <a:latin typeface="Times New Roman" panose="02020603050405020304" pitchFamily="18" charset="0"/>
                <a:cs typeface="Times New Roman" panose="02020603050405020304" pitchFamily="18" charset="0"/>
              </a:rPr>
              <a:t>Location and existing facilities</a:t>
            </a:r>
            <a:r>
              <a:rPr lang="en-US" sz="3200" b="1" dirty="0" smtClean="0">
                <a:solidFill>
                  <a:schemeClr val="tx1"/>
                </a:solidFill>
                <a:latin typeface="Times New Roman" panose="02020603050405020304" pitchFamily="18" charset="0"/>
                <a:cs typeface="Times New Roman" panose="02020603050405020304" pitchFamily="18" charset="0"/>
              </a:rPr>
              <a:t> </a:t>
            </a:r>
            <a:endParaRPr lang="en-IN"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1556792"/>
            <a:ext cx="7994849" cy="5112568"/>
          </a:xfrm>
        </p:spPr>
        <p:txBody>
          <a:bodyPr>
            <a:normAutofit/>
          </a:bodyPr>
          <a:lstStyle/>
          <a:p>
            <a:pPr lvl="0"/>
            <a:r>
              <a:rPr lang="en-IN" sz="2200" dirty="0" smtClean="0">
                <a:latin typeface="Times New Roman" pitchFamily="18" charset="0"/>
                <a:cs typeface="Times New Roman" pitchFamily="18" charset="0"/>
              </a:rPr>
              <a:t>Dukes 2003.  Found that soil moisture based automatic irrigation system required weekly observations.</a:t>
            </a:r>
            <a:r>
              <a:rPr lang="en-IN" sz="2200" i="1" dirty="0" smtClean="0">
                <a:latin typeface="Times New Roman" pitchFamily="18" charset="0"/>
                <a:cs typeface="Times New Roman" pitchFamily="18" charset="0"/>
              </a:rPr>
              <a:t> Applied Engineering in Agriculture. </a:t>
            </a:r>
            <a:r>
              <a:rPr lang="en-IN" sz="2200" dirty="0" smtClean="0">
                <a:latin typeface="Times New Roman" pitchFamily="18" charset="0"/>
                <a:cs typeface="Times New Roman" pitchFamily="18" charset="0"/>
              </a:rPr>
              <a:t>Vol.1,889-101. </a:t>
            </a:r>
            <a:endParaRPr lang="en-US" sz="2200" dirty="0" smtClean="0">
              <a:latin typeface="Times New Roman" pitchFamily="18" charset="0"/>
              <a:cs typeface="Times New Roman" pitchFamily="18" charset="0"/>
            </a:endParaRPr>
          </a:p>
          <a:p>
            <a:pPr lvl="0"/>
            <a:r>
              <a:rPr lang="en-IN" sz="2200" dirty="0" err="1" smtClean="0">
                <a:latin typeface="Times New Roman" pitchFamily="18" charset="0"/>
                <a:cs typeface="Times New Roman" pitchFamily="18" charset="0"/>
              </a:rPr>
              <a:t>Nandurkar</a:t>
            </a:r>
            <a:r>
              <a:rPr lang="en-IN" sz="2200" dirty="0" smtClean="0">
                <a:latin typeface="Times New Roman" pitchFamily="18" charset="0"/>
                <a:cs typeface="Times New Roman" pitchFamily="18" charset="0"/>
              </a:rPr>
              <a:t> S. R. and </a:t>
            </a:r>
            <a:r>
              <a:rPr lang="en-IN" sz="2200" dirty="0" err="1" smtClean="0">
                <a:latin typeface="Times New Roman" pitchFamily="18" charset="0"/>
                <a:cs typeface="Times New Roman" pitchFamily="18" charset="0"/>
              </a:rPr>
              <a:t>Thool</a:t>
            </a:r>
            <a:r>
              <a:rPr lang="en-IN" sz="2200" dirty="0" smtClean="0">
                <a:latin typeface="Times New Roman" pitchFamily="18" charset="0"/>
                <a:cs typeface="Times New Roman" pitchFamily="18" charset="0"/>
              </a:rPr>
              <a:t> V. R. 2012. Design of Soil Moisture Sensing Unit for Small Irrigation Application, International Conference on Emerging Technology Trends on Advanced Engineering Research, Proceedings. </a:t>
            </a:r>
            <a:r>
              <a:rPr lang="en-IN" sz="2200" i="1" dirty="0" err="1" smtClean="0">
                <a:latin typeface="Times New Roman" pitchFamily="18" charset="0"/>
                <a:cs typeface="Times New Roman" pitchFamily="18" charset="0"/>
              </a:rPr>
              <a:t>Interntional</a:t>
            </a:r>
            <a:r>
              <a:rPr lang="en-IN" sz="2200" i="1" dirty="0" smtClean="0">
                <a:latin typeface="Times New Roman" pitchFamily="18" charset="0"/>
                <a:cs typeface="Times New Roman" pitchFamily="18" charset="0"/>
              </a:rPr>
              <a:t> Journal of Computer Applications, 1-5.</a:t>
            </a:r>
            <a:r>
              <a:rPr lang="en-IN" sz="2200" dirty="0" smtClean="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lvl="0"/>
            <a:r>
              <a:rPr lang="en-IN" sz="2200" dirty="0" smtClean="0">
                <a:latin typeface="Times New Roman" pitchFamily="18" charset="0"/>
                <a:cs typeface="Times New Roman" pitchFamily="18" charset="0"/>
              </a:rPr>
              <a:t>Kumar S. and </a:t>
            </a:r>
            <a:r>
              <a:rPr lang="en-IN" sz="2200" dirty="0" err="1" smtClean="0">
                <a:latin typeface="Times New Roman" pitchFamily="18" charset="0"/>
                <a:cs typeface="Times New Roman" pitchFamily="18" charset="0"/>
              </a:rPr>
              <a:t>Krishnaiah</a:t>
            </a:r>
            <a:r>
              <a:rPr lang="en-IN" sz="2200" dirty="0" smtClean="0">
                <a:latin typeface="Times New Roman" pitchFamily="18" charset="0"/>
                <a:cs typeface="Times New Roman" pitchFamily="18" charset="0"/>
              </a:rPr>
              <a:t> R. V. 2013. Advance technique for Soil Moisture Content Based Automatic </a:t>
            </a:r>
            <a:r>
              <a:rPr lang="en-IN" sz="2200" dirty="0" err="1" smtClean="0">
                <a:latin typeface="Times New Roman" pitchFamily="18" charset="0"/>
                <a:cs typeface="Times New Roman" pitchFamily="18" charset="0"/>
              </a:rPr>
              <a:t>Motar</a:t>
            </a:r>
            <a:r>
              <a:rPr lang="en-IN" sz="2200" dirty="0" smtClean="0">
                <a:latin typeface="Times New Roman" pitchFamily="18" charset="0"/>
                <a:cs typeface="Times New Roman" pitchFamily="18" charset="0"/>
              </a:rPr>
              <a:t> Pumping for Agriculture Land Purpose, </a:t>
            </a:r>
            <a:r>
              <a:rPr lang="en-IN" sz="2200" i="1" dirty="0" smtClean="0">
                <a:latin typeface="Times New Roman" pitchFamily="18" charset="0"/>
                <a:cs typeface="Times New Roman" pitchFamily="18" charset="0"/>
              </a:rPr>
              <a:t>International Journal of VLSI and Embedded System, </a:t>
            </a:r>
            <a:r>
              <a:rPr lang="en-IN" sz="2200" dirty="0" smtClean="0">
                <a:latin typeface="Times New Roman" pitchFamily="18" charset="0"/>
                <a:cs typeface="Times New Roman" pitchFamily="18" charset="0"/>
              </a:rPr>
              <a:t>Vol.4,99-603</a:t>
            </a:r>
          </a:p>
          <a:p>
            <a:pPr>
              <a:buNone/>
            </a:pPr>
            <a:endParaRPr lang="en-US" sz="2200" dirty="0" smtClean="0">
              <a:latin typeface="Times New Roman" pitchFamily="18" charset="0"/>
              <a:cs typeface="Times New Roman" pitchFamily="18" charset="0"/>
            </a:endParaRPr>
          </a:p>
          <a:p>
            <a:pPr>
              <a:buClr>
                <a:srgbClr val="002060"/>
              </a:buClr>
              <a:buFont typeface="Wingdings" panose="05000000000000000000" pitchFamily="2" charset="2"/>
              <a:buChar char="Ø"/>
            </a:pPr>
            <a:endParaRPr lang="en-US" sz="2000"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3E7A4E2-C3EE-4A94-9636-556E24DF8071}" type="slidenum">
              <a:rPr lang="en-IN" smtClean="0"/>
              <a:pPr/>
              <a:t>17</a:t>
            </a:fld>
            <a:endParaRPr lang="en-IN"/>
          </a:p>
        </p:txBody>
      </p:sp>
      <p:sp>
        <p:nvSpPr>
          <p:cNvPr id="8" name="Title 1"/>
          <p:cNvSpPr txBox="1">
            <a:spLocks/>
          </p:cNvSpPr>
          <p:nvPr/>
        </p:nvSpPr>
        <p:spPr>
          <a:xfrm>
            <a:off x="838200" y="261636"/>
            <a:ext cx="7416800" cy="700107"/>
          </a:xfrm>
          <a:prstGeom prst="rect">
            <a:avLst/>
          </a:prstGeom>
          <a:ln w="127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3200" b="1" dirty="0" smtClean="0">
                <a:solidFill>
                  <a:schemeClr val="tx1"/>
                </a:solidFill>
                <a:latin typeface="Times New Roman" panose="02020603050405020304" pitchFamily="18" charset="0"/>
                <a:cs typeface="Times New Roman" panose="02020603050405020304" pitchFamily="18" charset="0"/>
              </a:rPr>
              <a:t>REFERENCES</a:t>
            </a:r>
            <a:r>
              <a:rPr lang="en-US" sz="3200" b="1" dirty="0" smtClean="0">
                <a:solidFill>
                  <a:schemeClr val="tx1"/>
                </a:solidFill>
                <a:latin typeface="Times New Roman" panose="02020603050405020304" pitchFamily="18" charset="0"/>
                <a:cs typeface="Times New Roman" panose="02020603050405020304" pitchFamily="18" charset="0"/>
              </a:rPr>
              <a:t> </a:t>
            </a:r>
            <a:endParaRPr lang="en-IN"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36713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a:bodyPr>
          <a:lstStyle/>
          <a:p>
            <a:pPr lvl="0"/>
            <a:r>
              <a:rPr lang="en-IN" sz="2000" dirty="0" err="1" smtClean="0">
                <a:latin typeface="Times New Roman" pitchFamily="18" charset="0"/>
                <a:cs typeface="Times New Roman" pitchFamily="18" charset="0"/>
              </a:rPr>
              <a:t>Mediawan</a:t>
            </a:r>
            <a:r>
              <a:rPr lang="en-IN" sz="2000" dirty="0" smtClean="0">
                <a:latin typeface="Times New Roman" pitchFamily="18" charset="0"/>
                <a:cs typeface="Times New Roman" pitchFamily="18" charset="0"/>
              </a:rPr>
              <a:t>, M., </a:t>
            </a:r>
            <a:r>
              <a:rPr lang="en-IN" sz="2000" dirty="0" err="1" smtClean="0">
                <a:latin typeface="Times New Roman" pitchFamily="18" charset="0"/>
                <a:cs typeface="Times New Roman" pitchFamily="18" charset="0"/>
              </a:rPr>
              <a:t>Yusro</a:t>
            </a:r>
            <a:r>
              <a:rPr lang="en-IN" sz="2000" dirty="0" smtClean="0">
                <a:latin typeface="Times New Roman" pitchFamily="18" charset="0"/>
                <a:cs typeface="Times New Roman" pitchFamily="18" charset="0"/>
              </a:rPr>
              <a:t>, M., &amp; </a:t>
            </a:r>
            <a:r>
              <a:rPr lang="en-IN" sz="2000" dirty="0" err="1" smtClean="0">
                <a:latin typeface="Times New Roman" pitchFamily="18" charset="0"/>
                <a:cs typeface="Times New Roman" pitchFamily="18" charset="0"/>
              </a:rPr>
              <a:t>Bintoro</a:t>
            </a:r>
            <a:r>
              <a:rPr lang="en-IN" sz="2000" dirty="0" smtClean="0">
                <a:latin typeface="Times New Roman" pitchFamily="18" charset="0"/>
                <a:cs typeface="Times New Roman" pitchFamily="18" charset="0"/>
              </a:rPr>
              <a:t>, J. (2018, November). Automatic Watering System in Plant House-Using </a:t>
            </a:r>
            <a:r>
              <a:rPr lang="en-IN" sz="2000" dirty="0" err="1" smtClean="0">
                <a:latin typeface="Times New Roman" pitchFamily="18" charset="0"/>
                <a:cs typeface="Times New Roman" pitchFamily="18" charset="0"/>
              </a:rPr>
              <a:t>Arduino</a:t>
            </a:r>
            <a:r>
              <a:rPr lang="en-IN" sz="2000" dirty="0" smtClean="0">
                <a:latin typeface="Times New Roman" pitchFamily="18" charset="0"/>
                <a:cs typeface="Times New Roman" pitchFamily="18" charset="0"/>
              </a:rPr>
              <a:t>. In </a:t>
            </a:r>
            <a:r>
              <a:rPr lang="en-IN" sz="2000" i="1" dirty="0" smtClean="0">
                <a:latin typeface="Times New Roman" pitchFamily="18" charset="0"/>
                <a:cs typeface="Times New Roman" pitchFamily="18" charset="0"/>
              </a:rPr>
              <a:t>IOP Conference Series: Materials Science and Engineering</a:t>
            </a:r>
            <a:r>
              <a:rPr lang="en-IN" sz="2000" dirty="0" smtClean="0">
                <a:latin typeface="Times New Roman" pitchFamily="18" charset="0"/>
                <a:cs typeface="Times New Roman" pitchFamily="18" charset="0"/>
              </a:rPr>
              <a:t>(Vol. 434, No. 1, p. 012220). IOP Publishing.</a:t>
            </a:r>
            <a:endParaRPr lang="en-US" sz="2000" dirty="0" smtClean="0">
              <a:latin typeface="Times New Roman" pitchFamily="18" charset="0"/>
              <a:cs typeface="Times New Roman" pitchFamily="18" charset="0"/>
            </a:endParaRPr>
          </a:p>
          <a:p>
            <a:pPr lvl="0"/>
            <a:r>
              <a:rPr lang="en-IN" sz="2000" dirty="0" err="1" smtClean="0">
                <a:latin typeface="Times New Roman" pitchFamily="18" charset="0"/>
                <a:cs typeface="Times New Roman" pitchFamily="18" charset="0"/>
              </a:rPr>
              <a:t>Naik</a:t>
            </a:r>
            <a:r>
              <a:rPr lang="en-IN" sz="2000" dirty="0" smtClean="0">
                <a:latin typeface="Times New Roman" pitchFamily="18" charset="0"/>
                <a:cs typeface="Times New Roman" pitchFamily="18" charset="0"/>
              </a:rPr>
              <a:t>, P., </a:t>
            </a:r>
            <a:r>
              <a:rPr lang="en-IN" sz="2000" dirty="0" err="1" smtClean="0">
                <a:latin typeface="Times New Roman" pitchFamily="18" charset="0"/>
                <a:cs typeface="Times New Roman" pitchFamily="18" charset="0"/>
              </a:rPr>
              <a:t>Kumbi</a:t>
            </a:r>
            <a:r>
              <a:rPr lang="en-IN" sz="2000" dirty="0" smtClean="0">
                <a:latin typeface="Times New Roman" pitchFamily="18" charset="0"/>
                <a:cs typeface="Times New Roman" pitchFamily="18" charset="0"/>
              </a:rPr>
              <a:t>, A., </a:t>
            </a:r>
            <a:r>
              <a:rPr lang="en-IN" sz="2000" dirty="0" err="1" smtClean="0">
                <a:latin typeface="Times New Roman" pitchFamily="18" charset="0"/>
                <a:cs typeface="Times New Roman" pitchFamily="18" charset="0"/>
              </a:rPr>
              <a:t>Katti</a:t>
            </a:r>
            <a:r>
              <a:rPr lang="en-IN" sz="2000" dirty="0" smtClean="0">
                <a:latin typeface="Times New Roman" pitchFamily="18" charset="0"/>
                <a:cs typeface="Times New Roman" pitchFamily="18" charset="0"/>
              </a:rPr>
              <a:t>, K., &amp; </a:t>
            </a:r>
            <a:r>
              <a:rPr lang="en-IN" sz="2000" dirty="0" err="1" smtClean="0">
                <a:latin typeface="Times New Roman" pitchFamily="18" charset="0"/>
                <a:cs typeface="Times New Roman" pitchFamily="18" charset="0"/>
              </a:rPr>
              <a:t>Telkar</a:t>
            </a:r>
            <a:r>
              <a:rPr lang="en-IN" sz="2000" dirty="0" smtClean="0">
                <a:latin typeface="Times New Roman" pitchFamily="18" charset="0"/>
                <a:cs typeface="Times New Roman" pitchFamily="18" charset="0"/>
              </a:rPr>
              <a:t>, N. AUTOMATION OF IRRIGATION SYSTEM USING </a:t>
            </a:r>
            <a:r>
              <a:rPr lang="en-IN" sz="2000" dirty="0" err="1" smtClean="0">
                <a:latin typeface="Times New Roman" pitchFamily="18" charset="0"/>
                <a:cs typeface="Times New Roman" pitchFamily="18" charset="0"/>
              </a:rPr>
              <a:t>IoT</a:t>
            </a:r>
            <a:r>
              <a:rPr lang="en-I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0"/>
            <a:r>
              <a:rPr lang="en-IN" sz="2000" dirty="0" err="1" smtClean="0">
                <a:latin typeface="Times New Roman" pitchFamily="18" charset="0"/>
                <a:cs typeface="Times New Roman" pitchFamily="18" charset="0"/>
              </a:rPr>
              <a:t>Nikam</a:t>
            </a:r>
            <a:r>
              <a:rPr lang="en-IN" sz="2000" dirty="0" smtClean="0">
                <a:latin typeface="Times New Roman" pitchFamily="18" charset="0"/>
                <a:cs typeface="Times New Roman" pitchFamily="18" charset="0"/>
              </a:rPr>
              <a:t> M. </a:t>
            </a:r>
            <a:r>
              <a:rPr lang="en-IN" sz="2000" i="1" dirty="0" smtClean="0">
                <a:latin typeface="Times New Roman" pitchFamily="18" charset="0"/>
                <a:cs typeface="Times New Roman" pitchFamily="18" charset="0"/>
              </a:rPr>
              <a:t>et.al. </a:t>
            </a:r>
            <a:r>
              <a:rPr lang="en-IN" sz="2000" dirty="0" smtClean="0">
                <a:latin typeface="Times New Roman" pitchFamily="18" charset="0"/>
                <a:cs typeface="Times New Roman" pitchFamily="18" charset="0"/>
              </a:rPr>
              <a:t>2016. Automated irrigation system by using microcontroller. Unpublished B. Tech. (Agri. </a:t>
            </a:r>
            <a:r>
              <a:rPr lang="en-IN" sz="2000" dirty="0" err="1" smtClean="0">
                <a:latin typeface="Times New Roman" pitchFamily="18" charset="0"/>
                <a:cs typeface="Times New Roman" pitchFamily="18" charset="0"/>
              </a:rPr>
              <a:t>Engg</a:t>
            </a:r>
            <a:r>
              <a:rPr lang="en-IN" sz="2000" dirty="0" smtClean="0">
                <a:latin typeface="Times New Roman" pitchFamily="18" charset="0"/>
                <a:cs typeface="Times New Roman" pitchFamily="18" charset="0"/>
              </a:rPr>
              <a:t>.) Thesis Submitted to Dr. D. Y. </a:t>
            </a:r>
            <a:r>
              <a:rPr lang="en-IN" sz="2000" dirty="0" err="1" smtClean="0">
                <a:latin typeface="Times New Roman" pitchFamily="18" charset="0"/>
                <a:cs typeface="Times New Roman" pitchFamily="18" charset="0"/>
              </a:rPr>
              <a:t>Patil</a:t>
            </a:r>
            <a:r>
              <a:rPr lang="en-IN" sz="2000" dirty="0" smtClean="0">
                <a:latin typeface="Times New Roman" pitchFamily="18" charset="0"/>
                <a:cs typeface="Times New Roman" pitchFamily="18" charset="0"/>
              </a:rPr>
              <a:t> CAET, </a:t>
            </a:r>
            <a:r>
              <a:rPr lang="en-IN" sz="2000" dirty="0" err="1" smtClean="0">
                <a:latin typeface="Times New Roman" pitchFamily="18" charset="0"/>
                <a:cs typeface="Times New Roman" pitchFamily="18" charset="0"/>
              </a:rPr>
              <a:t>Talsande</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3E7A4E2-C3EE-4A94-9636-556E24DF8071}"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38" name="Slide Number Placeholder 3"/>
          <p:cNvSpPr>
            <a:spLocks noGrp="1"/>
          </p:cNvSpPr>
          <p:nvPr>
            <p:ph type="sldNum" sz="quarter" idx="12"/>
          </p:nvPr>
        </p:nvSpPr>
        <p:spPr/>
        <p:txBody>
          <a:bodyPr/>
          <a:lstStyle/>
          <a:p>
            <a:fld id="{E3E7A4E2-C3EE-4A94-9636-556E24DF8071}" type="slidenum">
              <a:rPr lang="en-IN" smtClean="0"/>
              <a:pPr/>
              <a:t>19</a:t>
            </a:fld>
            <a:endParaRPr lang="en-IN"/>
          </a:p>
        </p:txBody>
      </p:sp>
      <p:pic>
        <p:nvPicPr>
          <p:cNvPr id="7" name="Picture 6" descr="HomePageNewsImage_68323656.jpg"/>
          <p:cNvPicPr>
            <a:picLocks noChangeAspect="1"/>
          </p:cNvPicPr>
          <p:nvPr/>
        </p:nvPicPr>
        <p:blipFill>
          <a:blip r:embed="rId2"/>
          <a:stretch>
            <a:fillRect/>
          </a:stretch>
        </p:blipFill>
        <p:spPr>
          <a:xfrm>
            <a:off x="0" y="0"/>
            <a:ext cx="9144000" cy="6858000"/>
          </a:xfrm>
          <a:prstGeom prst="rect">
            <a:avLst/>
          </a:prstGeom>
        </p:spPr>
      </p:pic>
      <p:sp>
        <p:nvSpPr>
          <p:cNvPr id="8" name="TextBox 7"/>
          <p:cNvSpPr txBox="1"/>
          <p:nvPr/>
        </p:nvSpPr>
        <p:spPr>
          <a:xfrm>
            <a:off x="4876800" y="609600"/>
            <a:ext cx="3906839" cy="1569660"/>
          </a:xfrm>
          <a:prstGeom prst="rect">
            <a:avLst/>
          </a:prstGeom>
          <a:noFill/>
        </p:spPr>
        <p:txBody>
          <a:bodyPr wrap="none" rtlCol="0">
            <a:spAutoFit/>
          </a:bodyPr>
          <a:lstStyle/>
          <a:p>
            <a:r>
              <a:rPr lang="en-US" sz="9600" dirty="0" smtClean="0">
                <a:latin typeface="Edwardian Script ITC" pitchFamily="66" charset="0"/>
              </a:rPr>
              <a:t>Thank you</a:t>
            </a:r>
            <a:endParaRPr lang="en-US" sz="9600" dirty="0">
              <a:latin typeface="Edwardian Script ITC" pitchFamily="66"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3E7A4E2-C3EE-4A94-9636-556E24DF8071}" type="slidenum">
              <a:rPr lang="en-IN" smtClean="0"/>
              <a:pPr/>
              <a:t>2</a:t>
            </a:fld>
            <a:endParaRPr lang="en-IN"/>
          </a:p>
        </p:txBody>
      </p:sp>
      <p:sp>
        <p:nvSpPr>
          <p:cNvPr id="4" name="TextBox 3"/>
          <p:cNvSpPr txBox="1"/>
          <p:nvPr/>
        </p:nvSpPr>
        <p:spPr>
          <a:xfrm>
            <a:off x="228600" y="381000"/>
            <a:ext cx="8763000" cy="6586418"/>
          </a:xfrm>
          <a:prstGeom prst="rect">
            <a:avLst/>
          </a:prstGeom>
          <a:noFill/>
        </p:spPr>
        <p:txBody>
          <a:bodyPr wrap="square" rtlCol="0">
            <a:spAutoFit/>
          </a:bodyPr>
          <a:lstStyle/>
          <a:p>
            <a:pPr algn="ctr"/>
            <a:r>
              <a:rPr lang="en-US" sz="1600" b="1" i="1" dirty="0">
                <a:solidFill>
                  <a:srgbClr val="002060"/>
                </a:solidFill>
                <a:latin typeface="Times New Roman" panose="02020603050405020304" pitchFamily="18" charset="0"/>
                <a:cs typeface="Times New Roman" pitchFamily="18" charset="0"/>
              </a:rPr>
              <a:t>ORW Seminar</a:t>
            </a:r>
          </a:p>
          <a:p>
            <a:pPr algn="ctr"/>
            <a:r>
              <a:rPr lang="en-US" sz="1600" b="1" i="1" dirty="0">
                <a:solidFill>
                  <a:srgbClr val="002060"/>
                </a:solidFill>
                <a:latin typeface="Times New Roman" panose="02020603050405020304" pitchFamily="18" charset="0"/>
                <a:cs typeface="Times New Roman" pitchFamily="18" charset="0"/>
              </a:rPr>
              <a:t> on</a:t>
            </a:r>
          </a:p>
          <a:p>
            <a:pPr algn="ctr"/>
            <a:r>
              <a:rPr lang="en-US" b="1" dirty="0" smtClean="0">
                <a:latin typeface="Times New Roman" pitchFamily="18" charset="0"/>
                <a:cs typeface="Times New Roman" pitchFamily="18" charset="0"/>
              </a:rPr>
              <a:t>IMPACT STUDY ON AURDINO BASED IRRIGATION SYSTEM IN HYDROPONICS</a:t>
            </a:r>
          </a:p>
          <a:p>
            <a:pPr algn="ctr"/>
            <a:endParaRPr lang="en-US" sz="2000" b="1" i="1" dirty="0">
              <a:latin typeface="Times New Roman" pitchFamily="18" charset="0"/>
              <a:cs typeface="Times New Roman" pitchFamily="18" charset="0"/>
            </a:endParaRPr>
          </a:p>
          <a:p>
            <a:pPr algn="ctr"/>
            <a:r>
              <a:rPr lang="en-US" b="1" dirty="0">
                <a:solidFill>
                  <a:srgbClr val="096B0E"/>
                </a:solidFill>
                <a:latin typeface="Times New Roman" pitchFamily="18" charset="0"/>
                <a:cs typeface="Times New Roman" pitchFamily="18" charset="0"/>
              </a:rPr>
              <a:t>Presented </a:t>
            </a:r>
            <a:r>
              <a:rPr lang="en-US" b="1" dirty="0" smtClean="0">
                <a:solidFill>
                  <a:srgbClr val="096B0E"/>
                </a:solidFill>
                <a:latin typeface="Times New Roman" pitchFamily="18" charset="0"/>
                <a:cs typeface="Times New Roman" pitchFamily="18" charset="0"/>
              </a:rPr>
              <a:t>by</a:t>
            </a:r>
            <a:endParaRPr lang="en-US" b="1" dirty="0">
              <a:solidFill>
                <a:srgbClr val="096B0E"/>
              </a:solidFill>
              <a:latin typeface="Times New Roman" pitchFamily="18" charset="0"/>
              <a:cs typeface="Times New Roman" pitchFamily="18" charset="0"/>
            </a:endParaRPr>
          </a:p>
          <a:p>
            <a:pPr lvl="0" algn="ctr"/>
            <a:r>
              <a:rPr lang="en-IN" dirty="0" err="1" smtClean="0">
                <a:solidFill>
                  <a:schemeClr val="tx1">
                    <a:lumMod val="90000"/>
                    <a:lumOff val="10000"/>
                  </a:schemeClr>
                </a:solidFill>
                <a:latin typeface="Times New Roman" panose="02020603050405020304" pitchFamily="18" charset="0"/>
                <a:cs typeface="Times New Roman" panose="02020603050405020304" pitchFamily="18" charset="0"/>
              </a:rPr>
              <a:t>Dalvi</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IN" dirty="0" err="1" smtClean="0">
                <a:solidFill>
                  <a:schemeClr val="tx1">
                    <a:lumMod val="90000"/>
                    <a:lumOff val="10000"/>
                  </a:schemeClr>
                </a:solidFill>
                <a:latin typeface="Times New Roman" panose="02020603050405020304" pitchFamily="18" charset="0"/>
                <a:cs typeface="Times New Roman" panose="02020603050405020304" pitchFamily="18" charset="0"/>
              </a:rPr>
              <a:t>Komal</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IN" dirty="0" err="1" smtClean="0">
                <a:solidFill>
                  <a:schemeClr val="tx1">
                    <a:lumMod val="90000"/>
                    <a:lumOff val="10000"/>
                  </a:schemeClr>
                </a:solidFill>
                <a:latin typeface="Times New Roman" panose="02020603050405020304" pitchFamily="18" charset="0"/>
                <a:cs typeface="Times New Roman" panose="02020603050405020304" pitchFamily="18" charset="0"/>
              </a:rPr>
              <a:t>Namdev</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Ek-2016/011</a:t>
            </a:r>
            <a:endParaRPr lang="en-US" dirty="0">
              <a:solidFill>
                <a:schemeClr val="tx1">
                  <a:lumMod val="90000"/>
                  <a:lumOff val="10000"/>
                </a:schemeClr>
              </a:solidFill>
              <a:latin typeface="Times New Roman" panose="02020603050405020304" pitchFamily="18" charset="0"/>
              <a:cs typeface="Times New Roman" panose="02020603050405020304" pitchFamily="18" charset="0"/>
            </a:endParaRPr>
          </a:p>
          <a:p>
            <a:pPr lvl="0" algn="ctr"/>
            <a:r>
              <a:rPr lang="en-IN" dirty="0" err="1" smtClean="0">
                <a:solidFill>
                  <a:schemeClr val="tx1">
                    <a:lumMod val="90000"/>
                    <a:lumOff val="10000"/>
                  </a:schemeClr>
                </a:solidFill>
                <a:latin typeface="Times New Roman" panose="02020603050405020304" pitchFamily="18" charset="0"/>
                <a:cs typeface="Times New Roman" panose="02020603050405020304" pitchFamily="18" charset="0"/>
              </a:rPr>
              <a:t>Kore</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IN" dirty="0" err="1" smtClean="0">
                <a:solidFill>
                  <a:schemeClr val="tx1">
                    <a:lumMod val="90000"/>
                    <a:lumOff val="10000"/>
                  </a:schemeClr>
                </a:solidFill>
                <a:latin typeface="Times New Roman" panose="02020603050405020304" pitchFamily="18" charset="0"/>
                <a:cs typeface="Times New Roman" panose="02020603050405020304" pitchFamily="18" charset="0"/>
              </a:rPr>
              <a:t>Shubham</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IN" dirty="0" err="1" smtClean="0">
                <a:solidFill>
                  <a:schemeClr val="tx1">
                    <a:lumMod val="90000"/>
                    <a:lumOff val="10000"/>
                  </a:schemeClr>
                </a:solidFill>
                <a:latin typeface="Times New Roman" panose="02020603050405020304" pitchFamily="18" charset="0"/>
                <a:cs typeface="Times New Roman" panose="02020603050405020304" pitchFamily="18" charset="0"/>
              </a:rPr>
              <a:t>Dilip</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Ek-2016/029</a:t>
            </a:r>
            <a:endParaRPr lang="en-US" dirty="0">
              <a:solidFill>
                <a:schemeClr val="tx1">
                  <a:lumMod val="90000"/>
                  <a:lumOff val="10000"/>
                </a:schemeClr>
              </a:solidFill>
              <a:latin typeface="Times New Roman" panose="02020603050405020304" pitchFamily="18" charset="0"/>
              <a:cs typeface="Times New Roman" panose="02020603050405020304" pitchFamily="18" charset="0"/>
            </a:endParaRPr>
          </a:p>
          <a:p>
            <a:pPr lvl="0" algn="ctr"/>
            <a:r>
              <a:rPr lang="en-IN" dirty="0" err="1" smtClean="0">
                <a:solidFill>
                  <a:schemeClr val="tx1">
                    <a:lumMod val="90000"/>
                    <a:lumOff val="10000"/>
                  </a:schemeClr>
                </a:solidFill>
                <a:latin typeface="Times New Roman" panose="02020603050405020304" pitchFamily="18" charset="0"/>
                <a:cs typeface="Times New Roman" panose="02020603050405020304" pitchFamily="18" charset="0"/>
              </a:rPr>
              <a:t>Patil</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IN" dirty="0" err="1" smtClean="0">
                <a:solidFill>
                  <a:schemeClr val="tx1">
                    <a:lumMod val="90000"/>
                    <a:lumOff val="10000"/>
                  </a:schemeClr>
                </a:solidFill>
                <a:latin typeface="Times New Roman" panose="02020603050405020304" pitchFamily="18" charset="0"/>
                <a:cs typeface="Times New Roman" panose="02020603050405020304" pitchFamily="18" charset="0"/>
              </a:rPr>
              <a:t>Rushiksh</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IN" dirty="0" err="1" smtClean="0">
                <a:solidFill>
                  <a:schemeClr val="tx1">
                    <a:lumMod val="90000"/>
                    <a:lumOff val="10000"/>
                  </a:schemeClr>
                </a:solidFill>
                <a:latin typeface="Times New Roman" panose="02020603050405020304" pitchFamily="18" charset="0"/>
                <a:cs typeface="Times New Roman" panose="02020603050405020304" pitchFamily="18" charset="0"/>
              </a:rPr>
              <a:t>Sanjevkumar</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Ek-2016/058</a:t>
            </a:r>
            <a:endParaRPr lang="en-US" dirty="0">
              <a:solidFill>
                <a:schemeClr val="tx1">
                  <a:lumMod val="90000"/>
                  <a:lumOff val="10000"/>
                </a:schemeClr>
              </a:solidFill>
              <a:latin typeface="Times New Roman" panose="02020603050405020304" pitchFamily="18" charset="0"/>
              <a:cs typeface="Times New Roman" panose="02020603050405020304" pitchFamily="18" charset="0"/>
            </a:endParaRPr>
          </a:p>
          <a:p>
            <a:pPr algn="ctr"/>
            <a:r>
              <a:rPr lang="en-US"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US" dirty="0" err="1" smtClean="0">
                <a:solidFill>
                  <a:schemeClr val="tx1">
                    <a:lumMod val="90000"/>
                    <a:lumOff val="10000"/>
                  </a:schemeClr>
                </a:solidFill>
                <a:latin typeface="Times New Roman" panose="02020603050405020304" pitchFamily="18" charset="0"/>
                <a:cs typeface="Times New Roman" panose="02020603050405020304" pitchFamily="18" charset="0"/>
              </a:rPr>
              <a:t>Kadam</a:t>
            </a:r>
            <a:r>
              <a:rPr lang="en-US"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US" dirty="0" err="1" smtClean="0">
                <a:solidFill>
                  <a:schemeClr val="tx1">
                    <a:lumMod val="90000"/>
                    <a:lumOff val="10000"/>
                  </a:schemeClr>
                </a:solidFill>
                <a:latin typeface="Times New Roman" panose="02020603050405020304" pitchFamily="18" charset="0"/>
                <a:cs typeface="Times New Roman" panose="02020603050405020304" pitchFamily="18" charset="0"/>
              </a:rPr>
              <a:t>Tejas</a:t>
            </a:r>
            <a:r>
              <a:rPr lang="en-US"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US" dirty="0" err="1" smtClean="0">
                <a:solidFill>
                  <a:schemeClr val="tx1">
                    <a:lumMod val="90000"/>
                    <a:lumOff val="10000"/>
                  </a:schemeClr>
                </a:solidFill>
                <a:latin typeface="Times New Roman" panose="02020603050405020304" pitchFamily="18" charset="0"/>
                <a:cs typeface="Times New Roman" panose="02020603050405020304" pitchFamily="18" charset="0"/>
              </a:rPr>
              <a:t>Suryakant</a:t>
            </a:r>
            <a:r>
              <a:rPr lang="en-US"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 Ek-2014/029</a:t>
            </a:r>
            <a:endParaRPr lang="en-US" dirty="0" smtClean="0">
              <a:solidFill>
                <a:schemeClr val="tx1">
                  <a:lumMod val="90000"/>
                  <a:lumOff val="10000"/>
                </a:schemeClr>
              </a:solidFill>
              <a:latin typeface="Times New Roman" panose="02020603050405020304" pitchFamily="18" charset="0"/>
              <a:cs typeface="Times New Roman" panose="02020603050405020304" pitchFamily="18" charset="0"/>
            </a:endParaRPr>
          </a:p>
          <a:p>
            <a:pPr algn="ctr"/>
            <a:r>
              <a:rPr lang="en-US" dirty="0" err="1" smtClean="0">
                <a:solidFill>
                  <a:schemeClr val="tx1">
                    <a:lumMod val="90000"/>
                    <a:lumOff val="10000"/>
                  </a:schemeClr>
                </a:solidFill>
                <a:latin typeface="Times New Roman" panose="02020603050405020304" pitchFamily="18" charset="0"/>
                <a:cs typeface="Times New Roman" panose="02020603050405020304" pitchFamily="18" charset="0"/>
              </a:rPr>
              <a:t>Patil</a:t>
            </a:r>
            <a:r>
              <a:rPr lang="en-US"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US" dirty="0" err="1" smtClean="0">
                <a:solidFill>
                  <a:schemeClr val="tx1">
                    <a:lumMod val="90000"/>
                    <a:lumOff val="10000"/>
                  </a:schemeClr>
                </a:solidFill>
                <a:latin typeface="Times New Roman" panose="02020603050405020304" pitchFamily="18" charset="0"/>
                <a:cs typeface="Times New Roman" panose="02020603050405020304" pitchFamily="18" charset="0"/>
              </a:rPr>
              <a:t>Sourabh</a:t>
            </a:r>
            <a:r>
              <a:rPr lang="en-US"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US" dirty="0" err="1" smtClean="0">
                <a:solidFill>
                  <a:schemeClr val="tx1">
                    <a:lumMod val="90000"/>
                    <a:lumOff val="10000"/>
                  </a:schemeClr>
                </a:solidFill>
                <a:latin typeface="Times New Roman" panose="02020603050405020304" pitchFamily="18" charset="0"/>
                <a:cs typeface="Times New Roman" panose="02020603050405020304" pitchFamily="18" charset="0"/>
              </a:rPr>
              <a:t>Sachin</a:t>
            </a:r>
            <a:r>
              <a:rPr lang="en-US" dirty="0" smtClean="0">
                <a:solidFill>
                  <a:schemeClr val="tx1">
                    <a:lumMod val="90000"/>
                    <a:lumOff val="10000"/>
                  </a:schemeClr>
                </a:solidFill>
                <a:latin typeface="Times New Roman" panose="02020603050405020304" pitchFamily="18" charset="0"/>
                <a:cs typeface="Times New Roman" panose="02020603050405020304" pitchFamily="18" charset="0"/>
              </a:rPr>
              <a:t>               </a:t>
            </a:r>
            <a:r>
              <a:rPr lang="en-IN" dirty="0" smtClean="0">
                <a:solidFill>
                  <a:schemeClr val="tx1">
                    <a:lumMod val="90000"/>
                    <a:lumOff val="10000"/>
                  </a:schemeClr>
                </a:solidFill>
                <a:latin typeface="Times New Roman" panose="02020603050405020304" pitchFamily="18" charset="0"/>
                <a:cs typeface="Times New Roman" panose="02020603050405020304" pitchFamily="18" charset="0"/>
              </a:rPr>
              <a:t>Ek-2014/053</a:t>
            </a:r>
            <a:endParaRPr lang="en-US" dirty="0" smtClean="0">
              <a:solidFill>
                <a:schemeClr val="tx1">
                  <a:lumMod val="90000"/>
                  <a:lumOff val="10000"/>
                </a:schemeClr>
              </a:solidFill>
              <a:latin typeface="Times New Roman" panose="02020603050405020304" pitchFamily="18" charset="0"/>
              <a:cs typeface="Times New Roman" panose="02020603050405020304" pitchFamily="18" charset="0"/>
            </a:endParaRPr>
          </a:p>
          <a:p>
            <a:pPr algn="ctr"/>
            <a:endParaRPr lang="en-US" dirty="0" smtClean="0">
              <a:solidFill>
                <a:schemeClr val="tx1">
                  <a:lumMod val="90000"/>
                  <a:lumOff val="10000"/>
                </a:schemeClr>
              </a:solidFill>
              <a:latin typeface="Times New Roman" panose="02020603050405020304" pitchFamily="18" charset="0"/>
              <a:cs typeface="Times New Roman" panose="02020603050405020304" pitchFamily="18" charset="0"/>
            </a:endParaRPr>
          </a:p>
          <a:p>
            <a:pPr algn="ctr"/>
            <a:r>
              <a:rPr lang="en-US" sz="2000" b="1" dirty="0">
                <a:solidFill>
                  <a:srgbClr val="002060"/>
                </a:solidFill>
                <a:latin typeface="Times New Roman" pitchFamily="18" charset="0"/>
                <a:cs typeface="Times New Roman" pitchFamily="18" charset="0"/>
              </a:rPr>
              <a:t>Under the guidance of </a:t>
            </a:r>
            <a:endParaRPr lang="en-US" sz="2000" b="1" dirty="0" smtClean="0">
              <a:solidFill>
                <a:srgbClr val="002060"/>
              </a:solidFill>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Prof. </a:t>
            </a:r>
            <a:r>
              <a:rPr lang="en-US" sz="2000" dirty="0" smtClean="0">
                <a:latin typeface="Times New Roman" pitchFamily="18" charset="0"/>
                <a:cs typeface="Times New Roman" pitchFamily="18" charset="0"/>
              </a:rPr>
              <a:t>D. A. </a:t>
            </a:r>
            <a:r>
              <a:rPr lang="en-US" sz="2000" dirty="0" err="1" smtClean="0">
                <a:latin typeface="Times New Roman" pitchFamily="18" charset="0"/>
                <a:cs typeface="Times New Roman" pitchFamily="18" charset="0"/>
              </a:rPr>
              <a:t>Patil</a:t>
            </a:r>
            <a:endParaRPr lang="en-US" sz="2000" dirty="0" smtClean="0">
              <a:latin typeface="Times New Roman" pitchFamily="18" charset="0"/>
              <a:cs typeface="Times New Roman" pitchFamily="18" charset="0"/>
            </a:endParaRPr>
          </a:p>
          <a:p>
            <a:pPr algn="ctr">
              <a:buNone/>
            </a:pPr>
            <a:r>
              <a:rPr lang="en-US" sz="2000" b="1" dirty="0">
                <a:solidFill>
                  <a:srgbClr val="0070C0"/>
                </a:solidFill>
                <a:latin typeface="Times New Roman" pitchFamily="18" charset="0"/>
                <a:cs typeface="Times New Roman" pitchFamily="18" charset="0"/>
              </a:rPr>
              <a:t>Assistant Professor</a:t>
            </a:r>
            <a:endParaRPr lang="en-US" sz="2000" dirty="0">
              <a:solidFill>
                <a:srgbClr val="0070C0"/>
              </a:solidFill>
              <a:latin typeface="Times New Roman" pitchFamily="18" charset="0"/>
              <a:cs typeface="Times New Roman" pitchFamily="18" charset="0"/>
            </a:endParaRPr>
          </a:p>
          <a:p>
            <a:pPr algn="ctr">
              <a:buNone/>
            </a:pPr>
            <a:r>
              <a:rPr lang="en-US" sz="2000" b="1" dirty="0">
                <a:solidFill>
                  <a:srgbClr val="0070C0"/>
                </a:solidFill>
                <a:latin typeface="Times New Roman" pitchFamily="18" charset="0"/>
                <a:cs typeface="Times New Roman" pitchFamily="18" charset="0"/>
              </a:rPr>
              <a:t>Department of </a:t>
            </a:r>
            <a:r>
              <a:rPr lang="en-US" sz="2000" b="1" dirty="0" smtClean="0">
                <a:solidFill>
                  <a:srgbClr val="0070C0"/>
                </a:solidFill>
                <a:latin typeface="Times New Roman" pitchFamily="18" charset="0"/>
                <a:cs typeface="Times New Roman" pitchFamily="18" charset="0"/>
              </a:rPr>
              <a:t>Irrigation and </a:t>
            </a:r>
            <a:r>
              <a:rPr lang="en-US" sz="2000" b="1" dirty="0" err="1" smtClean="0">
                <a:solidFill>
                  <a:srgbClr val="0070C0"/>
                </a:solidFill>
                <a:latin typeface="Times New Roman" pitchFamily="18" charset="0"/>
                <a:cs typeface="Times New Roman" pitchFamily="18" charset="0"/>
              </a:rPr>
              <a:t>DrainageEngineering</a:t>
            </a:r>
            <a:endParaRPr lang="en-US" sz="2000" b="1" dirty="0" smtClean="0">
              <a:solidFill>
                <a:srgbClr val="0070C0"/>
              </a:solidFill>
              <a:latin typeface="Times New Roman" pitchFamily="18" charset="0"/>
              <a:cs typeface="Times New Roman" pitchFamily="18" charset="0"/>
            </a:endParaRPr>
          </a:p>
          <a:p>
            <a:pPr algn="ctr">
              <a:buNone/>
            </a:pPr>
            <a:endParaRPr lang="en-US" sz="2800" dirty="0">
              <a:solidFill>
                <a:srgbClr val="D60093"/>
              </a:solidFill>
              <a:latin typeface="Times New Roman" pitchFamily="18" charset="0"/>
              <a:cs typeface="Times New Roman" pitchFamily="18" charset="0"/>
            </a:endParaRPr>
          </a:p>
          <a:p>
            <a:pPr algn="ctr">
              <a:buNone/>
            </a:pPr>
            <a:r>
              <a:rPr lang="en-US" sz="2000" i="1" dirty="0">
                <a:solidFill>
                  <a:schemeClr val="accent5">
                    <a:lumMod val="50000"/>
                  </a:schemeClr>
                </a:solidFill>
                <a:latin typeface="Times New Roman" pitchFamily="18" charset="0"/>
                <a:cs typeface="Times New Roman" pitchFamily="18" charset="0"/>
              </a:rPr>
              <a:t>Submitted </a:t>
            </a:r>
            <a:r>
              <a:rPr lang="en-US" sz="2000" i="1" dirty="0" smtClean="0">
                <a:solidFill>
                  <a:schemeClr val="accent5">
                    <a:lumMod val="50000"/>
                  </a:schemeClr>
                </a:solidFill>
                <a:latin typeface="Times New Roman" pitchFamily="18" charset="0"/>
                <a:cs typeface="Times New Roman" pitchFamily="18" charset="0"/>
              </a:rPr>
              <a:t>to</a:t>
            </a:r>
            <a:endParaRPr lang="en-US" sz="2000" dirty="0">
              <a:solidFill>
                <a:schemeClr val="accent5">
                  <a:lumMod val="50000"/>
                </a:schemeClr>
              </a:solidFill>
              <a:latin typeface="Times New Roman" pitchFamily="18" charset="0"/>
              <a:cs typeface="Times New Roman" pitchFamily="18" charset="0"/>
            </a:endParaRPr>
          </a:p>
          <a:p>
            <a:pPr algn="ctr">
              <a:buNone/>
            </a:pPr>
            <a:r>
              <a:rPr lang="en-US" sz="2000" b="1" dirty="0" smtClean="0">
                <a:solidFill>
                  <a:srgbClr val="7030A0"/>
                </a:solidFill>
                <a:latin typeface="Times New Roman" pitchFamily="18" charset="0"/>
                <a:cs typeface="Times New Roman" pitchFamily="18" charset="0"/>
              </a:rPr>
              <a:t>Department of Irrigation and Drainage Engineering</a:t>
            </a:r>
          </a:p>
          <a:p>
            <a:pPr algn="ctr">
              <a:buNone/>
            </a:pPr>
            <a:r>
              <a:rPr lang="en-US" sz="2000" b="1" dirty="0" smtClean="0">
                <a:solidFill>
                  <a:srgbClr val="7030A0"/>
                </a:solidFill>
                <a:latin typeface="Times New Roman" pitchFamily="18" charset="0"/>
                <a:cs typeface="Times New Roman" pitchFamily="18" charset="0"/>
              </a:rPr>
              <a:t>Dr. D. Y. Patil College of Agricultural Engineering and</a:t>
            </a:r>
          </a:p>
          <a:p>
            <a:pPr algn="ctr">
              <a:buNone/>
            </a:pPr>
            <a:r>
              <a:rPr lang="en-US" sz="2000" b="1" dirty="0" smtClean="0">
                <a:solidFill>
                  <a:srgbClr val="7030A0"/>
                </a:solidFill>
                <a:latin typeface="Times New Roman" pitchFamily="18" charset="0"/>
                <a:cs typeface="Times New Roman" pitchFamily="18" charset="0"/>
              </a:rPr>
              <a:t>Technology, Talsande, Dist.-Kolhapur</a:t>
            </a:r>
          </a:p>
          <a:p>
            <a:pPr algn="ctr">
              <a:buNone/>
            </a:pPr>
            <a:r>
              <a:rPr lang="en-US" sz="2000" b="1" dirty="0" smtClean="0">
                <a:solidFill>
                  <a:srgbClr val="7030A0"/>
                </a:solidFill>
                <a:latin typeface="Times New Roman" pitchFamily="18" charset="0"/>
                <a:cs typeface="Times New Roman" pitchFamily="18" charset="0"/>
              </a:rPr>
              <a:t>2019</a:t>
            </a:r>
            <a:endParaRPr lang="en-US" sz="2000"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218355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3E7A4E2-C3EE-4A94-9636-556E24DF8071}" type="slidenum">
              <a:rPr lang="en-IN" smtClean="0"/>
              <a:pPr/>
              <a:t>3</a:t>
            </a:fld>
            <a:endParaRPr lang="en-IN"/>
          </a:p>
        </p:txBody>
      </p:sp>
      <p:sp>
        <p:nvSpPr>
          <p:cNvPr id="3" name="Title 1"/>
          <p:cNvSpPr txBox="1">
            <a:spLocks/>
          </p:cNvSpPr>
          <p:nvPr/>
        </p:nvSpPr>
        <p:spPr>
          <a:xfrm>
            <a:off x="990600" y="228600"/>
            <a:ext cx="7416800" cy="700107"/>
          </a:xfrm>
          <a:prstGeom prst="rect">
            <a:avLst/>
          </a:prstGeom>
          <a:ln w="127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b="1" dirty="0" smtClean="0">
                <a:latin typeface="Times New Roman" panose="02020603050405020304" pitchFamily="18" charset="0"/>
                <a:cs typeface="Times New Roman" panose="02020603050405020304" pitchFamily="18" charset="0"/>
              </a:rPr>
              <a:t>CONTENTS </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90600" y="1066800"/>
            <a:ext cx="7696200" cy="5078313"/>
          </a:xfrm>
          <a:prstGeom prst="rect">
            <a:avLst/>
          </a:prstGeom>
          <a:noFill/>
        </p:spPr>
        <p:txBody>
          <a:bodyPr wrap="square" rtlCol="0">
            <a:spAutoFit/>
          </a:bodyPr>
          <a:lstStyle/>
          <a:p>
            <a:pPr marL="285750" indent="-285750">
              <a:lnSpc>
                <a:spcPct val="150000"/>
              </a:lnSpc>
              <a:buClr>
                <a:srgbClr val="002060"/>
              </a:buClr>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Introduction</a:t>
            </a:r>
          </a:p>
          <a:p>
            <a:pPr marL="285750" indent="-285750">
              <a:lnSpc>
                <a:spcPct val="150000"/>
              </a:lnSpc>
              <a:buClr>
                <a:srgbClr val="002060"/>
              </a:buClr>
              <a:buFont typeface="Wingdings" panose="05000000000000000000" pitchFamily="2" charset="2"/>
              <a:buChar char="Ø"/>
            </a:pPr>
            <a:r>
              <a:rPr lang="en-US" sz="2400" smtClean="0">
                <a:solidFill>
                  <a:srgbClr val="000000"/>
                </a:solidFill>
                <a:latin typeface="Times New Roman" panose="02020603050405020304" pitchFamily="18" charset="0"/>
                <a:cs typeface="Times New Roman" panose="02020603050405020304" pitchFamily="18" charset="0"/>
              </a:rPr>
              <a:t>Importance</a:t>
            </a:r>
            <a:endParaRPr lang="en-US" sz="2400" dirty="0" smtClean="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Clr>
                <a:srgbClr val="002060"/>
              </a:buClr>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Objectives </a:t>
            </a:r>
          </a:p>
          <a:p>
            <a:pPr marL="285750" indent="-285750">
              <a:lnSpc>
                <a:spcPct val="150000"/>
              </a:lnSpc>
              <a:buClr>
                <a:srgbClr val="002060"/>
              </a:buClr>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Review of literature</a:t>
            </a:r>
          </a:p>
          <a:p>
            <a:pPr marL="285750" indent="-285750">
              <a:lnSpc>
                <a:spcPct val="150000"/>
              </a:lnSpc>
              <a:buClr>
                <a:srgbClr val="002060"/>
              </a:buClr>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Material and methods</a:t>
            </a:r>
          </a:p>
          <a:p>
            <a:pPr marL="285750" indent="-285750">
              <a:lnSpc>
                <a:spcPct val="150000"/>
              </a:lnSpc>
              <a:buClr>
                <a:srgbClr val="002060"/>
              </a:buClr>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Plan of experiment</a:t>
            </a:r>
          </a:p>
          <a:p>
            <a:pPr marL="285750" indent="-285750">
              <a:lnSpc>
                <a:spcPct val="150000"/>
              </a:lnSpc>
              <a:buClr>
                <a:srgbClr val="002060"/>
              </a:buClr>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Facilities required and their availabilities</a:t>
            </a:r>
          </a:p>
          <a:p>
            <a:pPr marL="285750" indent="-285750">
              <a:lnSpc>
                <a:spcPct val="150000"/>
              </a:lnSpc>
              <a:buClr>
                <a:srgbClr val="002060"/>
              </a:buClr>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Location and existing facilities</a:t>
            </a:r>
          </a:p>
          <a:p>
            <a:pPr marL="285750" indent="-285750">
              <a:lnSpc>
                <a:spcPct val="150000"/>
              </a:lnSpc>
              <a:buClr>
                <a:srgbClr val="002060"/>
              </a:buClr>
              <a:buFont typeface="Wingdings" panose="05000000000000000000" pitchFamily="2" charset="2"/>
              <a:buChar char="Ø"/>
            </a:pPr>
            <a:r>
              <a:rPr lang="en-US" sz="2400" dirty="0" smtClean="0">
                <a:solidFill>
                  <a:srgbClr val="000000"/>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xmlns="" val="3023928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Content Placeholder 7"/>
          <p:cNvSpPr>
            <a:spLocks noGrp="1"/>
          </p:cNvSpPr>
          <p:nvPr>
            <p:ph idx="1"/>
          </p:nvPr>
        </p:nvSpPr>
        <p:spPr>
          <a:xfrm>
            <a:off x="381000" y="1676400"/>
            <a:ext cx="8571053" cy="4896091"/>
          </a:xfrm>
        </p:spPr>
        <p:txBody>
          <a:bodyPr>
            <a:normAutofit/>
          </a:bodyPr>
          <a:lstStyle/>
          <a:p>
            <a:pPr algn="just">
              <a:buClr>
                <a:schemeClr val="accent5">
                  <a:lumMod val="50000"/>
                </a:schemeClr>
              </a:buClr>
              <a:buFont typeface="Wingdings" panose="05000000000000000000" pitchFamily="2" charset="2"/>
              <a:buChar char="v"/>
            </a:pPr>
            <a:r>
              <a:rPr lang="en-US" sz="2000" dirty="0" smtClean="0">
                <a:latin typeface="Times New Roman" pitchFamily="18" charset="0"/>
                <a:cs typeface="Times New Roman" pitchFamily="18" charset="0"/>
              </a:rPr>
              <a:t>In today's era, the traditional methods that are used for irrigation, such as over head sprinkler and flood type, is not that much efficient. They results in a lot of wastage of water and can also promote disease such as fungus formation due to over moisture of the soil.</a:t>
            </a:r>
            <a:endParaRPr lang="en-IN" sz="2000" dirty="0" smtClean="0">
              <a:solidFill>
                <a:schemeClr val="tx1">
                  <a:lumMod val="90000"/>
                  <a:lumOff val="10000"/>
                </a:schemeClr>
              </a:solidFill>
              <a:latin typeface="Times New Roman" pitchFamily="18" charset="0"/>
              <a:cs typeface="Times New Roman" pitchFamily="18" charset="0"/>
            </a:endParaRPr>
          </a:p>
          <a:p>
            <a:pPr algn="just">
              <a:buClr>
                <a:schemeClr val="accent5">
                  <a:lumMod val="50000"/>
                </a:schemeClr>
              </a:buClr>
              <a:buFont typeface="Wingdings" panose="05000000000000000000" pitchFamily="2" charset="2"/>
              <a:buChar char="v"/>
            </a:pPr>
            <a:r>
              <a:rPr lang="en-US" sz="2000" dirty="0" smtClean="0">
                <a:latin typeface="Times New Roman" pitchFamily="18" charset="0"/>
                <a:cs typeface="Times New Roman" pitchFamily="18" charset="0"/>
              </a:rPr>
              <a:t>Agriculture is the most important occupation for the most of the Indian families. It plays vital role in the development of agricultural country.</a:t>
            </a:r>
            <a:endParaRPr lang="en-IN" sz="2000" dirty="0" smtClean="0">
              <a:solidFill>
                <a:schemeClr val="tx1">
                  <a:lumMod val="90000"/>
                  <a:lumOff val="10000"/>
                </a:schemeClr>
              </a:solidFill>
              <a:latin typeface="Times New Roman" pitchFamily="18" charset="0"/>
              <a:cs typeface="Times New Roman" pitchFamily="18" charset="0"/>
            </a:endParaRPr>
          </a:p>
          <a:p>
            <a:pPr algn="just">
              <a:buClr>
                <a:schemeClr val="accent5">
                  <a:lumMod val="50000"/>
                </a:schemeClr>
              </a:buClr>
              <a:buFont typeface="Wingdings" panose="05000000000000000000" pitchFamily="2" charset="2"/>
              <a:buChar char="v"/>
            </a:pPr>
            <a:r>
              <a:rPr lang="en-US" sz="2000" dirty="0" smtClean="0">
                <a:latin typeface="Times New Roman" pitchFamily="18" charset="0"/>
                <a:cs typeface="Times New Roman" pitchFamily="18" charset="0"/>
              </a:rPr>
              <a:t>Irrigation is one method to supply water but in some cases, there will be lot of water wastage. Therefore, in this regard to save water and time we have proposed project titled Impact study on  </a:t>
            </a:r>
            <a:r>
              <a:rPr lang="en-US" sz="2000" dirty="0" err="1" smtClean="0">
                <a:latin typeface="Times New Roman" pitchFamily="18" charset="0"/>
                <a:cs typeface="Times New Roman" pitchFamily="18" charset="0"/>
              </a:rPr>
              <a:t>arduino</a:t>
            </a:r>
            <a:r>
              <a:rPr lang="en-US" sz="2000" dirty="0" smtClean="0">
                <a:latin typeface="Times New Roman" pitchFamily="18" charset="0"/>
                <a:cs typeface="Times New Roman" pitchFamily="18" charset="0"/>
              </a:rPr>
              <a:t> based hydroponic system.</a:t>
            </a:r>
            <a:endParaRPr lang="en-IN" sz="2000" dirty="0" smtClean="0">
              <a:solidFill>
                <a:schemeClr val="tx1">
                  <a:lumMod val="90000"/>
                  <a:lumOff val="10000"/>
                </a:schemeClr>
              </a:solidFill>
              <a:latin typeface="Times New Roman" pitchFamily="18" charset="0"/>
              <a:cs typeface="Times New Roman" pitchFamily="18" charset="0"/>
            </a:endParaRPr>
          </a:p>
          <a:p>
            <a:pPr algn="just">
              <a:buClr>
                <a:schemeClr val="accent5">
                  <a:lumMod val="50000"/>
                </a:schemeClr>
              </a:buClr>
              <a:buFont typeface="Wingdings" panose="05000000000000000000" pitchFamily="2" charset="2"/>
              <a:buChar char="v"/>
            </a:pPr>
            <a:r>
              <a:rPr lang="en-US" sz="2000" dirty="0" smtClean="0">
                <a:latin typeface="Times New Roman" pitchFamily="18" charset="0"/>
                <a:cs typeface="Times New Roman" pitchFamily="18" charset="0"/>
              </a:rPr>
              <a:t>In this proposed system, we are using various sensors like temperature, humidity, soil moisture sensors that sense the various parameters of the soil.</a:t>
            </a:r>
          </a:p>
          <a:p>
            <a:pPr algn="just">
              <a:buClr>
                <a:schemeClr val="accent5">
                  <a:lumMod val="50000"/>
                </a:schemeClr>
              </a:buClr>
              <a:buFont typeface="Wingdings" panose="05000000000000000000" pitchFamily="2" charset="2"/>
              <a:buChar char="v"/>
            </a:pPr>
            <a:r>
              <a:rPr lang="en-US" sz="2000" dirty="0" smtClean="0">
                <a:latin typeface="Times New Roman" pitchFamily="18" charset="0"/>
                <a:cs typeface="Times New Roman" pitchFamily="18" charset="0"/>
              </a:rPr>
              <a:t>In addition, based on soil moisture value land is automatically irrigated by ON/OFF of the motor. These sensed parameters and motor status will be displayed on LCD.</a:t>
            </a:r>
          </a:p>
          <a:p>
            <a:pPr algn="just">
              <a:buClr>
                <a:schemeClr val="accent5">
                  <a:lumMod val="50000"/>
                </a:schemeClr>
              </a:buClr>
              <a:buFont typeface="Wingdings" panose="05000000000000000000" pitchFamily="2" charset="2"/>
              <a:buChar char="v"/>
            </a:pPr>
            <a:endParaRPr lang="en-US" sz="2000" dirty="0" smtClean="0">
              <a:latin typeface="Times New Roman" pitchFamily="18" charset="0"/>
              <a:cs typeface="Times New Roman" pitchFamily="18" charset="0"/>
            </a:endParaRPr>
          </a:p>
          <a:p>
            <a:pPr algn="just">
              <a:buClr>
                <a:schemeClr val="accent5">
                  <a:lumMod val="50000"/>
                </a:schemeClr>
              </a:buClr>
              <a:buFont typeface="Wingdings" panose="05000000000000000000" pitchFamily="2" charset="2"/>
              <a:buChar char="v"/>
            </a:pPr>
            <a:endParaRPr lang="en-US" sz="2000" dirty="0" smtClean="0">
              <a:latin typeface="Times New Roman" pitchFamily="18" charset="0"/>
              <a:cs typeface="Times New Roman" pitchFamily="18" charset="0"/>
            </a:endParaRPr>
          </a:p>
          <a:p>
            <a:pPr algn="just">
              <a:buClr>
                <a:schemeClr val="accent5">
                  <a:lumMod val="50000"/>
                </a:schemeClr>
              </a:buClr>
              <a:buFont typeface="Wingdings" panose="05000000000000000000" pitchFamily="2" charset="2"/>
              <a:buChar char="v"/>
            </a:pPr>
            <a:endParaRPr lang="en-IN" sz="2000" dirty="0" smtClean="0">
              <a:solidFill>
                <a:schemeClr val="tx1">
                  <a:lumMod val="90000"/>
                  <a:lumOff val="10000"/>
                </a:schemeClr>
              </a:solidFill>
              <a:latin typeface="Times New Roman" pitchFamily="18" charset="0"/>
              <a:cs typeface="Times New Roman" pitchFamily="18" charset="0"/>
            </a:endParaRPr>
          </a:p>
          <a:p>
            <a:pPr algn="just">
              <a:buClr>
                <a:schemeClr val="accent5">
                  <a:lumMod val="50000"/>
                </a:schemeClr>
              </a:buClr>
              <a:buFont typeface="Wingdings" panose="05000000000000000000" pitchFamily="2" charset="2"/>
              <a:buChar char="v"/>
            </a:pPr>
            <a:endParaRPr lang="en-IN" sz="2000" dirty="0" smtClean="0">
              <a:solidFill>
                <a:schemeClr val="tx1">
                  <a:lumMod val="90000"/>
                  <a:lumOff val="10000"/>
                </a:schemeClr>
              </a:solidFill>
              <a:latin typeface="Times New Roman" pitchFamily="18" charset="0"/>
              <a:cs typeface="Times New Roman" pitchFamily="18" charset="0"/>
            </a:endParaRPr>
          </a:p>
        </p:txBody>
      </p:sp>
      <p:sp>
        <p:nvSpPr>
          <p:cNvPr id="1048600" name="Title 1"/>
          <p:cNvSpPr>
            <a:spLocks noGrp="1"/>
          </p:cNvSpPr>
          <p:nvPr>
            <p:ph type="title"/>
          </p:nvPr>
        </p:nvSpPr>
        <p:spPr>
          <a:xfrm>
            <a:off x="971550" y="728629"/>
            <a:ext cx="7416800" cy="70010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a:normAutofit/>
          </a:bodyPr>
          <a:lstStyle/>
          <a:p>
            <a:pPr algn="ctr" eaLnBrk="1" fontAlgn="auto" hangingPunct="1">
              <a:spcAft>
                <a:spcPts val="0"/>
              </a:spcAft>
            </a:pPr>
            <a:r>
              <a:rPr lang="en-US" sz="3200" b="1" dirty="0" smtClean="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E7A4E2-C3EE-4A94-9636-556E24DF8071}" type="slidenum">
              <a:rPr lang="en-IN" smtClean="0"/>
              <a:pPr/>
              <a:t>5</a:t>
            </a:fld>
            <a:endParaRPr lang="en-IN"/>
          </a:p>
        </p:txBody>
      </p:sp>
      <p:sp>
        <p:nvSpPr>
          <p:cNvPr id="6" name="Content Placeholder 5"/>
          <p:cNvSpPr>
            <a:spLocks noGrp="1"/>
          </p:cNvSpPr>
          <p:nvPr>
            <p:ph idx="1"/>
          </p:nvPr>
        </p:nvSpPr>
        <p:spPr>
          <a:xfrm>
            <a:off x="381000" y="304800"/>
            <a:ext cx="8229600" cy="4525963"/>
          </a:xfrm>
        </p:spPr>
        <p:txBody>
          <a:bodyPr>
            <a:normAutofit/>
          </a:bodyPr>
          <a:lstStyle/>
          <a:p>
            <a:pPr algn="just">
              <a:buClr>
                <a:schemeClr val="accent5">
                  <a:lumMod val="50000"/>
                </a:schemeClr>
              </a:buClr>
              <a:buNone/>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The proposed system has been designed to overcome the unnecessary water flow into the agricultural lands. Temperature, moisture and humidity readings are continuously monitored by using temperature, moisture and humidity sensor and send these values to the assigned IP address.</a:t>
            </a:r>
          </a:p>
          <a:p>
            <a:pPr>
              <a:buFont typeface="Wingdings" pitchFamily="2" charset="2"/>
              <a:buChar char="v"/>
            </a:pPr>
            <a:r>
              <a:rPr lang="en-US" sz="2000" dirty="0" smtClean="0">
                <a:latin typeface="Times New Roman" pitchFamily="18" charset="0"/>
                <a:cs typeface="Times New Roman" pitchFamily="18" charset="0"/>
              </a:rPr>
              <a:t>For effective growth of crop and for reducing excess water used in irrigation and also save the time of farmers which consume during irrigation process it necessary to design irrigation system which saves the time of irrigation and also saves the water.</a:t>
            </a:r>
          </a:p>
          <a:p>
            <a:pPr>
              <a:buNone/>
            </a:pPr>
            <a:r>
              <a:rPr lang="en-US" sz="2000" dirty="0" smtClean="0"/>
              <a:t>	</a:t>
            </a:r>
          </a:p>
          <a:p>
            <a:pPr>
              <a:buFont typeface="Wingdings"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93941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2"/>
          <p:cNvSpPr>
            <a:spLocks noGrp="1" noChangeArrowheads="1"/>
          </p:cNvSpPr>
          <p:nvPr>
            <p:ph idx="1"/>
          </p:nvPr>
        </p:nvSpPr>
        <p:spPr bwMode="auto">
          <a:xfrm>
            <a:off x="464314" y="1795618"/>
            <a:ext cx="8143932" cy="21749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z="2400" dirty="0" smtClean="0"/>
              <a:t>To develop </a:t>
            </a:r>
            <a:r>
              <a:rPr lang="en-US" sz="2400" smtClean="0"/>
              <a:t>arduino</a:t>
            </a:r>
            <a:r>
              <a:rPr lang="en-US" sz="2400" dirty="0" smtClean="0"/>
              <a:t> model for irrigation scheduling in hydroponic system.</a:t>
            </a:r>
          </a:p>
          <a:p>
            <a:pPr lvl="0"/>
            <a:r>
              <a:rPr lang="en-US" sz="2400" dirty="0" smtClean="0"/>
              <a:t>To study parameters such as soil moisture, temperature and humidity by using sensor.</a:t>
            </a:r>
          </a:p>
          <a:p>
            <a:pPr marL="457200" marR="0" lvl="0" indent="-457200" algn="just" defTabSz="914400" rtl="0" eaLnBrk="1" fontAlgn="base" latinLnBrk="0" hangingPunct="1">
              <a:lnSpc>
                <a:spcPct val="150000"/>
              </a:lnSpc>
              <a:spcBef>
                <a:spcPct val="0"/>
              </a:spcBef>
              <a:spcAft>
                <a:spcPct val="0"/>
              </a:spcAft>
              <a:buClrTx/>
              <a:buSzTx/>
              <a:buNone/>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971550" y="685800"/>
            <a:ext cx="7416800" cy="700107"/>
          </a:xfrm>
          <a:prstGeom prst="rect">
            <a:avLst/>
          </a:prstGeom>
          <a:ln w="127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b="1" dirty="0" smtClean="0">
                <a:latin typeface="Times New Roman" panose="02020603050405020304" pitchFamily="18" charset="0"/>
                <a:cs typeface="Times New Roman" panose="02020603050405020304" pitchFamily="18" charset="0"/>
              </a:rPr>
              <a:t>OBJECTIVES</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v"/>
            </a:pPr>
            <a:r>
              <a:rPr lang="en-US" sz="2000" dirty="0" smtClean="0">
                <a:latin typeface="Times New Roman" pitchFamily="18" charset="0"/>
                <a:cs typeface="Times New Roman" pitchFamily="18" charset="0"/>
              </a:rPr>
              <a:t>It helps in water the crops as per their need.</a:t>
            </a:r>
          </a:p>
          <a:p>
            <a:pPr>
              <a:buFont typeface="Wingdings" pitchFamily="2" charset="2"/>
              <a:buChar char="v"/>
            </a:pPr>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E3E7A4E2-C3EE-4A94-9636-556E24DF8071}" type="slidenum">
              <a:rPr lang="en-IN" smtClean="0"/>
              <a:pPr/>
              <a:t>7</a:t>
            </a:fld>
            <a:endParaRPr lang="en-IN"/>
          </a:p>
        </p:txBody>
      </p:sp>
      <p:sp>
        <p:nvSpPr>
          <p:cNvPr id="5" name="Title 1"/>
          <p:cNvSpPr txBox="1">
            <a:spLocks noGrp="1"/>
          </p:cNvSpPr>
          <p:nvPr>
            <p:ph type="title"/>
          </p:nvPr>
        </p:nvSpPr>
        <p:spPr>
          <a:xfrm>
            <a:off x="457200" y="228600"/>
            <a:ext cx="8229600" cy="1143000"/>
          </a:xfrm>
          <a:prstGeom prst="rect">
            <a:avLst/>
          </a:prstGeom>
          <a:ln w="127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dirty="0" smtClean="0">
                <a:latin typeface="Times New Roman" panose="02020603050405020304" pitchFamily="18" charset="0"/>
                <a:cs typeface="Times New Roman" panose="02020603050405020304" pitchFamily="18" charset="0"/>
              </a:rPr>
              <a:t>IMPORTANCE</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ontent Placeholder 5"/>
          <p:cNvGraphicFramePr>
            <a:graphicFrameLocks noGrp="1"/>
          </p:cNvGraphicFramePr>
          <p:nvPr>
            <p:ph idx="1"/>
            <p:extLst>
              <p:ext uri="{D42A27DB-BD31-4B8C-83A1-F6EECF244321}">
                <p14:modId xmlns:p14="http://schemas.microsoft.com/office/powerpoint/2010/main" xmlns="" val="1722267618"/>
              </p:ext>
            </p:extLst>
          </p:nvPr>
        </p:nvGraphicFramePr>
        <p:xfrm>
          <a:off x="152400" y="1371601"/>
          <a:ext cx="8763000" cy="5011672"/>
        </p:xfrm>
        <a:graphic>
          <a:graphicData uri="http://schemas.openxmlformats.org/drawingml/2006/table">
            <a:tbl>
              <a:tblPr firstRow="1" lastRow="1" bandRow="1">
                <a:tableStyleId>{5C22544A-7EE6-4342-B048-85BDC9FD1C3A}</a:tableStyleId>
              </a:tblPr>
              <a:tblGrid>
                <a:gridCol w="1600200"/>
                <a:gridCol w="3438525"/>
                <a:gridCol w="3724275"/>
              </a:tblGrid>
              <a:tr h="561592">
                <a:tc>
                  <a:txBody>
                    <a:bodyPr/>
                    <a:lstStyle/>
                    <a:p>
                      <a:pPr algn="ctr"/>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solidFill>
                      <a:schemeClr val="tx2">
                        <a:lumMod val="75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Work Done</a:t>
                      </a:r>
                      <a:endParaRPr lang="en-US" sz="2000" dirty="0">
                        <a:latin typeface="Times New Roman" panose="02020603050405020304" pitchFamily="18" charset="0"/>
                        <a:cs typeface="Times New Roman" panose="02020603050405020304" pitchFamily="18" charset="0"/>
                      </a:endParaRPr>
                    </a:p>
                  </a:txBody>
                  <a:tcPr>
                    <a:solidFill>
                      <a:schemeClr val="tx2">
                        <a:lumMod val="75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txBody>
                  <a:tcPr>
                    <a:solidFill>
                      <a:schemeClr val="tx2">
                        <a:lumMod val="75000"/>
                      </a:schemeClr>
                    </a:solidFill>
                  </a:tcPr>
                </a:tc>
              </a:tr>
              <a:tr h="1028468">
                <a:tc>
                  <a:txBody>
                    <a:bodyPr/>
                    <a:lstStyle/>
                    <a:p>
                      <a:r>
                        <a:rPr lang="en-US" sz="2000" dirty="0" smtClean="0">
                          <a:latin typeface="Times New Roman" pitchFamily="18" charset="0"/>
                          <a:cs typeface="Times New Roman" pitchFamily="18" charset="0"/>
                        </a:rPr>
                        <a:t>1.Rajpal A.</a:t>
                      </a:r>
                      <a:r>
                        <a:rPr lang="en-US" sz="2000" i="1" dirty="0" smtClean="0">
                          <a:latin typeface="Times New Roman" pitchFamily="18" charset="0"/>
                          <a:cs typeface="Times New Roman" pitchFamily="18" charset="0"/>
                        </a:rPr>
                        <a:t>et.al. </a:t>
                      </a:r>
                      <a:r>
                        <a:rPr lang="en-US" sz="2000" i="0" dirty="0" smtClean="0">
                          <a:latin typeface="Times New Roman" pitchFamily="18" charset="0"/>
                          <a:cs typeface="Times New Roman" pitchFamily="18" charset="0"/>
                        </a:rPr>
                        <a:t>(2011)</a:t>
                      </a:r>
                      <a:endParaRPr lang="en-US" sz="2000" i="1" dirty="0">
                        <a:latin typeface="Times New Roman" pitchFamily="18" charset="0"/>
                        <a:cs typeface="Times New Roman" pitchFamily="18" charset="0"/>
                      </a:endParaRPr>
                    </a:p>
                  </a:txBody>
                  <a:tcPr>
                    <a:solidFill>
                      <a:schemeClr val="tx2">
                        <a:lumMod val="60000"/>
                        <a:lumOff val="40000"/>
                      </a:schemeClr>
                    </a:solidFill>
                  </a:tcPr>
                </a:tc>
                <a:tc>
                  <a:txBody>
                    <a:bodyPr/>
                    <a:lstStyle/>
                    <a:p>
                      <a:r>
                        <a:rPr lang="en-US" sz="2000" dirty="0" smtClean="0">
                          <a:latin typeface="Times New Roman" pitchFamily="18" charset="0"/>
                          <a:cs typeface="Times New Roman" pitchFamily="18" charset="0"/>
                        </a:rPr>
                        <a:t>They</a:t>
                      </a:r>
                      <a:r>
                        <a:rPr lang="en-US" sz="2000" baseline="0" dirty="0" smtClean="0">
                          <a:latin typeface="Times New Roman" pitchFamily="18" charset="0"/>
                          <a:cs typeface="Times New Roman" pitchFamily="18" charset="0"/>
                        </a:rPr>
                        <a:t> studied microcontroller based automatic irrigation system with moisture sensor</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txBody>
                  <a:tcPr>
                    <a:solidFill>
                      <a:schemeClr val="tx2">
                        <a:lumMod val="60000"/>
                        <a:lumOff val="40000"/>
                      </a:schemeClr>
                    </a:solidFill>
                  </a:tcPr>
                </a:tc>
                <a:tc>
                  <a:txBody>
                    <a:bodyPr/>
                    <a:lstStyle/>
                    <a:p>
                      <a:r>
                        <a:rPr kumimoji="0" lang="en-US" sz="2000" kern="1200" baseline="0" dirty="0" smtClean="0">
                          <a:solidFill>
                            <a:schemeClr val="dk1"/>
                          </a:solidFill>
                          <a:latin typeface="Times New Roman" pitchFamily="18" charset="0"/>
                          <a:ea typeface="+mn-ea"/>
                          <a:cs typeface="Times New Roman" pitchFamily="18" charset="0"/>
                        </a:rPr>
                        <a:t>It can be seen that the combination of hardware</a:t>
                      </a:r>
                    </a:p>
                    <a:p>
                      <a:r>
                        <a:rPr kumimoji="0" lang="en-US" sz="2000" kern="1200" baseline="0" dirty="0" smtClean="0">
                          <a:solidFill>
                            <a:schemeClr val="dk1"/>
                          </a:solidFill>
                          <a:latin typeface="Times New Roman" pitchFamily="18" charset="0"/>
                          <a:ea typeface="+mn-ea"/>
                          <a:cs typeface="Times New Roman" pitchFamily="18" charset="0"/>
                        </a:rPr>
                        <a:t>and software provides a irrigation controller that</a:t>
                      </a:r>
                    </a:p>
                    <a:p>
                      <a:r>
                        <a:rPr kumimoji="0" lang="en-US" sz="2000" kern="1200" baseline="0" dirty="0" smtClean="0">
                          <a:solidFill>
                            <a:schemeClr val="dk1"/>
                          </a:solidFill>
                          <a:latin typeface="Times New Roman" pitchFamily="18" charset="0"/>
                          <a:ea typeface="+mn-ea"/>
                          <a:cs typeface="Times New Roman" pitchFamily="18" charset="0"/>
                        </a:rPr>
                        <a:t>can be implemented at relatively low cost and</a:t>
                      </a:r>
                    </a:p>
                    <a:p>
                      <a:r>
                        <a:rPr kumimoji="0" lang="en-US" sz="2000" kern="1200" baseline="0" dirty="0" smtClean="0">
                          <a:solidFill>
                            <a:schemeClr val="dk1"/>
                          </a:solidFill>
                          <a:latin typeface="Times New Roman" pitchFamily="18" charset="0"/>
                          <a:ea typeface="+mn-ea"/>
                          <a:cs typeface="Times New Roman" pitchFamily="18" charset="0"/>
                        </a:rPr>
                        <a:t>which is extremely user friendly</a:t>
                      </a:r>
                      <a:endParaRPr lang="en-US" sz="2000" dirty="0">
                        <a:latin typeface="Times New Roman" pitchFamily="18" charset="0"/>
                        <a:cs typeface="Times New Roman" pitchFamily="18" charset="0"/>
                      </a:endParaRPr>
                    </a:p>
                  </a:txBody>
                  <a:tcPr>
                    <a:solidFill>
                      <a:schemeClr val="tx2">
                        <a:lumMod val="60000"/>
                        <a:lumOff val="40000"/>
                      </a:schemeClr>
                    </a:solidFill>
                  </a:tcPr>
                </a:tc>
              </a:tr>
              <a:tr h="1338570">
                <a:tc>
                  <a:txBody>
                    <a:bodyPr/>
                    <a:lstStyle/>
                    <a:p>
                      <a:r>
                        <a:rPr lang="en-US" b="0" dirty="0" smtClean="0">
                          <a:solidFill>
                            <a:schemeClr val="tx1"/>
                          </a:solidFill>
                        </a:rPr>
                        <a:t>2.Nandurkar S. R. and </a:t>
                      </a:r>
                      <a:r>
                        <a:rPr lang="en-US" b="0" dirty="0" err="1" smtClean="0">
                          <a:solidFill>
                            <a:schemeClr val="tx1"/>
                          </a:solidFill>
                        </a:rPr>
                        <a:t>Thool</a:t>
                      </a:r>
                      <a:r>
                        <a:rPr lang="en-US" b="0" dirty="0" smtClean="0">
                          <a:solidFill>
                            <a:schemeClr val="tx1"/>
                          </a:solidFill>
                        </a:rPr>
                        <a:t> V. R.</a:t>
                      </a:r>
                      <a:r>
                        <a:rPr lang="en-US" b="0" baseline="0" dirty="0" smtClean="0">
                          <a:solidFill>
                            <a:schemeClr val="tx1"/>
                          </a:solidFill>
                        </a:rPr>
                        <a:t> (2012)</a:t>
                      </a:r>
                      <a:endParaRPr lang="en-US" b="0" dirty="0">
                        <a:solidFill>
                          <a:schemeClr val="tx1"/>
                        </a:solidFill>
                      </a:endParaRPr>
                    </a:p>
                  </a:txBody>
                  <a:tcPr>
                    <a:solidFill>
                      <a:schemeClr val="tx2">
                        <a:lumMod val="40000"/>
                        <a:lumOff val="60000"/>
                      </a:schemeClr>
                    </a:solidFill>
                  </a:tcPr>
                </a:tc>
                <a:tc>
                  <a:txBody>
                    <a:bodyPr/>
                    <a:lstStyle/>
                    <a:p>
                      <a:r>
                        <a:rPr lang="en-US" sz="2000" b="0" dirty="0" smtClean="0">
                          <a:solidFill>
                            <a:schemeClr val="tx1"/>
                          </a:solidFill>
                          <a:latin typeface="Times New Roman" pitchFamily="18" charset="0"/>
                          <a:cs typeface="Times New Roman" pitchFamily="18" charset="0"/>
                        </a:rPr>
                        <a:t>They worked on smart irrigation system for automation which helped</a:t>
                      </a:r>
                      <a:r>
                        <a:rPr lang="en-US" sz="2000" b="0" baseline="0" dirty="0" smtClean="0">
                          <a:solidFill>
                            <a:schemeClr val="tx1"/>
                          </a:solidFill>
                          <a:latin typeface="Times New Roman" pitchFamily="18" charset="0"/>
                          <a:cs typeface="Times New Roman" pitchFamily="18" charset="0"/>
                        </a:rPr>
                        <a:t> in utilization of water for irrigation as per requirement.</a:t>
                      </a:r>
                      <a:endParaRPr lang="en-US" sz="2000" b="0" dirty="0">
                        <a:solidFill>
                          <a:schemeClr val="tx1"/>
                        </a:solidFill>
                        <a:latin typeface="Times New Roman" pitchFamily="18" charset="0"/>
                        <a:cs typeface="Times New Roman" pitchFamily="18" charset="0"/>
                      </a:endParaRPr>
                    </a:p>
                  </a:txBody>
                  <a:tcPr>
                    <a:solidFill>
                      <a:schemeClr val="tx2">
                        <a:lumMod val="40000"/>
                        <a:lumOff val="60000"/>
                      </a:schemeClr>
                    </a:solidFill>
                  </a:tcPr>
                </a:tc>
                <a:tc>
                  <a:txBody>
                    <a:bodyPr/>
                    <a:lstStyle/>
                    <a:p>
                      <a:r>
                        <a:rPr kumimoji="0" lang="en-US" sz="2000" b="0" kern="1200" baseline="0" dirty="0" smtClean="0">
                          <a:solidFill>
                            <a:schemeClr val="tx1"/>
                          </a:solidFill>
                          <a:latin typeface="Times New Roman" pitchFamily="18" charset="0"/>
                          <a:ea typeface="+mn-ea"/>
                          <a:cs typeface="Times New Roman" pitchFamily="18" charset="0"/>
                        </a:rPr>
                        <a:t>The proposed system enables irrigation of the field only when it is needed and thus serves to conserve water. Also, the proposed system eliminates the intervention of human being for irrigation purposes. </a:t>
                      </a:r>
                      <a:endParaRPr lang="en-US" sz="2000" b="0" dirty="0">
                        <a:solidFill>
                          <a:schemeClr val="tx1"/>
                        </a:solidFill>
                        <a:latin typeface="Times New Roman" pitchFamily="18" charset="0"/>
                        <a:cs typeface="Times New Roman" pitchFamily="18" charset="0"/>
                      </a:endParaRPr>
                    </a:p>
                  </a:txBody>
                  <a:tcPr>
                    <a:solidFill>
                      <a:schemeClr val="tx2">
                        <a:lumMod val="40000"/>
                        <a:lumOff val="60000"/>
                      </a:schemeClr>
                    </a:solidFill>
                  </a:tcPr>
                </a:tc>
              </a:tr>
            </a:tbl>
          </a:graphicData>
        </a:graphic>
      </p:graphicFrame>
      <p:sp>
        <p:nvSpPr>
          <p:cNvPr id="1048606" name="Slide Number Placeholder 6"/>
          <p:cNvSpPr>
            <a:spLocks noGrp="1"/>
          </p:cNvSpPr>
          <p:nvPr>
            <p:ph type="sldNum" sz="quarter" idx="12"/>
          </p:nvPr>
        </p:nvSpPr>
        <p:spPr>
          <a:xfrm>
            <a:off x="6858016" y="6357958"/>
            <a:ext cx="2133600" cy="365125"/>
          </a:xfrm>
        </p:spPr>
        <p:txBody>
          <a:bodyPr/>
          <a:lstStyle/>
          <a:p>
            <a:fld id="{E3E7A4E2-C3EE-4A94-9636-556E24DF8071}" type="slidenum">
              <a:rPr lang="en-IN" smtClean="0"/>
              <a:pPr/>
              <a:t>8</a:t>
            </a:fld>
            <a:endParaRPr lang="en-IN" dirty="0"/>
          </a:p>
        </p:txBody>
      </p:sp>
      <p:sp>
        <p:nvSpPr>
          <p:cNvPr id="8" name="Title 1"/>
          <p:cNvSpPr txBox="1">
            <a:spLocks/>
          </p:cNvSpPr>
          <p:nvPr/>
        </p:nvSpPr>
        <p:spPr>
          <a:xfrm>
            <a:off x="914400" y="381000"/>
            <a:ext cx="7416800" cy="700107"/>
          </a:xfrm>
          <a:prstGeom prst="rect">
            <a:avLst/>
          </a:prstGeom>
          <a:ln w="12700"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algn="l" defTabSz="457200" rtl="0" eaLnBrk="1" latinLnBrk="0" hangingPunct="1">
              <a:spcBef>
                <a:spcPct val="0"/>
              </a:spcBef>
              <a:buNone/>
              <a:defRPr sz="360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200" b="1" dirty="0" smtClean="0">
                <a:latin typeface="Times New Roman" panose="02020603050405020304" pitchFamily="18" charset="0"/>
                <a:cs typeface="Times New Roman" panose="02020603050405020304" pitchFamily="18" charset="0"/>
              </a:rPr>
              <a:t>REVIEW OF LITERATURE</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Content Placeholder 5"/>
          <p:cNvGraphicFramePr>
            <a:graphicFrameLocks noGrp="1"/>
          </p:cNvGraphicFramePr>
          <p:nvPr>
            <p:ph idx="1"/>
            <p:extLst>
              <p:ext uri="{D42A27DB-BD31-4B8C-83A1-F6EECF244321}">
                <p14:modId xmlns:p14="http://schemas.microsoft.com/office/powerpoint/2010/main" xmlns="" val="4052344224"/>
              </p:ext>
            </p:extLst>
          </p:nvPr>
        </p:nvGraphicFramePr>
        <p:xfrm>
          <a:off x="304800" y="381000"/>
          <a:ext cx="8686801" cy="4396104"/>
        </p:xfrm>
        <a:graphic>
          <a:graphicData uri="http://schemas.openxmlformats.org/drawingml/2006/table">
            <a:tbl>
              <a:tblPr firstRow="1" bandRow="1">
                <a:tableStyleId>{5C22544A-7EE6-4342-B048-85BDC9FD1C3A}</a:tableStyleId>
              </a:tblPr>
              <a:tblGrid>
                <a:gridCol w="1447800"/>
                <a:gridCol w="3112770"/>
                <a:gridCol w="4126231"/>
              </a:tblGrid>
              <a:tr h="951864">
                <a:tc>
                  <a:txBody>
                    <a:bodyPr/>
                    <a:lstStyle/>
                    <a:p>
                      <a:pPr algn="l"/>
                      <a:r>
                        <a:rPr lang="en-US" sz="2000" dirty="0" smtClean="0">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Work Done</a:t>
                      </a:r>
                      <a:endParaRPr lang="en-US" sz="2000" dirty="0">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tc>
                  <a:txBody>
                    <a:bodyPr/>
                    <a:lstStyle/>
                    <a:p>
                      <a:pPr algn="ctr"/>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txBody>
                  <a:tcPr>
                    <a:solidFill>
                      <a:schemeClr val="tx1">
                        <a:lumMod val="65000"/>
                        <a:lumOff val="35000"/>
                      </a:schemeClr>
                    </a:solidFill>
                  </a:tcPr>
                </a:tc>
              </a:tr>
              <a:tr h="1771968">
                <a:tc>
                  <a:txBody>
                    <a:bodyPr/>
                    <a:lstStyle/>
                    <a:p>
                      <a:pPr algn="l"/>
                      <a:r>
                        <a:rPr lang="en-US" sz="2000" baseline="0" dirty="0" smtClean="0">
                          <a:latin typeface="Times New Roman" panose="02020603050405020304" pitchFamily="18" charset="0"/>
                          <a:cs typeface="Times New Roman" panose="02020603050405020304" pitchFamily="18" charset="0"/>
                        </a:rPr>
                        <a:t>3. Kumar S. and </a:t>
                      </a:r>
                      <a:r>
                        <a:rPr lang="en-US" sz="2000" baseline="0" dirty="0" err="1" smtClean="0">
                          <a:latin typeface="Times New Roman" panose="02020603050405020304" pitchFamily="18" charset="0"/>
                          <a:cs typeface="Times New Roman" panose="02020603050405020304" pitchFamily="18" charset="0"/>
                        </a:rPr>
                        <a:t>Krishnaiah</a:t>
                      </a:r>
                      <a:r>
                        <a:rPr lang="en-US" sz="2000" baseline="0" dirty="0" smtClean="0">
                          <a:latin typeface="Times New Roman" panose="02020603050405020304" pitchFamily="18" charset="0"/>
                          <a:cs typeface="Times New Roman" panose="02020603050405020304" pitchFamily="18" charset="0"/>
                        </a:rPr>
                        <a:t> R. V. (2013)</a:t>
                      </a:r>
                    </a:p>
                  </a:txBody>
                  <a:tcPr>
                    <a:solidFill>
                      <a:schemeClr val="tx2">
                        <a:lumMod val="40000"/>
                        <a:lumOff val="60000"/>
                      </a:schemeClr>
                    </a:solidFill>
                  </a:tcPr>
                </a:tc>
                <a:tc>
                  <a:txBody>
                    <a:bodyPr/>
                    <a:lstStyle/>
                    <a:p>
                      <a:pPr algn="ctr"/>
                      <a:r>
                        <a:rPr lang="en-US" sz="2000" dirty="0" smtClean="0">
                          <a:latin typeface="Times New Roman" pitchFamily="18" charset="0"/>
                          <a:cs typeface="Times New Roman" pitchFamily="18" charset="0"/>
                        </a:rPr>
                        <a:t>They worked on advance technique for soil moisture content based automatic</a:t>
                      </a:r>
                      <a:r>
                        <a:rPr lang="en-US" sz="2000" baseline="0" dirty="0" smtClean="0">
                          <a:latin typeface="Times New Roman" pitchFamily="18" charset="0"/>
                          <a:cs typeface="Times New Roman" pitchFamily="18" charset="0"/>
                        </a:rPr>
                        <a:t> motor pumping for agriculture land purpose</a:t>
                      </a:r>
                      <a:endParaRPr lang="en-US" sz="2000" dirty="0">
                        <a:latin typeface="Times New Roman" pitchFamily="18" charset="0"/>
                        <a:cs typeface="Times New Roman" pitchFamily="18" charset="0"/>
                      </a:endParaRPr>
                    </a:p>
                  </a:txBody>
                  <a:tcPr>
                    <a:solidFill>
                      <a:schemeClr val="tx2">
                        <a:lumMod val="40000"/>
                        <a:lumOff val="60000"/>
                      </a:schemeClr>
                    </a:solidFill>
                  </a:tcPr>
                </a:tc>
                <a:tc>
                  <a:txBody>
                    <a:bodyPr/>
                    <a:lstStyle/>
                    <a:p>
                      <a:pPr algn="ctr"/>
                      <a:r>
                        <a:rPr kumimoji="0" lang="en-US" sz="2000" kern="1200" baseline="0" dirty="0" smtClean="0">
                          <a:solidFill>
                            <a:schemeClr val="dk1"/>
                          </a:solidFill>
                          <a:latin typeface="Times New Roman" pitchFamily="18" charset="0"/>
                          <a:ea typeface="+mn-ea"/>
                          <a:cs typeface="Times New Roman" pitchFamily="18" charset="0"/>
                        </a:rPr>
                        <a:t>Salient features of the system are: Closed loop automatic irrigation system, temperature and water usage monitoring. User can easily preset the levels of the Moisture and is regularly updated about current value of all Parameters on LCD display. In future, other important soil parameters namely soil pH, soil electrical conductivity will also be incorporated in the system. </a:t>
                      </a:r>
                      <a:endParaRPr lang="en-US" sz="2000" dirty="0">
                        <a:latin typeface="Times New Roman" pitchFamily="18" charset="0"/>
                        <a:cs typeface="Times New Roman" pitchFamily="18" charset="0"/>
                      </a:endParaRPr>
                    </a:p>
                  </a:txBody>
                  <a:tcPr>
                    <a:solidFill>
                      <a:schemeClr val="tx2">
                        <a:lumMod val="40000"/>
                        <a:lumOff val="60000"/>
                      </a:schemeClr>
                    </a:solidFill>
                  </a:tcPr>
                </a:tc>
              </a:tr>
            </a:tbl>
          </a:graphicData>
        </a:graphic>
      </p:graphicFrame>
      <p:sp>
        <p:nvSpPr>
          <p:cNvPr id="1048612" name="Slide Number Placeholder 4"/>
          <p:cNvSpPr>
            <a:spLocks noGrp="1"/>
          </p:cNvSpPr>
          <p:nvPr>
            <p:ph type="sldNum" sz="quarter" idx="12"/>
          </p:nvPr>
        </p:nvSpPr>
        <p:spPr>
          <a:xfrm>
            <a:off x="6715140" y="6286520"/>
            <a:ext cx="2133600" cy="365125"/>
          </a:xfrm>
        </p:spPr>
        <p:txBody>
          <a:bodyPr/>
          <a:lstStyle/>
          <a:p>
            <a:fld id="{E3E7A4E2-C3EE-4A94-9636-556E24DF8071}" type="slidenum">
              <a:rPr lang="en-IN" smtClean="0"/>
              <a:pPr/>
              <a:t>9</a:t>
            </a:fld>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696</TotalTime>
  <Words>941</Words>
  <Application>Microsoft Office PowerPoint</Application>
  <PresentationFormat>On-screen Show (4:3)</PresentationFormat>
  <Paragraphs>140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Slide 1</vt:lpstr>
      <vt:lpstr>Slide 2</vt:lpstr>
      <vt:lpstr>Slide 3</vt:lpstr>
      <vt:lpstr>INTRODUCTION</vt:lpstr>
      <vt:lpstr>Slide 5</vt:lpstr>
      <vt:lpstr>Slide 6</vt:lpstr>
      <vt:lpstr>IMPORTANCE</vt:lpstr>
      <vt:lpstr>Slide 8</vt:lpstr>
      <vt:lpstr>Slide 9</vt:lpstr>
      <vt:lpstr>MATERIALS AND METHODS</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Home</dc:creator>
  <cp:lastModifiedBy>admin</cp:lastModifiedBy>
  <cp:revision>83</cp:revision>
  <dcterms:created xsi:type="dcterms:W3CDTF">2015-01-27T23:59:54Z</dcterms:created>
  <dcterms:modified xsi:type="dcterms:W3CDTF">2019-08-02T14:26:15Z</dcterms:modified>
</cp:coreProperties>
</file>