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ffbf046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ffbf046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ffbf0464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ffbf0464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ffbf046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ffbf046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ffbf046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ffbf046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ffbf0464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ffbf0464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fbf0464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ffbf046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ffbf046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ffbf046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d59b565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d59b565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ffbf0464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ffbf0464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/>
              <a:t>GreenHarvest - A Digital Bridge For Farming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480">
                <a:solidFill>
                  <a:srgbClr val="757575"/>
                </a:solidFill>
              </a:rPr>
              <a:t>INFO5100 – Application Engineering and Development</a:t>
            </a:r>
            <a:endParaRPr sz="1480">
              <a:solidFill>
                <a:srgbClr val="75757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480">
                <a:solidFill>
                  <a:srgbClr val="757575"/>
                </a:solidFill>
              </a:rPr>
              <a:t>Spring 2025</a:t>
            </a:r>
            <a:endParaRPr sz="1480">
              <a:solidFill>
                <a:srgbClr val="75757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GB" sz="1480">
                <a:solidFill>
                  <a:srgbClr val="757575"/>
                </a:solidFill>
              </a:rPr>
              <a:t>Rudra Patel – 002025285</a:t>
            </a:r>
            <a:endParaRPr sz="1480">
              <a:solidFill>
                <a:srgbClr val="75757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1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525" y="2868250"/>
            <a:ext cx="2419749" cy="18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hank you text one line drawing continuous style. Vector illustration typography lettering word or phrase. Minimalist design for banner, poster, and card. (provided by Getty Images)"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5750"/>
            <a:ext cx="9144003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/>
              <a:t>Outline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144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45">
                <a:solidFill>
                  <a:schemeClr val="dk1"/>
                </a:solidFill>
              </a:rPr>
              <a:t>Problem Statement</a:t>
            </a:r>
            <a:endParaRPr sz="2845">
              <a:solidFill>
                <a:schemeClr val="dk1"/>
              </a:solidFill>
            </a:endParaRPr>
          </a:p>
          <a:p>
            <a:pPr indent="-3144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45">
                <a:solidFill>
                  <a:schemeClr val="dk1"/>
                </a:solidFill>
              </a:rPr>
              <a:t>Solution</a:t>
            </a:r>
            <a:endParaRPr sz="2845">
              <a:solidFill>
                <a:schemeClr val="dk1"/>
              </a:solidFill>
            </a:endParaRPr>
          </a:p>
          <a:p>
            <a:pPr indent="-3144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45">
                <a:solidFill>
                  <a:schemeClr val="dk1"/>
                </a:solidFill>
              </a:rPr>
              <a:t>Stakeholders</a:t>
            </a:r>
            <a:endParaRPr sz="2845">
              <a:solidFill>
                <a:schemeClr val="dk1"/>
              </a:solidFill>
            </a:endParaRPr>
          </a:p>
          <a:p>
            <a:pPr indent="-3144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45">
                <a:solidFill>
                  <a:schemeClr val="dk1"/>
                </a:solidFill>
              </a:rPr>
              <a:t>Key Functionalities</a:t>
            </a:r>
            <a:endParaRPr sz="2845">
              <a:solidFill>
                <a:schemeClr val="dk1"/>
              </a:solidFill>
            </a:endParaRPr>
          </a:p>
          <a:p>
            <a:pPr indent="-3144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45">
                <a:solidFill>
                  <a:schemeClr val="dk1"/>
                </a:solidFill>
              </a:rPr>
              <a:t>High-Level System Architecture</a:t>
            </a:r>
            <a:endParaRPr sz="2845">
              <a:solidFill>
                <a:schemeClr val="dk1"/>
              </a:solidFill>
            </a:endParaRPr>
          </a:p>
          <a:p>
            <a:pPr indent="-3144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45">
                <a:solidFill>
                  <a:schemeClr val="dk1"/>
                </a:solidFill>
              </a:rPr>
              <a:t>UML Diagra</a:t>
            </a:r>
            <a:r>
              <a:rPr lang="en-GB" sz="2845">
                <a:solidFill>
                  <a:schemeClr val="dk1"/>
                </a:solidFill>
              </a:rPr>
              <a:t>m</a:t>
            </a:r>
            <a:endParaRPr sz="2845">
              <a:solidFill>
                <a:schemeClr val="dk1"/>
              </a:solidFill>
            </a:endParaRPr>
          </a:p>
          <a:p>
            <a:pPr indent="-3144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45">
                <a:solidFill>
                  <a:schemeClr val="dk1"/>
                </a:solidFill>
              </a:rPr>
              <a:t>Functional Flow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/>
              <a:t>Problem Statement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352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400">
                <a:solidFill>
                  <a:schemeClr val="dk1"/>
                </a:solidFill>
              </a:rPr>
              <a:t>Lack of unified support system: Small farmers struggle due to limited access to expert guidance, organic certification, and direct market reach.</a:t>
            </a:r>
            <a:endParaRPr sz="2400">
              <a:solidFill>
                <a:schemeClr val="dk1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400">
                <a:solidFill>
                  <a:schemeClr val="dk1"/>
                </a:solidFill>
              </a:rPr>
              <a:t>Customer trust issues: Consumers are hesitant to buy organic products without transparent proof of authenticity and certification.</a:t>
            </a:r>
            <a:endParaRPr sz="2400">
              <a:solidFill>
                <a:schemeClr val="dk1"/>
              </a:solidFill>
            </a:endParaRPr>
          </a:p>
          <a:p>
            <a:pPr indent="-3352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400">
                <a:solidFill>
                  <a:schemeClr val="dk1"/>
                </a:solidFill>
              </a:rPr>
              <a:t>Need for a collaborative platform: There's a strong need for an integrated system that connects farmers, experts, government, and consumers to streamline organic farming and boost trust.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8876" y="528375"/>
            <a:ext cx="1359025" cy="162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5507">
                <a:solidFill>
                  <a:schemeClr val="dk1"/>
                </a:solidFill>
              </a:rPr>
              <a:t>🌱 GreenHarvest bridges the organic ecosystem by digitally connecting farmers, customers, experts, government officers, doctors, and distributors on a unified Java-based platform.</a:t>
            </a:r>
            <a:endParaRPr sz="55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5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5507">
                <a:solidFill>
                  <a:schemeClr val="dk1"/>
                </a:solidFill>
              </a:rPr>
              <a:t>📦 Empowers farmers with end-to-end support—from expert validation, subsidy applications, and health assistance to direct sales and coordinated logistics.</a:t>
            </a:r>
            <a:endParaRPr sz="55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5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5507">
                <a:solidFill>
                  <a:schemeClr val="dk1"/>
                </a:solidFill>
              </a:rPr>
              <a:t>✅ Ensures customer trust and transparency by offering only certified organic products backed by expert workflows, traceable delivery, and health-conscious practices.</a:t>
            </a:r>
            <a:endParaRPr sz="55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275" y="562525"/>
            <a:ext cx="1838975" cy="18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/>
              <a:t>Stakeholders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  <a:p>
            <a:pPr indent="-31779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5618">
                <a:solidFill>
                  <a:schemeClr val="dk1"/>
                </a:solidFill>
              </a:rPr>
              <a:t>Farmers – Grow crops, apply for certification, request subsidies and health support, sell products</a:t>
            </a:r>
            <a:br>
              <a:rPr lang="en-GB" sz="5618">
                <a:solidFill>
                  <a:schemeClr val="dk1"/>
                </a:solidFill>
              </a:rPr>
            </a:br>
            <a:endParaRPr sz="5618">
              <a:solidFill>
                <a:schemeClr val="dk1"/>
              </a:solidFill>
            </a:endParaRPr>
          </a:p>
          <a:p>
            <a:pPr indent="-3177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5618">
                <a:solidFill>
                  <a:schemeClr val="dk1"/>
                </a:solidFill>
              </a:rPr>
              <a:t>Experts – Review organic certification requests, provide farming advice</a:t>
            </a:r>
            <a:br>
              <a:rPr lang="en-GB" sz="5618">
                <a:solidFill>
                  <a:schemeClr val="dk1"/>
                </a:solidFill>
              </a:rPr>
            </a:br>
            <a:endParaRPr sz="5618">
              <a:solidFill>
                <a:schemeClr val="dk1"/>
              </a:solidFill>
            </a:endParaRPr>
          </a:p>
          <a:p>
            <a:pPr indent="-3177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5618">
                <a:solidFill>
                  <a:schemeClr val="dk1"/>
                </a:solidFill>
              </a:rPr>
              <a:t>Government Officers – Approve subsidies, organize training and educational events</a:t>
            </a:r>
            <a:br>
              <a:rPr lang="en-GB" sz="5618">
                <a:solidFill>
                  <a:schemeClr val="dk1"/>
                </a:solidFill>
              </a:rPr>
            </a:br>
            <a:endParaRPr sz="5618">
              <a:solidFill>
                <a:schemeClr val="dk1"/>
              </a:solidFill>
            </a:endParaRPr>
          </a:p>
          <a:p>
            <a:pPr indent="-3177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5618">
                <a:solidFill>
                  <a:schemeClr val="dk1"/>
                </a:solidFill>
              </a:rPr>
              <a:t>Doctors – Provide medical advice and support to farmers</a:t>
            </a:r>
            <a:br>
              <a:rPr lang="en-GB" sz="5618">
                <a:solidFill>
                  <a:schemeClr val="dk1"/>
                </a:solidFill>
              </a:rPr>
            </a:br>
            <a:endParaRPr sz="5618">
              <a:solidFill>
                <a:schemeClr val="dk1"/>
              </a:solidFill>
            </a:endParaRPr>
          </a:p>
          <a:p>
            <a:pPr indent="-3177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5618">
                <a:solidFill>
                  <a:schemeClr val="dk1"/>
                </a:solidFill>
              </a:rPr>
              <a:t>Distributors – Manage product pickup and delivery logistics</a:t>
            </a:r>
            <a:br>
              <a:rPr lang="en-GB" sz="5618">
                <a:solidFill>
                  <a:schemeClr val="dk1"/>
                </a:solidFill>
              </a:rPr>
            </a:br>
            <a:endParaRPr sz="5618">
              <a:solidFill>
                <a:schemeClr val="dk1"/>
              </a:solidFill>
            </a:endParaRPr>
          </a:p>
          <a:p>
            <a:pPr indent="-31779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5618">
                <a:solidFill>
                  <a:schemeClr val="dk1"/>
                </a:solidFill>
              </a:rPr>
              <a:t>Customers – Purchase certified organic products directly from farmers</a:t>
            </a:r>
            <a:endParaRPr sz="581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/>
              <a:t>Key Functionalities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chemeClr val="dk1"/>
                </a:solidFill>
              </a:rPr>
              <a:t>✅ Get crops certified by experts for organic approval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chemeClr val="dk1"/>
                </a:solidFill>
              </a:rPr>
              <a:t>🛒 Sell directly to customers through a trusted marketplace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chemeClr val="dk1"/>
                </a:solidFill>
              </a:rPr>
              <a:t>👨‍⚕️ Request medical help and get doctor advice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chemeClr val="dk1"/>
                </a:solidFill>
              </a:rPr>
              <a:t>🧾 Apply for subsidies from government officers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chemeClr val="dk1"/>
                </a:solidFill>
              </a:rPr>
              <a:t>🎓 Join training events to learn better farming methods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chemeClr val="dk1"/>
                </a:solidFill>
              </a:rPr>
              <a:t>📦 Coordinate delivery with assigned distributors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400">
                <a:solidFill>
                  <a:schemeClr val="dk1"/>
                </a:solidFill>
              </a:rPr>
              <a:t>💬 Ask questions and get expert farming advice</a:t>
            </a:r>
            <a:endParaRPr sz="6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7544" l="0" r="0" t="0"/>
          <a:stretch/>
        </p:blipFill>
        <p:spPr>
          <a:xfrm>
            <a:off x="6452100" y="2446275"/>
            <a:ext cx="2530600" cy="252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/>
              <a:t>High-Level System Architecture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2052025" y="627250"/>
            <a:ext cx="41577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875" y="2118225"/>
            <a:ext cx="5779724" cy="302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0" title="Simple Agricultural Syst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4191"/>
            <a:ext cx="9144003" cy="375047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41775" y="610075"/>
            <a:ext cx="3000000" cy="1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UML Diagram</a:t>
            </a:r>
            <a:endParaRPr b="1" sz="3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/>
              <a:t>Functional Flow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2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5257">
                <a:solidFill>
                  <a:schemeClr val="dk1"/>
                </a:solidFill>
              </a:rPr>
              <a:t>Farmer requests certification → Expert reviews and approves</a:t>
            </a:r>
            <a:endParaRPr sz="5257">
              <a:solidFill>
                <a:schemeClr val="dk1"/>
              </a:solidFill>
            </a:endParaRPr>
          </a:p>
          <a:p>
            <a:pPr indent="-312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5257">
                <a:solidFill>
                  <a:schemeClr val="dk1"/>
                </a:solidFill>
              </a:rPr>
              <a:t>Product is listed → Customer places an orde</a:t>
            </a:r>
            <a:r>
              <a:rPr lang="en-GB" sz="5257">
                <a:solidFill>
                  <a:schemeClr val="dk1"/>
                </a:solidFill>
              </a:rPr>
              <a:t>r</a:t>
            </a:r>
            <a:endParaRPr sz="5257">
              <a:solidFill>
                <a:schemeClr val="dk1"/>
              </a:solidFill>
            </a:endParaRPr>
          </a:p>
          <a:p>
            <a:pPr indent="-312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5257">
                <a:solidFill>
                  <a:schemeClr val="dk1"/>
                </a:solidFill>
              </a:rPr>
              <a:t>Order confirmed → Distributor picks up from farmer</a:t>
            </a:r>
            <a:endParaRPr sz="5257">
              <a:solidFill>
                <a:schemeClr val="dk1"/>
              </a:solidFill>
            </a:endParaRPr>
          </a:p>
          <a:p>
            <a:pPr indent="-312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5257">
                <a:solidFill>
                  <a:schemeClr val="dk1"/>
                </a:solidFill>
              </a:rPr>
              <a:t>Delivery completed → Customer receives certified product</a:t>
            </a:r>
            <a:endParaRPr sz="5257">
              <a:solidFill>
                <a:schemeClr val="dk1"/>
              </a:solidFill>
            </a:endParaRPr>
          </a:p>
          <a:p>
            <a:pPr indent="-312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5257">
                <a:solidFill>
                  <a:schemeClr val="dk1"/>
                </a:solidFill>
              </a:rPr>
              <a:t>Farmer feels unwell → Sends health request → Doctor reviews and provides treatment advice</a:t>
            </a:r>
            <a:endParaRPr sz="5257">
              <a:solidFill>
                <a:schemeClr val="dk1"/>
              </a:solidFill>
            </a:endParaRPr>
          </a:p>
          <a:p>
            <a:pPr indent="-312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5257">
                <a:solidFill>
                  <a:schemeClr val="dk1"/>
                </a:solidFill>
              </a:rPr>
              <a:t>Farmer applies for subsidy or training → Officer reviews request or publishes events</a:t>
            </a:r>
            <a:endParaRPr sz="5257">
              <a:solidFill>
                <a:schemeClr val="dk1"/>
              </a:solidFill>
            </a:endParaRPr>
          </a:p>
          <a:p>
            <a:pPr indent="-31206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5257">
                <a:solidFill>
                  <a:schemeClr val="dk1"/>
                </a:solidFill>
              </a:rPr>
              <a:t>Training event published → Farmers view and register</a:t>
            </a:r>
            <a:endParaRPr sz="5257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275" y="672250"/>
            <a:ext cx="1774225" cy="1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