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3"/>
  </p:notesMasterIdLst>
  <p:sldIdLst>
    <p:sldId id="256" r:id="rId2"/>
    <p:sldId id="257" r:id="rId3"/>
    <p:sldId id="273" r:id="rId4"/>
    <p:sldId id="258" r:id="rId5"/>
    <p:sldId id="262" r:id="rId6"/>
    <p:sldId id="266" r:id="rId7"/>
    <p:sldId id="270" r:id="rId8"/>
    <p:sldId id="271" r:id="rId9"/>
    <p:sldId id="268" r:id="rId10"/>
    <p:sldId id="269"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24A45-F6BA-4BEF-B45D-D91D8A75A078}"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087C4-F883-4ED1-B52F-46BB084E6BB4}" type="slidenum">
              <a:rPr lang="en-IN" smtClean="0"/>
              <a:t>‹#›</a:t>
            </a:fld>
            <a:endParaRPr lang="en-IN"/>
          </a:p>
        </p:txBody>
      </p:sp>
    </p:spTree>
    <p:extLst>
      <p:ext uri="{BB962C8B-B14F-4D97-AF65-F5344CB8AC3E}">
        <p14:creationId xmlns:p14="http://schemas.microsoft.com/office/powerpoint/2010/main" val="751757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A087C4-F883-4ED1-B52F-46BB084E6BB4}" type="slidenum">
              <a:rPr lang="en-IN" smtClean="0"/>
              <a:t>11</a:t>
            </a:fld>
            <a:endParaRPr lang="en-IN"/>
          </a:p>
        </p:txBody>
      </p:sp>
    </p:spTree>
    <p:extLst>
      <p:ext uri="{BB962C8B-B14F-4D97-AF65-F5344CB8AC3E}">
        <p14:creationId xmlns:p14="http://schemas.microsoft.com/office/powerpoint/2010/main" val="257946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C9F0D11-D112-403B-AAB5-0B2F5B087261}" type="datetimeFigureOut">
              <a:rPr lang="en-IN" smtClean="0"/>
              <a:t>08-05-2025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360452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F0D11-D112-403B-AAB5-0B2F5B087261}"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371671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F0D11-D112-403B-AAB5-0B2F5B087261}"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939164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F0D11-D112-403B-AAB5-0B2F5B087261}"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E421E-4674-4F2E-9F8A-2A1DB714B9DE}"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049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F0D11-D112-403B-AAB5-0B2F5B087261}"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4179399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9F0D11-D112-403B-AAB5-0B2F5B087261}" type="datetimeFigureOut">
              <a:rPr lang="en-IN" smtClean="0"/>
              <a:t>08-05-2025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4288315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9F0D11-D112-403B-AAB5-0B2F5B087261}" type="datetimeFigureOut">
              <a:rPr lang="en-IN" smtClean="0"/>
              <a:t>08-05-2025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3323435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F0D11-D112-403B-AAB5-0B2F5B087261}"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685790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F0D11-D112-403B-AAB5-0B2F5B087261}"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295963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9F0D11-D112-403B-AAB5-0B2F5B087261}"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3460213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9F0D11-D112-403B-AAB5-0B2F5B087261}"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50163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9F0D11-D112-403B-AAB5-0B2F5B087261}"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246682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9F0D11-D112-403B-AAB5-0B2F5B087261}" type="datetimeFigureOut">
              <a:rPr lang="en-IN" smtClean="0"/>
              <a:t>08-05-2025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164844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9F0D11-D112-403B-AAB5-0B2F5B087261}" type="datetimeFigureOut">
              <a:rPr lang="en-IN" smtClean="0"/>
              <a:t>08-05-2025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367645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9F0D11-D112-403B-AAB5-0B2F5B087261}" type="datetimeFigureOut">
              <a:rPr lang="en-IN" smtClean="0"/>
              <a:t>08-05-2025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232989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F0D11-D112-403B-AAB5-0B2F5B087261}"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187253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9F0D11-D112-403B-AAB5-0B2F5B087261}"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FE421E-4674-4F2E-9F8A-2A1DB714B9DE}" type="slidenum">
              <a:rPr lang="en-IN" smtClean="0"/>
              <a:t>‹#›</a:t>
            </a:fld>
            <a:endParaRPr lang="en-IN"/>
          </a:p>
        </p:txBody>
      </p:sp>
    </p:spTree>
    <p:extLst>
      <p:ext uri="{BB962C8B-B14F-4D97-AF65-F5344CB8AC3E}">
        <p14:creationId xmlns:p14="http://schemas.microsoft.com/office/powerpoint/2010/main" val="1827157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C9F0D11-D112-403B-AAB5-0B2F5B087261}" type="datetimeFigureOut">
              <a:rPr lang="en-IN" smtClean="0"/>
              <a:t>08-05-2025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0FE421E-4674-4F2E-9F8A-2A1DB714B9DE}" type="slidenum">
              <a:rPr lang="en-IN" smtClean="0"/>
              <a:t>‹#›</a:t>
            </a:fld>
            <a:endParaRPr lang="en-IN"/>
          </a:p>
        </p:txBody>
      </p:sp>
    </p:spTree>
    <p:extLst>
      <p:ext uri="{BB962C8B-B14F-4D97-AF65-F5344CB8AC3E}">
        <p14:creationId xmlns:p14="http://schemas.microsoft.com/office/powerpoint/2010/main" val="1004922851"/>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icpedia.org/highway-signs/p/problem.html"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wallpaperflare.com/search?wallpaper=software"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089F-C760-9E5B-D3CE-7E06F25285EF}"/>
              </a:ext>
            </a:extLst>
          </p:cNvPr>
          <p:cNvSpPr>
            <a:spLocks noGrp="1"/>
          </p:cNvSpPr>
          <p:nvPr>
            <p:ph type="ctrTitle"/>
          </p:nvPr>
        </p:nvSpPr>
        <p:spPr>
          <a:xfrm>
            <a:off x="1097280" y="758952"/>
            <a:ext cx="10058400" cy="1217332"/>
          </a:xfrm>
          <a:solidFill>
            <a:srgbClr val="0070C0"/>
          </a:solidFill>
        </p:spPr>
        <p:txBody>
          <a:bodyPr>
            <a:normAutofit fontScale="90000"/>
          </a:bodyPr>
          <a:lstStyle/>
          <a:p>
            <a:pPr algn="l"/>
            <a:r>
              <a:rPr lang="en-US" b="1" dirty="0">
                <a:solidFill>
                  <a:srgbClr val="FFFF00"/>
                </a:solidFill>
                <a:effectLst>
                  <a:outerShdw blurRad="38100" dist="38100" dir="2700000" algn="tl">
                    <a:srgbClr val="000000">
                      <a:alpha val="43137"/>
                    </a:srgbClr>
                  </a:outerShdw>
                </a:effectLst>
              </a:rPr>
              <a:t>			MEDEASY</a:t>
            </a:r>
            <a:endParaRPr lang="en-IN" dirty="0">
              <a:solidFill>
                <a:srgbClr val="FFFF00"/>
              </a:solidFill>
            </a:endParaRPr>
          </a:p>
        </p:txBody>
      </p:sp>
      <p:sp>
        <p:nvSpPr>
          <p:cNvPr id="3" name="Subtitle 2">
            <a:extLst>
              <a:ext uri="{FF2B5EF4-FFF2-40B4-BE49-F238E27FC236}">
                <a16:creationId xmlns:a16="http://schemas.microsoft.com/office/drawing/2014/main" id="{01A8B5FF-A1C1-F200-FC0B-4DA8AA555868}"/>
              </a:ext>
            </a:extLst>
          </p:cNvPr>
          <p:cNvSpPr>
            <a:spLocks noGrp="1"/>
          </p:cNvSpPr>
          <p:nvPr>
            <p:ph type="subTitle" idx="1"/>
          </p:nvPr>
        </p:nvSpPr>
        <p:spPr>
          <a:xfrm>
            <a:off x="1100051" y="1976284"/>
            <a:ext cx="10058400" cy="4122764"/>
          </a:xfrm>
        </p:spPr>
        <p:txBody>
          <a:bodyPr>
            <a:normAutofit fontScale="92500" lnSpcReduction="10000"/>
          </a:bodyPr>
          <a:lstStyle/>
          <a:p>
            <a:pPr marL="0" indent="0" algn="l">
              <a:buNone/>
            </a:pPr>
            <a:r>
              <a:rPr lang="en-US" dirty="0">
                <a:ln w="0"/>
                <a:solidFill>
                  <a:srgbClr val="92D050"/>
                </a:solidFill>
                <a:effectLst>
                  <a:outerShdw blurRad="38100" dist="19050" dir="2700000" algn="tl" rotWithShape="0">
                    <a:schemeClr val="dk1">
                      <a:alpha val="40000"/>
                    </a:schemeClr>
                  </a:outerShdw>
                </a:effectLst>
                <a:latin typeface="Arial Black" panose="020B0A04020102020204" pitchFamily="34" charset="0"/>
              </a:rPr>
              <a:t> 1.Rudra Juyal(2401201205)</a:t>
            </a:r>
          </a:p>
          <a:p>
            <a:pPr marL="0" indent="0" algn="l">
              <a:buNone/>
            </a:pPr>
            <a:r>
              <a:rPr lang="en-US" dirty="0">
                <a:ln w="0"/>
                <a:solidFill>
                  <a:srgbClr val="92D050"/>
                </a:solidFill>
                <a:effectLst>
                  <a:outerShdw blurRad="38100" dist="19050" dir="2700000" algn="tl" rotWithShape="0">
                    <a:schemeClr val="dk1">
                      <a:alpha val="40000"/>
                    </a:schemeClr>
                  </a:outerShdw>
                </a:effectLst>
                <a:latin typeface="Arial Black" panose="020B0A04020102020204" pitchFamily="34" charset="0"/>
              </a:rPr>
              <a:t> 2.Priyanshu Mishra(2401201161) </a:t>
            </a:r>
          </a:p>
          <a:p>
            <a:pPr marL="0" indent="0" algn="l">
              <a:buNone/>
            </a:pPr>
            <a:r>
              <a:rPr lang="en-US" dirty="0">
                <a:ln w="0"/>
                <a:solidFill>
                  <a:srgbClr val="92D050"/>
                </a:solidFill>
                <a:effectLst>
                  <a:outerShdw blurRad="38100" dist="19050" dir="2700000" algn="tl" rotWithShape="0">
                    <a:schemeClr val="dk1">
                      <a:alpha val="40000"/>
                    </a:schemeClr>
                  </a:outerShdw>
                </a:effectLst>
                <a:latin typeface="Arial Black" panose="020B0A04020102020204" pitchFamily="34" charset="0"/>
              </a:rPr>
              <a:t>3.Dharampal(2401201154</a:t>
            </a:r>
            <a:r>
              <a:rPr lang="en-US">
                <a:ln w="0"/>
                <a:solidFill>
                  <a:srgbClr val="92D050"/>
                </a:solidFill>
                <a:effectLst>
                  <a:outerShdw blurRad="38100" dist="19050" dir="2700000" algn="tl" rotWithShape="0">
                    <a:schemeClr val="dk1">
                      <a:alpha val="40000"/>
                    </a:schemeClr>
                  </a:outerShdw>
                </a:effectLst>
                <a:latin typeface="Arial Black" panose="020B0A04020102020204" pitchFamily="34" charset="0"/>
              </a:rPr>
              <a:t>)  </a:t>
            </a:r>
            <a:r>
              <a:rPr lang="en-US"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							</a:t>
            </a:r>
          </a:p>
          <a:p>
            <a:pPr marL="0" indent="0" algn="l">
              <a:buNone/>
            </a:pPr>
            <a:r>
              <a:rPr lang="en-US" dirty="0">
                <a:ln w="0"/>
                <a:solidFill>
                  <a:srgbClr val="00B0F0"/>
                </a:solidFill>
                <a:latin typeface="Bahnschrift SemiBold" panose="020B0502040204020203" pitchFamily="34" charset="0"/>
              </a:rPr>
              <a:t>  </a:t>
            </a:r>
            <a:r>
              <a:rPr lang="en-US" dirty="0">
                <a:ln w="0"/>
                <a:solidFill>
                  <a:schemeClr val="tx1"/>
                </a:solidFill>
                <a:latin typeface="Bahnschrift SemiBold" panose="020B0502040204020203" pitchFamily="34" charset="0"/>
              </a:rPr>
              <a:t>                     </a:t>
            </a:r>
          </a:p>
          <a:p>
            <a:pPr marL="0" indent="0" algn="l">
              <a:buNone/>
            </a:pPr>
            <a:r>
              <a:rPr lang="en-US" dirty="0">
                <a:ln w="0"/>
                <a:solidFill>
                  <a:srgbClr val="FFC000"/>
                </a:solidFill>
                <a:effectLst>
                  <a:outerShdw blurRad="38100" dist="19050" dir="2700000" algn="tl" rotWithShape="0">
                    <a:schemeClr val="dk1">
                      <a:alpha val="40000"/>
                    </a:schemeClr>
                  </a:outerShdw>
                </a:effectLst>
                <a:latin typeface="Arial Black" panose="020B0A04020102020204" pitchFamily="34" charset="0"/>
              </a:rPr>
              <a:t>SCHOOL OF ENGINEERING And TECHNOLOGY</a:t>
            </a:r>
            <a:r>
              <a:rPr lang="en-US" dirty="0">
                <a:ln w="0"/>
                <a:solidFill>
                  <a:schemeClr val="bg1"/>
                </a:solidFill>
                <a:effectLst>
                  <a:outerShdw blurRad="38100" dist="19050" dir="2700000" algn="tl" rotWithShape="0">
                    <a:schemeClr val="dk1">
                      <a:alpha val="40000"/>
                    </a:schemeClr>
                  </a:outerShdw>
                </a:effectLst>
                <a:latin typeface="Arial Black" panose="020B0A04020102020204" pitchFamily="34" charset="0"/>
              </a:rPr>
              <a:t> </a:t>
            </a:r>
          </a:p>
          <a:p>
            <a:pPr marL="0" indent="0" algn="l">
              <a:buNone/>
            </a:pPr>
            <a:endParaRPr lang="en-US"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a:p>
            <a:pPr marL="0" indent="0" algn="l">
              <a:buNone/>
            </a:pPr>
            <a:r>
              <a:rPr lang="en-US"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			</a:t>
            </a:r>
            <a:endParaRPr lang="en-IN" dirty="0"/>
          </a:p>
        </p:txBody>
      </p:sp>
      <p:pic>
        <p:nvPicPr>
          <p:cNvPr id="4" name="Picture 3">
            <a:extLst>
              <a:ext uri="{FF2B5EF4-FFF2-40B4-BE49-F238E27FC236}">
                <a16:creationId xmlns:a16="http://schemas.microsoft.com/office/drawing/2014/main" id="{40877BB7-ABB3-63F3-5EC3-9C90B1B6D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1110" y="5359844"/>
            <a:ext cx="4309779" cy="739204"/>
          </a:xfrm>
          <a:prstGeom prst="rect">
            <a:avLst/>
          </a:prstGeom>
        </p:spPr>
      </p:pic>
    </p:spTree>
    <p:extLst>
      <p:ext uri="{BB962C8B-B14F-4D97-AF65-F5344CB8AC3E}">
        <p14:creationId xmlns:p14="http://schemas.microsoft.com/office/powerpoint/2010/main" val="386823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B94F-6F6A-052E-9D4A-A1E84DABCBC0}"/>
              </a:ext>
            </a:extLst>
          </p:cNvPr>
          <p:cNvSpPr>
            <a:spLocks noGrp="1"/>
          </p:cNvSpPr>
          <p:nvPr>
            <p:ph type="title"/>
          </p:nvPr>
        </p:nvSpPr>
        <p:spPr>
          <a:solidFill>
            <a:srgbClr val="0070C0"/>
          </a:solidFill>
        </p:spPr>
        <p:txBody>
          <a:bodyPr/>
          <a:lstStyle/>
          <a:p>
            <a:r>
              <a:rPr lang="en-US" u="sng" dirty="0">
                <a:solidFill>
                  <a:srgbClr val="FFFF00"/>
                </a:solidFill>
              </a:rPr>
              <a:t>CONCLUSION &amp; FUTURE WORKS</a:t>
            </a:r>
            <a:endParaRPr lang="en-IN" u="sng" dirty="0">
              <a:solidFill>
                <a:srgbClr val="FFFF00"/>
              </a:solidFill>
            </a:endParaRPr>
          </a:p>
        </p:txBody>
      </p:sp>
      <p:sp>
        <p:nvSpPr>
          <p:cNvPr id="3" name="Content Placeholder 2">
            <a:extLst>
              <a:ext uri="{FF2B5EF4-FFF2-40B4-BE49-F238E27FC236}">
                <a16:creationId xmlns:a16="http://schemas.microsoft.com/office/drawing/2014/main" id="{A9A8281E-7623-EF72-4446-F296766FBC83}"/>
              </a:ext>
            </a:extLst>
          </p:cNvPr>
          <p:cNvSpPr>
            <a:spLocks noGrp="1"/>
          </p:cNvSpPr>
          <p:nvPr>
            <p:ph idx="1"/>
          </p:nvPr>
        </p:nvSpPr>
        <p:spPr>
          <a:xfrm>
            <a:off x="838200" y="1690688"/>
            <a:ext cx="10515600" cy="4486275"/>
          </a:xfrm>
        </p:spPr>
        <p:txBody>
          <a:bodyPr>
            <a:normAutofit/>
          </a:bodyPr>
          <a:lstStyle/>
          <a:p>
            <a:r>
              <a:rPr lang="en-US" b="1" i="1" dirty="0"/>
              <a:t>The </a:t>
            </a:r>
            <a:r>
              <a:rPr lang="en-US" b="1" i="1" dirty="0" err="1"/>
              <a:t>MedEasy</a:t>
            </a:r>
            <a:r>
              <a:rPr lang="en-US" b="1" i="1" dirty="0"/>
              <a:t> web application provides a user-friendly platform that streamlines access to essential healthcare services such as real-time bed availability, pedigree analysis, doctor consultations, and a health information library. Through this system, we aim to improve hospital resource management, enhance patient care, and support early diagnosis and consultation using a digital-first approach. </a:t>
            </a:r>
          </a:p>
          <a:p>
            <a:r>
              <a:rPr lang="en-US" b="1" i="1" dirty="0"/>
              <a:t>Future Works like Database Integration, API Integration, Cloud Hosting</a:t>
            </a:r>
            <a:endParaRPr lang="en-IN" b="1" i="1" dirty="0"/>
          </a:p>
        </p:txBody>
      </p:sp>
    </p:spTree>
    <p:extLst>
      <p:ext uri="{BB962C8B-B14F-4D97-AF65-F5344CB8AC3E}">
        <p14:creationId xmlns:p14="http://schemas.microsoft.com/office/powerpoint/2010/main" val="975139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90E6-7BAE-7A85-875E-BCEE17288890}"/>
              </a:ext>
            </a:extLst>
          </p:cNvPr>
          <p:cNvSpPr>
            <a:spLocks noGrp="1"/>
          </p:cNvSpPr>
          <p:nvPr>
            <p:ph type="title"/>
          </p:nvPr>
        </p:nvSpPr>
        <p:spPr>
          <a:xfrm>
            <a:off x="838200" y="2766218"/>
            <a:ext cx="10515600" cy="1325563"/>
          </a:xfrm>
          <a:solidFill>
            <a:srgbClr val="0070C0"/>
          </a:solidFill>
        </p:spPr>
        <p:txBody>
          <a:bodyPr/>
          <a:lstStyle/>
          <a:p>
            <a:r>
              <a:rPr lang="en-US" dirty="0"/>
              <a:t>			</a:t>
            </a:r>
            <a:r>
              <a:rPr lang="en-US" dirty="0">
                <a:solidFill>
                  <a:srgbClr val="FFFF00"/>
                </a:solidFill>
              </a:rPr>
              <a:t>THANK YOU</a:t>
            </a:r>
            <a:endParaRPr lang="en-IN" dirty="0">
              <a:solidFill>
                <a:srgbClr val="FFFF00"/>
              </a:solidFill>
            </a:endParaRPr>
          </a:p>
        </p:txBody>
      </p:sp>
    </p:spTree>
    <p:extLst>
      <p:ext uri="{BB962C8B-B14F-4D97-AF65-F5344CB8AC3E}">
        <p14:creationId xmlns:p14="http://schemas.microsoft.com/office/powerpoint/2010/main" val="145980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9BAA6-6BCB-F6A8-F07F-4F02B1960FC5}"/>
              </a:ext>
            </a:extLst>
          </p:cNvPr>
          <p:cNvSpPr>
            <a:spLocks noGrp="1"/>
          </p:cNvSpPr>
          <p:nvPr>
            <p:ph type="title"/>
          </p:nvPr>
        </p:nvSpPr>
        <p:spPr>
          <a:xfrm>
            <a:off x="1120000" y="365125"/>
            <a:ext cx="10233800" cy="1325563"/>
          </a:xfrm>
          <a:solidFill>
            <a:srgbClr val="0070C0"/>
          </a:solidFill>
        </p:spPr>
        <p:txBody>
          <a:bodyPr>
            <a:normAutofit/>
          </a:bodyPr>
          <a:lstStyle/>
          <a:p>
            <a:r>
              <a:rPr lang="en-IN" b="1" dirty="0">
                <a:solidFill>
                  <a:srgbClr val="FFFF00"/>
                </a:solidFill>
              </a:rPr>
              <a:t>			</a:t>
            </a:r>
            <a:r>
              <a:rPr lang="en-IN" b="1" u="sng" dirty="0">
                <a:solidFill>
                  <a:srgbClr val="FFFF00"/>
                </a:solidFill>
              </a:rPr>
              <a:t>INTRODUCTION</a:t>
            </a:r>
            <a:endParaRPr lang="en-IN" dirty="0">
              <a:solidFill>
                <a:srgbClr val="FFFF00"/>
              </a:solidFill>
            </a:endParaRPr>
          </a:p>
        </p:txBody>
      </p:sp>
      <p:sp>
        <p:nvSpPr>
          <p:cNvPr id="3" name="Content Placeholder 2">
            <a:extLst>
              <a:ext uri="{FF2B5EF4-FFF2-40B4-BE49-F238E27FC236}">
                <a16:creationId xmlns:a16="http://schemas.microsoft.com/office/drawing/2014/main" id="{88545649-09A4-EB2D-D8A3-4817B3D11321}"/>
              </a:ext>
            </a:extLst>
          </p:cNvPr>
          <p:cNvSpPr>
            <a:spLocks noGrp="1"/>
          </p:cNvSpPr>
          <p:nvPr>
            <p:ph idx="1"/>
          </p:nvPr>
        </p:nvSpPr>
        <p:spPr>
          <a:xfrm>
            <a:off x="1120000" y="1690688"/>
            <a:ext cx="10233800" cy="4486275"/>
          </a:xfrm>
        </p:spPr>
        <p:txBody>
          <a:bodyPr/>
          <a:lstStyle/>
          <a:p>
            <a:r>
              <a:rPr lang="en-US" b="1" i="1" dirty="0"/>
              <a:t>We  are presenting our </a:t>
            </a:r>
            <a:r>
              <a:rPr lang="en-US" b="1" i="1" dirty="0" err="1"/>
              <a:t>MedEasy</a:t>
            </a:r>
            <a:r>
              <a:rPr lang="en-US" b="1" i="1" dirty="0"/>
              <a:t> website that are used for the</a:t>
            </a:r>
            <a:r>
              <a:rPr lang="en-US" dirty="0"/>
              <a:t> </a:t>
            </a:r>
            <a:r>
              <a:rPr lang="en-US" sz="2800" b="1" i="1" dirty="0">
                <a:solidFill>
                  <a:schemeClr val="tx1"/>
                </a:solidFill>
              </a:rPr>
              <a:t>facility of pedigree analysis, real time bed availability check and health library, dosage alerts. It only contains facility of online consultation and information related to the doctors .</a:t>
            </a:r>
            <a:endParaRPr lang="en-IN" dirty="0"/>
          </a:p>
        </p:txBody>
      </p:sp>
      <p:pic>
        <p:nvPicPr>
          <p:cNvPr id="5" name="Picture 4">
            <a:extLst>
              <a:ext uri="{FF2B5EF4-FFF2-40B4-BE49-F238E27FC236}">
                <a16:creationId xmlns:a16="http://schemas.microsoft.com/office/drawing/2014/main" id="{0967697C-42C4-5977-8AA0-28B2605668D0}"/>
              </a:ext>
            </a:extLst>
          </p:cNvPr>
          <p:cNvPicPr>
            <a:picLocks noChangeAspect="1"/>
          </p:cNvPicPr>
          <p:nvPr/>
        </p:nvPicPr>
        <p:blipFill>
          <a:blip r:embed="rId2">
            <a:extLst>
              <a:ext uri="{28A0092B-C50C-407E-A947-70E740481C1C}">
                <a14:useLocalDpi xmlns:a14="http://schemas.microsoft.com/office/drawing/2010/main" val="0"/>
              </a:ext>
            </a:extLst>
          </a:blip>
          <a:srcRect t="7411" r="867" b="5363"/>
          <a:stretch/>
        </p:blipFill>
        <p:spPr>
          <a:xfrm>
            <a:off x="2684207" y="3250451"/>
            <a:ext cx="6744928" cy="3337162"/>
          </a:xfrm>
          <a:prstGeom prst="rect">
            <a:avLst/>
          </a:prstGeom>
        </p:spPr>
      </p:pic>
    </p:spTree>
    <p:extLst>
      <p:ext uri="{BB962C8B-B14F-4D97-AF65-F5344CB8AC3E}">
        <p14:creationId xmlns:p14="http://schemas.microsoft.com/office/powerpoint/2010/main" val="104398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39C2-7990-B8D6-5FCB-38D86265B2B3}"/>
              </a:ext>
            </a:extLst>
          </p:cNvPr>
          <p:cNvSpPr>
            <a:spLocks noGrp="1"/>
          </p:cNvSpPr>
          <p:nvPr>
            <p:ph type="title"/>
          </p:nvPr>
        </p:nvSpPr>
        <p:spPr>
          <a:solidFill>
            <a:srgbClr val="0070C0"/>
          </a:solidFill>
        </p:spPr>
        <p:txBody>
          <a:bodyPr/>
          <a:lstStyle/>
          <a:p>
            <a:r>
              <a:rPr lang="en-US" dirty="0">
                <a:solidFill>
                  <a:srgbClr val="FFFF00"/>
                </a:solidFill>
              </a:rPr>
              <a:t>		 </a:t>
            </a:r>
            <a:r>
              <a:rPr lang="en-US" u="sng" dirty="0">
                <a:solidFill>
                  <a:srgbClr val="FFFF00"/>
                </a:solidFill>
              </a:rPr>
              <a:t>PROBLEM STATEMENTS</a:t>
            </a:r>
            <a:endParaRPr lang="en-IN" u="sng" dirty="0"/>
          </a:p>
        </p:txBody>
      </p:sp>
      <p:sp>
        <p:nvSpPr>
          <p:cNvPr id="3" name="Content Placeholder 2">
            <a:extLst>
              <a:ext uri="{FF2B5EF4-FFF2-40B4-BE49-F238E27FC236}">
                <a16:creationId xmlns:a16="http://schemas.microsoft.com/office/drawing/2014/main" id="{EB2EE896-C8D6-0EA5-AC37-9171F61E40D6}"/>
              </a:ext>
            </a:extLst>
          </p:cNvPr>
          <p:cNvSpPr>
            <a:spLocks noGrp="1"/>
          </p:cNvSpPr>
          <p:nvPr>
            <p:ph idx="1"/>
          </p:nvPr>
        </p:nvSpPr>
        <p:spPr/>
        <p:txBody>
          <a:bodyPr/>
          <a:lstStyle/>
          <a:p>
            <a:r>
              <a:rPr lang="en-US" sz="2800" b="1" i="1" dirty="0">
                <a:solidFill>
                  <a:schemeClr val="tx1"/>
                </a:solidFill>
                <a:effectLst/>
                <a:cs typeface="Courier New" panose="02070309020205020404" pitchFamily="49" charset="0"/>
              </a:rPr>
              <a:t>A web application for offering, homecare services, real –time bed availability, health library and secure medical information storage for further prediction of genetic disorder, enhancing patient care for better decision –making and timely healthcare delivery.</a:t>
            </a:r>
            <a:endParaRPr lang="en-IN" sz="2800" b="1" i="1" dirty="0">
              <a:solidFill>
                <a:schemeClr val="tx1"/>
              </a:solidFill>
              <a:effectLst/>
              <a:cs typeface="Courier New" panose="02070309020205020404" pitchFamily="49" charset="0"/>
            </a:endParaRPr>
          </a:p>
          <a:p>
            <a:endParaRPr lang="en-IN" dirty="0"/>
          </a:p>
        </p:txBody>
      </p:sp>
      <p:pic>
        <p:nvPicPr>
          <p:cNvPr id="5" name="Picture 4">
            <a:extLst>
              <a:ext uri="{FF2B5EF4-FFF2-40B4-BE49-F238E27FC236}">
                <a16:creationId xmlns:a16="http://schemas.microsoft.com/office/drawing/2014/main" id="{2DD2C04E-7C3F-B923-7E46-8A9C8E5AD8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6062" y="3805084"/>
            <a:ext cx="10299875" cy="3052916"/>
          </a:xfrm>
          <a:prstGeom prst="rect">
            <a:avLst/>
          </a:prstGeom>
        </p:spPr>
      </p:pic>
      <p:sp>
        <p:nvSpPr>
          <p:cNvPr id="6" name="TextBox 5">
            <a:extLst>
              <a:ext uri="{FF2B5EF4-FFF2-40B4-BE49-F238E27FC236}">
                <a16:creationId xmlns:a16="http://schemas.microsoft.com/office/drawing/2014/main" id="{377AD6E5-1932-BC6E-A022-EF14D49CAFB3}"/>
              </a:ext>
            </a:extLst>
          </p:cNvPr>
          <p:cNvSpPr txBox="1"/>
          <p:nvPr/>
        </p:nvSpPr>
        <p:spPr>
          <a:xfrm>
            <a:off x="946062" y="6858000"/>
            <a:ext cx="10299875" cy="230832"/>
          </a:xfrm>
          <a:prstGeom prst="rect">
            <a:avLst/>
          </a:prstGeom>
          <a:noFill/>
        </p:spPr>
        <p:txBody>
          <a:bodyPr wrap="square" rtlCol="0">
            <a:spAutoFit/>
          </a:bodyPr>
          <a:lstStyle/>
          <a:p>
            <a:r>
              <a:rPr lang="en-IN" sz="900">
                <a:hlinkClick r:id="rId3" tooltip="https://www.picpedia.org/highway-signs/p/problem.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89061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E26032-B648-FDB2-AAF2-FE39F3D489D0}"/>
              </a:ext>
            </a:extLst>
          </p:cNvPr>
          <p:cNvSpPr>
            <a:spLocks noGrp="1"/>
          </p:cNvSpPr>
          <p:nvPr>
            <p:ph type="title"/>
          </p:nvPr>
        </p:nvSpPr>
        <p:spPr>
          <a:solidFill>
            <a:srgbClr val="0070C0"/>
          </a:solidFill>
        </p:spPr>
        <p:txBody>
          <a:bodyPr/>
          <a:lstStyle/>
          <a:p>
            <a:r>
              <a:rPr lang="en-US" dirty="0">
                <a:solidFill>
                  <a:srgbClr val="FFFF00"/>
                </a:solidFill>
              </a:rPr>
              <a:t>				</a:t>
            </a:r>
            <a:r>
              <a:rPr lang="en-US" b="1" u="sng" dirty="0">
                <a:solidFill>
                  <a:srgbClr val="FFFF00"/>
                </a:solidFill>
              </a:rPr>
              <a:t>OBJECTIVES</a:t>
            </a:r>
            <a:endParaRPr lang="en-IN" dirty="0">
              <a:solidFill>
                <a:srgbClr val="FFFF00"/>
              </a:solidFill>
            </a:endParaRPr>
          </a:p>
        </p:txBody>
      </p:sp>
      <p:sp>
        <p:nvSpPr>
          <p:cNvPr id="5" name="Content Placeholder 4">
            <a:extLst>
              <a:ext uri="{FF2B5EF4-FFF2-40B4-BE49-F238E27FC236}">
                <a16:creationId xmlns:a16="http://schemas.microsoft.com/office/drawing/2014/main" id="{D3AE734B-89EF-A060-B417-C022C0E0B0B1}"/>
              </a:ext>
            </a:extLst>
          </p:cNvPr>
          <p:cNvSpPr>
            <a:spLocks noGrp="1"/>
          </p:cNvSpPr>
          <p:nvPr>
            <p:ph idx="1"/>
          </p:nvPr>
        </p:nvSpPr>
        <p:spPr>
          <a:xfrm>
            <a:off x="838200" y="1690688"/>
            <a:ext cx="10515600" cy="4476443"/>
          </a:xfrm>
        </p:spPr>
        <p:txBody>
          <a:bodyPr/>
          <a:lstStyle/>
          <a:p>
            <a:r>
              <a:rPr lang="en-US" sz="2800" b="1" i="1" dirty="0">
                <a:solidFill>
                  <a:schemeClr val="tx1"/>
                </a:solidFill>
              </a:rPr>
              <a:t>The objective of creating a </a:t>
            </a:r>
            <a:r>
              <a:rPr lang="en-US" sz="2800" b="1" i="1" dirty="0" err="1">
                <a:solidFill>
                  <a:schemeClr val="tx1"/>
                </a:solidFill>
              </a:rPr>
              <a:t>MedEasy</a:t>
            </a:r>
            <a:r>
              <a:rPr lang="en-US" sz="2800" b="1" i="1" dirty="0">
                <a:solidFill>
                  <a:schemeClr val="tx1"/>
                </a:solidFill>
              </a:rPr>
              <a:t> is to provide easy access to healthcare information and services. It aims to streamline pedigree analysis ,real-time bed check , appointment bookings, patient communication, and offer detailed resources on treatments and services. Ultimately, it enhances patient experience and engagement.</a:t>
            </a:r>
          </a:p>
          <a:p>
            <a:endParaRPr lang="en-IN" dirty="0"/>
          </a:p>
        </p:txBody>
      </p:sp>
    </p:spTree>
    <p:extLst>
      <p:ext uri="{BB962C8B-B14F-4D97-AF65-F5344CB8AC3E}">
        <p14:creationId xmlns:p14="http://schemas.microsoft.com/office/powerpoint/2010/main" val="203167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4685-718D-85DE-1698-86A56648977E}"/>
              </a:ext>
            </a:extLst>
          </p:cNvPr>
          <p:cNvSpPr>
            <a:spLocks noGrp="1"/>
          </p:cNvSpPr>
          <p:nvPr>
            <p:ph type="title"/>
          </p:nvPr>
        </p:nvSpPr>
        <p:spPr>
          <a:xfrm>
            <a:off x="1042218" y="365125"/>
            <a:ext cx="10311581" cy="1325563"/>
          </a:xfrm>
          <a:solidFill>
            <a:srgbClr val="0070C0"/>
          </a:solidFill>
        </p:spPr>
        <p:txBody>
          <a:bodyPr/>
          <a:lstStyle/>
          <a:p>
            <a:r>
              <a:rPr lang="en-US" dirty="0">
                <a:solidFill>
                  <a:srgbClr val="FFFF00"/>
                </a:solidFill>
              </a:rPr>
              <a:t>	</a:t>
            </a:r>
            <a:r>
              <a:rPr lang="en-US" u="sng" dirty="0">
                <a:solidFill>
                  <a:srgbClr val="FFFF00"/>
                </a:solidFill>
              </a:rPr>
              <a:t>TOOLS AND TECHNIQUES</a:t>
            </a:r>
            <a:endParaRPr lang="en-IN" u="sng" dirty="0">
              <a:solidFill>
                <a:srgbClr val="FFFF00"/>
              </a:solidFill>
            </a:endParaRPr>
          </a:p>
        </p:txBody>
      </p:sp>
      <p:sp>
        <p:nvSpPr>
          <p:cNvPr id="3" name="Content Placeholder 2">
            <a:extLst>
              <a:ext uri="{FF2B5EF4-FFF2-40B4-BE49-F238E27FC236}">
                <a16:creationId xmlns:a16="http://schemas.microsoft.com/office/drawing/2014/main" id="{88323C9C-667F-53B9-D314-14B2BF4B1A49}"/>
              </a:ext>
            </a:extLst>
          </p:cNvPr>
          <p:cNvSpPr>
            <a:spLocks noGrp="1"/>
          </p:cNvSpPr>
          <p:nvPr>
            <p:ph idx="1"/>
          </p:nvPr>
        </p:nvSpPr>
        <p:spPr>
          <a:xfrm>
            <a:off x="1042218" y="1690688"/>
            <a:ext cx="10311582" cy="4486275"/>
          </a:xfrm>
        </p:spPr>
        <p:txBody>
          <a:bodyPr/>
          <a:lstStyle/>
          <a:p>
            <a:r>
              <a:rPr lang="en-US" b="1" i="1" dirty="0"/>
              <a:t>HTML</a:t>
            </a:r>
          </a:p>
          <a:p>
            <a:r>
              <a:rPr lang="en-US" b="1" i="1" dirty="0"/>
              <a:t>CSS</a:t>
            </a:r>
          </a:p>
          <a:p>
            <a:r>
              <a:rPr lang="en-US" b="1" i="1" dirty="0"/>
              <a:t>JAVASCRIPT(INCLUDED IN HTML FORMAT)</a:t>
            </a:r>
          </a:p>
          <a:p>
            <a:r>
              <a:rPr lang="en-US" b="1" i="1" dirty="0"/>
              <a:t>PYTHON</a:t>
            </a:r>
          </a:p>
          <a:p>
            <a:pPr marL="0" indent="0">
              <a:buNone/>
            </a:pPr>
            <a:endParaRPr lang="en-IN" b="1" i="1" dirty="0"/>
          </a:p>
        </p:txBody>
      </p:sp>
      <p:pic>
        <p:nvPicPr>
          <p:cNvPr id="5" name="Picture 4">
            <a:extLst>
              <a:ext uri="{FF2B5EF4-FFF2-40B4-BE49-F238E27FC236}">
                <a16:creationId xmlns:a16="http://schemas.microsoft.com/office/drawing/2014/main" id="{9644E6B2-C902-706D-51B0-35BC7760FF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09841" y="3933825"/>
            <a:ext cx="8667750" cy="2813152"/>
          </a:xfrm>
          <a:prstGeom prst="rect">
            <a:avLst/>
          </a:prstGeom>
        </p:spPr>
      </p:pic>
    </p:spTree>
    <p:extLst>
      <p:ext uri="{BB962C8B-B14F-4D97-AF65-F5344CB8AC3E}">
        <p14:creationId xmlns:p14="http://schemas.microsoft.com/office/powerpoint/2010/main" val="341916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55AA-6C7F-DB6C-CE92-7D36F687751F}"/>
              </a:ext>
            </a:extLst>
          </p:cNvPr>
          <p:cNvSpPr>
            <a:spLocks noGrp="1"/>
          </p:cNvSpPr>
          <p:nvPr>
            <p:ph type="title"/>
          </p:nvPr>
        </p:nvSpPr>
        <p:spPr>
          <a:solidFill>
            <a:srgbClr val="0070C0"/>
          </a:solidFill>
        </p:spPr>
        <p:txBody>
          <a:bodyPr/>
          <a:lstStyle/>
          <a:p>
            <a:r>
              <a:rPr lang="en-US" dirty="0"/>
              <a:t>			</a:t>
            </a:r>
            <a:r>
              <a:rPr lang="en-US" u="sng" dirty="0">
                <a:solidFill>
                  <a:srgbClr val="FFFF00"/>
                </a:solidFill>
              </a:rPr>
              <a:t>KEY FEATURES</a:t>
            </a:r>
            <a:endParaRPr lang="en-IN" u="sng" dirty="0">
              <a:solidFill>
                <a:srgbClr val="FFFF00"/>
              </a:solidFill>
            </a:endParaRPr>
          </a:p>
        </p:txBody>
      </p:sp>
      <p:sp>
        <p:nvSpPr>
          <p:cNvPr id="3" name="Content Placeholder 2">
            <a:extLst>
              <a:ext uri="{FF2B5EF4-FFF2-40B4-BE49-F238E27FC236}">
                <a16:creationId xmlns:a16="http://schemas.microsoft.com/office/drawing/2014/main" id="{3F35D9AF-500B-400E-A431-35FD38B75800}"/>
              </a:ext>
            </a:extLst>
          </p:cNvPr>
          <p:cNvSpPr>
            <a:spLocks noGrp="1"/>
          </p:cNvSpPr>
          <p:nvPr>
            <p:ph idx="1"/>
          </p:nvPr>
        </p:nvSpPr>
        <p:spPr>
          <a:xfrm>
            <a:off x="838200" y="1690688"/>
            <a:ext cx="10515600" cy="4486275"/>
          </a:xfrm>
        </p:spPr>
        <p:txBody>
          <a:bodyPr/>
          <a:lstStyle/>
          <a:p>
            <a:r>
              <a:rPr lang="en-US" b="1" i="1" dirty="0"/>
              <a:t>We use Real time bed availability system where  we can allow users to see the real time bed available in different section of ward. </a:t>
            </a:r>
          </a:p>
          <a:p>
            <a:r>
              <a:rPr lang="en-US" b="1" i="1" dirty="0"/>
              <a:t>We have the consultation feature to the doctor for any diagnosis.</a:t>
            </a:r>
          </a:p>
          <a:p>
            <a:endParaRPr lang="en-US" b="1" i="1" dirty="0"/>
          </a:p>
          <a:p>
            <a:endParaRPr lang="en-IN" b="1" i="1" dirty="0"/>
          </a:p>
        </p:txBody>
      </p:sp>
    </p:spTree>
    <p:extLst>
      <p:ext uri="{BB962C8B-B14F-4D97-AF65-F5344CB8AC3E}">
        <p14:creationId xmlns:p14="http://schemas.microsoft.com/office/powerpoint/2010/main" val="43453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69669-963A-CF8E-3D11-CBE61F2E895D}"/>
              </a:ext>
            </a:extLst>
          </p:cNvPr>
          <p:cNvPicPr>
            <a:picLocks noChangeAspect="1"/>
          </p:cNvPicPr>
          <p:nvPr/>
        </p:nvPicPr>
        <p:blipFill>
          <a:blip r:embed="rId2">
            <a:extLst>
              <a:ext uri="{28A0092B-C50C-407E-A947-70E740481C1C}">
                <a14:useLocalDpi xmlns:a14="http://schemas.microsoft.com/office/drawing/2010/main" val="0"/>
              </a:ext>
            </a:extLst>
          </a:blip>
          <a:srcRect t="7456" b="5233"/>
          <a:stretch/>
        </p:blipFill>
        <p:spPr>
          <a:xfrm>
            <a:off x="0" y="511276"/>
            <a:ext cx="12192000" cy="5987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258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95169-C98D-C243-A492-3B788B7003B6}"/>
              </a:ext>
            </a:extLst>
          </p:cNvPr>
          <p:cNvPicPr>
            <a:picLocks noChangeAspect="1"/>
          </p:cNvPicPr>
          <p:nvPr/>
        </p:nvPicPr>
        <p:blipFill>
          <a:blip r:embed="rId2">
            <a:extLst>
              <a:ext uri="{28A0092B-C50C-407E-A947-70E740481C1C}">
                <a14:useLocalDpi xmlns:a14="http://schemas.microsoft.com/office/drawing/2010/main" val="0"/>
              </a:ext>
            </a:extLst>
          </a:blip>
          <a:srcRect t="9175" b="5950"/>
          <a:stretch/>
        </p:blipFill>
        <p:spPr>
          <a:xfrm>
            <a:off x="0" y="629264"/>
            <a:ext cx="12192000" cy="5820697"/>
          </a:xfrm>
          <a:prstGeom prst="rect">
            <a:avLst/>
          </a:prstGeom>
          <a:ln>
            <a:noFill/>
          </a:ln>
          <a:effectLst>
            <a:softEdge rad="112500"/>
          </a:effectLst>
        </p:spPr>
      </p:pic>
    </p:spTree>
    <p:extLst>
      <p:ext uri="{BB962C8B-B14F-4D97-AF65-F5344CB8AC3E}">
        <p14:creationId xmlns:p14="http://schemas.microsoft.com/office/powerpoint/2010/main" val="223935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514A31-7C55-0ADB-7053-1912D424B0B5}"/>
              </a:ext>
            </a:extLst>
          </p:cNvPr>
          <p:cNvPicPr>
            <a:picLocks noChangeAspect="1"/>
          </p:cNvPicPr>
          <p:nvPr/>
        </p:nvPicPr>
        <p:blipFill>
          <a:blip r:embed="rId2">
            <a:extLst>
              <a:ext uri="{28A0092B-C50C-407E-A947-70E740481C1C}">
                <a14:useLocalDpi xmlns:a14="http://schemas.microsoft.com/office/drawing/2010/main" val="0"/>
              </a:ext>
            </a:extLst>
          </a:blip>
          <a:srcRect t="7411" r="867" b="5363"/>
          <a:stretch/>
        </p:blipFill>
        <p:spPr>
          <a:xfrm>
            <a:off x="540774" y="469490"/>
            <a:ext cx="11257936" cy="5919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147889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427</TotalTime>
  <Words>339</Words>
  <Application>Microsoft Office PowerPoint</Application>
  <PresentationFormat>Widescreen</PresentationFormat>
  <Paragraphs>28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Bahnschrift SemiBold</vt:lpstr>
      <vt:lpstr>Calibri</vt:lpstr>
      <vt:lpstr>Corbel</vt:lpstr>
      <vt:lpstr>Courier New</vt:lpstr>
      <vt:lpstr>Depth</vt:lpstr>
      <vt:lpstr>   MEDEASY</vt:lpstr>
      <vt:lpstr>   INTRODUCTION</vt:lpstr>
      <vt:lpstr>   PROBLEM STATEMENTS</vt:lpstr>
      <vt:lpstr>    OBJECTIVES</vt:lpstr>
      <vt:lpstr> TOOLS AND TECHNIQUES</vt:lpstr>
      <vt:lpstr>   KEY FEATURES</vt:lpstr>
      <vt:lpstr>PowerPoint Presentation</vt:lpstr>
      <vt:lpstr>PowerPoint Presentation</vt:lpstr>
      <vt:lpstr>PowerPoint Presentation</vt:lpstr>
      <vt:lpstr>CONCLUSION &amp; FUTURE WORKS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rudrajuyal@outlook.com</dc:creator>
  <cp:lastModifiedBy>rudrajuyal@outlook.com</cp:lastModifiedBy>
  <cp:revision>11</cp:revision>
  <dcterms:created xsi:type="dcterms:W3CDTF">2025-04-29T09:11:47Z</dcterms:created>
  <dcterms:modified xsi:type="dcterms:W3CDTF">2025-05-07T18:48:53Z</dcterms:modified>
</cp:coreProperties>
</file>