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50800" cap="flat">
              <a:solidFill>
                <a:srgbClr val="03A8D6"/>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BA8D6"/>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50800" cap="flat">
              <a:solidFill>
                <a:srgbClr val="03A8D6"/>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wholeTbl>
    <a:band2H>
      <a:tcTxStyle b="def" i="def"/>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25400" cap="flat">
              <a:solidFill>
                <a:srgbClr val="008ABA"/>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008ABA"/>
              </a:solidFill>
              <a:prstDash val="solid"/>
              <a:miter lim="400000"/>
            </a:ln>
          </a:top>
          <a:bottom>
            <a:ln w="12700" cap="flat">
              <a:noFill/>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wholeTbl>
    <a:band2H>
      <a:tcTxStyle b="def" i="def"/>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wholeTbl>
    <a:band2H>
      <a:tcTxStyle b="def" i="def"/>
      <a:tcStyle>
        <a:tcBdr/>
        <a:fill>
          <a:solidFill>
            <a:srgbClr val="EBEBEB"/>
          </a:solidFill>
        </a:fill>
      </a:tcStyle>
    </a:band2H>
    <a:firstCol>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5D5D5"/>
          </a:solidFill>
        </a:fill>
      </a:tcStyle>
    </a:wholeTbl>
    <a:band2H>
      <a:tcTxStyle b="def" i="def"/>
      <a:tcStyle>
        <a:tcBdr/>
        <a:fill>
          <a:solidFill>
            <a:srgbClr val="BBBBBB"/>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BFF3"/>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2434335"/>
            <a:ext cx="21945600" cy="706629"/>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1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19200" y="3127375"/>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chemeClr val="accent6"/>
        </a:solidFill>
      </p:bgPr>
    </p:bg>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1219200" y="4763675"/>
            <a:ext cx="21945600" cy="4192883"/>
          </a:xfrm>
          <a:prstGeom prst="rect">
            <a:avLst/>
          </a:prstGeom>
        </p:spPr>
        <p:txBody>
          <a:bodyPr anchor="ctr"/>
          <a:lstStyle>
            <a:lvl1pPr marL="0" indent="0" algn="ctr">
              <a:lnSpc>
                <a:spcPct val="70000"/>
              </a:lnSpc>
              <a:spcBef>
                <a:spcPts val="0"/>
              </a:spcBef>
              <a:buClrTx/>
              <a:buSzTx/>
              <a:buNone/>
              <a:defRPr b="0" cap="all" sz="14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z="14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z="14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z="14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z="14000">
                <a:solidFill>
                  <a:srgbClr val="FFFFFF"/>
                </a:solidFill>
                <a:latin typeface="+mn-lt"/>
                <a:ea typeface="+mn-ea"/>
                <a:cs typeface="+mn-cs"/>
                <a:sym typeface="Druk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C617"/>
        </a:solidFill>
      </p:bgPr>
    </p:bg>
    <p:spTree>
      <p:nvGrpSpPr>
        <p:cNvPr id="1" name=""/>
        <p:cNvGrpSpPr/>
        <p:nvPr/>
      </p:nvGrpSpPr>
      <p:grpSpPr>
        <a:xfrm>
          <a:off x="0" y="0"/>
          <a:ext cx="0" cy="0"/>
          <a:chOff x="0" y="0"/>
          <a:chExt cx="0" cy="0"/>
        </a:xfrm>
      </p:grpSpPr>
      <p:sp>
        <p:nvSpPr>
          <p:cNvPr id="105" name="Body Level One…"/>
          <p:cNvSpPr txBox="1"/>
          <p:nvPr>
            <p:ph type="body" idx="1" hasCustomPrompt="1"/>
          </p:nvPr>
        </p:nvSpPr>
        <p:spPr>
          <a:xfrm>
            <a:off x="1219200" y="2334623"/>
            <a:ext cx="21945600" cy="7612249"/>
          </a:xfrm>
          <a:prstGeom prst="rect">
            <a:avLst/>
          </a:prstGeom>
        </p:spPr>
        <p:txBody>
          <a:bodyPr anchor="b"/>
          <a:lstStyle>
            <a:lvl1pPr marL="0" indent="0" algn="ctr">
              <a:lnSpc>
                <a:spcPct val="70000"/>
              </a:lnSpc>
              <a:spcBef>
                <a:spcPts val="0"/>
              </a:spcBef>
              <a:buClrTx/>
              <a:buSzTx/>
              <a:buNone/>
              <a:defRPr b="0" cap="all" spc="-500" sz="50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pc="-500" sz="50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pc="-500" sz="50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pc="-500" sz="50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pc="-500" sz="50000">
                <a:solidFill>
                  <a:srgbClr val="FFFFFF"/>
                </a:solidFill>
                <a:latin typeface="+mn-lt"/>
                <a:ea typeface="+mn-ea"/>
                <a:cs typeface="+mn-cs"/>
                <a:sym typeface="Druk Medium"/>
              </a:defRPr>
            </a:lvl5pPr>
          </a:lstStyle>
          <a:p>
            <a:pPr/>
            <a:r>
              <a:t>100%</a:t>
            </a:r>
          </a:p>
          <a:p>
            <a:pPr lvl="1"/>
            <a:r>
              <a:t/>
            </a:r>
          </a:p>
          <a:p>
            <a:pPr lvl="2"/>
            <a:r>
              <a:t/>
            </a:r>
          </a:p>
          <a:p>
            <a:pPr lvl="3"/>
            <a:r>
              <a:t/>
            </a:r>
          </a:p>
          <a:p>
            <a:pPr lvl="4"/>
            <a:r>
              <a:t/>
            </a:r>
          </a:p>
        </p:txBody>
      </p:sp>
      <p:sp>
        <p:nvSpPr>
          <p:cNvPr id="106" name="Fact information"/>
          <p:cNvSpPr txBox="1"/>
          <p:nvPr>
            <p:ph type="body" sz="quarter" idx="21" hasCustomPrompt="1"/>
          </p:nvPr>
        </p:nvSpPr>
        <p:spPr>
          <a:xfrm>
            <a:off x="1219200" y="9436100"/>
            <a:ext cx="21945599" cy="629921"/>
          </a:xfrm>
          <a:prstGeom prst="rect">
            <a:avLst/>
          </a:prstGeom>
        </p:spPr>
        <p:txBody>
          <a:bodyPr/>
          <a:lstStyle>
            <a:lvl1pPr marL="0" indent="0" algn="ctr">
              <a:lnSpc>
                <a:spcPct val="110000"/>
              </a:lnSpc>
              <a:spcBef>
                <a:spcPts val="0"/>
              </a:spcBef>
              <a:buClrTx/>
              <a:buSzTx/>
              <a:buNone/>
              <a:defRPr b="0" cap="all" spc="-32" sz="3200">
                <a:solidFill>
                  <a:srgbClr val="000000"/>
                </a:solidFill>
                <a:latin typeface="Proxima Nova Extrabold"/>
                <a:ea typeface="Proxima Nova Extrabold"/>
                <a:cs typeface="Proxima Nova Extrabold"/>
                <a:sym typeface="Proxima Nova Extrabold"/>
              </a:defRPr>
            </a:lvl1pPr>
          </a:lstStyle>
          <a:p>
            <a:pPr/>
            <a:r>
              <a:t>Fact information</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BFF3"/>
        </a:solidFill>
      </p:bgPr>
    </p:bg>
    <p:spTree>
      <p:nvGrpSpPr>
        <p:cNvPr id="1" name=""/>
        <p:cNvGrpSpPr/>
        <p:nvPr/>
      </p:nvGrpSpPr>
      <p:grpSpPr>
        <a:xfrm>
          <a:off x="0" y="0"/>
          <a:ext cx="0" cy="0"/>
          <a:chOff x="0" y="0"/>
          <a:chExt cx="0" cy="0"/>
        </a:xfrm>
      </p:grpSpPr>
      <p:sp>
        <p:nvSpPr>
          <p:cNvPr id="114" name="Body Level One…"/>
          <p:cNvSpPr txBox="1"/>
          <p:nvPr>
            <p:ph type="body" sz="half" idx="1" hasCustomPrompt="1"/>
          </p:nvPr>
        </p:nvSpPr>
        <p:spPr>
          <a:xfrm>
            <a:off x="3771900" y="4464048"/>
            <a:ext cx="16840200" cy="4883152"/>
          </a:xfrm>
          <a:prstGeom prst="rect">
            <a:avLst/>
          </a:prstGeom>
        </p:spPr>
        <p:txBody>
          <a:bodyPr anchor="ctr"/>
          <a:lstStyle>
            <a:lvl1pPr marL="431800" indent="-431800" defTabSz="825500">
              <a:lnSpc>
                <a:spcPct val="70000"/>
              </a:lnSpc>
              <a:spcBef>
                <a:spcPts val="0"/>
              </a:spcBef>
              <a:buClrTx/>
              <a:buSzTx/>
              <a:buNone/>
              <a:defRPr b="0" cap="all" sz="14000">
                <a:solidFill>
                  <a:srgbClr val="FFFFFF"/>
                </a:solidFill>
                <a:latin typeface="+mn-lt"/>
                <a:ea typeface="+mn-ea"/>
                <a:cs typeface="+mn-cs"/>
                <a:sym typeface="Druk Medium"/>
              </a:defRPr>
            </a:lvl1pPr>
            <a:lvl2pPr marL="431800" indent="25400" defTabSz="825500">
              <a:lnSpc>
                <a:spcPct val="70000"/>
              </a:lnSpc>
              <a:spcBef>
                <a:spcPts val="0"/>
              </a:spcBef>
              <a:buClrTx/>
              <a:buSzTx/>
              <a:buNone/>
              <a:defRPr b="0" cap="all" sz="14000">
                <a:solidFill>
                  <a:srgbClr val="FFFFFF"/>
                </a:solidFill>
                <a:latin typeface="+mn-lt"/>
                <a:ea typeface="+mn-ea"/>
                <a:cs typeface="+mn-cs"/>
                <a:sym typeface="Druk Medium"/>
              </a:defRPr>
            </a:lvl2pPr>
            <a:lvl3pPr marL="431800" indent="482600" defTabSz="825500">
              <a:lnSpc>
                <a:spcPct val="70000"/>
              </a:lnSpc>
              <a:spcBef>
                <a:spcPts val="0"/>
              </a:spcBef>
              <a:buClrTx/>
              <a:buSzTx/>
              <a:buNone/>
              <a:defRPr b="0" cap="all" sz="14000">
                <a:solidFill>
                  <a:srgbClr val="FFFFFF"/>
                </a:solidFill>
                <a:latin typeface="+mn-lt"/>
                <a:ea typeface="+mn-ea"/>
                <a:cs typeface="+mn-cs"/>
                <a:sym typeface="Druk Medium"/>
              </a:defRPr>
            </a:lvl3pPr>
            <a:lvl4pPr marL="431800" indent="939800" defTabSz="825500">
              <a:lnSpc>
                <a:spcPct val="70000"/>
              </a:lnSpc>
              <a:spcBef>
                <a:spcPts val="0"/>
              </a:spcBef>
              <a:buClrTx/>
              <a:buSzTx/>
              <a:buNone/>
              <a:defRPr b="0" cap="all" sz="14000">
                <a:solidFill>
                  <a:srgbClr val="FFFFFF"/>
                </a:solidFill>
                <a:latin typeface="+mn-lt"/>
                <a:ea typeface="+mn-ea"/>
                <a:cs typeface="+mn-cs"/>
                <a:sym typeface="Druk Medium"/>
              </a:defRPr>
            </a:lvl4pPr>
            <a:lvl5pPr marL="431800" indent="1397000" defTabSz="825500">
              <a:lnSpc>
                <a:spcPct val="70000"/>
              </a:lnSpc>
              <a:spcBef>
                <a:spcPts val="0"/>
              </a:spcBef>
              <a:buClrTx/>
              <a:buSzTx/>
              <a:buNone/>
              <a:defRPr b="0" cap="all" sz="14000">
                <a:solidFill>
                  <a:srgbClr val="FFFFFF"/>
                </a:solidFill>
                <a:latin typeface="+mn-lt"/>
                <a:ea typeface="+mn-ea"/>
                <a:cs typeface="+mn-cs"/>
                <a:sym typeface="Druk Medium"/>
              </a:defRPr>
            </a:lvl5pPr>
          </a:lstStyle>
          <a:p>
            <a:pPr/>
            <a:r>
              <a:t>“Notable Quote”</a:t>
            </a:r>
          </a:p>
          <a:p>
            <a:pPr lvl="1"/>
            <a:r>
              <a:t/>
            </a:r>
          </a:p>
          <a:p>
            <a:pPr lvl="2"/>
            <a:r>
              <a:t/>
            </a:r>
          </a:p>
          <a:p>
            <a:pPr lvl="3"/>
            <a:r>
              <a:t/>
            </a:r>
          </a:p>
          <a:p>
            <a:pPr lvl="4"/>
            <a:r>
              <a:t/>
            </a:r>
          </a:p>
        </p:txBody>
      </p:sp>
      <p:sp>
        <p:nvSpPr>
          <p:cNvPr id="115" name="Attribution"/>
          <p:cNvSpPr txBox="1"/>
          <p:nvPr>
            <p:ph type="body" sz="quarter" idx="21" hasCustomPrompt="1"/>
          </p:nvPr>
        </p:nvSpPr>
        <p:spPr>
          <a:xfrm>
            <a:off x="4203700" y="9372600"/>
            <a:ext cx="16840200" cy="680721"/>
          </a:xfrm>
          <a:prstGeom prst="rect">
            <a:avLst/>
          </a:prstGeom>
        </p:spPr>
        <p:txBody>
          <a:bodyPr/>
          <a:lstStyle>
            <a:lvl1pPr marL="0" indent="0" defTabSz="825500">
              <a:lnSpc>
                <a:spcPts val="3600"/>
              </a:lnSpc>
              <a:spcBef>
                <a:spcPts val="0"/>
              </a:spcBef>
              <a:buClrTx/>
              <a:buSzTx/>
              <a:buNone/>
              <a:defRPr b="0" cap="all" spc="-32" sz="3200">
                <a:solidFill>
                  <a:srgbClr val="FFFFFF"/>
                </a:solidFill>
                <a:latin typeface="Proxima Nova Extrabold"/>
                <a:ea typeface="Proxima Nova Extrabold"/>
                <a:cs typeface="Proxima Nova Extrabold"/>
                <a:sym typeface="Proxima Nova Extrabold"/>
              </a:defRPr>
            </a:lvl1pPr>
          </a:lstStyle>
          <a:p>
            <a:pPr/>
            <a:r>
              <a:t>Attribution</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A person’s lower body with blue pants and green shoes on a yellow and pink floor"/>
          <p:cNvSpPr/>
          <p:nvPr>
            <p:ph type="pic" sz="half" idx="21"/>
          </p:nvPr>
        </p:nvSpPr>
        <p:spPr>
          <a:xfrm>
            <a:off x="635000" y="6832600"/>
            <a:ext cx="12877800" cy="8589928"/>
          </a:xfrm>
          <a:prstGeom prst="rect">
            <a:avLst/>
          </a:prstGeom>
        </p:spPr>
        <p:txBody>
          <a:bodyPr lIns="91439" tIns="45719" rIns="91439" bIns="45719">
            <a:noAutofit/>
          </a:bodyPr>
          <a:lstStyle/>
          <a:p>
            <a:pPr/>
          </a:p>
        </p:txBody>
      </p:sp>
      <p:sp>
        <p:nvSpPr>
          <p:cNvPr id="124" name="Two adults wearing outfits with bold, solid colors—green, blue, pink, and yellow"/>
          <p:cNvSpPr/>
          <p:nvPr>
            <p:ph type="pic" sz="half" idx="22"/>
          </p:nvPr>
        </p:nvSpPr>
        <p:spPr>
          <a:xfrm>
            <a:off x="88900" y="-177800"/>
            <a:ext cx="14008100" cy="8157658"/>
          </a:xfrm>
          <a:prstGeom prst="rect">
            <a:avLst/>
          </a:prstGeom>
        </p:spPr>
        <p:txBody>
          <a:bodyPr lIns="91439" tIns="45719" rIns="91439" bIns="45719">
            <a:noAutofit/>
          </a:bodyPr>
          <a:lstStyle/>
          <a:p>
            <a:pPr/>
          </a:p>
        </p:txBody>
      </p:sp>
      <p:sp>
        <p:nvSpPr>
          <p:cNvPr id="125" name="Person blowing pink bubblegum against a solid pink and blue background"/>
          <p:cNvSpPr/>
          <p:nvPr>
            <p:ph type="pic" idx="23"/>
          </p:nvPr>
        </p:nvSpPr>
        <p:spPr>
          <a:xfrm>
            <a:off x="12814300" y="-355600"/>
            <a:ext cx="12033950" cy="18034000"/>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3" name="A person’s lower body with blue pants and green shoes on a yellow and pink floor"/>
          <p:cNvSpPr/>
          <p:nvPr>
            <p:ph type="pic" idx="21"/>
          </p:nvPr>
        </p:nvSpPr>
        <p:spPr>
          <a:xfrm>
            <a:off x="635000" y="-1181110"/>
            <a:ext cx="23114000" cy="15417820"/>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noFill/>
      </p:bgPr>
    </p:bg>
    <p:spTree>
      <p:nvGrpSpPr>
        <p:cNvPr id="1" name=""/>
        <p:cNvGrpSpPr/>
        <p:nvPr/>
      </p:nvGrpSpPr>
      <p:grpSpPr>
        <a:xfrm>
          <a:off x="0" y="0"/>
          <a:ext cx="0" cy="0"/>
          <a:chOff x="0" y="0"/>
          <a:chExt cx="0" cy="0"/>
        </a:xfrm>
      </p:grpSpPr>
      <p:sp>
        <p:nvSpPr>
          <p:cNvPr id="21" name="Two adults wearing outfits with bold, solid colors—green, blue, pink, and yellow"/>
          <p:cNvSpPr/>
          <p:nvPr>
            <p:ph type="pic" idx="21"/>
          </p:nvPr>
        </p:nvSpPr>
        <p:spPr>
          <a:xfrm>
            <a:off x="-38100" y="-267934"/>
            <a:ext cx="24472902" cy="14251868"/>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23" name="Presentation Title"/>
          <p:cNvSpPr txBox="1"/>
          <p:nvPr>
            <p:ph type="title" hasCustomPrompt="1"/>
          </p:nvPr>
        </p:nvSpPr>
        <p:spPr>
          <a:xfrm>
            <a:off x="1219200" y="3124200"/>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24" name="Author and Date"/>
          <p:cNvSpPr txBox="1"/>
          <p:nvPr>
            <p:ph type="body" sz="quarter" idx="22" hasCustomPrompt="1"/>
          </p:nvPr>
        </p:nvSpPr>
        <p:spPr>
          <a:xfrm>
            <a:off x="1219200" y="2438400"/>
            <a:ext cx="21945600" cy="711200"/>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00BFF3"/>
        </a:solidFill>
      </p:bgPr>
    </p:bg>
    <p:spTree>
      <p:nvGrpSpPr>
        <p:cNvPr id="1" name=""/>
        <p:cNvGrpSpPr/>
        <p:nvPr/>
      </p:nvGrpSpPr>
      <p:grpSpPr>
        <a:xfrm>
          <a:off x="0" y="0"/>
          <a:ext cx="0" cy="0"/>
          <a:chOff x="0" y="0"/>
          <a:chExt cx="0" cy="0"/>
        </a:xfrm>
      </p:grpSpPr>
      <p:sp>
        <p:nvSpPr>
          <p:cNvPr id="32" name="Body Level One…"/>
          <p:cNvSpPr txBox="1"/>
          <p:nvPr>
            <p:ph type="body" sz="quarter" idx="1" hasCustomPrompt="1"/>
          </p:nvPr>
        </p:nvSpPr>
        <p:spPr>
          <a:xfrm>
            <a:off x="19100800" y="8229600"/>
            <a:ext cx="4584700" cy="3123704"/>
          </a:xfrm>
          <a:prstGeom prst="rect">
            <a:avLst/>
          </a:prstGeom>
        </p:spPr>
        <p:txBody>
          <a:bodyPr/>
          <a:lstStyle>
            <a:lvl1pPr marL="0" indent="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1pPr>
            <a:lvl2pPr marL="0" indent="4572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2pPr>
            <a:lvl3pPr marL="0" indent="9144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3pPr>
            <a:lvl4pPr marL="0" indent="13716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4pPr>
            <a:lvl5pPr marL="0" indent="18288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5pPr>
          </a:lstStyle>
          <a:p>
            <a:pPr/>
            <a:r>
              <a:t>Caption Text</a:t>
            </a:r>
          </a:p>
          <a:p>
            <a:pPr lvl="1"/>
            <a:r>
              <a:t/>
            </a:r>
          </a:p>
          <a:p>
            <a:pPr lvl="2"/>
            <a:r>
              <a:t/>
            </a:r>
          </a:p>
          <a:p>
            <a:pPr lvl="3"/>
            <a:r>
              <a:t/>
            </a:r>
          </a:p>
          <a:p>
            <a:pPr lvl="4"/>
            <a:r>
              <a:t/>
            </a:r>
          </a:p>
        </p:txBody>
      </p:sp>
      <p:sp>
        <p:nvSpPr>
          <p:cNvPr id="33" name="A person’s lower body with blue pants and green shoes on a yellow and pink floor"/>
          <p:cNvSpPr/>
          <p:nvPr>
            <p:ph type="pic" idx="21"/>
          </p:nvPr>
        </p:nvSpPr>
        <p:spPr>
          <a:xfrm>
            <a:off x="528828" y="0"/>
            <a:ext cx="17992344" cy="120015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635000" y="7937906"/>
            <a:ext cx="17780000" cy="5651592"/>
          </a:xfrm>
          <a:prstGeom prst="rect">
            <a:avLst/>
          </a:prstGeom>
        </p:spPr>
        <p:txBody>
          <a:bodyPr anchor="b"/>
          <a:lstStyle>
            <a:lvl1pPr algn="ctr" defTabSz="584200">
              <a:defRPr spc="-220" sz="22000">
                <a:solidFill>
                  <a:srgbClr val="FFD74C"/>
                </a:solidFill>
              </a:defRPr>
            </a:lvl1pPr>
          </a:lstStyle>
          <a:p>
            <a:pPr/>
            <a:r>
              <a:t>Slide Title</a:t>
            </a:r>
          </a:p>
        </p:txBody>
      </p:sp>
      <p:sp>
        <p:nvSpPr>
          <p:cNvPr id="35" name="Line"/>
          <p:cNvSpPr/>
          <p:nvPr/>
        </p:nvSpPr>
        <p:spPr>
          <a:xfrm>
            <a:off x="19169012" y="11874500"/>
            <a:ext cx="1549401" cy="0"/>
          </a:xfrm>
          <a:prstGeom prst="ellipse">
            <a:avLst/>
          </a:prstGeom>
          <a:ln w="254000">
            <a:solidFill>
              <a:srgbClr val="FFD74C"/>
            </a:solidFill>
            <a:miter lim="400000"/>
          </a:ln>
        </p:spPr>
        <p:txBody>
          <a:bodyPr lIns="0" tIns="0" rIns="0" bIns="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728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61" name="Slide Title"/>
          <p:cNvSpPr txBox="1"/>
          <p:nvPr>
            <p:ph type="title" hasCustomPrompt="1"/>
          </p:nvPr>
        </p:nvSpPr>
        <p:spPr>
          <a:xfrm>
            <a:off x="1219200" y="2439639"/>
            <a:ext cx="8356600" cy="3068291"/>
          </a:xfrm>
          <a:prstGeom prst="rect">
            <a:avLst/>
          </a:prstGeom>
        </p:spPr>
        <p:txBody>
          <a:bodyPr/>
          <a:lstStyle>
            <a:lvl1pPr>
              <a:defRPr spc="-100" sz="10000"/>
            </a:lvl1pPr>
          </a:lstStyle>
          <a:p>
            <a:pPr/>
            <a:r>
              <a:t>Slide Title</a:t>
            </a:r>
          </a:p>
        </p:txBody>
      </p:sp>
      <p:sp>
        <p:nvSpPr>
          <p:cNvPr id="62"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63" name="Partial view of a building exterior painted yellow with blue window shutters and a curtained doorway"/>
          <p:cNvSpPr/>
          <p:nvPr>
            <p:ph type="pic" idx="21"/>
          </p:nvPr>
        </p:nvSpPr>
        <p:spPr>
          <a:xfrm>
            <a:off x="9156700" y="-38100"/>
            <a:ext cx="19693467" cy="13106400"/>
          </a:xfrm>
          <a:prstGeom prst="rect">
            <a:avLst/>
          </a:prstGeom>
        </p:spPr>
        <p:txBody>
          <a:bodyPr lIns="91439" tIns="45719" rIns="91439" bIns="45719">
            <a:noAutofit/>
          </a:bodyPr>
          <a:lstStyle/>
          <a:p>
            <a:pPr/>
          </a:p>
        </p:txBody>
      </p:sp>
      <p:sp>
        <p:nvSpPr>
          <p:cNvPr id="64" name="Author and Date"/>
          <p:cNvSpPr txBox="1"/>
          <p:nvPr>
            <p:ph type="body" sz="quarter" idx="22" hasCustomPrompt="1"/>
          </p:nvPr>
        </p:nvSpPr>
        <p:spPr>
          <a:xfrm>
            <a:off x="1219200" y="1646935"/>
            <a:ext cx="8356600" cy="770129"/>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BFF3"/>
        </a:solidFill>
      </p:bgPr>
    </p:bg>
    <p:spTree>
      <p:nvGrpSpPr>
        <p:cNvPr id="1" name=""/>
        <p:cNvGrpSpPr/>
        <p:nvPr/>
      </p:nvGrpSpPr>
      <p:grpSpPr>
        <a:xfrm>
          <a:off x="0" y="0"/>
          <a:ext cx="0" cy="0"/>
          <a:chOff x="0" y="0"/>
          <a:chExt cx="0" cy="0"/>
        </a:xfrm>
      </p:grpSpPr>
      <p:sp>
        <p:nvSpPr>
          <p:cNvPr id="72" name="Section Title"/>
          <p:cNvSpPr txBox="1"/>
          <p:nvPr>
            <p:ph type="title" hasCustomPrompt="1"/>
          </p:nvPr>
        </p:nvSpPr>
        <p:spPr>
          <a:xfrm>
            <a:off x="1219200" y="4064000"/>
            <a:ext cx="21945600" cy="5930900"/>
          </a:xfrm>
          <a:prstGeom prst="rect">
            <a:avLst/>
          </a:prstGeom>
        </p:spPr>
        <p:txBody>
          <a:bodyPr anchor="ctr"/>
          <a:lstStyle>
            <a:lvl1pPr marL="431800" indent="-431800">
              <a:defRPr spc="0">
                <a:solidFill>
                  <a:srgbClr val="FFFFFF"/>
                </a:solidFill>
              </a:defRPr>
            </a:lvl1pPr>
          </a:lstStyle>
          <a:p>
            <a:pPr/>
            <a:r>
              <a:t>Section Title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0" name="Slide Title"/>
          <p:cNvSpPr txBox="1"/>
          <p:nvPr>
            <p:ph type="title" hasCustomPrompt="1"/>
          </p:nvPr>
        </p:nvSpPr>
        <p:spPr>
          <a:prstGeom prst="rect">
            <a:avLst/>
          </a:prstGeom>
        </p:spPr>
        <p:txBody>
          <a:bodyPr/>
          <a:lstStyle/>
          <a:p>
            <a:pPr/>
            <a:r>
              <a:t>Slide 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C617"/>
        </a:solidFill>
      </p:bgPr>
    </p:bg>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lvl1pPr>
              <a:lnSpc>
                <a:spcPct val="60000"/>
              </a:lnSpc>
              <a:defRPr>
                <a:solidFill>
                  <a:srgbClr val="FFFFFF"/>
                </a:solidFill>
              </a:defRPr>
            </a:lvl1pPr>
          </a:lstStyle>
          <a:p>
            <a:pPr/>
            <a:r>
              <a:t>Agenda Title</a:t>
            </a:r>
          </a:p>
        </p:txBody>
      </p:sp>
      <p:sp>
        <p:nvSpPr>
          <p:cNvPr id="89" name="Body Level One…"/>
          <p:cNvSpPr txBox="1"/>
          <p:nvPr>
            <p:ph type="body" idx="1" hasCustomPrompt="1"/>
          </p:nvPr>
        </p:nvSpPr>
        <p:spPr>
          <a:xfrm>
            <a:off x="1219200" y="3594100"/>
            <a:ext cx="21945600" cy="8902700"/>
          </a:xfrm>
          <a:prstGeom prst="rect">
            <a:avLst/>
          </a:prstGeom>
        </p:spPr>
        <p:txBody>
          <a:bodyPr/>
          <a:lstStyle>
            <a:lvl1pPr marL="0" indent="0" defTabSz="825500">
              <a:lnSpc>
                <a:spcPct val="140000"/>
              </a:lnSpc>
              <a:spcBef>
                <a:spcPts val="0"/>
              </a:spcBef>
              <a:buClrTx/>
              <a:buSzTx/>
              <a:buNone/>
              <a:defRPr spc="-53" sz="5400">
                <a:solidFill>
                  <a:srgbClr val="000000"/>
                </a:solidFill>
              </a:defRPr>
            </a:lvl1pPr>
            <a:lvl2pPr marL="0" indent="457200" defTabSz="825500">
              <a:lnSpc>
                <a:spcPct val="140000"/>
              </a:lnSpc>
              <a:spcBef>
                <a:spcPts val="0"/>
              </a:spcBef>
              <a:buClrTx/>
              <a:buSzTx/>
              <a:buNone/>
              <a:defRPr spc="-53" sz="5400">
                <a:solidFill>
                  <a:srgbClr val="000000"/>
                </a:solidFill>
              </a:defRPr>
            </a:lvl2pPr>
            <a:lvl3pPr marL="0" indent="914400" defTabSz="825500">
              <a:lnSpc>
                <a:spcPct val="140000"/>
              </a:lnSpc>
              <a:spcBef>
                <a:spcPts val="0"/>
              </a:spcBef>
              <a:buClrTx/>
              <a:buSzTx/>
              <a:buNone/>
              <a:defRPr spc="-53" sz="5400">
                <a:solidFill>
                  <a:srgbClr val="000000"/>
                </a:solidFill>
              </a:defRPr>
            </a:lvl3pPr>
            <a:lvl4pPr marL="0" indent="1371600" defTabSz="825500">
              <a:lnSpc>
                <a:spcPct val="140000"/>
              </a:lnSpc>
              <a:spcBef>
                <a:spcPts val="0"/>
              </a:spcBef>
              <a:buClrTx/>
              <a:buSzTx/>
              <a:buNone/>
              <a:defRPr spc="-53" sz="5400">
                <a:solidFill>
                  <a:srgbClr val="000000"/>
                </a:solidFill>
              </a:defRPr>
            </a:lvl4pPr>
            <a:lvl5pPr marL="0" indent="1828800" defTabSz="825500">
              <a:lnSpc>
                <a:spcPct val="140000"/>
              </a:lnSpc>
              <a:spcBef>
                <a:spcPts val="0"/>
              </a:spcBef>
              <a:buClrTx/>
              <a:buSzTx/>
              <a:buNone/>
              <a:defRPr spc="-53" sz="5400">
                <a:solidFill>
                  <a:srgbClr val="000000"/>
                </a:solidFill>
              </a:defRPr>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19200" y="3733800"/>
            <a:ext cx="21945600" cy="876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1219200" y="1219200"/>
            <a:ext cx="219456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23622000" y="13080999"/>
            <a:ext cx="336728" cy="413767"/>
          </a:xfrm>
          <a:prstGeom prst="rect">
            <a:avLst/>
          </a:prstGeom>
          <a:ln w="12700">
            <a:miter lim="400000"/>
          </a:ln>
        </p:spPr>
        <p:txBody>
          <a:bodyPr wrap="none" lIns="50800" tIns="50800" rIns="50800" bIns="50800" anchor="b">
            <a:spAutoFit/>
          </a:bodyPr>
          <a:lstStyle>
            <a:lvl1pPr algn="l">
              <a:lnSpc>
                <a:spcPts val="2600"/>
              </a:lnSpc>
              <a:defRPr sz="1800">
                <a:latin typeface="Proxima Nova Medium"/>
                <a:ea typeface="Proxima Nova Medium"/>
                <a:cs typeface="Proxima Nova Medium"/>
                <a:sym typeface="Proxima Nova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1pPr>
      <a:lvl2pPr marL="0" marR="0" indent="4572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2pPr>
      <a:lvl3pPr marL="0" marR="0" indent="9144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3pPr>
      <a:lvl4pPr marL="0" marR="0" indent="13716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4pPr>
      <a:lvl5pPr marL="0" marR="0" indent="18288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5pPr>
      <a:lvl6pPr marL="0" marR="0" indent="22860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6pPr>
      <a:lvl7pPr marL="0" marR="0" indent="27432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7pPr>
      <a:lvl8pPr marL="0" marR="0" indent="32004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8pPr>
      <a:lvl9pPr marL="0" marR="0" indent="3657600" algn="l" defTabSz="825500" rtl="0" latinLnBrk="0">
        <a:lnSpc>
          <a:spcPct val="70000"/>
        </a:lnSpc>
        <a:spcBef>
          <a:spcPts val="0"/>
        </a:spcBef>
        <a:spcAft>
          <a:spcPts val="0"/>
        </a:spcAft>
        <a:buClrTx/>
        <a:buSzTx/>
        <a:buFontTx/>
        <a:buNone/>
        <a:tabLst/>
        <a:defRPr b="0" baseline="0" cap="all" i="0" spc="-140" strike="noStrike" sz="14000" u="none">
          <a:solidFill>
            <a:srgbClr val="00BFF3"/>
          </a:solidFill>
          <a:uFillTx/>
          <a:latin typeface="+mn-lt"/>
          <a:ea typeface="+mn-ea"/>
          <a:cs typeface="+mn-cs"/>
          <a:sym typeface="Druk Medium"/>
        </a:defRPr>
      </a:lvl9pPr>
    </p:titleStyle>
    <p:bodyStyle>
      <a:lvl1pPr marL="685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1pPr>
      <a:lvl2pPr marL="1371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2pPr>
      <a:lvl3pPr marL="2057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3pPr>
      <a:lvl4pPr marL="2743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4pPr>
      <a:lvl5pPr marL="34290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5pPr>
      <a:lvl6pPr marL="4114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6pPr>
      <a:lvl7pPr marL="4800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7pPr>
      <a:lvl8pPr marL="5486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8pPr>
      <a:lvl9pPr marL="6172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9pPr>
    </p:bodyStyle>
    <p:otherStyle>
      <a:lvl1pPr marL="0" marR="0" indent="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0" name="Author and Date"/>
          <p:cNvSpPr txBox="1"/>
          <p:nvPr>
            <p:ph type="body" idx="21"/>
          </p:nvPr>
        </p:nvSpPr>
        <p:spPr>
          <a:prstGeom prst="rect">
            <a:avLst/>
          </a:prstGeom>
        </p:spPr>
        <p:txBody>
          <a:bodyPr/>
          <a:lstStyle/>
          <a:p>
            <a:pPr/>
          </a:p>
        </p:txBody>
      </p:sp>
      <p:sp>
        <p:nvSpPr>
          <p:cNvPr id="151" name="Rudra Chobe…"/>
          <p:cNvSpPr txBox="1"/>
          <p:nvPr>
            <p:ph type="subTitle" sz="quarter" idx="1"/>
          </p:nvPr>
        </p:nvSpPr>
        <p:spPr>
          <a:prstGeom prst="rect">
            <a:avLst/>
          </a:prstGeom>
        </p:spPr>
        <p:txBody>
          <a:bodyPr/>
          <a:lstStyle/>
          <a:p>
            <a:pPr defTabSz="531622">
              <a:defRPr spc="-47" sz="4732"/>
            </a:pPr>
            <a:r>
              <a:t>Rudra Chobe</a:t>
            </a:r>
          </a:p>
          <a:p>
            <a:pPr defTabSz="531622">
              <a:defRPr spc="-47" sz="4732"/>
            </a:pPr>
            <a:r>
              <a:t>Nikhil Bhosale</a:t>
            </a:r>
          </a:p>
          <a:p>
            <a:pPr defTabSz="531622">
              <a:defRPr spc="-47" sz="4732"/>
            </a:pPr>
            <a:r>
              <a:t>Ritika Chougala</a:t>
            </a:r>
          </a:p>
        </p:txBody>
      </p:sp>
      <p:sp>
        <p:nvSpPr>
          <p:cNvPr id="152" name="Financement: The Ultimate Budgeting App for Students"/>
          <p:cNvSpPr txBox="1"/>
          <p:nvPr>
            <p:ph type="ctrTitle"/>
          </p:nvPr>
        </p:nvSpPr>
        <p:spPr>
          <a:prstGeom prst="rect">
            <a:avLst/>
          </a:prstGeom>
        </p:spPr>
        <p:txBody>
          <a:bodyPr/>
          <a:lstStyle/>
          <a:p>
            <a:pPr/>
            <a:r>
              <a:t>Financement: The Ultimate Budgeting App for Students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ith sensitive financial information at stake, security is a top priority for Financement. The app will use industry-standard encryption and authentication protocols to ensure that users' data is protected.…"/>
          <p:cNvSpPr txBox="1"/>
          <p:nvPr>
            <p:ph type="body" idx="1"/>
          </p:nvPr>
        </p:nvSpPr>
        <p:spPr>
          <a:prstGeom prst="rect">
            <a:avLst/>
          </a:prstGeom>
        </p:spPr>
        <p:txBody>
          <a:bodyPr/>
          <a:lstStyle/>
          <a:p>
            <a:pPr/>
            <a:r>
              <a:t>With sensitive financial information at stake, security is a top priority for Financement. The app will use industry-standard encryption and authentication protocols to ensure that users' data is protected.</a:t>
            </a:r>
          </a:p>
          <a:p>
            <a:pPr/>
          </a:p>
          <a:p>
            <a:pPr/>
          </a:p>
          <a:p>
            <a:pPr/>
            <a:r>
              <a:t>Users can also enable two-factor authentication for an extra layer of security. Additionally, the app does not store any credit card information, so users can rest assured that their financial information is safe and secure.</a:t>
            </a:r>
          </a:p>
        </p:txBody>
      </p:sp>
      <p:sp>
        <p:nvSpPr>
          <p:cNvPr id="177" name="Security Measures"/>
          <p:cNvSpPr txBox="1"/>
          <p:nvPr>
            <p:ph type="title"/>
          </p:nvPr>
        </p:nvSpPr>
        <p:spPr>
          <a:prstGeom prst="rect">
            <a:avLst/>
          </a:prstGeom>
        </p:spPr>
        <p:txBody>
          <a:bodyPr/>
          <a:lstStyle/>
          <a:p>
            <a:pPr/>
            <a:r>
              <a:t>Security Measures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inancement understands that managing finances can be stressful, so the app provides robust customer support to help users navigate any issues or concerns they may have.…"/>
          <p:cNvSpPr txBox="1"/>
          <p:nvPr>
            <p:ph type="body" idx="1"/>
          </p:nvPr>
        </p:nvSpPr>
        <p:spPr>
          <a:prstGeom prst="rect">
            <a:avLst/>
          </a:prstGeom>
        </p:spPr>
        <p:txBody>
          <a:bodyPr/>
          <a:lstStyle/>
          <a:p>
            <a:pPr/>
            <a:r>
              <a:t>Financement understands that managing finances can be stressful, so the app provides robust customer support to help users navigate any issues or concerns they may have.</a:t>
            </a:r>
          </a:p>
          <a:p>
            <a:pPr/>
          </a:p>
          <a:p>
            <a:pPr/>
          </a:p>
          <a:p>
            <a:pPr/>
          </a:p>
          <a:p>
            <a:pPr/>
            <a:r>
              <a:t>Users can access a comprehensive FAQ section within the app, as well as contact customer support directly through email or phone. The app also provides regular updates and bug fixes to ensure that users have the best possible experience.</a:t>
            </a:r>
          </a:p>
        </p:txBody>
      </p:sp>
      <p:sp>
        <p:nvSpPr>
          <p:cNvPr id="180" name="Customer Support"/>
          <p:cNvSpPr txBox="1"/>
          <p:nvPr>
            <p:ph type="title"/>
          </p:nvPr>
        </p:nvSpPr>
        <p:spPr>
          <a:prstGeom prst="rect">
            <a:avLst/>
          </a:prstGeom>
        </p:spPr>
        <p:txBody>
          <a:bodyPr/>
          <a:lstStyle/>
          <a:p>
            <a:pPr/>
            <a:r>
              <a:t>Customer Support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In conclusion, Financement is a tool for any student looking to manage their finances effectively. With its user-friendly interface, powerful reporting capabilities, and community-driven approach to financial management, this app has everything you need "/>
          <p:cNvSpPr txBox="1"/>
          <p:nvPr>
            <p:ph type="body" idx="1"/>
          </p:nvPr>
        </p:nvSpPr>
        <p:spPr>
          <a:prstGeom prst="rect">
            <a:avLst/>
          </a:prstGeom>
        </p:spPr>
        <p:txBody>
          <a:bodyPr/>
          <a:lstStyle>
            <a:lvl1pPr marL="0" indent="0">
              <a:lnSpc>
                <a:spcPct val="120000"/>
              </a:lnSpc>
              <a:buClrTx/>
              <a:buSzTx/>
              <a:buNone/>
            </a:lvl1pPr>
          </a:lstStyle>
          <a:p>
            <a:pPr/>
            <a:r>
              <a:t>In conclusion, Financement is a tool for any student looking to manage their finances effectively. With its user-friendly interface, powerful reporting capabilities, and community-driven approach to financial management, this app has everything you need to stay on top of your finances.Whether you're trying to save money, reduce debt, or simply gain a better understanding of your spending habits, Financement is the perfect app for you. Download it today and start taking control of your finances!</a:t>
            </a:r>
          </a:p>
        </p:txBody>
      </p:sp>
      <p:sp>
        <p:nvSpPr>
          <p:cNvPr id="183" name="Conclusion"/>
          <p:cNvSpPr txBox="1"/>
          <p:nvPr>
            <p:ph type="title"/>
          </p:nvPr>
        </p:nvSpPr>
        <p:spPr>
          <a:prstGeom prst="rect">
            <a:avLst/>
          </a:prstGeom>
        </p:spPr>
        <p:txBody>
          <a:bodyPr/>
          <a:lstStyle/>
          <a:p>
            <a:pPr/>
            <a:r>
              <a:t>Conclusion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Introduction to Financement…"/>
          <p:cNvSpPr txBox="1"/>
          <p:nvPr>
            <p:ph type="body" idx="1"/>
          </p:nvPr>
        </p:nvSpPr>
        <p:spPr>
          <a:prstGeom prst="rect">
            <a:avLst/>
          </a:prstGeom>
        </p:spPr>
        <p:txBody>
          <a:bodyPr/>
          <a:lstStyle/>
          <a:p>
            <a:pPr/>
            <a:r>
              <a:t>Introduction to Financement</a:t>
            </a:r>
          </a:p>
          <a:p>
            <a:pPr/>
            <a:r>
              <a:t>Generating Reports</a:t>
            </a:r>
          </a:p>
          <a:p>
            <a:pPr/>
            <a:r>
              <a:t>Tips and Tricks to Financial</a:t>
            </a:r>
          </a:p>
          <a:p>
            <a:pPr/>
          </a:p>
          <a:p>
            <a:pPr/>
            <a:r>
              <a:t>Extended Features</a:t>
            </a:r>
          </a:p>
          <a:p>
            <a:pPr/>
            <a:r>
              <a:t>Security Measures</a:t>
            </a:r>
          </a:p>
          <a:p>
            <a:pPr/>
            <a:r>
              <a:t>Customer Support</a:t>
            </a:r>
          </a:p>
          <a:p>
            <a:pPr/>
            <a:r>
              <a:t>Conclusion</a:t>
            </a:r>
          </a:p>
        </p:txBody>
      </p:sp>
      <p:sp>
        <p:nvSpPr>
          <p:cNvPr id="155"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Financement is a mobile app designed to help students manage their finances effectively. With the rising cost of tuition and living expenses, it can be challenging for students to keep track of their spending and budget accordingly. This app aims to simp"/>
          <p:cNvSpPr txBox="1"/>
          <p:nvPr>
            <p:ph type="body" idx="1"/>
          </p:nvPr>
        </p:nvSpPr>
        <p:spPr>
          <a:prstGeom prst="rect">
            <a:avLst/>
          </a:prstGeom>
        </p:spPr>
        <p:txBody>
          <a:bodyPr/>
          <a:lstStyle/>
          <a:p>
            <a:pPr/>
            <a:r>
              <a:t>Financement is a mobile app designed to help students manage their finances effectively. With the rising cost of tuition and living expenses, it can be challenging for students to keep track of their spending and budget accordingly. This app aims to simplify the process by providing an easy-to-use platform that allows students to monitor their expenses and income.</a:t>
            </a:r>
          </a:p>
          <a:p>
            <a:pPr/>
          </a:p>
          <a:p>
            <a:pPr/>
          </a:p>
          <a:p>
            <a:pPr/>
            <a:r>
              <a:t>The first page of the app is dedicated to adding expenses. Users can input the amount spent, the category (such as food, transportation, or entertainment), and any notes they want to add. The app also allows users to set a budget for each category and receive notifications when they are close to reaching their limit.</a:t>
            </a:r>
          </a:p>
        </p:txBody>
      </p:sp>
      <p:sp>
        <p:nvSpPr>
          <p:cNvPr id="158" name="Introduction to Financement"/>
          <p:cNvSpPr txBox="1"/>
          <p:nvPr>
            <p:ph type="title"/>
          </p:nvPr>
        </p:nvSpPr>
        <p:spPr>
          <a:prstGeom prst="rect">
            <a:avLst/>
          </a:prstGeom>
        </p:spPr>
        <p:txBody>
          <a:bodyPr/>
          <a:lstStyle/>
          <a:p>
            <a:pPr/>
            <a:r>
              <a:t>Introduction to Financement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addexpenses.jpeg" descr="addexpenses.jpeg"/>
          <p:cNvPicPr>
            <a:picLocks noChangeAspect="1"/>
          </p:cNvPicPr>
          <p:nvPr/>
        </p:nvPicPr>
        <p:blipFill>
          <a:blip r:embed="rId2">
            <a:extLst/>
          </a:blip>
          <a:stretch>
            <a:fillRect/>
          </a:stretch>
        </p:blipFill>
        <p:spPr>
          <a:xfrm>
            <a:off x="9105899" y="0"/>
            <a:ext cx="6172201" cy="13716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ne of the key features of Financement is its reporting capabilities. Users can access detailed reports that provide insights into their spending habits and patterns. The second page of the app is dedicated to generating these reports.…"/>
          <p:cNvSpPr txBox="1"/>
          <p:nvPr>
            <p:ph type="body" idx="1"/>
          </p:nvPr>
        </p:nvSpPr>
        <p:spPr>
          <a:prstGeom prst="rect">
            <a:avLst/>
          </a:prstGeom>
        </p:spPr>
        <p:txBody>
          <a:bodyPr/>
          <a:lstStyle/>
          <a:p>
            <a:pPr/>
            <a:r>
              <a:t>One of the key features of Financement is its reporting capabilities. Users can access detailed reports that provide insights into their spending habits and patterns. The second page of the app is dedicated to generating these reports.</a:t>
            </a:r>
          </a:p>
          <a:p>
            <a:pPr/>
          </a:p>
          <a:p>
            <a:pPr/>
          </a:p>
          <a:p>
            <a:pPr/>
          </a:p>
          <a:p>
            <a:pPr/>
            <a:r>
              <a:t>Users can view their spending by category, date range, or specific expense types. The app also provides graphs and charts to help users visualize their spending trends over time. These reports can be exported as PDFs or Excel files for further analysis.</a:t>
            </a:r>
          </a:p>
        </p:txBody>
      </p:sp>
      <p:sp>
        <p:nvSpPr>
          <p:cNvPr id="163" name="Generating Reports"/>
          <p:cNvSpPr txBox="1"/>
          <p:nvPr>
            <p:ph type="title"/>
          </p:nvPr>
        </p:nvSpPr>
        <p:spPr>
          <a:prstGeom prst="rect">
            <a:avLst/>
          </a:prstGeom>
        </p:spPr>
        <p:txBody>
          <a:bodyPr/>
          <a:lstStyle/>
          <a:p>
            <a:pPr/>
            <a:r>
              <a:t>Generating Reports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Accommodation: To save money, student should opt for sharing basis accomodation. He can also look for places which have low rents than their University area.…"/>
          <p:cNvSpPr txBox="1"/>
          <p:nvPr>
            <p:ph type="body" idx="1"/>
          </p:nvPr>
        </p:nvSpPr>
        <p:spPr>
          <a:prstGeom prst="rect">
            <a:avLst/>
          </a:prstGeom>
        </p:spPr>
        <p:txBody>
          <a:bodyPr/>
          <a:lstStyle/>
          <a:p>
            <a:pPr marL="0" indent="0" defTabSz="434340">
              <a:lnSpc>
                <a:spcPct val="100000"/>
              </a:lnSpc>
              <a:spcBef>
                <a:spcPts val="1100"/>
              </a:spcBef>
              <a:buClrTx/>
              <a:buSzTx/>
              <a:buNone/>
              <a:defRPr b="0" sz="1140">
                <a:solidFill>
                  <a:srgbClr val="000000"/>
                </a:solidFill>
                <a:latin typeface="Times Roman"/>
                <a:ea typeface="Times Roman"/>
                <a:cs typeface="Times Roman"/>
                <a:sym typeface="Times Roman"/>
              </a:defRPr>
            </a:pPr>
          </a:p>
          <a:p>
            <a:pPr marL="651509" indent="-651509" defTabSz="554990">
              <a:spcBef>
                <a:spcPts val="2200"/>
              </a:spcBef>
              <a:defRPr sz="3989"/>
            </a:pPr>
            <a:r>
              <a:t>Accommodation: To save money, student should opt for sharing basis accomodation. He can also look for places which have low rents than their University area.</a:t>
            </a:r>
          </a:p>
          <a:p>
            <a:pPr marL="651509" indent="-651509" defTabSz="554990">
              <a:spcBef>
                <a:spcPts val="2200"/>
              </a:spcBef>
              <a:defRPr sz="3989"/>
            </a:pPr>
            <a:r>
              <a:t>Transportation: Public transportation is usually the most affordable option. Students can consider investing in a monthly pass to save money in the long run.</a:t>
            </a:r>
          </a:p>
          <a:p>
            <a:pPr marL="651509" indent="-651509" defTabSz="554990">
              <a:spcBef>
                <a:spcPts val="2200"/>
              </a:spcBef>
              <a:defRPr sz="3989"/>
            </a:pPr>
            <a:r>
              <a:t>Food and groceries: To save money, students can cook meals at home instead of eating out. They can also consider buying groceries in bulk and shopping at budget-friendly stores.</a:t>
            </a:r>
          </a:p>
          <a:p>
            <a:pPr marL="651509" indent="-651509" defTabSz="554990">
              <a:spcBef>
                <a:spcPts val="2200"/>
              </a:spcBef>
              <a:defRPr sz="3989"/>
            </a:pPr>
            <a:r>
              <a:t>Textbooks and course materials: To save money, students can consider buying used textbooks or renting them. They can also look for free online resources or borrow materials from the library.</a:t>
            </a:r>
          </a:p>
          <a:p>
            <a:pPr marL="651509" indent="-651509" defTabSz="554990">
              <a:spcBef>
                <a:spcPts val="2200"/>
              </a:spcBef>
              <a:defRPr sz="3989"/>
            </a:pPr>
            <a:r>
              <a:t>Travel expenses: To save money, students can plan their trips in advance, take advantage of student discounts, and consider cheaper modes of transportation.</a:t>
            </a:r>
          </a:p>
          <a:p>
            <a:pPr marL="651509" indent="-651509" defTabSz="554990">
              <a:spcBef>
                <a:spcPts val="2200"/>
              </a:spcBef>
              <a:defRPr sz="3989"/>
            </a:pPr>
            <a:r>
              <a:t>Phone and internet bills: To save money, students can consider opting for a cheaper phone plan or internet package.</a:t>
            </a:r>
          </a:p>
        </p:txBody>
      </p:sp>
      <p:sp>
        <p:nvSpPr>
          <p:cNvPr id="166" name="Projected Expense"/>
          <p:cNvSpPr txBox="1"/>
          <p:nvPr>
            <p:ph type="title"/>
          </p:nvPr>
        </p:nvSpPr>
        <p:spPr>
          <a:prstGeom prst="rect">
            <a:avLst/>
          </a:prstGeom>
        </p:spPr>
        <p:txBody>
          <a:bodyPr/>
          <a:lstStyle/>
          <a:p>
            <a:pPr/>
            <a:r>
              <a:t>Projected Expense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report.jpeg" descr="report.jpeg"/>
          <p:cNvPicPr>
            <a:picLocks noChangeAspect="1"/>
          </p:cNvPicPr>
          <p:nvPr/>
        </p:nvPicPr>
        <p:blipFill>
          <a:blip r:embed="rId2">
            <a:extLst/>
          </a:blip>
          <a:stretch>
            <a:fillRect/>
          </a:stretch>
        </p:blipFill>
        <p:spPr>
          <a:xfrm>
            <a:off x="8809972" y="0"/>
            <a:ext cx="6764056" cy="137160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In addition to its budgeting and reporting features, Financement also offers tips and tricks for financial management. The third page of the app is dedicated to providing users with advice on how to save money and make smart financial decisions.…"/>
          <p:cNvSpPr txBox="1"/>
          <p:nvPr>
            <p:ph type="body" idx="1"/>
          </p:nvPr>
        </p:nvSpPr>
        <p:spPr>
          <a:prstGeom prst="rect">
            <a:avLst/>
          </a:prstGeom>
        </p:spPr>
        <p:txBody>
          <a:bodyPr/>
          <a:lstStyle/>
          <a:p>
            <a:pPr/>
            <a:r>
              <a:t>In addition to its budgeting and reporting features, Financement also offers tips and tricks for financial management. The third page of the app is dedicated to providing users with advice on how to save money and make smart financial decisions.</a:t>
            </a:r>
          </a:p>
          <a:p>
            <a:pPr/>
          </a:p>
          <a:p>
            <a:pPr/>
          </a:p>
          <a:p>
            <a:pPr/>
          </a:p>
          <a:p>
            <a:pPr/>
            <a:r>
              <a:t>These tips cover a wide range of topics, from reducing food waste to finding affordable housing options. Users can also submit their own tips and vote on the most helpful ones. This community-driven approach encourages users to share their knowledge and learn from one another.</a:t>
            </a:r>
          </a:p>
        </p:txBody>
      </p:sp>
      <p:sp>
        <p:nvSpPr>
          <p:cNvPr id="171" name="Tips and Tricks"/>
          <p:cNvSpPr txBox="1"/>
          <p:nvPr>
            <p:ph type="title"/>
          </p:nvPr>
        </p:nvSpPr>
        <p:spPr>
          <a:prstGeom prst="rect">
            <a:avLst/>
          </a:prstGeom>
        </p:spPr>
        <p:txBody>
          <a:bodyPr/>
          <a:lstStyle/>
          <a:p>
            <a:pPr/>
            <a:r>
              <a:t>Tips and Tricks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ecurity Measures…"/>
          <p:cNvSpPr txBox="1"/>
          <p:nvPr>
            <p:ph type="body" idx="1"/>
          </p:nvPr>
        </p:nvSpPr>
        <p:spPr>
          <a:prstGeom prst="rect">
            <a:avLst/>
          </a:prstGeom>
        </p:spPr>
        <p:txBody>
          <a:bodyPr/>
          <a:lstStyle/>
          <a:p>
            <a:pPr/>
            <a:r>
              <a:t>Security Measures</a:t>
            </a:r>
          </a:p>
          <a:p>
            <a:pPr/>
            <a:r>
              <a:t>Customer Support</a:t>
            </a:r>
          </a:p>
        </p:txBody>
      </p:sp>
      <p:sp>
        <p:nvSpPr>
          <p:cNvPr id="174" name="Extended Features"/>
          <p:cNvSpPr txBox="1"/>
          <p:nvPr>
            <p:ph type="title"/>
          </p:nvPr>
        </p:nvSpPr>
        <p:spPr>
          <a:prstGeom prst="rect">
            <a:avLst/>
          </a:prstGeom>
        </p:spPr>
        <p:txBody>
          <a:bodyPr/>
          <a:lstStyle/>
          <a:p>
            <a:pPr/>
            <a:r>
              <a:t>Extended Features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_BoldColor">
  <a:themeElements>
    <a:clrScheme name="25_BoldColor">
      <a:dk1>
        <a:srgbClr val="000000"/>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
      <a:majorFont>
        <a:latin typeface="Druk Medium"/>
        <a:ea typeface="Druk Medium"/>
        <a:cs typeface="Druk Medium"/>
      </a:majorFont>
      <a:minorFont>
        <a:latin typeface="Druk Medium"/>
        <a:ea typeface="Druk Medium"/>
        <a:cs typeface="Druk Medium"/>
      </a:minorFont>
    </a:fontScheme>
    <a:fmtScheme name="25_Bold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_BoldColor">
  <a:themeElements>
    <a:clrScheme name="25_BoldColor">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
      <a:majorFont>
        <a:latin typeface="Druk Medium"/>
        <a:ea typeface="Druk Medium"/>
        <a:cs typeface="Druk Medium"/>
      </a:majorFont>
      <a:minorFont>
        <a:latin typeface="Druk Medium"/>
        <a:ea typeface="Druk Medium"/>
        <a:cs typeface="Druk Medium"/>
      </a:minorFont>
    </a:fontScheme>
    <a:fmtScheme name="25_Bold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