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5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13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69906F4-C818-4332-B73C-D2B95D2534A6}" type="datetimeFigureOut">
              <a:rPr lang="en-US" smtClean="0"/>
              <a:t>20-Oct-21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F568963-32CB-4234-96E7-3F19B8EB38D7}"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9906F4-C818-4332-B73C-D2B95D2534A6}" type="datetimeFigureOut">
              <a:rPr lang="en-US" smtClean="0"/>
              <a:t>20-Oct-21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568963-32CB-4234-96E7-3F19B8EB38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9906F4-C818-4332-B73C-D2B95D2534A6}" type="datetimeFigureOut">
              <a:rPr lang="en-US" smtClean="0"/>
              <a:t>20-Oct-21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568963-32CB-4234-96E7-3F19B8EB38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9906F4-C818-4332-B73C-D2B95D2534A6}" type="datetimeFigureOut">
              <a:rPr lang="en-US" smtClean="0"/>
              <a:t>20-Oct-21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568963-32CB-4234-96E7-3F19B8EB38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69906F4-C818-4332-B73C-D2B95D2534A6}" type="datetimeFigureOut">
              <a:rPr lang="en-US" smtClean="0"/>
              <a:t>20-Oct-21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F568963-32CB-4234-96E7-3F19B8EB38D7}"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9906F4-C818-4332-B73C-D2B95D2534A6}" type="datetimeFigureOut">
              <a:rPr lang="en-US" smtClean="0"/>
              <a:t>20-Oct-21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568963-32CB-4234-96E7-3F19B8EB38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69906F4-C818-4332-B73C-D2B95D2534A6}" type="datetimeFigureOut">
              <a:rPr lang="en-US" smtClean="0"/>
              <a:t>20-Oct-21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F568963-32CB-4234-96E7-3F19B8EB38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69906F4-C818-4332-B73C-D2B95D2534A6}" type="datetimeFigureOut">
              <a:rPr lang="en-US" smtClean="0"/>
              <a:t>20-Oct-21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F568963-32CB-4234-96E7-3F19B8EB38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69906F4-C818-4332-B73C-D2B95D2534A6}" type="datetimeFigureOut">
              <a:rPr lang="en-US" smtClean="0"/>
              <a:t>20-Oct-21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F568963-32CB-4234-96E7-3F19B8EB38D7}"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9906F4-C818-4332-B73C-D2B95D2534A6}" type="datetimeFigureOut">
              <a:rPr lang="en-US" smtClean="0"/>
              <a:t>20-Oct-21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568963-32CB-4234-96E7-3F19B8EB38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69906F4-C818-4332-B73C-D2B95D2534A6}" type="datetimeFigureOut">
              <a:rPr lang="en-US" smtClean="0"/>
              <a:t>20-Oct-21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568963-32CB-4234-96E7-3F19B8EB38D7}"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69906F4-C818-4332-B73C-D2B95D2534A6}" type="datetimeFigureOut">
              <a:rPr lang="en-US" smtClean="0"/>
              <a:t>20-Oct-21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F568963-32CB-4234-96E7-3F19B8EB38D7}"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57200"/>
            <a:ext cx="7772400" cy="1470025"/>
          </a:xfrm>
        </p:spPr>
        <p:txBody>
          <a:bodyPr/>
          <a:lstStyle/>
          <a:p>
            <a:pPr algn="ctr"/>
            <a:r>
              <a:rPr lang="en-US" dirty="0" smtClean="0">
                <a:latin typeface="Arial" pitchFamily="34" charset="0"/>
                <a:cs typeface="Arial" pitchFamily="34" charset="0"/>
              </a:rPr>
              <a:t>EDA &amp; Data story telling Project</a:t>
            </a:r>
            <a:endParaRPr lang="en-US" dirty="0">
              <a:latin typeface="Arial" pitchFamily="34" charset="0"/>
              <a:cs typeface="Arial" pitchFamily="34" charset="0"/>
            </a:endParaRPr>
          </a:p>
        </p:txBody>
      </p:sp>
      <p:sp>
        <p:nvSpPr>
          <p:cNvPr id="4" name="TextBox 3"/>
          <p:cNvSpPr txBox="1"/>
          <p:nvPr/>
        </p:nvSpPr>
        <p:spPr>
          <a:xfrm>
            <a:off x="990600" y="2286000"/>
            <a:ext cx="7924800" cy="1446550"/>
          </a:xfrm>
          <a:prstGeom prst="rect">
            <a:avLst/>
          </a:prstGeom>
          <a:noFill/>
        </p:spPr>
        <p:txBody>
          <a:bodyPr wrap="square" rtlCol="0">
            <a:spAutoFit/>
          </a:bodyPr>
          <a:lstStyle/>
          <a:p>
            <a:pPr algn="ctr"/>
            <a:r>
              <a:rPr lang="en-US" sz="4400" b="1" dirty="0" smtClean="0">
                <a:latin typeface="Arial" pitchFamily="34" charset="0"/>
                <a:cs typeface="Arial" pitchFamily="34" charset="0"/>
              </a:rPr>
              <a:t>ANALYSIS ON FACEBOOK UTILISATION</a:t>
            </a:r>
            <a:endParaRPr lang="en-US" sz="4400" b="1" dirty="0">
              <a:latin typeface="Arial" pitchFamily="34" charset="0"/>
              <a:cs typeface="Arial" pitchFamily="34" charset="0"/>
            </a:endParaRPr>
          </a:p>
        </p:txBody>
      </p:sp>
      <p:sp>
        <p:nvSpPr>
          <p:cNvPr id="6" name="TextBox 5"/>
          <p:cNvSpPr txBox="1"/>
          <p:nvPr/>
        </p:nvSpPr>
        <p:spPr>
          <a:xfrm>
            <a:off x="5791200" y="5602069"/>
            <a:ext cx="3352800" cy="646331"/>
          </a:xfrm>
          <a:prstGeom prst="rect">
            <a:avLst/>
          </a:prstGeom>
          <a:noFill/>
        </p:spPr>
        <p:txBody>
          <a:bodyPr wrap="square" rtlCol="0">
            <a:spAutoFit/>
          </a:bodyPr>
          <a:lstStyle/>
          <a:p>
            <a:r>
              <a:rPr lang="en-US" dirty="0" smtClean="0">
                <a:latin typeface="Arial" pitchFamily="34" charset="0"/>
                <a:cs typeface="Arial" pitchFamily="34" charset="0"/>
              </a:rPr>
              <a:t>NAME:RUDRA PRASAD N</a:t>
            </a:r>
          </a:p>
          <a:p>
            <a:r>
              <a:rPr lang="en-US" dirty="0" smtClean="0">
                <a:latin typeface="Arial" pitchFamily="34" charset="0"/>
                <a:cs typeface="Arial" pitchFamily="34" charset="0"/>
              </a:rPr>
              <a:t>BATCH:JUNE2021</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304800"/>
            <a:ext cx="7620000" cy="954107"/>
          </a:xfrm>
          <a:prstGeom prst="rect">
            <a:avLst/>
          </a:prstGeom>
          <a:noFill/>
        </p:spPr>
        <p:txBody>
          <a:bodyPr wrap="square" rtlCol="0">
            <a:spAutoFit/>
          </a:bodyPr>
          <a:lstStyle/>
          <a:p>
            <a:r>
              <a:rPr lang="en-US" sz="2800" b="1" dirty="0" smtClean="0">
                <a:latin typeface="Arial" pitchFamily="34" charset="0"/>
                <a:cs typeface="Arial" pitchFamily="34" charset="0"/>
              </a:rPr>
              <a:t>8.3 </a:t>
            </a:r>
            <a:r>
              <a:rPr lang="en-US" sz="2800" dirty="0">
                <a:latin typeface="Arial" pitchFamily="34" charset="0"/>
                <a:cs typeface="Arial" pitchFamily="34" charset="0"/>
              </a:rPr>
              <a:t>Among different Age categories which Gender category has highest </a:t>
            </a:r>
            <a:r>
              <a:rPr lang="en-US" sz="2800" dirty="0" err="1">
                <a:latin typeface="Arial" pitchFamily="34" charset="0"/>
                <a:cs typeface="Arial" pitchFamily="34" charset="0"/>
              </a:rPr>
              <a:t>facebook</a:t>
            </a:r>
            <a:r>
              <a:rPr lang="en-US" sz="2800" dirty="0">
                <a:latin typeface="Arial" pitchFamily="34" charset="0"/>
                <a:cs typeface="Arial" pitchFamily="34" charset="0"/>
              </a:rPr>
              <a:t> users?</a:t>
            </a:r>
            <a:endParaRPr lang="en-US" dirty="0">
              <a:latin typeface="Arial" pitchFamily="34" charset="0"/>
              <a:cs typeface="Arial" pitchFamily="34" charset="0"/>
            </a:endParaRPr>
          </a:p>
        </p:txBody>
      </p:sp>
      <p:sp>
        <p:nvSpPr>
          <p:cNvPr id="5" name="TextBox 4"/>
          <p:cNvSpPr txBox="1"/>
          <p:nvPr/>
        </p:nvSpPr>
        <p:spPr>
          <a:xfrm>
            <a:off x="1447800" y="5105400"/>
            <a:ext cx="7467600" cy="1200329"/>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dirty="0">
                <a:latin typeface="Arial" pitchFamily="34" charset="0"/>
                <a:cs typeface="Arial" pitchFamily="34" charset="0"/>
              </a:rPr>
              <a:t>In all age category </a:t>
            </a:r>
            <a:r>
              <a:rPr lang="en-US" b="1" dirty="0">
                <a:latin typeface="Arial" pitchFamily="34" charset="0"/>
                <a:cs typeface="Arial" pitchFamily="34" charset="0"/>
              </a:rPr>
              <a:t>Male</a:t>
            </a:r>
            <a:r>
              <a:rPr lang="en-US" dirty="0">
                <a:latin typeface="Arial" pitchFamily="34" charset="0"/>
                <a:cs typeface="Arial" pitchFamily="34" charset="0"/>
              </a:rPr>
              <a:t> users are more than </a:t>
            </a:r>
            <a:r>
              <a:rPr lang="en-US" b="1" dirty="0">
                <a:latin typeface="Arial" pitchFamily="34" charset="0"/>
                <a:cs typeface="Arial" pitchFamily="34" charset="0"/>
              </a:rPr>
              <a:t>Female</a:t>
            </a:r>
            <a:r>
              <a:rPr lang="en-US" dirty="0">
                <a:latin typeface="Arial" pitchFamily="34" charset="0"/>
                <a:cs typeface="Arial" pitchFamily="34" charset="0"/>
              </a:rPr>
              <a:t> users except in Senior citizen group.</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295400" y="1295400"/>
            <a:ext cx="73152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304800"/>
            <a:ext cx="7620000" cy="954107"/>
          </a:xfrm>
          <a:prstGeom prst="rect">
            <a:avLst/>
          </a:prstGeom>
          <a:noFill/>
        </p:spPr>
        <p:txBody>
          <a:bodyPr wrap="square" rtlCol="0">
            <a:spAutoFit/>
          </a:bodyPr>
          <a:lstStyle/>
          <a:p>
            <a:r>
              <a:rPr lang="en-US" sz="2800" b="1" dirty="0" smtClean="0">
                <a:latin typeface="Arial" pitchFamily="34" charset="0"/>
                <a:cs typeface="Arial" pitchFamily="34" charset="0"/>
              </a:rPr>
              <a:t>8.4 </a:t>
            </a:r>
            <a:r>
              <a:rPr lang="en-US" sz="2800" dirty="0">
                <a:latin typeface="Arial" pitchFamily="34" charset="0"/>
                <a:cs typeface="Arial" pitchFamily="34" charset="0"/>
              </a:rPr>
              <a:t>Which Age category users has highest Friend counts?</a:t>
            </a:r>
            <a:endParaRPr lang="en-US" dirty="0">
              <a:latin typeface="Arial" pitchFamily="34" charset="0"/>
              <a:cs typeface="Arial" pitchFamily="34" charset="0"/>
            </a:endParaRPr>
          </a:p>
        </p:txBody>
      </p:sp>
      <p:sp>
        <p:nvSpPr>
          <p:cNvPr id="5" name="TextBox 4"/>
          <p:cNvSpPr txBox="1"/>
          <p:nvPr/>
        </p:nvSpPr>
        <p:spPr>
          <a:xfrm>
            <a:off x="1447800" y="5105400"/>
            <a:ext cx="7467600" cy="1200329"/>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b="1" dirty="0">
                <a:latin typeface="Arial" pitchFamily="34" charset="0"/>
                <a:cs typeface="Arial" pitchFamily="34" charset="0"/>
              </a:rPr>
              <a:t>Super </a:t>
            </a:r>
            <a:r>
              <a:rPr lang="en-US" b="1" dirty="0" err="1">
                <a:latin typeface="Arial" pitchFamily="34" charset="0"/>
                <a:cs typeface="Arial" pitchFamily="34" charset="0"/>
              </a:rPr>
              <a:t>Sr</a:t>
            </a:r>
            <a:r>
              <a:rPr lang="en-US" b="1" dirty="0">
                <a:latin typeface="Arial" pitchFamily="34" charset="0"/>
                <a:cs typeface="Arial" pitchFamily="34" charset="0"/>
              </a:rPr>
              <a:t> </a:t>
            </a:r>
            <a:r>
              <a:rPr lang="en-US" b="1" dirty="0" err="1">
                <a:latin typeface="Arial" pitchFamily="34" charset="0"/>
                <a:cs typeface="Arial" pitchFamily="34" charset="0"/>
              </a:rPr>
              <a:t>ctizen</a:t>
            </a:r>
            <a:r>
              <a:rPr lang="en-US" dirty="0">
                <a:latin typeface="Arial" pitchFamily="34" charset="0"/>
                <a:cs typeface="Arial" pitchFamily="34" charset="0"/>
              </a:rPr>
              <a:t> category has Highest Friends, followed by </a:t>
            </a:r>
            <a:r>
              <a:rPr lang="en-US" b="1" dirty="0">
                <a:latin typeface="Arial" pitchFamily="34" charset="0"/>
                <a:cs typeface="Arial" pitchFamily="34" charset="0"/>
              </a:rPr>
              <a:t>Teenager</a:t>
            </a:r>
            <a:r>
              <a:rPr lang="en-US" dirty="0">
                <a:latin typeface="Arial" pitchFamily="34" charset="0"/>
                <a:cs typeface="Arial" pitchFamily="34" charset="0"/>
              </a:rPr>
              <a:t> and then </a:t>
            </a:r>
            <a:r>
              <a:rPr lang="en-US" b="1" dirty="0">
                <a:latin typeface="Arial" pitchFamily="34" charset="0"/>
                <a:cs typeface="Arial" pitchFamily="34" charset="0"/>
              </a:rPr>
              <a:t>Young adult</a:t>
            </a:r>
            <a:r>
              <a:rPr lang="en-US" dirty="0">
                <a:latin typeface="Arial" pitchFamily="34" charset="0"/>
                <a:cs typeface="Arial" pitchFamily="34" charset="0"/>
              </a:rPr>
              <a:t>.</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1143000" y="1295400"/>
            <a:ext cx="7762875"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304800"/>
            <a:ext cx="7620000" cy="954107"/>
          </a:xfrm>
          <a:prstGeom prst="rect">
            <a:avLst/>
          </a:prstGeom>
          <a:noFill/>
        </p:spPr>
        <p:txBody>
          <a:bodyPr wrap="square" rtlCol="0">
            <a:spAutoFit/>
          </a:bodyPr>
          <a:lstStyle/>
          <a:p>
            <a:r>
              <a:rPr lang="en-US" sz="2800" b="1" dirty="0" smtClean="0">
                <a:latin typeface="Arial" pitchFamily="34" charset="0"/>
                <a:cs typeface="Arial" pitchFamily="34" charset="0"/>
              </a:rPr>
              <a:t>8.5 </a:t>
            </a:r>
            <a:r>
              <a:rPr lang="en-US" sz="2800" dirty="0"/>
              <a:t>Which Age category users has </a:t>
            </a:r>
            <a:r>
              <a:rPr lang="en-US" sz="2800" dirty="0" err="1"/>
              <a:t>Intiated</a:t>
            </a:r>
            <a:r>
              <a:rPr lang="en-US" sz="2800" dirty="0"/>
              <a:t> highest Friend requests?</a:t>
            </a:r>
            <a:endParaRPr lang="en-US" dirty="0">
              <a:latin typeface="Arial" pitchFamily="34" charset="0"/>
              <a:cs typeface="Arial" pitchFamily="34" charset="0"/>
            </a:endParaRPr>
          </a:p>
        </p:txBody>
      </p:sp>
      <p:sp>
        <p:nvSpPr>
          <p:cNvPr id="5" name="TextBox 4"/>
          <p:cNvSpPr txBox="1"/>
          <p:nvPr/>
        </p:nvSpPr>
        <p:spPr>
          <a:xfrm>
            <a:off x="1447800" y="5105400"/>
            <a:ext cx="7467600" cy="1200329"/>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b="1" dirty="0">
                <a:latin typeface="Arial" pitchFamily="34" charset="0"/>
                <a:cs typeface="Arial" pitchFamily="34" charset="0"/>
              </a:rPr>
              <a:t>Super Senior </a:t>
            </a:r>
            <a:r>
              <a:rPr lang="en-US" b="1" dirty="0" smtClean="0">
                <a:latin typeface="Arial" pitchFamily="34" charset="0"/>
                <a:cs typeface="Arial" pitchFamily="34" charset="0"/>
              </a:rPr>
              <a:t>citizen</a:t>
            </a:r>
            <a:r>
              <a:rPr lang="en-US" dirty="0">
                <a:latin typeface="Arial" pitchFamily="34" charset="0"/>
                <a:cs typeface="Arial" pitchFamily="34" charset="0"/>
              </a:rPr>
              <a:t> has </a:t>
            </a:r>
            <a:r>
              <a:rPr lang="en-US" dirty="0" smtClean="0">
                <a:latin typeface="Arial" pitchFamily="34" charset="0"/>
                <a:cs typeface="Arial" pitchFamily="34" charset="0"/>
              </a:rPr>
              <a:t>Initiated </a:t>
            </a:r>
            <a:r>
              <a:rPr lang="en-US" dirty="0">
                <a:latin typeface="Arial" pitchFamily="34" charset="0"/>
                <a:cs typeface="Arial" pitchFamily="34" charset="0"/>
              </a:rPr>
              <a:t>More Friend request, followed by </a:t>
            </a:r>
            <a:r>
              <a:rPr lang="en-US" b="1" dirty="0">
                <a:latin typeface="Arial" pitchFamily="34" charset="0"/>
                <a:cs typeface="Arial" pitchFamily="34" charset="0"/>
              </a:rPr>
              <a:t>Teenager</a:t>
            </a:r>
            <a:r>
              <a:rPr lang="en-US" dirty="0">
                <a:latin typeface="Arial" pitchFamily="34" charset="0"/>
                <a:cs typeface="Arial" pitchFamily="34" charset="0"/>
              </a:rPr>
              <a:t> and then </a:t>
            </a:r>
            <a:r>
              <a:rPr lang="en-US" b="1" dirty="0">
                <a:latin typeface="Arial" pitchFamily="34" charset="0"/>
                <a:cs typeface="Arial" pitchFamily="34" charset="0"/>
              </a:rPr>
              <a:t>Young Adult</a:t>
            </a:r>
            <a:endParaRPr lang="en-US" dirty="0">
              <a:latin typeface="Arial" pitchFamily="34" charset="0"/>
              <a:cs typeface="Arial" pitchFamily="34" charset="0"/>
            </a:endParaRPr>
          </a:p>
          <a:p>
            <a:endParaRPr lang="en-US" dirty="0"/>
          </a:p>
        </p:txBody>
      </p:sp>
      <p:pic>
        <p:nvPicPr>
          <p:cNvPr id="5122" name="Picture 2"/>
          <p:cNvPicPr>
            <a:picLocks noChangeAspect="1" noChangeArrowheads="1"/>
          </p:cNvPicPr>
          <p:nvPr/>
        </p:nvPicPr>
        <p:blipFill>
          <a:blip r:embed="rId2"/>
          <a:srcRect/>
          <a:stretch>
            <a:fillRect/>
          </a:stretch>
        </p:blipFill>
        <p:spPr bwMode="auto">
          <a:xfrm>
            <a:off x="1200150" y="1295400"/>
            <a:ext cx="7791450" cy="295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8077200" cy="523220"/>
          </a:xfrm>
          <a:prstGeom prst="rect">
            <a:avLst/>
          </a:prstGeom>
          <a:noFill/>
        </p:spPr>
        <p:txBody>
          <a:bodyPr wrap="square" rtlCol="0">
            <a:spAutoFit/>
          </a:bodyPr>
          <a:lstStyle/>
          <a:p>
            <a:r>
              <a:rPr lang="en-US" sz="2800" b="1" dirty="0" smtClean="0">
                <a:latin typeface="Arial" pitchFamily="34" charset="0"/>
                <a:cs typeface="Arial" pitchFamily="34" charset="0"/>
              </a:rPr>
              <a:t>8.6 </a:t>
            </a:r>
            <a:r>
              <a:rPr lang="en-US" sz="2800" dirty="0">
                <a:latin typeface="Arial" pitchFamily="34" charset="0"/>
                <a:cs typeface="Arial" pitchFamily="34" charset="0"/>
              </a:rPr>
              <a:t>Which Age category users </a:t>
            </a:r>
            <a:r>
              <a:rPr lang="en-US" sz="2800" b="1" dirty="0">
                <a:latin typeface="Arial" pitchFamily="34" charset="0"/>
                <a:cs typeface="Arial" pitchFamily="34" charset="0"/>
              </a:rPr>
              <a:t>gives</a:t>
            </a:r>
            <a:r>
              <a:rPr lang="en-US" sz="2800" dirty="0">
                <a:latin typeface="Arial" pitchFamily="34" charset="0"/>
                <a:cs typeface="Arial" pitchFamily="34" charset="0"/>
              </a:rPr>
              <a:t> more </a:t>
            </a:r>
            <a:r>
              <a:rPr lang="en-US" sz="2800" b="1" dirty="0">
                <a:latin typeface="Arial" pitchFamily="34" charset="0"/>
                <a:cs typeface="Arial" pitchFamily="34" charset="0"/>
              </a:rPr>
              <a:t>Likes</a:t>
            </a:r>
            <a:r>
              <a:rPr lang="en-US" sz="2800" dirty="0">
                <a:latin typeface="Arial" pitchFamily="34" charset="0"/>
                <a:cs typeface="Arial" pitchFamily="34" charset="0"/>
              </a:rPr>
              <a:t>?</a:t>
            </a:r>
            <a:endParaRPr lang="en-US" dirty="0">
              <a:latin typeface="Arial" pitchFamily="34" charset="0"/>
              <a:cs typeface="Arial" pitchFamily="34" charset="0"/>
            </a:endParaRPr>
          </a:p>
        </p:txBody>
      </p:sp>
      <p:sp>
        <p:nvSpPr>
          <p:cNvPr id="5" name="TextBox 4"/>
          <p:cNvSpPr txBox="1"/>
          <p:nvPr/>
        </p:nvSpPr>
        <p:spPr>
          <a:xfrm>
            <a:off x="1447800" y="4572000"/>
            <a:ext cx="7467600" cy="1200329"/>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b="1" dirty="0">
                <a:latin typeface="Arial" pitchFamily="34" charset="0"/>
                <a:cs typeface="Arial" pitchFamily="34" charset="0"/>
              </a:rPr>
              <a:t>Teenager</a:t>
            </a:r>
            <a:r>
              <a:rPr lang="en-US" dirty="0">
                <a:latin typeface="Arial" pitchFamily="34" charset="0"/>
                <a:cs typeface="Arial" pitchFamily="34" charset="0"/>
              </a:rPr>
              <a:t> category users gives more likes followed by </a:t>
            </a:r>
            <a:r>
              <a:rPr lang="en-US" b="1" dirty="0">
                <a:latin typeface="Arial" pitchFamily="34" charset="0"/>
                <a:cs typeface="Arial" pitchFamily="34" charset="0"/>
              </a:rPr>
              <a:t>Young Adult</a:t>
            </a:r>
            <a:r>
              <a:rPr lang="en-US" dirty="0">
                <a:latin typeface="Arial" pitchFamily="34" charset="0"/>
                <a:cs typeface="Arial" pitchFamily="34" charset="0"/>
              </a:rPr>
              <a:t> and </a:t>
            </a:r>
            <a:r>
              <a:rPr lang="en-US" b="1" dirty="0">
                <a:latin typeface="Arial" pitchFamily="34" charset="0"/>
                <a:cs typeface="Arial" pitchFamily="34" charset="0"/>
              </a:rPr>
              <a:t>Senior citizen</a:t>
            </a:r>
            <a:r>
              <a:rPr lang="en-US" dirty="0">
                <a:latin typeface="Arial" pitchFamily="34" charset="0"/>
                <a:cs typeface="Arial" pitchFamily="34" charset="0"/>
              </a:rPr>
              <a:t>.</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1095375" y="1143000"/>
            <a:ext cx="7820025" cy="2847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8077200" cy="523220"/>
          </a:xfrm>
          <a:prstGeom prst="rect">
            <a:avLst/>
          </a:prstGeom>
          <a:noFill/>
        </p:spPr>
        <p:txBody>
          <a:bodyPr wrap="square" rtlCol="0">
            <a:spAutoFit/>
          </a:bodyPr>
          <a:lstStyle/>
          <a:p>
            <a:r>
              <a:rPr lang="en-US" sz="2800" b="1" dirty="0" smtClean="0">
                <a:latin typeface="Arial" pitchFamily="34" charset="0"/>
                <a:cs typeface="Arial" pitchFamily="34" charset="0"/>
              </a:rPr>
              <a:t>8.7 </a:t>
            </a:r>
            <a:r>
              <a:rPr lang="en-US" sz="2800" dirty="0"/>
              <a:t>Which Age category users </a:t>
            </a:r>
            <a:r>
              <a:rPr lang="en-US" sz="2800" b="1" dirty="0" err="1"/>
              <a:t>Recives</a:t>
            </a:r>
            <a:r>
              <a:rPr lang="en-US" sz="2800" dirty="0"/>
              <a:t> more </a:t>
            </a:r>
            <a:r>
              <a:rPr lang="en-US" sz="2800" b="1" dirty="0"/>
              <a:t>Likes</a:t>
            </a:r>
            <a:r>
              <a:rPr lang="en-US" sz="2800" dirty="0"/>
              <a:t>?</a:t>
            </a:r>
            <a:endParaRPr lang="en-US" dirty="0">
              <a:latin typeface="Arial" pitchFamily="34" charset="0"/>
              <a:cs typeface="Arial" pitchFamily="34" charset="0"/>
            </a:endParaRPr>
          </a:p>
        </p:txBody>
      </p:sp>
      <p:sp>
        <p:nvSpPr>
          <p:cNvPr id="5" name="TextBox 4"/>
          <p:cNvSpPr txBox="1"/>
          <p:nvPr/>
        </p:nvSpPr>
        <p:spPr>
          <a:xfrm>
            <a:off x="1447800" y="4572000"/>
            <a:ext cx="7467600" cy="923330"/>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b="1" dirty="0"/>
              <a:t>Teenager</a:t>
            </a:r>
            <a:r>
              <a:rPr lang="en-US" dirty="0"/>
              <a:t> category users </a:t>
            </a:r>
            <a:r>
              <a:rPr lang="en-US" dirty="0" smtClean="0"/>
              <a:t>receives </a:t>
            </a:r>
            <a:r>
              <a:rPr lang="en-US" dirty="0"/>
              <a:t>more likes followed by </a:t>
            </a:r>
            <a:r>
              <a:rPr lang="en-US" b="1" dirty="0"/>
              <a:t>Young Adult</a:t>
            </a:r>
            <a:r>
              <a:rPr lang="en-US" dirty="0"/>
              <a:t>.</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1133475" y="1066800"/>
            <a:ext cx="778192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8077200" cy="954107"/>
          </a:xfrm>
          <a:prstGeom prst="rect">
            <a:avLst/>
          </a:prstGeom>
          <a:noFill/>
        </p:spPr>
        <p:txBody>
          <a:bodyPr wrap="square" rtlCol="0">
            <a:spAutoFit/>
          </a:bodyPr>
          <a:lstStyle/>
          <a:p>
            <a:r>
              <a:rPr lang="en-US" sz="2800" b="1" dirty="0" smtClean="0">
                <a:latin typeface="Arial" pitchFamily="34" charset="0"/>
                <a:cs typeface="Arial" pitchFamily="34" charset="0"/>
              </a:rPr>
              <a:t>8.8 </a:t>
            </a:r>
            <a:r>
              <a:rPr lang="en-US" sz="2800" dirty="0"/>
              <a:t>Which Gender category users has more </a:t>
            </a:r>
            <a:r>
              <a:rPr lang="en-US" sz="2800" b="1" dirty="0"/>
              <a:t>Friend count</a:t>
            </a:r>
            <a:r>
              <a:rPr lang="en-US" sz="2800" dirty="0"/>
              <a:t> and </a:t>
            </a:r>
            <a:r>
              <a:rPr lang="en-US" sz="2800" b="1" dirty="0" smtClean="0"/>
              <a:t>initiated </a:t>
            </a:r>
            <a:r>
              <a:rPr lang="en-US" sz="2800" b="1" dirty="0"/>
              <a:t>more </a:t>
            </a:r>
            <a:r>
              <a:rPr lang="en-US" sz="2800" b="1" dirty="0" smtClean="0"/>
              <a:t>friend </a:t>
            </a:r>
            <a:r>
              <a:rPr lang="en-US" sz="2800" b="1" dirty="0"/>
              <a:t>requests</a:t>
            </a:r>
            <a:r>
              <a:rPr lang="en-US" sz="2800" dirty="0"/>
              <a:t>?</a:t>
            </a:r>
            <a:endParaRPr lang="en-US" dirty="0">
              <a:latin typeface="Arial" pitchFamily="34" charset="0"/>
              <a:cs typeface="Arial" pitchFamily="34" charset="0"/>
            </a:endParaRPr>
          </a:p>
        </p:txBody>
      </p:sp>
      <p:sp>
        <p:nvSpPr>
          <p:cNvPr id="5" name="TextBox 4"/>
          <p:cNvSpPr txBox="1"/>
          <p:nvPr/>
        </p:nvSpPr>
        <p:spPr>
          <a:xfrm>
            <a:off x="1447800" y="4953000"/>
            <a:ext cx="7467600" cy="1477328"/>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pPr>
              <a:buFont typeface="Arial" pitchFamily="34" charset="0"/>
              <a:buChar char="•"/>
            </a:pPr>
            <a:r>
              <a:rPr lang="en-US" b="1" dirty="0" smtClean="0"/>
              <a:t> Female</a:t>
            </a:r>
            <a:r>
              <a:rPr lang="en-US" dirty="0"/>
              <a:t> users has more Friends and </a:t>
            </a:r>
            <a:r>
              <a:rPr lang="en-US" dirty="0" smtClean="0"/>
              <a:t>initiates </a:t>
            </a:r>
            <a:r>
              <a:rPr lang="en-US" dirty="0"/>
              <a:t>more Friend requests.</a:t>
            </a:r>
          </a:p>
          <a:p>
            <a:pPr>
              <a:buFont typeface="Arial" pitchFamily="34" charset="0"/>
              <a:buChar char="•"/>
            </a:pPr>
            <a:r>
              <a:rPr lang="en-US" dirty="0" smtClean="0"/>
              <a:t> Also </a:t>
            </a:r>
            <a:r>
              <a:rPr lang="en-US" dirty="0"/>
              <a:t>both male and female users has more </a:t>
            </a:r>
            <a:r>
              <a:rPr lang="en-US" dirty="0" smtClean="0"/>
              <a:t>friend </a:t>
            </a:r>
            <a:r>
              <a:rPr lang="en-US" dirty="0"/>
              <a:t>counts then friends </a:t>
            </a:r>
            <a:r>
              <a:rPr lang="en-US" dirty="0" smtClean="0"/>
              <a:t>initiated.</a:t>
            </a:r>
            <a:endParaRPr lang="en-US" dirty="0"/>
          </a:p>
          <a:p>
            <a:endParaRPr lang="en-US" dirty="0"/>
          </a:p>
        </p:txBody>
      </p:sp>
      <p:pic>
        <p:nvPicPr>
          <p:cNvPr id="8194" name="Picture 2"/>
          <p:cNvPicPr>
            <a:picLocks noChangeAspect="1" noChangeArrowheads="1"/>
          </p:cNvPicPr>
          <p:nvPr/>
        </p:nvPicPr>
        <p:blipFill>
          <a:blip r:embed="rId2"/>
          <a:srcRect/>
          <a:stretch>
            <a:fillRect/>
          </a:stretch>
        </p:blipFill>
        <p:spPr bwMode="auto">
          <a:xfrm>
            <a:off x="1143000" y="1295400"/>
            <a:ext cx="731520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8077200" cy="954107"/>
          </a:xfrm>
          <a:prstGeom prst="rect">
            <a:avLst/>
          </a:prstGeom>
          <a:noFill/>
        </p:spPr>
        <p:txBody>
          <a:bodyPr wrap="square" rtlCol="0">
            <a:spAutoFit/>
          </a:bodyPr>
          <a:lstStyle/>
          <a:p>
            <a:r>
              <a:rPr lang="en-US" sz="2800" b="1" dirty="0" smtClean="0">
                <a:latin typeface="Arial" pitchFamily="34" charset="0"/>
                <a:cs typeface="Arial" pitchFamily="34" charset="0"/>
              </a:rPr>
              <a:t>8.9 </a:t>
            </a:r>
            <a:r>
              <a:rPr lang="en-US" sz="2800" dirty="0">
                <a:latin typeface="Arial" pitchFamily="34" charset="0"/>
                <a:cs typeface="Arial" pitchFamily="34" charset="0"/>
              </a:rPr>
              <a:t>Which Gender category users gives more </a:t>
            </a:r>
            <a:r>
              <a:rPr lang="en-US" sz="2800" b="1" dirty="0">
                <a:latin typeface="Arial" pitchFamily="34" charset="0"/>
                <a:cs typeface="Arial" pitchFamily="34" charset="0"/>
              </a:rPr>
              <a:t>Likes</a:t>
            </a:r>
            <a:r>
              <a:rPr lang="en-US" sz="2800" dirty="0">
                <a:latin typeface="Arial" pitchFamily="34" charset="0"/>
                <a:cs typeface="Arial" pitchFamily="34" charset="0"/>
              </a:rPr>
              <a:t> and </a:t>
            </a:r>
            <a:r>
              <a:rPr lang="en-US" sz="2800" b="1" dirty="0" smtClean="0">
                <a:latin typeface="Arial" pitchFamily="34" charset="0"/>
                <a:cs typeface="Arial" pitchFamily="34" charset="0"/>
              </a:rPr>
              <a:t>receives </a:t>
            </a:r>
            <a:r>
              <a:rPr lang="en-US" sz="2800" b="1" dirty="0">
                <a:latin typeface="Arial" pitchFamily="34" charset="0"/>
                <a:cs typeface="Arial" pitchFamily="34" charset="0"/>
              </a:rPr>
              <a:t>more Likes</a:t>
            </a:r>
            <a:r>
              <a:rPr lang="en-US" sz="2800" dirty="0">
                <a:latin typeface="Arial" pitchFamily="34" charset="0"/>
                <a:cs typeface="Arial" pitchFamily="34" charset="0"/>
              </a:rPr>
              <a:t>?</a:t>
            </a:r>
            <a:endParaRPr lang="en-US" dirty="0">
              <a:latin typeface="Arial" pitchFamily="34" charset="0"/>
              <a:cs typeface="Arial" pitchFamily="34" charset="0"/>
            </a:endParaRPr>
          </a:p>
        </p:txBody>
      </p:sp>
      <p:sp>
        <p:nvSpPr>
          <p:cNvPr id="5" name="TextBox 4"/>
          <p:cNvSpPr txBox="1"/>
          <p:nvPr/>
        </p:nvSpPr>
        <p:spPr>
          <a:xfrm>
            <a:off x="1447800" y="4953000"/>
            <a:ext cx="7467600" cy="1200329"/>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pPr>
              <a:buFont typeface="Arial" pitchFamily="34" charset="0"/>
              <a:buChar char="•"/>
            </a:pPr>
            <a:r>
              <a:rPr lang="en-US" b="1" dirty="0" smtClean="0">
                <a:latin typeface="Arial" pitchFamily="34" charset="0"/>
                <a:cs typeface="Arial" pitchFamily="34" charset="0"/>
              </a:rPr>
              <a:t> </a:t>
            </a:r>
            <a:r>
              <a:rPr lang="en-US" b="1" dirty="0">
                <a:latin typeface="Arial" pitchFamily="34" charset="0"/>
                <a:cs typeface="Arial" pitchFamily="34" charset="0"/>
              </a:rPr>
              <a:t>Female</a:t>
            </a:r>
            <a:r>
              <a:rPr lang="en-US" dirty="0">
                <a:latin typeface="Arial" pitchFamily="34" charset="0"/>
                <a:cs typeface="Arial" pitchFamily="34" charset="0"/>
              </a:rPr>
              <a:t> users gives and </a:t>
            </a:r>
            <a:r>
              <a:rPr lang="en-US" dirty="0" smtClean="0">
                <a:latin typeface="Arial" pitchFamily="34" charset="0"/>
                <a:cs typeface="Arial" pitchFamily="34" charset="0"/>
              </a:rPr>
              <a:t>receives </a:t>
            </a:r>
            <a:r>
              <a:rPr lang="en-US" dirty="0">
                <a:latin typeface="Arial" pitchFamily="34" charset="0"/>
                <a:cs typeface="Arial" pitchFamily="34" charset="0"/>
              </a:rPr>
              <a:t>more likes.</a:t>
            </a:r>
          </a:p>
          <a:p>
            <a:pPr>
              <a:buFont typeface="Arial" pitchFamily="34" charset="0"/>
              <a:buChar char="•"/>
            </a:pPr>
            <a:r>
              <a:rPr lang="en-US" dirty="0" smtClean="0">
                <a:latin typeface="Arial" pitchFamily="34" charset="0"/>
                <a:cs typeface="Arial" pitchFamily="34" charset="0"/>
              </a:rPr>
              <a:t> Also </a:t>
            </a:r>
            <a:r>
              <a:rPr lang="en-US" dirty="0">
                <a:latin typeface="Arial" pitchFamily="34" charset="0"/>
                <a:cs typeface="Arial" pitchFamily="34" charset="0"/>
              </a:rPr>
              <a:t>both Female and Male gives more likes than they </a:t>
            </a:r>
            <a:r>
              <a:rPr lang="en-US" dirty="0" smtClean="0">
                <a:latin typeface="Arial" pitchFamily="34" charset="0"/>
                <a:cs typeface="Arial" pitchFamily="34" charset="0"/>
              </a:rPr>
              <a:t>received</a:t>
            </a:r>
            <a:endParaRPr lang="en-US" dirty="0">
              <a:latin typeface="Arial" pitchFamily="34" charset="0"/>
              <a:cs typeface="Arial" pitchFamily="34" charset="0"/>
            </a:endParaRPr>
          </a:p>
          <a:p>
            <a:endParaRPr lang="en-US" dirty="0"/>
          </a:p>
        </p:txBody>
      </p:sp>
      <p:pic>
        <p:nvPicPr>
          <p:cNvPr id="9218" name="Picture 2"/>
          <p:cNvPicPr>
            <a:picLocks noChangeAspect="1" noChangeArrowheads="1"/>
          </p:cNvPicPr>
          <p:nvPr/>
        </p:nvPicPr>
        <p:blipFill>
          <a:blip r:embed="rId2"/>
          <a:srcRect/>
          <a:stretch>
            <a:fillRect/>
          </a:stretch>
        </p:blipFill>
        <p:spPr bwMode="auto">
          <a:xfrm>
            <a:off x="1438275" y="1371600"/>
            <a:ext cx="7248525" cy="3409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8077200" cy="954107"/>
          </a:xfrm>
          <a:prstGeom prst="rect">
            <a:avLst/>
          </a:prstGeom>
          <a:noFill/>
        </p:spPr>
        <p:txBody>
          <a:bodyPr wrap="square" rtlCol="0">
            <a:spAutoFit/>
          </a:bodyPr>
          <a:lstStyle/>
          <a:p>
            <a:r>
              <a:rPr lang="en-US" sz="2800" b="1" dirty="0" smtClean="0">
                <a:latin typeface="Arial" pitchFamily="34" charset="0"/>
                <a:cs typeface="Arial" pitchFamily="34" charset="0"/>
              </a:rPr>
              <a:t>8.10 </a:t>
            </a:r>
            <a:r>
              <a:rPr lang="en-US" sz="2800" dirty="0">
                <a:latin typeface="Arial" pitchFamily="34" charset="0"/>
                <a:cs typeface="Arial" pitchFamily="34" charset="0"/>
              </a:rPr>
              <a:t>Which is the most </a:t>
            </a:r>
            <a:r>
              <a:rPr lang="en-US" sz="2800" dirty="0" smtClean="0">
                <a:latin typeface="Arial" pitchFamily="34" charset="0"/>
                <a:cs typeface="Arial" pitchFamily="34" charset="0"/>
              </a:rPr>
              <a:t>preferred </a:t>
            </a:r>
            <a:r>
              <a:rPr lang="en-US" sz="2800" dirty="0">
                <a:latin typeface="Arial" pitchFamily="34" charset="0"/>
                <a:cs typeface="Arial" pitchFamily="34" charset="0"/>
              </a:rPr>
              <a:t>option for using </a:t>
            </a:r>
            <a:r>
              <a:rPr lang="en-US" sz="2800" dirty="0" smtClean="0">
                <a:latin typeface="Arial" pitchFamily="34" charset="0"/>
                <a:cs typeface="Arial" pitchFamily="34" charset="0"/>
              </a:rPr>
              <a:t>Face book </a:t>
            </a:r>
            <a:r>
              <a:rPr lang="en-US" sz="2800" dirty="0">
                <a:latin typeface="Arial" pitchFamily="34" charset="0"/>
                <a:cs typeface="Arial" pitchFamily="34" charset="0"/>
              </a:rPr>
              <a:t>among all the users?</a:t>
            </a:r>
            <a:endParaRPr lang="en-US" dirty="0">
              <a:latin typeface="Arial" pitchFamily="34" charset="0"/>
              <a:cs typeface="Arial" pitchFamily="34" charset="0"/>
            </a:endParaRPr>
          </a:p>
        </p:txBody>
      </p:sp>
      <p:sp>
        <p:nvSpPr>
          <p:cNvPr id="5" name="TextBox 4"/>
          <p:cNvSpPr txBox="1"/>
          <p:nvPr/>
        </p:nvSpPr>
        <p:spPr>
          <a:xfrm>
            <a:off x="1447800" y="5276671"/>
            <a:ext cx="7467600" cy="1200329"/>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pPr>
              <a:buFont typeface="Arial" pitchFamily="34" charset="0"/>
              <a:buChar char="•"/>
            </a:pPr>
            <a:r>
              <a:rPr lang="en-US" b="1" dirty="0" smtClean="0">
                <a:latin typeface="Arial" pitchFamily="34" charset="0"/>
                <a:cs typeface="Arial" pitchFamily="34" charset="0"/>
              </a:rPr>
              <a:t> </a:t>
            </a:r>
            <a:r>
              <a:rPr lang="en-US" b="1" dirty="0">
                <a:latin typeface="Arial" pitchFamily="34" charset="0"/>
                <a:cs typeface="Arial" pitchFamily="34" charset="0"/>
              </a:rPr>
              <a:t>Mobile App</a:t>
            </a:r>
            <a:r>
              <a:rPr lang="en-US" dirty="0">
                <a:latin typeface="Arial" pitchFamily="34" charset="0"/>
                <a:cs typeface="Arial" pitchFamily="34" charset="0"/>
              </a:rPr>
              <a:t> is the most </a:t>
            </a:r>
            <a:r>
              <a:rPr lang="en-US" dirty="0" smtClean="0">
                <a:latin typeface="Arial" pitchFamily="34" charset="0"/>
                <a:cs typeface="Arial" pitchFamily="34" charset="0"/>
              </a:rPr>
              <a:t>preferred </a:t>
            </a:r>
            <a:r>
              <a:rPr lang="en-US" dirty="0">
                <a:latin typeface="Arial" pitchFamily="34" charset="0"/>
                <a:cs typeface="Arial" pitchFamily="34" charset="0"/>
              </a:rPr>
              <a:t>option to use </a:t>
            </a:r>
            <a:r>
              <a:rPr lang="en-US" dirty="0" smtClean="0">
                <a:latin typeface="Arial" pitchFamily="34" charset="0"/>
                <a:cs typeface="Arial" pitchFamily="34" charset="0"/>
              </a:rPr>
              <a:t>face book.</a:t>
            </a:r>
            <a:endParaRPr lang="en-US" dirty="0">
              <a:latin typeface="Arial" pitchFamily="34" charset="0"/>
              <a:cs typeface="Arial" pitchFamily="34" charset="0"/>
            </a:endParaRPr>
          </a:p>
          <a:p>
            <a:pPr>
              <a:buFont typeface="Arial" pitchFamily="34" charset="0"/>
              <a:buChar char="•"/>
            </a:pPr>
            <a:r>
              <a:rPr lang="en-US" b="1" dirty="0" smtClean="0">
                <a:latin typeface="Arial" pitchFamily="34" charset="0"/>
                <a:cs typeface="Arial" pitchFamily="34" charset="0"/>
              </a:rPr>
              <a:t> 57.8</a:t>
            </a:r>
            <a:r>
              <a:rPr lang="en-US" b="1" dirty="0">
                <a:latin typeface="Arial" pitchFamily="34" charset="0"/>
                <a:cs typeface="Arial" pitchFamily="34" charset="0"/>
              </a:rPr>
              <a:t>%</a:t>
            </a:r>
            <a:r>
              <a:rPr lang="en-US" dirty="0">
                <a:latin typeface="Arial" pitchFamily="34" charset="0"/>
                <a:cs typeface="Arial" pitchFamily="34" charset="0"/>
              </a:rPr>
              <a:t> of users prefer Mobile App.</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2062163" y="1195389"/>
            <a:ext cx="5938837" cy="4062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8077200" cy="954107"/>
          </a:xfrm>
          <a:prstGeom prst="rect">
            <a:avLst/>
          </a:prstGeom>
          <a:noFill/>
        </p:spPr>
        <p:txBody>
          <a:bodyPr wrap="square" rtlCol="0">
            <a:spAutoFit/>
          </a:bodyPr>
          <a:lstStyle/>
          <a:p>
            <a:r>
              <a:rPr lang="en-US" sz="2800" b="1" dirty="0" smtClean="0">
                <a:latin typeface="Arial" pitchFamily="34" charset="0"/>
                <a:cs typeface="Arial" pitchFamily="34" charset="0"/>
              </a:rPr>
              <a:t>8.11 </a:t>
            </a:r>
            <a:r>
              <a:rPr lang="en-US" sz="2800" dirty="0">
                <a:latin typeface="Arial" pitchFamily="34" charset="0"/>
                <a:cs typeface="Arial" pitchFamily="34" charset="0"/>
              </a:rPr>
              <a:t>Which is the most </a:t>
            </a:r>
            <a:r>
              <a:rPr lang="en-US" sz="2800" dirty="0" smtClean="0">
                <a:latin typeface="Arial" pitchFamily="34" charset="0"/>
                <a:cs typeface="Arial" pitchFamily="34" charset="0"/>
              </a:rPr>
              <a:t>preferred </a:t>
            </a:r>
            <a:r>
              <a:rPr lang="en-US" sz="2800" dirty="0">
                <a:latin typeface="Arial" pitchFamily="34" charset="0"/>
                <a:cs typeface="Arial" pitchFamily="34" charset="0"/>
              </a:rPr>
              <a:t>option for using </a:t>
            </a:r>
            <a:r>
              <a:rPr lang="en-US" sz="2800" dirty="0" smtClean="0">
                <a:latin typeface="Arial" pitchFamily="34" charset="0"/>
                <a:cs typeface="Arial" pitchFamily="34" charset="0"/>
              </a:rPr>
              <a:t>Face book </a:t>
            </a:r>
            <a:r>
              <a:rPr lang="en-US" sz="2800" dirty="0">
                <a:latin typeface="Arial" pitchFamily="34" charset="0"/>
                <a:cs typeface="Arial" pitchFamily="34" charset="0"/>
              </a:rPr>
              <a:t>among different </a:t>
            </a:r>
            <a:r>
              <a:rPr lang="en-US" sz="2800" b="1" dirty="0">
                <a:latin typeface="Arial" pitchFamily="34" charset="0"/>
                <a:cs typeface="Arial" pitchFamily="34" charset="0"/>
              </a:rPr>
              <a:t>Age</a:t>
            </a:r>
            <a:r>
              <a:rPr lang="en-US" sz="2800" dirty="0">
                <a:latin typeface="Arial" pitchFamily="34" charset="0"/>
                <a:cs typeface="Arial" pitchFamily="34" charset="0"/>
              </a:rPr>
              <a:t> categories?</a:t>
            </a:r>
            <a:endParaRPr lang="en-US" dirty="0">
              <a:latin typeface="Arial" pitchFamily="34" charset="0"/>
              <a:cs typeface="Arial" pitchFamily="34" charset="0"/>
            </a:endParaRPr>
          </a:p>
        </p:txBody>
      </p:sp>
      <p:sp>
        <p:nvSpPr>
          <p:cNvPr id="5" name="TextBox 4"/>
          <p:cNvSpPr txBox="1"/>
          <p:nvPr/>
        </p:nvSpPr>
        <p:spPr>
          <a:xfrm>
            <a:off x="1447800" y="5276671"/>
            <a:ext cx="7467600" cy="1200329"/>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b="1" dirty="0" smtClean="0"/>
              <a:t> </a:t>
            </a:r>
            <a:r>
              <a:rPr lang="en-US" dirty="0">
                <a:latin typeface="Arial" pitchFamily="34" charset="0"/>
                <a:cs typeface="Arial" pitchFamily="34" charset="0"/>
              </a:rPr>
              <a:t>All Age group users prefer Mobile app over web, except senior </a:t>
            </a:r>
            <a:r>
              <a:rPr lang="en-US" dirty="0" smtClean="0">
                <a:latin typeface="Arial" pitchFamily="34" charset="0"/>
                <a:cs typeface="Arial" pitchFamily="34" charset="0"/>
              </a:rPr>
              <a:t>citizen </a:t>
            </a:r>
            <a:r>
              <a:rPr lang="en-US" dirty="0">
                <a:latin typeface="Arial" pitchFamily="34" charset="0"/>
                <a:cs typeface="Arial" pitchFamily="34" charset="0"/>
              </a:rPr>
              <a:t>who </a:t>
            </a:r>
            <a:r>
              <a:rPr lang="en-US" dirty="0" smtClean="0">
                <a:latin typeface="Arial" pitchFamily="34" charset="0"/>
                <a:cs typeface="Arial" pitchFamily="34" charset="0"/>
              </a:rPr>
              <a:t>prefers </a:t>
            </a:r>
            <a:r>
              <a:rPr lang="en-US" dirty="0">
                <a:latin typeface="Arial" pitchFamily="34" charset="0"/>
                <a:cs typeface="Arial" pitchFamily="34" charset="0"/>
              </a:rPr>
              <a:t>both Web and mobile equally</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1181100" y="1447800"/>
            <a:ext cx="7200900" cy="3514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8077200" cy="954107"/>
          </a:xfrm>
          <a:prstGeom prst="rect">
            <a:avLst/>
          </a:prstGeom>
          <a:noFill/>
        </p:spPr>
        <p:txBody>
          <a:bodyPr wrap="square" rtlCol="0">
            <a:spAutoFit/>
          </a:bodyPr>
          <a:lstStyle/>
          <a:p>
            <a:r>
              <a:rPr lang="en-US" sz="2800" b="1" dirty="0" smtClean="0">
                <a:latin typeface="Arial" pitchFamily="34" charset="0"/>
                <a:cs typeface="Arial" pitchFamily="34" charset="0"/>
              </a:rPr>
              <a:t>8.12 </a:t>
            </a:r>
            <a:r>
              <a:rPr lang="en-US" sz="2800" dirty="0">
                <a:latin typeface="Arial" pitchFamily="34" charset="0"/>
                <a:cs typeface="Arial" pitchFamily="34" charset="0"/>
              </a:rPr>
              <a:t>Which is the most </a:t>
            </a:r>
            <a:r>
              <a:rPr lang="en-US" sz="2800" dirty="0" smtClean="0">
                <a:latin typeface="Arial" pitchFamily="34" charset="0"/>
                <a:cs typeface="Arial" pitchFamily="34" charset="0"/>
              </a:rPr>
              <a:t>preferred </a:t>
            </a:r>
            <a:r>
              <a:rPr lang="en-US" sz="2800" dirty="0">
                <a:latin typeface="Arial" pitchFamily="34" charset="0"/>
                <a:cs typeface="Arial" pitchFamily="34" charset="0"/>
              </a:rPr>
              <a:t>option for using </a:t>
            </a:r>
            <a:r>
              <a:rPr lang="en-US" sz="2800" dirty="0" smtClean="0">
                <a:latin typeface="Arial" pitchFamily="34" charset="0"/>
                <a:cs typeface="Arial" pitchFamily="34" charset="0"/>
              </a:rPr>
              <a:t>Face book </a:t>
            </a:r>
            <a:r>
              <a:rPr lang="en-US" sz="2800" dirty="0">
                <a:latin typeface="Arial" pitchFamily="34" charset="0"/>
                <a:cs typeface="Arial" pitchFamily="34" charset="0"/>
              </a:rPr>
              <a:t>among different </a:t>
            </a:r>
            <a:r>
              <a:rPr lang="en-US" sz="2800" b="1" dirty="0">
                <a:latin typeface="Arial" pitchFamily="34" charset="0"/>
                <a:cs typeface="Arial" pitchFamily="34" charset="0"/>
              </a:rPr>
              <a:t>Gender</a:t>
            </a:r>
            <a:r>
              <a:rPr lang="en-US" sz="2800" dirty="0">
                <a:latin typeface="Arial" pitchFamily="34" charset="0"/>
                <a:cs typeface="Arial" pitchFamily="34" charset="0"/>
              </a:rPr>
              <a:t> categories?</a:t>
            </a:r>
            <a:endParaRPr lang="en-US" dirty="0">
              <a:latin typeface="Arial" pitchFamily="34" charset="0"/>
              <a:cs typeface="Arial" pitchFamily="34" charset="0"/>
            </a:endParaRPr>
          </a:p>
        </p:txBody>
      </p:sp>
      <p:sp>
        <p:nvSpPr>
          <p:cNvPr id="5" name="TextBox 4"/>
          <p:cNvSpPr txBox="1"/>
          <p:nvPr/>
        </p:nvSpPr>
        <p:spPr>
          <a:xfrm>
            <a:off x="1447800" y="5276671"/>
            <a:ext cx="7467600" cy="1200329"/>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b="1" dirty="0" smtClean="0"/>
              <a:t> </a:t>
            </a:r>
            <a:r>
              <a:rPr lang="en-US" dirty="0">
                <a:latin typeface="Arial" pitchFamily="34" charset="0"/>
                <a:cs typeface="Arial" pitchFamily="34" charset="0"/>
              </a:rPr>
              <a:t>Both </a:t>
            </a:r>
            <a:r>
              <a:rPr lang="en-US" b="1" dirty="0">
                <a:latin typeface="Arial" pitchFamily="34" charset="0"/>
                <a:cs typeface="Arial" pitchFamily="34" charset="0"/>
              </a:rPr>
              <a:t>Male</a:t>
            </a:r>
            <a:r>
              <a:rPr lang="en-US" dirty="0">
                <a:latin typeface="Arial" pitchFamily="34" charset="0"/>
                <a:cs typeface="Arial" pitchFamily="34" charset="0"/>
              </a:rPr>
              <a:t> and </a:t>
            </a:r>
            <a:r>
              <a:rPr lang="en-US" b="1" dirty="0">
                <a:latin typeface="Arial" pitchFamily="34" charset="0"/>
                <a:cs typeface="Arial" pitchFamily="34" charset="0"/>
              </a:rPr>
              <a:t>Female</a:t>
            </a:r>
            <a:r>
              <a:rPr lang="en-US" dirty="0">
                <a:latin typeface="Arial" pitchFamily="34" charset="0"/>
                <a:cs typeface="Arial" pitchFamily="34" charset="0"/>
              </a:rPr>
              <a:t> users prefer Mobile app</a:t>
            </a:r>
          </a:p>
          <a:p>
            <a:endParaRPr lang="en-US" dirty="0"/>
          </a:p>
          <a:p>
            <a:endParaRPr lang="en-US" dirty="0"/>
          </a:p>
        </p:txBody>
      </p:sp>
      <p:pic>
        <p:nvPicPr>
          <p:cNvPr id="12290" name="Picture 2"/>
          <p:cNvPicPr>
            <a:picLocks noChangeAspect="1" noChangeArrowheads="1"/>
          </p:cNvPicPr>
          <p:nvPr/>
        </p:nvPicPr>
        <p:blipFill>
          <a:blip r:embed="rId2"/>
          <a:srcRect/>
          <a:stretch>
            <a:fillRect/>
          </a:stretch>
        </p:blipFill>
        <p:spPr bwMode="auto">
          <a:xfrm>
            <a:off x="1257300" y="1447800"/>
            <a:ext cx="735330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33400"/>
            <a:ext cx="7620000" cy="2923877"/>
          </a:xfrm>
          <a:prstGeom prst="rect">
            <a:avLst/>
          </a:prstGeom>
          <a:noFill/>
        </p:spPr>
        <p:txBody>
          <a:bodyPr wrap="square" rtlCol="0">
            <a:spAutoFit/>
          </a:bodyPr>
          <a:lstStyle/>
          <a:p>
            <a:r>
              <a:rPr lang="en-US" sz="2800" b="1" dirty="0" smtClean="0">
                <a:latin typeface="Arial" pitchFamily="34" charset="0"/>
                <a:cs typeface="Arial" pitchFamily="34" charset="0"/>
              </a:rPr>
              <a:t>1. Introduction</a:t>
            </a:r>
            <a:endParaRPr lang="en-US" sz="2800" b="1" dirty="0">
              <a:latin typeface="Arial" pitchFamily="34" charset="0"/>
              <a:cs typeface="Arial" pitchFamily="34" charset="0"/>
            </a:endParaRPr>
          </a:p>
          <a:p>
            <a:endParaRPr lang="en-US"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Face book is </a:t>
            </a:r>
            <a:r>
              <a:rPr lang="en-US" sz="2000" dirty="0">
                <a:latin typeface="Arial" pitchFamily="34" charset="0"/>
                <a:cs typeface="Arial" pitchFamily="34" charset="0"/>
              </a:rPr>
              <a:t>an oldest and widest reaching social network around, </a:t>
            </a:r>
            <a:r>
              <a:rPr lang="en-US" sz="2000" dirty="0" smtClean="0">
                <a:latin typeface="Arial" pitchFamily="34" charset="0"/>
                <a:cs typeface="Arial" pitchFamily="34" charset="0"/>
              </a:rPr>
              <a:t>Face book boasts </a:t>
            </a:r>
            <a:r>
              <a:rPr lang="en-US" sz="2000" dirty="0">
                <a:latin typeface="Arial" pitchFamily="34" charset="0"/>
                <a:cs typeface="Arial" pitchFamily="34" charset="0"/>
              </a:rPr>
              <a:t>a staggering number nearly of 2.8 billion </a:t>
            </a:r>
            <a:r>
              <a:rPr lang="en-US" sz="2000" dirty="0" smtClean="0">
                <a:latin typeface="Arial" pitchFamily="34" charset="0"/>
                <a:cs typeface="Arial" pitchFamily="34" charset="0"/>
              </a:rPr>
              <a:t>monthly active Users</a:t>
            </a:r>
          </a:p>
          <a:p>
            <a:pPr>
              <a:buFont typeface="Arial" pitchFamily="34" charset="0"/>
              <a:buChar char="•"/>
            </a:pPr>
            <a:endParaRPr lang="en-US" sz="2000" dirty="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When </a:t>
            </a:r>
            <a:r>
              <a:rPr lang="en-US" sz="2000" dirty="0">
                <a:latin typeface="Arial" pitchFamily="34" charset="0"/>
                <a:cs typeface="Arial" pitchFamily="34" charset="0"/>
              </a:rPr>
              <a:t>creating an effective </a:t>
            </a:r>
            <a:r>
              <a:rPr lang="en-US" sz="2000" dirty="0" smtClean="0">
                <a:latin typeface="Arial" pitchFamily="34" charset="0"/>
                <a:cs typeface="Arial" pitchFamily="34" charset="0"/>
              </a:rPr>
              <a:t>face book </a:t>
            </a:r>
            <a:r>
              <a:rPr lang="en-US" sz="2000" dirty="0">
                <a:latin typeface="Arial" pitchFamily="34" charset="0"/>
                <a:cs typeface="Arial" pitchFamily="34" charset="0"/>
              </a:rPr>
              <a:t>marketing </a:t>
            </a:r>
            <a:r>
              <a:rPr lang="en-US" sz="2000" dirty="0" smtClean="0">
                <a:latin typeface="Arial" pitchFamily="34" charset="0"/>
                <a:cs typeface="Arial" pitchFamily="34" charset="0"/>
              </a:rPr>
              <a:t>strategy, </a:t>
            </a:r>
            <a:r>
              <a:rPr lang="en-US" sz="2000" dirty="0">
                <a:latin typeface="Arial" pitchFamily="34" charset="0"/>
                <a:cs typeface="Arial" pitchFamily="34" charset="0"/>
              </a:rPr>
              <a:t>brand must </a:t>
            </a:r>
            <a:r>
              <a:rPr lang="en-US" sz="2000" dirty="0" smtClean="0">
                <a:latin typeface="Arial" pitchFamily="34" charset="0"/>
                <a:cs typeface="Arial" pitchFamily="34" charset="0"/>
              </a:rPr>
              <a:t> understand </a:t>
            </a:r>
            <a:r>
              <a:rPr lang="en-US" sz="2000" dirty="0">
                <a:latin typeface="Arial" pitchFamily="34" charset="0"/>
                <a:cs typeface="Arial" pitchFamily="34" charset="0"/>
              </a:rPr>
              <a:t>who is on the platform and how they are using it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8077200" cy="954107"/>
          </a:xfrm>
          <a:prstGeom prst="rect">
            <a:avLst/>
          </a:prstGeom>
          <a:noFill/>
        </p:spPr>
        <p:txBody>
          <a:bodyPr wrap="square" rtlCol="0">
            <a:spAutoFit/>
          </a:bodyPr>
          <a:lstStyle/>
          <a:p>
            <a:r>
              <a:rPr lang="en-US" sz="2800" b="1" dirty="0" smtClean="0">
                <a:latin typeface="Arial" pitchFamily="34" charset="0"/>
                <a:cs typeface="Arial" pitchFamily="34" charset="0"/>
              </a:rPr>
              <a:t>8.13 </a:t>
            </a:r>
            <a:r>
              <a:rPr lang="en-US" sz="2800" dirty="0">
                <a:latin typeface="Arial" pitchFamily="34" charset="0"/>
                <a:cs typeface="Arial" pitchFamily="34" charset="0"/>
              </a:rPr>
              <a:t>Which age group users are having highest tenure in the </a:t>
            </a:r>
            <a:r>
              <a:rPr lang="en-US" sz="2800" dirty="0" err="1">
                <a:latin typeface="Arial" pitchFamily="34" charset="0"/>
                <a:cs typeface="Arial" pitchFamily="34" charset="0"/>
              </a:rPr>
              <a:t>facebook</a:t>
            </a:r>
            <a:r>
              <a:rPr lang="en-US" sz="2800" dirty="0">
                <a:latin typeface="Arial" pitchFamily="34" charset="0"/>
                <a:cs typeface="Arial" pitchFamily="34" charset="0"/>
              </a:rPr>
              <a:t>?</a:t>
            </a:r>
            <a:endParaRPr lang="en-US" dirty="0">
              <a:latin typeface="Arial" pitchFamily="34" charset="0"/>
              <a:cs typeface="Arial" pitchFamily="34" charset="0"/>
            </a:endParaRPr>
          </a:p>
        </p:txBody>
      </p:sp>
      <p:sp>
        <p:nvSpPr>
          <p:cNvPr id="5" name="TextBox 4"/>
          <p:cNvSpPr txBox="1"/>
          <p:nvPr/>
        </p:nvSpPr>
        <p:spPr>
          <a:xfrm>
            <a:off x="1447800" y="5276671"/>
            <a:ext cx="7467600" cy="1754326"/>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b="1" dirty="0" smtClean="0"/>
              <a:t> </a:t>
            </a:r>
            <a:r>
              <a:rPr lang="en-US" b="1" dirty="0">
                <a:latin typeface="Arial" pitchFamily="34" charset="0"/>
                <a:cs typeface="Arial" pitchFamily="34" charset="0"/>
              </a:rPr>
              <a:t>Super senior citizen</a:t>
            </a:r>
            <a:r>
              <a:rPr lang="en-US" dirty="0">
                <a:latin typeface="Arial" pitchFamily="34" charset="0"/>
                <a:cs typeface="Arial" pitchFamily="34" charset="0"/>
              </a:rPr>
              <a:t> stay on face book is longer than any other categories</a:t>
            </a:r>
          </a:p>
          <a:p>
            <a:endParaRPr lang="en-US" dirty="0"/>
          </a:p>
          <a:p>
            <a:endParaRPr lang="en-US" dirty="0"/>
          </a:p>
          <a:p>
            <a:endParaRPr lang="en-US" dirty="0"/>
          </a:p>
        </p:txBody>
      </p:sp>
      <p:pic>
        <p:nvPicPr>
          <p:cNvPr id="13314" name="Picture 2"/>
          <p:cNvPicPr>
            <a:picLocks noChangeAspect="1" noChangeArrowheads="1"/>
          </p:cNvPicPr>
          <p:nvPr/>
        </p:nvPicPr>
        <p:blipFill>
          <a:blip r:embed="rId2"/>
          <a:srcRect/>
          <a:stretch>
            <a:fillRect/>
          </a:stretch>
        </p:blipFill>
        <p:spPr bwMode="auto">
          <a:xfrm>
            <a:off x="1285875" y="1447800"/>
            <a:ext cx="7400925"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8077200" cy="954107"/>
          </a:xfrm>
          <a:prstGeom prst="rect">
            <a:avLst/>
          </a:prstGeom>
          <a:noFill/>
        </p:spPr>
        <p:txBody>
          <a:bodyPr wrap="square" rtlCol="0">
            <a:spAutoFit/>
          </a:bodyPr>
          <a:lstStyle/>
          <a:p>
            <a:r>
              <a:rPr lang="en-US" sz="2800" b="1" dirty="0" smtClean="0">
                <a:latin typeface="Arial" pitchFamily="34" charset="0"/>
                <a:cs typeface="Arial" pitchFamily="34" charset="0"/>
              </a:rPr>
              <a:t>8.14 </a:t>
            </a:r>
            <a:r>
              <a:rPr lang="en-US" sz="2800" dirty="0">
                <a:latin typeface="Arial" pitchFamily="34" charset="0"/>
                <a:cs typeface="Arial" pitchFamily="34" charset="0"/>
              </a:rPr>
              <a:t>Which gender category users are having highest tenure in the </a:t>
            </a:r>
            <a:r>
              <a:rPr lang="en-US" sz="2800" dirty="0" smtClean="0">
                <a:latin typeface="Arial" pitchFamily="34" charset="0"/>
                <a:cs typeface="Arial" pitchFamily="34" charset="0"/>
              </a:rPr>
              <a:t>face book</a:t>
            </a:r>
            <a:r>
              <a:rPr lang="en-US" sz="2800" dirty="0">
                <a:latin typeface="Arial" pitchFamily="34" charset="0"/>
                <a:cs typeface="Arial" pitchFamily="34" charset="0"/>
              </a:rPr>
              <a:t>?</a:t>
            </a:r>
            <a:endParaRPr lang="en-US" dirty="0">
              <a:latin typeface="Arial" pitchFamily="34" charset="0"/>
              <a:cs typeface="Arial" pitchFamily="34" charset="0"/>
            </a:endParaRPr>
          </a:p>
        </p:txBody>
      </p:sp>
      <p:sp>
        <p:nvSpPr>
          <p:cNvPr id="5" name="TextBox 4"/>
          <p:cNvSpPr txBox="1"/>
          <p:nvPr/>
        </p:nvSpPr>
        <p:spPr>
          <a:xfrm>
            <a:off x="1447800" y="5276671"/>
            <a:ext cx="7467600" cy="1754326"/>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b="1" dirty="0" smtClean="0"/>
              <a:t> </a:t>
            </a:r>
            <a:r>
              <a:rPr lang="en-US" b="1" dirty="0">
                <a:latin typeface="Arial" pitchFamily="34" charset="0"/>
                <a:cs typeface="Arial" pitchFamily="34" charset="0"/>
              </a:rPr>
              <a:t>Female</a:t>
            </a:r>
            <a:r>
              <a:rPr lang="en-US" dirty="0">
                <a:latin typeface="Arial" pitchFamily="34" charset="0"/>
                <a:cs typeface="Arial" pitchFamily="34" charset="0"/>
              </a:rPr>
              <a:t> users tenure on </a:t>
            </a:r>
            <a:r>
              <a:rPr lang="en-US" dirty="0" smtClean="0">
                <a:latin typeface="Arial" pitchFamily="34" charset="0"/>
                <a:cs typeface="Arial" pitchFamily="34" charset="0"/>
              </a:rPr>
              <a:t>face book </a:t>
            </a:r>
            <a:r>
              <a:rPr lang="en-US" dirty="0">
                <a:latin typeface="Arial" pitchFamily="34" charset="0"/>
                <a:cs typeface="Arial" pitchFamily="34" charset="0"/>
              </a:rPr>
              <a:t>is longer than male users</a:t>
            </a:r>
            <a:r>
              <a:rPr lang="en-US" dirty="0"/>
              <a:t>.</a:t>
            </a:r>
          </a:p>
          <a:p>
            <a:endParaRPr lang="en-US" dirty="0"/>
          </a:p>
          <a:p>
            <a:endParaRPr lang="en-US" dirty="0"/>
          </a:p>
          <a:p>
            <a:endParaRPr lang="en-US" dirty="0"/>
          </a:p>
          <a:p>
            <a:endParaRPr lang="en-US" dirty="0"/>
          </a:p>
        </p:txBody>
      </p:sp>
      <p:pic>
        <p:nvPicPr>
          <p:cNvPr id="14338" name="Picture 2"/>
          <p:cNvPicPr>
            <a:picLocks noChangeAspect="1" noChangeArrowheads="1"/>
          </p:cNvPicPr>
          <p:nvPr/>
        </p:nvPicPr>
        <p:blipFill>
          <a:blip r:embed="rId2"/>
          <a:srcRect/>
          <a:stretch>
            <a:fillRect/>
          </a:stretch>
        </p:blipFill>
        <p:spPr bwMode="auto">
          <a:xfrm>
            <a:off x="1276350" y="1524000"/>
            <a:ext cx="7486650" cy="3514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8077200" cy="954107"/>
          </a:xfrm>
          <a:prstGeom prst="rect">
            <a:avLst/>
          </a:prstGeom>
          <a:noFill/>
        </p:spPr>
        <p:txBody>
          <a:bodyPr wrap="square" rtlCol="0">
            <a:spAutoFit/>
          </a:bodyPr>
          <a:lstStyle/>
          <a:p>
            <a:r>
              <a:rPr lang="en-US" sz="2800" b="1" dirty="0" smtClean="0">
                <a:latin typeface="Arial" pitchFamily="34" charset="0"/>
                <a:cs typeface="Arial" pitchFamily="34" charset="0"/>
              </a:rPr>
              <a:t>8.15 </a:t>
            </a:r>
            <a:r>
              <a:rPr lang="en-US" sz="2800" dirty="0">
                <a:latin typeface="Arial" pitchFamily="34" charset="0"/>
                <a:cs typeface="Arial" pitchFamily="34" charset="0"/>
              </a:rPr>
              <a:t>Which Users gives and </a:t>
            </a:r>
            <a:r>
              <a:rPr lang="en-US" sz="2800" dirty="0" smtClean="0">
                <a:latin typeface="Arial" pitchFamily="34" charset="0"/>
                <a:cs typeface="Arial" pitchFamily="34" charset="0"/>
              </a:rPr>
              <a:t>receives </a:t>
            </a:r>
            <a:r>
              <a:rPr lang="en-US" sz="2800" dirty="0">
                <a:latin typeface="Arial" pitchFamily="34" charset="0"/>
                <a:cs typeface="Arial" pitchFamily="34" charset="0"/>
              </a:rPr>
              <a:t>more Likes among Mobile App and Web?</a:t>
            </a:r>
            <a:endParaRPr lang="en-US" dirty="0">
              <a:latin typeface="Arial" pitchFamily="34" charset="0"/>
              <a:cs typeface="Arial" pitchFamily="34" charset="0"/>
            </a:endParaRPr>
          </a:p>
        </p:txBody>
      </p:sp>
      <p:sp>
        <p:nvSpPr>
          <p:cNvPr id="5" name="TextBox 4"/>
          <p:cNvSpPr txBox="1"/>
          <p:nvPr/>
        </p:nvSpPr>
        <p:spPr>
          <a:xfrm>
            <a:off x="1447800" y="5830669"/>
            <a:ext cx="7467600" cy="1200329"/>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b="1" dirty="0" smtClean="0"/>
              <a:t> </a:t>
            </a:r>
            <a:r>
              <a:rPr lang="en-US" dirty="0">
                <a:latin typeface="Arial" pitchFamily="34" charset="0"/>
                <a:cs typeface="Arial" pitchFamily="34" charset="0"/>
              </a:rPr>
              <a:t>Both mobile user and web user gives and </a:t>
            </a:r>
            <a:r>
              <a:rPr lang="en-US" dirty="0" smtClean="0">
                <a:latin typeface="Arial" pitchFamily="34" charset="0"/>
                <a:cs typeface="Arial" pitchFamily="34" charset="0"/>
              </a:rPr>
              <a:t>receives </a:t>
            </a:r>
            <a:r>
              <a:rPr lang="en-US" dirty="0">
                <a:latin typeface="Arial" pitchFamily="34" charset="0"/>
                <a:cs typeface="Arial" pitchFamily="34" charset="0"/>
              </a:rPr>
              <a:t>almost same no of likes</a:t>
            </a:r>
          </a:p>
          <a:p>
            <a:endParaRPr lang="en-US" dirty="0"/>
          </a:p>
        </p:txBody>
      </p:sp>
      <p:pic>
        <p:nvPicPr>
          <p:cNvPr id="15362" name="Picture 2"/>
          <p:cNvPicPr>
            <a:picLocks noChangeAspect="1" noChangeArrowheads="1"/>
          </p:cNvPicPr>
          <p:nvPr/>
        </p:nvPicPr>
        <p:blipFill>
          <a:blip r:embed="rId2"/>
          <a:srcRect/>
          <a:stretch>
            <a:fillRect/>
          </a:stretch>
        </p:blipFill>
        <p:spPr bwMode="auto">
          <a:xfrm>
            <a:off x="1257300" y="1295400"/>
            <a:ext cx="7505700" cy="19812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1543050" y="3429000"/>
            <a:ext cx="737235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8077200" cy="523220"/>
          </a:xfrm>
          <a:prstGeom prst="rect">
            <a:avLst/>
          </a:prstGeom>
          <a:noFill/>
        </p:spPr>
        <p:txBody>
          <a:bodyPr wrap="square" rtlCol="0">
            <a:spAutoFit/>
          </a:bodyPr>
          <a:lstStyle/>
          <a:p>
            <a:r>
              <a:rPr lang="en-US" sz="2800" b="1" dirty="0"/>
              <a:t>9. Summarization</a:t>
            </a:r>
          </a:p>
        </p:txBody>
      </p:sp>
      <p:sp>
        <p:nvSpPr>
          <p:cNvPr id="5" name="TextBox 4"/>
          <p:cNvSpPr txBox="1"/>
          <p:nvPr/>
        </p:nvSpPr>
        <p:spPr>
          <a:xfrm>
            <a:off x="1447800" y="914400"/>
            <a:ext cx="7467600" cy="6278642"/>
          </a:xfrm>
          <a:prstGeom prst="rect">
            <a:avLst/>
          </a:prstGeom>
          <a:noFill/>
        </p:spPr>
        <p:txBody>
          <a:bodyPr wrap="square" rtlCol="0">
            <a:spAutoFit/>
          </a:bodyPr>
          <a:lstStyle/>
          <a:p>
            <a:r>
              <a:rPr lang="en-US" sz="1600" b="1" dirty="0">
                <a:latin typeface="Arial" pitchFamily="34" charset="0"/>
                <a:cs typeface="Arial" pitchFamily="34" charset="0"/>
              </a:rPr>
              <a:t>9.1 </a:t>
            </a:r>
            <a:r>
              <a:rPr lang="en-US" sz="1600" b="1" dirty="0" smtClean="0">
                <a:latin typeface="Arial" pitchFamily="34" charset="0"/>
                <a:cs typeface="Arial" pitchFamily="34" charset="0"/>
              </a:rPr>
              <a:t>Conclusion</a:t>
            </a:r>
          </a:p>
          <a:p>
            <a:endParaRPr lang="en-US" sz="1600" b="1" dirty="0">
              <a:latin typeface="Arial" pitchFamily="34" charset="0"/>
              <a:cs typeface="Arial" pitchFamily="34" charset="0"/>
            </a:endParaRPr>
          </a:p>
          <a:p>
            <a:pPr>
              <a:buFont typeface="Arial" pitchFamily="34" charset="0"/>
              <a:buChar char="•"/>
            </a:pPr>
            <a:r>
              <a:rPr lang="en-US" sz="1600" dirty="0">
                <a:latin typeface="Arial" pitchFamily="34" charset="0"/>
                <a:cs typeface="Arial" pitchFamily="34" charset="0"/>
              </a:rPr>
              <a:t>The </a:t>
            </a:r>
            <a:r>
              <a:rPr lang="en-US" sz="1600" dirty="0" smtClean="0">
                <a:latin typeface="Arial" pitchFamily="34" charset="0"/>
                <a:cs typeface="Arial" pitchFamily="34" charset="0"/>
              </a:rPr>
              <a:t>Face book </a:t>
            </a:r>
            <a:r>
              <a:rPr lang="en-US" sz="1600" dirty="0">
                <a:latin typeface="Arial" pitchFamily="34" charset="0"/>
                <a:cs typeface="Arial" pitchFamily="34" charset="0"/>
              </a:rPr>
              <a:t>has maximum users from </a:t>
            </a:r>
            <a:r>
              <a:rPr lang="en-US" sz="1600" b="1" dirty="0">
                <a:latin typeface="Arial" pitchFamily="34" charset="0"/>
                <a:cs typeface="Arial" pitchFamily="34" charset="0"/>
              </a:rPr>
              <a:t>Male</a:t>
            </a:r>
            <a:r>
              <a:rPr lang="en-US" sz="1600" dirty="0">
                <a:latin typeface="Arial" pitchFamily="34" charset="0"/>
                <a:cs typeface="Arial" pitchFamily="34" charset="0"/>
              </a:rPr>
              <a:t> category and maximum of users belong to </a:t>
            </a:r>
            <a:r>
              <a:rPr lang="en-US" sz="1600" b="1" dirty="0">
                <a:latin typeface="Arial" pitchFamily="34" charset="0"/>
                <a:cs typeface="Arial" pitchFamily="34" charset="0"/>
              </a:rPr>
              <a:t>Adult</a:t>
            </a:r>
            <a:r>
              <a:rPr lang="en-US" sz="1600" dirty="0">
                <a:latin typeface="Arial" pitchFamily="34" charset="0"/>
                <a:cs typeface="Arial" pitchFamily="34" charset="0"/>
              </a:rPr>
              <a:t> age group</a:t>
            </a:r>
            <a:r>
              <a:rPr lang="en-US" sz="1600" dirty="0" smtClean="0">
                <a:latin typeface="Arial" pitchFamily="34" charset="0"/>
                <a:cs typeface="Arial" pitchFamily="34" charset="0"/>
              </a:rPr>
              <a:t>.</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dirty="0">
                <a:latin typeface="Arial" pitchFamily="34" charset="0"/>
                <a:cs typeface="Arial" pitchFamily="34" charset="0"/>
              </a:rPr>
              <a:t>Among all age categories </a:t>
            </a:r>
            <a:r>
              <a:rPr lang="en-US" sz="1600" b="1" dirty="0">
                <a:latin typeface="Arial" pitchFamily="34" charset="0"/>
                <a:cs typeface="Arial" pitchFamily="34" charset="0"/>
              </a:rPr>
              <a:t>Super senior citizens</a:t>
            </a:r>
            <a:r>
              <a:rPr lang="en-US" sz="1600" dirty="0">
                <a:latin typeface="Arial" pitchFamily="34" charset="0"/>
                <a:cs typeface="Arial" pitchFamily="34" charset="0"/>
              </a:rPr>
              <a:t> has highest number of Friends and also </a:t>
            </a:r>
            <a:r>
              <a:rPr lang="en-US" sz="1600" dirty="0" smtClean="0">
                <a:latin typeface="Arial" pitchFamily="34" charset="0"/>
                <a:cs typeface="Arial" pitchFamily="34" charset="0"/>
              </a:rPr>
              <a:t>initiates </a:t>
            </a:r>
            <a:r>
              <a:rPr lang="en-US" sz="1600" dirty="0">
                <a:latin typeface="Arial" pitchFamily="34" charset="0"/>
                <a:cs typeface="Arial" pitchFamily="34" charset="0"/>
              </a:rPr>
              <a:t>maximum Friend </a:t>
            </a:r>
            <a:r>
              <a:rPr lang="en-US" sz="1600" dirty="0" smtClean="0">
                <a:latin typeface="Arial" pitchFamily="34" charset="0"/>
                <a:cs typeface="Arial" pitchFamily="34" charset="0"/>
              </a:rPr>
              <a:t>requests. Hence </a:t>
            </a:r>
            <a:r>
              <a:rPr lang="en-US" sz="1600" dirty="0">
                <a:latin typeface="Arial" pitchFamily="34" charset="0"/>
                <a:cs typeface="Arial" pitchFamily="34" charset="0"/>
              </a:rPr>
              <a:t>they are more </a:t>
            </a:r>
            <a:r>
              <a:rPr lang="en-US" sz="1600" dirty="0" smtClean="0">
                <a:latin typeface="Arial" pitchFamily="34" charset="0"/>
                <a:cs typeface="Arial" pitchFamily="34" charset="0"/>
              </a:rPr>
              <a:t>interested </a:t>
            </a:r>
            <a:r>
              <a:rPr lang="en-US" sz="1600" dirty="0">
                <a:latin typeface="Arial" pitchFamily="34" charset="0"/>
                <a:cs typeface="Arial" pitchFamily="34" charset="0"/>
              </a:rPr>
              <a:t>in making </a:t>
            </a:r>
            <a:r>
              <a:rPr lang="en-US" sz="1600" dirty="0" smtClean="0">
                <a:latin typeface="Arial" pitchFamily="34" charset="0"/>
                <a:cs typeface="Arial" pitchFamily="34" charset="0"/>
              </a:rPr>
              <a:t>Friends </a:t>
            </a:r>
            <a:r>
              <a:rPr lang="en-US" sz="1600" dirty="0">
                <a:latin typeface="Arial" pitchFamily="34" charset="0"/>
                <a:cs typeface="Arial" pitchFamily="34" charset="0"/>
              </a:rPr>
              <a:t>and expanding there social connections through </a:t>
            </a:r>
            <a:r>
              <a:rPr lang="en-US" sz="1600" dirty="0" smtClean="0">
                <a:latin typeface="Arial" pitchFamily="34" charset="0"/>
                <a:cs typeface="Arial" pitchFamily="34" charset="0"/>
              </a:rPr>
              <a:t>Face book.</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b="1" dirty="0">
                <a:latin typeface="Arial" pitchFamily="34" charset="0"/>
                <a:cs typeface="Arial" pitchFamily="34" charset="0"/>
              </a:rPr>
              <a:t>Teenager</a:t>
            </a:r>
            <a:r>
              <a:rPr lang="en-US" sz="1600" dirty="0">
                <a:latin typeface="Arial" pitchFamily="34" charset="0"/>
                <a:cs typeface="Arial" pitchFamily="34" charset="0"/>
              </a:rPr>
              <a:t> Users are usually like to give more likes to others and </a:t>
            </a:r>
            <a:r>
              <a:rPr lang="en-US" sz="1600" dirty="0" smtClean="0">
                <a:latin typeface="Arial" pitchFamily="34" charset="0"/>
                <a:cs typeface="Arial" pitchFamily="34" charset="0"/>
              </a:rPr>
              <a:t>receive </a:t>
            </a:r>
            <a:r>
              <a:rPr lang="en-US" sz="1600" dirty="0">
                <a:latin typeface="Arial" pitchFamily="34" charset="0"/>
                <a:cs typeface="Arial" pitchFamily="34" charset="0"/>
              </a:rPr>
              <a:t>likes from others. Hence they are using </a:t>
            </a:r>
            <a:r>
              <a:rPr lang="en-US" sz="1600" dirty="0" smtClean="0">
                <a:latin typeface="Arial" pitchFamily="34" charset="0"/>
                <a:cs typeface="Arial" pitchFamily="34" charset="0"/>
              </a:rPr>
              <a:t>Face book </a:t>
            </a:r>
            <a:r>
              <a:rPr lang="en-US" sz="1600" dirty="0">
                <a:latin typeface="Arial" pitchFamily="34" charset="0"/>
                <a:cs typeface="Arial" pitchFamily="34" charset="0"/>
              </a:rPr>
              <a:t>to know there friends status or photos and </a:t>
            </a:r>
            <a:r>
              <a:rPr lang="en-US" sz="1600" dirty="0" smtClean="0">
                <a:latin typeface="Arial" pitchFamily="34" charset="0"/>
                <a:cs typeface="Arial" pitchFamily="34" charset="0"/>
              </a:rPr>
              <a:t>appreciate </a:t>
            </a:r>
            <a:r>
              <a:rPr lang="en-US" sz="1600" dirty="0">
                <a:latin typeface="Arial" pitchFamily="34" charset="0"/>
                <a:cs typeface="Arial" pitchFamily="34" charset="0"/>
              </a:rPr>
              <a:t>them</a:t>
            </a:r>
            <a:r>
              <a:rPr lang="en-US" sz="1600" dirty="0" smtClean="0">
                <a:latin typeface="Arial" pitchFamily="34" charset="0"/>
                <a:cs typeface="Arial" pitchFamily="34" charset="0"/>
              </a:rPr>
              <a:t>.</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dirty="0">
                <a:latin typeface="Arial" pitchFamily="34" charset="0"/>
                <a:cs typeface="Arial" pitchFamily="34" charset="0"/>
              </a:rPr>
              <a:t>Among Male and Females, </a:t>
            </a:r>
            <a:r>
              <a:rPr lang="en-US" sz="1600" b="1" dirty="0">
                <a:latin typeface="Arial" pitchFamily="34" charset="0"/>
                <a:cs typeface="Arial" pitchFamily="34" charset="0"/>
              </a:rPr>
              <a:t>Female</a:t>
            </a:r>
            <a:r>
              <a:rPr lang="en-US" sz="1600" dirty="0">
                <a:latin typeface="Arial" pitchFamily="34" charset="0"/>
                <a:cs typeface="Arial" pitchFamily="34" charset="0"/>
              </a:rPr>
              <a:t> users are having more Friends and also has highest number of Friend request. Also Female users gives and </a:t>
            </a:r>
            <a:r>
              <a:rPr lang="en-US" sz="1600" dirty="0" smtClean="0">
                <a:latin typeface="Arial" pitchFamily="34" charset="0"/>
                <a:cs typeface="Arial" pitchFamily="34" charset="0"/>
              </a:rPr>
              <a:t>receives </a:t>
            </a:r>
            <a:r>
              <a:rPr lang="en-US" sz="1600" dirty="0">
                <a:latin typeface="Arial" pitchFamily="34" charset="0"/>
                <a:cs typeface="Arial" pitchFamily="34" charset="0"/>
              </a:rPr>
              <a:t>more likes. Hence when compared to Male, Female users are more active in the </a:t>
            </a:r>
            <a:r>
              <a:rPr lang="en-US" sz="1600" dirty="0" smtClean="0">
                <a:latin typeface="Arial" pitchFamily="34" charset="0"/>
                <a:cs typeface="Arial" pitchFamily="34" charset="0"/>
              </a:rPr>
              <a:t>Face book </a:t>
            </a:r>
            <a:r>
              <a:rPr lang="en-US" sz="1600" dirty="0">
                <a:latin typeface="Arial" pitchFamily="34" charset="0"/>
                <a:cs typeface="Arial" pitchFamily="34" charset="0"/>
              </a:rPr>
              <a:t>and socialize with their friends</a:t>
            </a:r>
            <a:r>
              <a:rPr lang="en-US" sz="1600" dirty="0" smtClean="0">
                <a:latin typeface="Arial" pitchFamily="34" charset="0"/>
                <a:cs typeface="Arial" pitchFamily="34" charset="0"/>
              </a:rPr>
              <a:t>.</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dirty="0">
                <a:latin typeface="Arial" pitchFamily="34" charset="0"/>
                <a:cs typeface="Arial" pitchFamily="34" charset="0"/>
              </a:rPr>
              <a:t>Among all the age group and all gender category, </a:t>
            </a:r>
            <a:r>
              <a:rPr lang="en-US" sz="1600" b="1" dirty="0">
                <a:latin typeface="Arial" pitchFamily="34" charset="0"/>
                <a:cs typeface="Arial" pitchFamily="34" charset="0"/>
              </a:rPr>
              <a:t>Mobile App</a:t>
            </a:r>
            <a:r>
              <a:rPr lang="en-US" sz="1600" dirty="0">
                <a:latin typeface="Arial" pitchFamily="34" charset="0"/>
                <a:cs typeface="Arial" pitchFamily="34" charset="0"/>
              </a:rPr>
              <a:t> is most </a:t>
            </a:r>
            <a:r>
              <a:rPr lang="en-US" sz="1600" dirty="0" smtClean="0">
                <a:latin typeface="Arial" pitchFamily="34" charset="0"/>
                <a:cs typeface="Arial" pitchFamily="34" charset="0"/>
              </a:rPr>
              <a:t>preferred </a:t>
            </a:r>
            <a:r>
              <a:rPr lang="en-US" sz="1600" dirty="0">
                <a:latin typeface="Arial" pitchFamily="34" charset="0"/>
                <a:cs typeface="Arial" pitchFamily="34" charset="0"/>
              </a:rPr>
              <a:t>way of using the </a:t>
            </a:r>
            <a:r>
              <a:rPr lang="en-US" sz="1600" dirty="0" smtClean="0">
                <a:latin typeface="Arial" pitchFamily="34" charset="0"/>
                <a:cs typeface="Arial" pitchFamily="34" charset="0"/>
              </a:rPr>
              <a:t>Face book.</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dirty="0">
                <a:latin typeface="Arial" pitchFamily="34" charset="0"/>
                <a:cs typeface="Arial" pitchFamily="34" charset="0"/>
              </a:rPr>
              <a:t>Among all the age category, </a:t>
            </a:r>
            <a:r>
              <a:rPr lang="en-US" sz="1600" b="1" dirty="0">
                <a:latin typeface="Arial" pitchFamily="34" charset="0"/>
                <a:cs typeface="Arial" pitchFamily="34" charset="0"/>
              </a:rPr>
              <a:t>Super senior citizen</a:t>
            </a:r>
            <a:r>
              <a:rPr lang="en-US" sz="1600" dirty="0">
                <a:latin typeface="Arial" pitchFamily="34" charset="0"/>
                <a:cs typeface="Arial" pitchFamily="34" charset="0"/>
              </a:rPr>
              <a:t> users are having the longest stay on the </a:t>
            </a:r>
            <a:r>
              <a:rPr lang="en-US" sz="1600" dirty="0" smtClean="0">
                <a:latin typeface="Arial" pitchFamily="34" charset="0"/>
                <a:cs typeface="Arial" pitchFamily="34" charset="0"/>
              </a:rPr>
              <a:t>Face book. </a:t>
            </a:r>
            <a:r>
              <a:rPr lang="en-US" sz="1600" dirty="0">
                <a:latin typeface="Arial" pitchFamily="34" charset="0"/>
                <a:cs typeface="Arial" pitchFamily="34" charset="0"/>
              </a:rPr>
              <a:t>Also </a:t>
            </a:r>
            <a:r>
              <a:rPr lang="en-US" sz="1600" b="1" dirty="0">
                <a:latin typeface="Arial" pitchFamily="34" charset="0"/>
                <a:cs typeface="Arial" pitchFamily="34" charset="0"/>
              </a:rPr>
              <a:t>Female</a:t>
            </a:r>
            <a:r>
              <a:rPr lang="en-US" sz="1600" dirty="0">
                <a:latin typeface="Arial" pitchFamily="34" charset="0"/>
                <a:cs typeface="Arial" pitchFamily="34" charset="0"/>
              </a:rPr>
              <a:t> users prefer to stay longer on the </a:t>
            </a:r>
            <a:r>
              <a:rPr lang="en-US" sz="1600" dirty="0" smtClean="0">
                <a:latin typeface="Arial" pitchFamily="34" charset="0"/>
                <a:cs typeface="Arial" pitchFamily="34" charset="0"/>
              </a:rPr>
              <a:t>Face book</a:t>
            </a:r>
            <a:endParaRPr lang="en-US" sz="1600" dirty="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7800" y="304800"/>
            <a:ext cx="7467600" cy="3785652"/>
          </a:xfrm>
          <a:prstGeom prst="rect">
            <a:avLst/>
          </a:prstGeom>
          <a:noFill/>
        </p:spPr>
        <p:txBody>
          <a:bodyPr wrap="square" rtlCol="0">
            <a:spAutoFit/>
          </a:bodyPr>
          <a:lstStyle/>
          <a:p>
            <a:r>
              <a:rPr lang="en-US" sz="1600" b="1" dirty="0">
                <a:latin typeface="Arial" pitchFamily="34" charset="0"/>
                <a:cs typeface="Arial" pitchFamily="34" charset="0"/>
              </a:rPr>
              <a:t>9.2 Actionable Insights</a:t>
            </a:r>
          </a:p>
          <a:p>
            <a:endParaRPr lang="en-US" sz="1600" b="1" dirty="0">
              <a:latin typeface="Arial" pitchFamily="34" charset="0"/>
              <a:cs typeface="Arial" pitchFamily="34" charset="0"/>
            </a:endParaRPr>
          </a:p>
          <a:p>
            <a:pPr>
              <a:buFont typeface="Arial" pitchFamily="34" charset="0"/>
              <a:buChar char="•"/>
            </a:pPr>
            <a:r>
              <a:rPr lang="en-US" sz="1600" dirty="0" smtClean="0">
                <a:latin typeface="Arial" pitchFamily="34" charset="0"/>
                <a:cs typeface="Arial" pitchFamily="34" charset="0"/>
              </a:rPr>
              <a:t> As </a:t>
            </a:r>
            <a:r>
              <a:rPr lang="en-US" sz="1600" dirty="0">
                <a:latin typeface="Arial" pitchFamily="34" charset="0"/>
                <a:cs typeface="Arial" pitchFamily="34" charset="0"/>
              </a:rPr>
              <a:t>Mobile App is the preferred option among all the users, </a:t>
            </a:r>
            <a:r>
              <a:rPr lang="en-US" sz="1600" dirty="0" smtClean="0">
                <a:latin typeface="Arial" pitchFamily="34" charset="0"/>
                <a:cs typeface="Arial" pitchFamily="34" charset="0"/>
              </a:rPr>
              <a:t>Face book </a:t>
            </a:r>
            <a:r>
              <a:rPr lang="en-US" sz="1600" dirty="0">
                <a:latin typeface="Arial" pitchFamily="34" charset="0"/>
                <a:cs typeface="Arial" pitchFamily="34" charset="0"/>
              </a:rPr>
              <a:t>shall concentrate developing the updates and more user </a:t>
            </a:r>
            <a:r>
              <a:rPr lang="en-US" sz="1600" dirty="0" smtClean="0">
                <a:latin typeface="Arial" pitchFamily="34" charset="0"/>
                <a:cs typeface="Arial" pitchFamily="34" charset="0"/>
              </a:rPr>
              <a:t>friendly </a:t>
            </a:r>
            <a:r>
              <a:rPr lang="en-US" sz="1600" dirty="0">
                <a:latin typeface="Arial" pitchFamily="34" charset="0"/>
                <a:cs typeface="Arial" pitchFamily="34" charset="0"/>
              </a:rPr>
              <a:t>features on the mobile app</a:t>
            </a:r>
            <a:r>
              <a:rPr lang="en-US" sz="1600" dirty="0" smtClean="0">
                <a:latin typeface="Arial" pitchFamily="34" charset="0"/>
                <a:cs typeface="Arial" pitchFamily="34" charset="0"/>
              </a:rPr>
              <a:t>.</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dirty="0" smtClean="0">
                <a:latin typeface="Arial" pitchFamily="34" charset="0"/>
                <a:cs typeface="Arial" pitchFamily="34" charset="0"/>
              </a:rPr>
              <a:t> As </a:t>
            </a:r>
            <a:r>
              <a:rPr lang="en-US" sz="1600" dirty="0">
                <a:latin typeface="Arial" pitchFamily="34" charset="0"/>
                <a:cs typeface="Arial" pitchFamily="34" charset="0"/>
              </a:rPr>
              <a:t>female users are more active in the </a:t>
            </a:r>
            <a:r>
              <a:rPr lang="en-US" sz="1600" dirty="0" smtClean="0">
                <a:latin typeface="Arial" pitchFamily="34" charset="0"/>
                <a:cs typeface="Arial" pitchFamily="34" charset="0"/>
              </a:rPr>
              <a:t>face book, </a:t>
            </a:r>
            <a:r>
              <a:rPr lang="en-US" sz="1600" dirty="0">
                <a:latin typeface="Arial" pitchFamily="34" charset="0"/>
                <a:cs typeface="Arial" pitchFamily="34" charset="0"/>
              </a:rPr>
              <a:t>the </a:t>
            </a:r>
            <a:r>
              <a:rPr lang="en-US" sz="1600" dirty="0" smtClean="0">
                <a:latin typeface="Arial" pitchFamily="34" charset="0"/>
                <a:cs typeface="Arial" pitchFamily="34" charset="0"/>
              </a:rPr>
              <a:t>company </a:t>
            </a:r>
            <a:r>
              <a:rPr lang="en-US" sz="1600" dirty="0">
                <a:latin typeface="Arial" pitchFamily="34" charset="0"/>
                <a:cs typeface="Arial" pitchFamily="34" charset="0"/>
              </a:rPr>
              <a:t>can look to use this to market the female oriented products or </a:t>
            </a:r>
            <a:r>
              <a:rPr lang="en-US" sz="1600" dirty="0" smtClean="0">
                <a:latin typeface="Arial" pitchFamily="34" charset="0"/>
                <a:cs typeface="Arial" pitchFamily="34" charset="0"/>
              </a:rPr>
              <a:t>information's </a:t>
            </a:r>
            <a:r>
              <a:rPr lang="en-US" sz="1600" dirty="0">
                <a:latin typeface="Arial" pitchFamily="34" charset="0"/>
                <a:cs typeface="Arial" pitchFamily="34" charset="0"/>
              </a:rPr>
              <a:t>which will increase the company revenue and also retention of Female </a:t>
            </a:r>
            <a:r>
              <a:rPr lang="en-US" sz="1600" dirty="0" smtClean="0">
                <a:latin typeface="Arial" pitchFamily="34" charset="0"/>
                <a:cs typeface="Arial" pitchFamily="34" charset="0"/>
              </a:rPr>
              <a:t>users</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dirty="0" smtClean="0">
                <a:latin typeface="Arial" pitchFamily="34" charset="0"/>
                <a:cs typeface="Arial" pitchFamily="34" charset="0"/>
              </a:rPr>
              <a:t> As </a:t>
            </a:r>
            <a:r>
              <a:rPr lang="en-US" sz="1600" dirty="0">
                <a:latin typeface="Arial" pitchFamily="34" charset="0"/>
                <a:cs typeface="Arial" pitchFamily="34" charset="0"/>
              </a:rPr>
              <a:t>we can see the male users are not so active on the </a:t>
            </a:r>
            <a:r>
              <a:rPr lang="en-US" sz="1600" dirty="0" smtClean="0">
                <a:latin typeface="Arial" pitchFamily="34" charset="0"/>
                <a:cs typeface="Arial" pitchFamily="34" charset="0"/>
              </a:rPr>
              <a:t>face book, </a:t>
            </a:r>
            <a:r>
              <a:rPr lang="en-US" sz="1600" dirty="0">
                <a:latin typeface="Arial" pitchFamily="34" charset="0"/>
                <a:cs typeface="Arial" pitchFamily="34" charset="0"/>
              </a:rPr>
              <a:t>even though they are highest users, company can look to attract male users also by giving more friend suggestions and product suggestions, which makes them more active users and also longer tenure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514600"/>
            <a:ext cx="5486400" cy="1015663"/>
          </a:xfrm>
          <a:prstGeom prst="rect">
            <a:avLst/>
          </a:prstGeom>
          <a:noFill/>
        </p:spPr>
        <p:txBody>
          <a:bodyPr wrap="square" rtlCol="0">
            <a:spAutoFit/>
          </a:bodyPr>
          <a:lstStyle/>
          <a:p>
            <a:r>
              <a:rPr lang="en-US" sz="6000" dirty="0" smtClean="0">
                <a:latin typeface="Arial" pitchFamily="34" charset="0"/>
                <a:cs typeface="Arial" pitchFamily="34" charset="0"/>
              </a:rPr>
              <a:t>THANK YOU</a:t>
            </a:r>
            <a:endParaRPr lang="en-US" sz="6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33400"/>
            <a:ext cx="7620000" cy="5416868"/>
          </a:xfrm>
          <a:prstGeom prst="rect">
            <a:avLst/>
          </a:prstGeom>
          <a:noFill/>
        </p:spPr>
        <p:txBody>
          <a:bodyPr wrap="square" rtlCol="0">
            <a:spAutoFit/>
          </a:bodyPr>
          <a:lstStyle/>
          <a:p>
            <a:r>
              <a:rPr lang="en-US" sz="2800" b="1" dirty="0" smtClean="0">
                <a:latin typeface="Arial" pitchFamily="34" charset="0"/>
                <a:cs typeface="Arial" pitchFamily="34" charset="0"/>
              </a:rPr>
              <a:t>2. Problem Statement</a:t>
            </a:r>
          </a:p>
          <a:p>
            <a:endParaRPr lang="en-US" sz="2800" b="1" dirty="0">
              <a:latin typeface="Arial" pitchFamily="34" charset="0"/>
              <a:cs typeface="Arial" pitchFamily="34" charset="0"/>
            </a:endParaRPr>
          </a:p>
          <a:p>
            <a:pPr>
              <a:buFont typeface="Arial" pitchFamily="34" charset="0"/>
              <a:buChar char="•"/>
            </a:pP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Facebook</a:t>
            </a:r>
            <a:r>
              <a:rPr lang="en-US" sz="1600" dirty="0">
                <a:latin typeface="Arial" pitchFamily="34" charset="0"/>
                <a:cs typeface="Arial" pitchFamily="34" charset="0"/>
              </a:rPr>
              <a:t>, Inc. is an American social media conglomerate corporation, founded </a:t>
            </a:r>
            <a:r>
              <a:rPr lang="en-US" sz="1600" dirty="0" smtClean="0">
                <a:latin typeface="Arial" pitchFamily="34" charset="0"/>
                <a:cs typeface="Arial" pitchFamily="34" charset="0"/>
              </a:rPr>
              <a:t> on </a:t>
            </a:r>
            <a:r>
              <a:rPr lang="en-US" sz="1600" dirty="0">
                <a:latin typeface="Arial" pitchFamily="34" charset="0"/>
                <a:cs typeface="Arial" pitchFamily="34" charset="0"/>
              </a:rPr>
              <a:t>February, 2004 by Mark </a:t>
            </a:r>
            <a:r>
              <a:rPr lang="en-US" sz="1600" dirty="0" err="1">
                <a:latin typeface="Arial" pitchFamily="34" charset="0"/>
                <a:cs typeface="Arial" pitchFamily="34" charset="0"/>
              </a:rPr>
              <a:t>Zuckerberg</a:t>
            </a:r>
            <a:r>
              <a:rPr lang="en-US" sz="1600" dirty="0" smtClean="0">
                <a:latin typeface="Arial" pitchFamily="34" charset="0"/>
                <a:cs typeface="Arial" pitchFamily="34" charset="0"/>
              </a:rPr>
              <a:t>.</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dirty="0" smtClean="0">
                <a:latin typeface="Arial" pitchFamily="34" charset="0"/>
                <a:cs typeface="Arial" pitchFamily="34" charset="0"/>
              </a:rPr>
              <a:t> People </a:t>
            </a:r>
            <a:r>
              <a:rPr lang="en-US" sz="1600" dirty="0">
                <a:latin typeface="Arial" pitchFamily="34" charset="0"/>
                <a:cs typeface="Arial" pitchFamily="34" charset="0"/>
              </a:rPr>
              <a:t>from all age groups are connected with each other through </a:t>
            </a:r>
            <a:r>
              <a:rPr lang="en-US" sz="1600" dirty="0" err="1">
                <a:latin typeface="Arial" pitchFamily="34" charset="0"/>
                <a:cs typeface="Arial" pitchFamily="34" charset="0"/>
              </a:rPr>
              <a:t>facebook</a:t>
            </a:r>
            <a:r>
              <a:rPr lang="en-US" sz="1600" dirty="0" smtClean="0">
                <a:latin typeface="Arial" pitchFamily="34" charset="0"/>
                <a:cs typeface="Arial" pitchFamily="34" charset="0"/>
              </a:rPr>
              <a:t>.</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dirty="0" smtClean="0">
                <a:latin typeface="Arial" pitchFamily="34" charset="0"/>
                <a:cs typeface="Arial" pitchFamily="34" charset="0"/>
              </a:rPr>
              <a:t> However</a:t>
            </a:r>
            <a:r>
              <a:rPr lang="en-US" sz="1600" dirty="0">
                <a:latin typeface="Arial" pitchFamily="34" charset="0"/>
                <a:cs typeface="Arial" pitchFamily="34" charset="0"/>
              </a:rPr>
              <a:t>, there are certain differences in the way of using it, let's say sending </a:t>
            </a:r>
            <a:r>
              <a:rPr lang="en-US" sz="1600" dirty="0" smtClean="0">
                <a:latin typeface="Arial" pitchFamily="34" charset="0"/>
                <a:cs typeface="Arial" pitchFamily="34" charset="0"/>
              </a:rPr>
              <a:t> friend </a:t>
            </a:r>
            <a:r>
              <a:rPr lang="en-US" sz="1600" dirty="0">
                <a:latin typeface="Arial" pitchFamily="34" charset="0"/>
                <a:cs typeface="Arial" pitchFamily="34" charset="0"/>
              </a:rPr>
              <a:t>requests, sending likes, comments etc</a:t>
            </a:r>
            <a:r>
              <a:rPr lang="en-US" sz="1600" dirty="0" smtClean="0">
                <a:latin typeface="Arial" pitchFamily="34" charset="0"/>
                <a:cs typeface="Arial" pitchFamily="34" charset="0"/>
              </a:rPr>
              <a:t>.</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dirty="0" smtClean="0">
                <a:latin typeface="Arial" pitchFamily="34" charset="0"/>
                <a:cs typeface="Arial" pitchFamily="34" charset="0"/>
              </a:rPr>
              <a:t> Let's </a:t>
            </a:r>
            <a:r>
              <a:rPr lang="en-US" sz="1600" dirty="0">
                <a:latin typeface="Arial" pitchFamily="34" charset="0"/>
                <a:cs typeface="Arial" pitchFamily="34" charset="0"/>
              </a:rPr>
              <a:t>say they want to study and analyze these differences and identify the pattern out of it</a:t>
            </a:r>
            <a:r>
              <a:rPr lang="en-US" sz="1600" dirty="0" smtClean="0">
                <a:latin typeface="Arial" pitchFamily="34" charset="0"/>
                <a:cs typeface="Arial" pitchFamily="34" charset="0"/>
              </a:rPr>
              <a:t>.</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dirty="0" smtClean="0">
                <a:latin typeface="Arial" pitchFamily="34" charset="0"/>
                <a:cs typeface="Arial" pitchFamily="34" charset="0"/>
              </a:rPr>
              <a:t> This </a:t>
            </a:r>
            <a:r>
              <a:rPr lang="en-US" sz="1600" dirty="0">
                <a:latin typeface="Arial" pitchFamily="34" charset="0"/>
                <a:cs typeface="Arial" pitchFamily="34" charset="0"/>
              </a:rPr>
              <a:t>is result will help the company to utilize these patterns in the next set of iteration development</a:t>
            </a:r>
            <a:r>
              <a:rPr lang="en-US" sz="1600" dirty="0" smtClean="0">
                <a:latin typeface="Arial" pitchFamily="34" charset="0"/>
                <a:cs typeface="Arial" pitchFamily="34" charset="0"/>
              </a:rPr>
              <a:t>.</a:t>
            </a:r>
          </a:p>
          <a:p>
            <a:pPr>
              <a:buFont typeface="Arial" pitchFamily="34" charset="0"/>
              <a:buChar char="•"/>
            </a:pPr>
            <a:endParaRPr lang="en-US" sz="1600" dirty="0">
              <a:latin typeface="Arial" pitchFamily="34" charset="0"/>
              <a:cs typeface="Arial" pitchFamily="34" charset="0"/>
            </a:endParaRPr>
          </a:p>
          <a:p>
            <a:pPr>
              <a:buFont typeface="Arial" pitchFamily="34" charset="0"/>
              <a:buChar char="•"/>
            </a:pPr>
            <a:r>
              <a:rPr lang="en-US" sz="1600" dirty="0" smtClean="0">
                <a:latin typeface="Arial" pitchFamily="34" charset="0"/>
                <a:cs typeface="Arial" pitchFamily="34" charset="0"/>
              </a:rPr>
              <a:t> Maybe </a:t>
            </a:r>
            <a:r>
              <a:rPr lang="en-US" sz="1600" dirty="0">
                <a:latin typeface="Arial" pitchFamily="34" charset="0"/>
                <a:cs typeface="Arial" pitchFamily="34" charset="0"/>
              </a:rPr>
              <a:t>this hidden pattern could end up improving their application and the user experience</a:t>
            </a:r>
            <a:r>
              <a:rPr lang="en-US" sz="1600" dirty="0" smtClean="0">
                <a:latin typeface="Arial" pitchFamily="34" charset="0"/>
                <a:cs typeface="Arial" pitchFamily="34" charset="0"/>
              </a:rPr>
              <a:t>.</a:t>
            </a:r>
          </a:p>
          <a:p>
            <a:pPr>
              <a:buFont typeface="Arial" pitchFamily="34" charset="0"/>
              <a:buChar char="•"/>
            </a:pPr>
            <a:endParaRPr lang="en-US" sz="1600" dirty="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533400"/>
            <a:ext cx="7620000" cy="1723549"/>
          </a:xfrm>
          <a:prstGeom prst="rect">
            <a:avLst/>
          </a:prstGeom>
          <a:noFill/>
        </p:spPr>
        <p:txBody>
          <a:bodyPr wrap="square" rtlCol="0">
            <a:spAutoFit/>
          </a:bodyPr>
          <a:lstStyle/>
          <a:p>
            <a:r>
              <a:rPr lang="en-US" sz="2800" b="1" dirty="0" smtClean="0">
                <a:latin typeface="Arial" pitchFamily="34" charset="0"/>
                <a:cs typeface="Arial" pitchFamily="34" charset="0"/>
              </a:rPr>
              <a:t>3. </a:t>
            </a:r>
            <a:r>
              <a:rPr lang="en-US" sz="2800" b="1" dirty="0">
                <a:latin typeface="Arial" pitchFamily="34" charset="0"/>
                <a:cs typeface="Arial" pitchFamily="34" charset="0"/>
              </a:rPr>
              <a:t>Installing &amp; Importing Libraries</a:t>
            </a:r>
          </a:p>
          <a:p>
            <a:endParaRPr lang="en-US"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a:t>
            </a:r>
            <a:r>
              <a:rPr lang="en-US" dirty="0" smtClean="0">
                <a:latin typeface="Arial" pitchFamily="34" charset="0"/>
                <a:cs typeface="Arial" pitchFamily="34" charset="0"/>
              </a:rPr>
              <a:t>Imported basic libraries such as PANDAS, NUMPY, </a:t>
            </a:r>
            <a:r>
              <a:rPr lang="en-US" dirty="0" err="1">
                <a:latin typeface="Arial" pitchFamily="34" charset="0"/>
                <a:cs typeface="Arial" pitchFamily="34" charset="0"/>
              </a:rPr>
              <a:t>M</a:t>
            </a:r>
            <a:r>
              <a:rPr lang="en-US" dirty="0" err="1" smtClean="0">
                <a:latin typeface="Arial" pitchFamily="34" charset="0"/>
                <a:cs typeface="Arial" pitchFamily="34" charset="0"/>
              </a:rPr>
              <a:t>atplotlib</a:t>
            </a:r>
            <a:r>
              <a:rPr lang="en-US" dirty="0" smtClean="0">
                <a:latin typeface="Arial" pitchFamily="34" charset="0"/>
                <a:cs typeface="Arial" pitchFamily="34" charset="0"/>
              </a:rPr>
              <a:t>, </a:t>
            </a:r>
            <a:r>
              <a:rPr lang="en-US" dirty="0" err="1">
                <a:latin typeface="Arial" pitchFamily="34" charset="0"/>
                <a:cs typeface="Arial" pitchFamily="34" charset="0"/>
              </a:rPr>
              <a:t>S</a:t>
            </a:r>
            <a:r>
              <a:rPr lang="en-US" dirty="0" err="1" smtClean="0">
                <a:latin typeface="Arial" pitchFamily="34" charset="0"/>
                <a:cs typeface="Arial" pitchFamily="34" charset="0"/>
              </a:rPr>
              <a:t>eaborn</a:t>
            </a:r>
            <a:r>
              <a:rPr lang="en-US" dirty="0" smtClean="0">
                <a:latin typeface="Arial" pitchFamily="34" charset="0"/>
                <a:cs typeface="Arial" pitchFamily="34" charset="0"/>
              </a:rPr>
              <a:t>, required to perform EDA  </a:t>
            </a:r>
          </a:p>
          <a:p>
            <a:r>
              <a:rPr lang="en-US" sz="2000" dirty="0" smtClean="0"/>
              <a:t>  </a:t>
            </a:r>
            <a:endParaRPr lang="en-US" dirty="0"/>
          </a:p>
        </p:txBody>
      </p:sp>
      <p:sp>
        <p:nvSpPr>
          <p:cNvPr id="5" name="TextBox 4"/>
          <p:cNvSpPr txBox="1"/>
          <p:nvPr/>
        </p:nvSpPr>
        <p:spPr>
          <a:xfrm>
            <a:off x="1066800" y="2467451"/>
            <a:ext cx="8077200" cy="3354765"/>
          </a:xfrm>
          <a:prstGeom prst="rect">
            <a:avLst/>
          </a:prstGeom>
          <a:noFill/>
        </p:spPr>
        <p:txBody>
          <a:bodyPr wrap="square" rtlCol="0">
            <a:spAutoFit/>
          </a:bodyPr>
          <a:lstStyle/>
          <a:p>
            <a:r>
              <a:rPr lang="en-US" sz="2800" b="1" dirty="0">
                <a:latin typeface="Arial" pitchFamily="34" charset="0"/>
                <a:cs typeface="Arial" pitchFamily="34" charset="0"/>
              </a:rPr>
              <a:t>4. Data Acquisition &amp; Description</a:t>
            </a:r>
          </a:p>
          <a:p>
            <a:endParaRPr lang="en-US" dirty="0" smtClean="0">
              <a:latin typeface="Arial" pitchFamily="34" charset="0"/>
              <a:cs typeface="Arial" pitchFamily="34" charset="0"/>
            </a:endParaRPr>
          </a:p>
          <a:p>
            <a:pPr>
              <a:buFont typeface="Arial" pitchFamily="34" charset="0"/>
              <a:buChar char="•"/>
            </a:pPr>
            <a:r>
              <a:rPr lang="en-US" dirty="0" smtClean="0">
                <a:latin typeface="Arial" pitchFamily="34" charset="0"/>
                <a:cs typeface="Arial" pitchFamily="34" charset="0"/>
              </a:rPr>
              <a:t> Imported the face book utilization dataset (</a:t>
            </a:r>
            <a:r>
              <a:rPr lang="en-US" dirty="0" err="1" smtClean="0">
                <a:latin typeface="Arial" pitchFamily="34" charset="0"/>
                <a:cs typeface="Arial" pitchFamily="34" charset="0"/>
              </a:rPr>
              <a:t>csv</a:t>
            </a:r>
            <a:r>
              <a:rPr lang="en-US" dirty="0" smtClean="0">
                <a:latin typeface="Arial" pitchFamily="34" charset="0"/>
                <a:cs typeface="Arial" pitchFamily="34" charset="0"/>
              </a:rPr>
              <a:t> file) from </a:t>
            </a:r>
            <a:r>
              <a:rPr lang="en-US" dirty="0" err="1" smtClean="0">
                <a:latin typeface="Arial" pitchFamily="34" charset="0"/>
                <a:cs typeface="Arial" pitchFamily="34" charset="0"/>
              </a:rPr>
              <a:t>github</a:t>
            </a:r>
            <a:r>
              <a:rPr lang="en-US" dirty="0" smtClean="0">
                <a:latin typeface="Arial" pitchFamily="34" charset="0"/>
                <a:cs typeface="Arial" pitchFamily="34" charset="0"/>
              </a:rPr>
              <a:t>  </a:t>
            </a:r>
          </a:p>
          <a:p>
            <a:r>
              <a:rPr lang="en-US" dirty="0" smtClean="0">
                <a:latin typeface="Arial" pitchFamily="34" charset="0"/>
                <a:cs typeface="Arial" pitchFamily="34" charset="0"/>
              </a:rPr>
              <a:t>  website</a:t>
            </a:r>
          </a:p>
          <a:p>
            <a:pPr>
              <a:buFont typeface="Arial" pitchFamily="34" charset="0"/>
              <a:buChar char="•"/>
            </a:pPr>
            <a:r>
              <a:rPr lang="en-US" dirty="0" smtClean="0">
                <a:latin typeface="Arial" pitchFamily="34" charset="0"/>
                <a:cs typeface="Arial" pitchFamily="34" charset="0"/>
              </a:rPr>
              <a:t> The</a:t>
            </a:r>
            <a:r>
              <a:rPr lang="en-US" dirty="0">
                <a:latin typeface="Arial" pitchFamily="34" charset="0"/>
                <a:cs typeface="Arial" pitchFamily="34" charset="0"/>
              </a:rPr>
              <a:t> </a:t>
            </a:r>
            <a:r>
              <a:rPr lang="en-US" b="1" dirty="0">
                <a:latin typeface="Arial" pitchFamily="34" charset="0"/>
                <a:cs typeface="Arial" pitchFamily="34" charset="0"/>
              </a:rPr>
              <a:t>age</a:t>
            </a:r>
            <a:r>
              <a:rPr lang="en-US" dirty="0">
                <a:latin typeface="Arial" pitchFamily="34" charset="0"/>
                <a:cs typeface="Arial" pitchFamily="34" charset="0"/>
              </a:rPr>
              <a:t> of the </a:t>
            </a:r>
            <a:r>
              <a:rPr lang="en-US" dirty="0" smtClean="0">
                <a:latin typeface="Arial" pitchFamily="34" charset="0"/>
                <a:cs typeface="Arial" pitchFamily="34" charset="0"/>
              </a:rPr>
              <a:t>Face book </a:t>
            </a:r>
            <a:r>
              <a:rPr lang="en-US" dirty="0">
                <a:latin typeface="Arial" pitchFamily="34" charset="0"/>
                <a:cs typeface="Arial" pitchFamily="34" charset="0"/>
              </a:rPr>
              <a:t>users are ranging from </a:t>
            </a:r>
            <a:r>
              <a:rPr lang="en-US" b="1" dirty="0" smtClean="0">
                <a:latin typeface="Arial" pitchFamily="34" charset="0"/>
                <a:cs typeface="Arial" pitchFamily="34" charset="0"/>
              </a:rPr>
              <a:t>13 years</a:t>
            </a:r>
            <a:r>
              <a:rPr lang="en-US" dirty="0">
                <a:latin typeface="Arial" pitchFamily="34" charset="0"/>
                <a:cs typeface="Arial" pitchFamily="34" charset="0"/>
              </a:rPr>
              <a:t> to </a:t>
            </a:r>
            <a:r>
              <a:rPr lang="en-US" b="1" dirty="0">
                <a:latin typeface="Arial" pitchFamily="34" charset="0"/>
                <a:cs typeface="Arial" pitchFamily="34" charset="0"/>
              </a:rPr>
              <a:t>113</a:t>
            </a:r>
            <a:r>
              <a:rPr lang="en-US" dirty="0">
                <a:latin typeface="Arial" pitchFamily="34" charset="0"/>
                <a:cs typeface="Arial" pitchFamily="34" charset="0"/>
              </a:rPr>
              <a:t> years.</a:t>
            </a:r>
          </a:p>
          <a:p>
            <a:pPr>
              <a:buFont typeface="Arial" pitchFamily="34" charset="0"/>
              <a:buChar char="•"/>
            </a:pPr>
            <a:r>
              <a:rPr lang="en-US" dirty="0" smtClean="0">
                <a:latin typeface="Arial" pitchFamily="34" charset="0"/>
                <a:cs typeface="Arial" pitchFamily="34" charset="0"/>
              </a:rPr>
              <a:t> The </a:t>
            </a:r>
            <a:r>
              <a:rPr lang="en-US" dirty="0">
                <a:latin typeface="Arial" pitchFamily="34" charset="0"/>
                <a:cs typeface="Arial" pitchFamily="34" charset="0"/>
              </a:rPr>
              <a:t>Users birth year is ranging from </a:t>
            </a:r>
            <a:r>
              <a:rPr lang="en-US" b="1" dirty="0">
                <a:latin typeface="Arial" pitchFamily="34" charset="0"/>
                <a:cs typeface="Arial" pitchFamily="34" charset="0"/>
              </a:rPr>
              <a:t>1900</a:t>
            </a:r>
            <a:r>
              <a:rPr lang="en-US" dirty="0">
                <a:latin typeface="Arial" pitchFamily="34" charset="0"/>
                <a:cs typeface="Arial" pitchFamily="34" charset="0"/>
              </a:rPr>
              <a:t> to </a:t>
            </a:r>
            <a:r>
              <a:rPr lang="en-US" b="1" dirty="0">
                <a:latin typeface="Arial" pitchFamily="34" charset="0"/>
                <a:cs typeface="Arial" pitchFamily="34" charset="0"/>
              </a:rPr>
              <a:t>2000</a:t>
            </a:r>
            <a:r>
              <a:rPr lang="en-US" dirty="0">
                <a:latin typeface="Arial" pitchFamily="34" charset="0"/>
                <a:cs typeface="Arial" pitchFamily="34" charset="0"/>
              </a:rPr>
              <a:t>.</a:t>
            </a:r>
          </a:p>
          <a:p>
            <a:pPr>
              <a:buFont typeface="Arial" pitchFamily="34" charset="0"/>
              <a:buChar char="•"/>
            </a:pPr>
            <a:r>
              <a:rPr lang="en-US" dirty="0" smtClean="0">
                <a:latin typeface="Arial" pitchFamily="34" charset="0"/>
                <a:cs typeface="Arial" pitchFamily="34" charset="0"/>
              </a:rPr>
              <a:t> Average </a:t>
            </a:r>
            <a:r>
              <a:rPr lang="en-US" dirty="0">
                <a:latin typeface="Arial" pitchFamily="34" charset="0"/>
                <a:cs typeface="Arial" pitchFamily="34" charset="0"/>
              </a:rPr>
              <a:t>tenure of </a:t>
            </a:r>
            <a:r>
              <a:rPr lang="en-US" dirty="0" smtClean="0">
                <a:latin typeface="Arial" pitchFamily="34" charset="0"/>
                <a:cs typeface="Arial" pitchFamily="34" charset="0"/>
              </a:rPr>
              <a:t>Face book </a:t>
            </a:r>
            <a:r>
              <a:rPr lang="en-US" dirty="0">
                <a:latin typeface="Arial" pitchFamily="34" charset="0"/>
                <a:cs typeface="Arial" pitchFamily="34" charset="0"/>
              </a:rPr>
              <a:t>users is </a:t>
            </a:r>
            <a:r>
              <a:rPr lang="en-US" b="1" dirty="0">
                <a:latin typeface="Arial" pitchFamily="34" charset="0"/>
                <a:cs typeface="Arial" pitchFamily="34" charset="0"/>
              </a:rPr>
              <a:t>537 days</a:t>
            </a:r>
            <a:r>
              <a:rPr lang="en-US" dirty="0">
                <a:latin typeface="Arial" pitchFamily="34" charset="0"/>
                <a:cs typeface="Arial" pitchFamily="34" charset="0"/>
              </a:rPr>
              <a:t> with min of </a:t>
            </a:r>
            <a:r>
              <a:rPr lang="en-US" b="1" dirty="0">
                <a:latin typeface="Arial" pitchFamily="34" charset="0"/>
                <a:cs typeface="Arial" pitchFamily="34" charset="0"/>
              </a:rPr>
              <a:t>0 days</a:t>
            </a:r>
            <a:r>
              <a:rPr lang="en-US" dirty="0">
                <a:latin typeface="Arial" pitchFamily="34" charset="0"/>
                <a:cs typeface="Arial" pitchFamily="34" charset="0"/>
              </a:rPr>
              <a:t> to </a:t>
            </a:r>
            <a:r>
              <a:rPr lang="en-US" b="1" dirty="0">
                <a:latin typeface="Arial" pitchFamily="34" charset="0"/>
                <a:cs typeface="Arial" pitchFamily="34" charset="0"/>
              </a:rPr>
              <a:t>3139 days</a:t>
            </a:r>
            <a:r>
              <a:rPr lang="en-US" dirty="0">
                <a:latin typeface="Arial" pitchFamily="34" charset="0"/>
                <a:cs typeface="Arial" pitchFamily="34" charset="0"/>
              </a:rPr>
              <a:t>.</a:t>
            </a:r>
          </a:p>
          <a:p>
            <a:pPr>
              <a:buFont typeface="Arial" pitchFamily="34" charset="0"/>
              <a:buChar char="•"/>
            </a:pPr>
            <a:r>
              <a:rPr lang="en-US" dirty="0" smtClean="0">
                <a:latin typeface="Arial" pitchFamily="34" charset="0"/>
                <a:cs typeface="Arial" pitchFamily="34" charset="0"/>
              </a:rPr>
              <a:t> Average </a:t>
            </a:r>
            <a:r>
              <a:rPr lang="en-US" dirty="0">
                <a:latin typeface="Arial" pitchFamily="34" charset="0"/>
                <a:cs typeface="Arial" pitchFamily="34" charset="0"/>
              </a:rPr>
              <a:t>friend counts is </a:t>
            </a:r>
            <a:r>
              <a:rPr lang="en-US" b="1" dirty="0">
                <a:latin typeface="Arial" pitchFamily="34" charset="0"/>
                <a:cs typeface="Arial" pitchFamily="34" charset="0"/>
              </a:rPr>
              <a:t>196</a:t>
            </a:r>
            <a:r>
              <a:rPr lang="en-US" dirty="0">
                <a:latin typeface="Arial" pitchFamily="34" charset="0"/>
                <a:cs typeface="Arial" pitchFamily="34" charset="0"/>
              </a:rPr>
              <a:t> with minimum count a </a:t>
            </a:r>
            <a:r>
              <a:rPr lang="en-US" b="1" dirty="0">
                <a:latin typeface="Arial" pitchFamily="34" charset="0"/>
                <a:cs typeface="Arial" pitchFamily="34" charset="0"/>
              </a:rPr>
              <a:t>0</a:t>
            </a:r>
            <a:r>
              <a:rPr lang="en-US" dirty="0">
                <a:latin typeface="Arial" pitchFamily="34" charset="0"/>
                <a:cs typeface="Arial" pitchFamily="34" charset="0"/>
              </a:rPr>
              <a:t> and maximum of </a:t>
            </a:r>
            <a:r>
              <a:rPr lang="en-US" b="1" dirty="0">
                <a:latin typeface="Arial" pitchFamily="34" charset="0"/>
                <a:cs typeface="Arial" pitchFamily="34" charset="0"/>
              </a:rPr>
              <a:t>4923</a:t>
            </a:r>
            <a:r>
              <a:rPr lang="en-US" dirty="0">
                <a:latin typeface="Arial" pitchFamily="34" charset="0"/>
                <a:cs typeface="Arial" pitchFamily="34" charset="0"/>
              </a:rPr>
              <a:t>.</a:t>
            </a:r>
          </a:p>
          <a:p>
            <a:pPr>
              <a:buFont typeface="Arial" pitchFamily="34" charset="0"/>
              <a:buChar char="•"/>
            </a:pPr>
            <a:endParaRPr lang="en-US" sz="2000" dirty="0" smtClean="0">
              <a:latin typeface="Arial" pitchFamily="34" charset="0"/>
              <a:cs typeface="Arial" pitchFamily="34" charset="0"/>
            </a:endParaRPr>
          </a:p>
          <a:p>
            <a:r>
              <a:rPr lang="en-US" sz="2000"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33400"/>
            <a:ext cx="7620000" cy="2092881"/>
          </a:xfrm>
          <a:prstGeom prst="rect">
            <a:avLst/>
          </a:prstGeom>
          <a:noFill/>
        </p:spPr>
        <p:txBody>
          <a:bodyPr wrap="square" rtlCol="0">
            <a:spAutoFit/>
          </a:bodyPr>
          <a:lstStyle/>
          <a:p>
            <a:r>
              <a:rPr lang="en-US" sz="2800" b="1" dirty="0">
                <a:latin typeface="Arial" pitchFamily="34" charset="0"/>
                <a:cs typeface="Arial" pitchFamily="34" charset="0"/>
              </a:rPr>
              <a:t>Data </a:t>
            </a:r>
            <a:r>
              <a:rPr lang="en-US" sz="2800" b="1" dirty="0" smtClean="0">
                <a:latin typeface="Arial" pitchFamily="34" charset="0"/>
                <a:cs typeface="Arial" pitchFamily="34" charset="0"/>
              </a:rPr>
              <a:t>Information</a:t>
            </a:r>
          </a:p>
          <a:p>
            <a:endParaRPr lang="en-US" sz="2800" b="1" dirty="0"/>
          </a:p>
          <a:p>
            <a:pPr>
              <a:buFont typeface="Arial" pitchFamily="34" charset="0"/>
              <a:buChar char="•"/>
            </a:pPr>
            <a:r>
              <a:rPr lang="en-US" dirty="0" smtClean="0">
                <a:latin typeface="Arial" pitchFamily="34" charset="0"/>
                <a:cs typeface="Arial" pitchFamily="34" charset="0"/>
              </a:rPr>
              <a:t> Data set has 9903(rows) user data and 15(columns) attributes of it</a:t>
            </a:r>
          </a:p>
          <a:p>
            <a:pPr>
              <a:buFont typeface="Arial" pitchFamily="34" charset="0"/>
              <a:buChar char="•"/>
            </a:pPr>
            <a:endParaRPr lang="en-US" dirty="0" smtClean="0">
              <a:latin typeface="Arial" pitchFamily="34" charset="0"/>
              <a:cs typeface="Arial" pitchFamily="34" charset="0"/>
            </a:endParaRPr>
          </a:p>
          <a:p>
            <a:pPr>
              <a:buFont typeface="Arial" pitchFamily="34" charset="0"/>
              <a:buChar char="•"/>
            </a:pPr>
            <a:r>
              <a:rPr lang="en-US" dirty="0" smtClean="0">
                <a:latin typeface="Arial" pitchFamily="34" charset="0"/>
                <a:cs typeface="Arial" pitchFamily="34" charset="0"/>
              </a:rPr>
              <a:t> Data types are Float type-1 no, Integers-13 no and object-1 no</a:t>
            </a:r>
            <a:endParaRPr lang="en-US" dirty="0" smtClean="0">
              <a:latin typeface="Arial" pitchFamily="34" charset="0"/>
              <a:cs typeface="Arial" pitchFamily="34" charset="0"/>
            </a:endParaRPr>
          </a:p>
          <a:p>
            <a:r>
              <a:rPr lang="en-US" sz="2000" dirty="0" smtClean="0"/>
              <a:t>  </a:t>
            </a:r>
            <a:endParaRPr lang="en-US" dirty="0"/>
          </a:p>
        </p:txBody>
      </p:sp>
      <p:sp>
        <p:nvSpPr>
          <p:cNvPr id="5" name="TextBox 4"/>
          <p:cNvSpPr txBox="1"/>
          <p:nvPr/>
        </p:nvSpPr>
        <p:spPr>
          <a:xfrm>
            <a:off x="1066800" y="2467451"/>
            <a:ext cx="8077200" cy="3262432"/>
          </a:xfrm>
          <a:prstGeom prst="rect">
            <a:avLst/>
          </a:prstGeom>
          <a:noFill/>
        </p:spPr>
        <p:txBody>
          <a:bodyPr wrap="square" rtlCol="0">
            <a:spAutoFit/>
          </a:bodyPr>
          <a:lstStyle/>
          <a:p>
            <a:r>
              <a:rPr lang="en-US" sz="2800" b="1" dirty="0" smtClean="0">
                <a:latin typeface="Arial" pitchFamily="34" charset="0"/>
                <a:cs typeface="Arial" pitchFamily="34" charset="0"/>
              </a:rPr>
              <a:t>5</a:t>
            </a:r>
            <a:r>
              <a:rPr lang="en-US" sz="2800" b="1" dirty="0">
                <a:latin typeface="Arial" pitchFamily="34" charset="0"/>
                <a:cs typeface="Arial" pitchFamily="34" charset="0"/>
              </a:rPr>
              <a:t>. Data Pre-Profiling</a:t>
            </a:r>
          </a:p>
          <a:p>
            <a:endParaRPr lang="en-US"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The </a:t>
            </a:r>
            <a:r>
              <a:rPr lang="en-US" sz="2000" b="1" dirty="0" smtClean="0">
                <a:latin typeface="Arial" pitchFamily="34" charset="0"/>
                <a:cs typeface="Arial" pitchFamily="34" charset="0"/>
              </a:rPr>
              <a:t>Gender</a:t>
            </a:r>
            <a:r>
              <a:rPr lang="en-US" sz="2000" dirty="0" smtClean="0">
                <a:latin typeface="Arial" pitchFamily="34" charset="0"/>
                <a:cs typeface="Arial" pitchFamily="34" charset="0"/>
              </a:rPr>
              <a:t> column has </a:t>
            </a:r>
            <a:r>
              <a:rPr lang="en-US" sz="2000" b="1" dirty="0" smtClean="0">
                <a:latin typeface="Arial" pitchFamily="34" charset="0"/>
                <a:cs typeface="Arial" pitchFamily="34" charset="0"/>
              </a:rPr>
              <a:t>175</a:t>
            </a:r>
            <a:r>
              <a:rPr lang="en-US" sz="2000" dirty="0" smtClean="0">
                <a:latin typeface="Arial" pitchFamily="34" charset="0"/>
                <a:cs typeface="Arial" pitchFamily="34" charset="0"/>
              </a:rPr>
              <a:t> missing values.</a:t>
            </a:r>
          </a:p>
          <a:p>
            <a:pPr>
              <a:buFont typeface="Arial" pitchFamily="34" charset="0"/>
              <a:buChar char="•"/>
            </a:pPr>
            <a:r>
              <a:rPr lang="en-US" sz="2000" dirty="0" smtClean="0">
                <a:latin typeface="Arial" pitchFamily="34" charset="0"/>
                <a:cs typeface="Arial" pitchFamily="34" charset="0"/>
              </a:rPr>
              <a:t> The </a:t>
            </a:r>
            <a:r>
              <a:rPr lang="en-US" sz="2000" b="1" dirty="0" smtClean="0">
                <a:latin typeface="Arial" pitchFamily="34" charset="0"/>
                <a:cs typeface="Arial" pitchFamily="34" charset="0"/>
              </a:rPr>
              <a:t>Tenure</a:t>
            </a:r>
            <a:r>
              <a:rPr lang="en-US" sz="2000" dirty="0" smtClean="0">
                <a:latin typeface="Arial" pitchFamily="34" charset="0"/>
                <a:cs typeface="Arial" pitchFamily="34" charset="0"/>
              </a:rPr>
              <a:t> column has </a:t>
            </a:r>
            <a:r>
              <a:rPr lang="en-US" sz="2000" b="1" dirty="0" smtClean="0">
                <a:latin typeface="Arial" pitchFamily="34" charset="0"/>
                <a:cs typeface="Arial" pitchFamily="34" charset="0"/>
              </a:rPr>
              <a:t>2</a:t>
            </a:r>
            <a:r>
              <a:rPr lang="en-US" sz="2000" dirty="0" smtClean="0">
                <a:latin typeface="Arial" pitchFamily="34" charset="0"/>
                <a:cs typeface="Arial" pitchFamily="34" charset="0"/>
              </a:rPr>
              <a:t> missing values.</a:t>
            </a:r>
          </a:p>
          <a:p>
            <a:pPr>
              <a:buFont typeface="Arial" pitchFamily="34" charset="0"/>
              <a:buChar char="•"/>
            </a:pPr>
            <a:r>
              <a:rPr lang="en-US" sz="2000" dirty="0" smtClean="0">
                <a:latin typeface="Arial" pitchFamily="34" charset="0"/>
                <a:cs typeface="Arial" pitchFamily="34" charset="0"/>
              </a:rPr>
              <a:t> The data set has </a:t>
            </a:r>
            <a:r>
              <a:rPr lang="en-US" sz="2000" b="1" dirty="0" smtClean="0">
                <a:latin typeface="Arial" pitchFamily="34" charset="0"/>
                <a:cs typeface="Arial" pitchFamily="34" charset="0"/>
              </a:rPr>
              <a:t>no duplicate</a:t>
            </a:r>
            <a:r>
              <a:rPr lang="en-US" sz="2000" dirty="0" smtClean="0">
                <a:latin typeface="Arial" pitchFamily="34" charset="0"/>
                <a:cs typeface="Arial" pitchFamily="34" charset="0"/>
              </a:rPr>
              <a:t> data, inconsistent data.</a:t>
            </a:r>
          </a:p>
          <a:p>
            <a:pPr>
              <a:buFont typeface="Arial" pitchFamily="34" charset="0"/>
              <a:buChar char="•"/>
            </a:pPr>
            <a:r>
              <a:rPr lang="en-US" sz="2000" dirty="0" smtClean="0">
                <a:latin typeface="Arial" pitchFamily="34" charset="0"/>
                <a:cs typeface="Arial" pitchFamily="34" charset="0"/>
              </a:rPr>
              <a:t> The data set has </a:t>
            </a:r>
            <a:r>
              <a:rPr lang="en-US" sz="2000" b="1" dirty="0" smtClean="0">
                <a:latin typeface="Arial" pitchFamily="34" charset="0"/>
                <a:cs typeface="Arial" pitchFamily="34" charset="0"/>
              </a:rPr>
              <a:t>58574 Male users</a:t>
            </a:r>
            <a:r>
              <a:rPr lang="en-US" sz="2000" dirty="0" smtClean="0">
                <a:latin typeface="Arial" pitchFamily="34" charset="0"/>
                <a:cs typeface="Arial" pitchFamily="34" charset="0"/>
              </a:rPr>
              <a:t> and </a:t>
            </a:r>
            <a:r>
              <a:rPr lang="en-US" sz="2000" b="1" dirty="0" smtClean="0">
                <a:latin typeface="Arial" pitchFamily="34" charset="0"/>
                <a:cs typeface="Arial" pitchFamily="34" charset="0"/>
              </a:rPr>
              <a:t>40254 Female Users</a:t>
            </a:r>
            <a:r>
              <a:rPr lang="en-US" sz="2000" dirty="0" smtClean="0">
                <a:latin typeface="Arial" pitchFamily="34" charset="0"/>
                <a:cs typeface="Arial" pitchFamily="34" charset="0"/>
              </a:rPr>
              <a:t>.</a:t>
            </a:r>
          </a:p>
          <a:p>
            <a:pPr>
              <a:buFont typeface="Arial" pitchFamily="34" charset="0"/>
              <a:buChar char="•"/>
            </a:pPr>
            <a:r>
              <a:rPr lang="en-US" sz="2000" dirty="0" smtClean="0">
                <a:latin typeface="Arial" pitchFamily="34" charset="0"/>
                <a:cs typeface="Arial" pitchFamily="34" charset="0"/>
              </a:rPr>
              <a:t> The age of users ranging from </a:t>
            </a:r>
            <a:r>
              <a:rPr lang="en-US" sz="2000" b="1" dirty="0" smtClean="0">
                <a:latin typeface="Arial" pitchFamily="34" charset="0"/>
                <a:cs typeface="Arial" pitchFamily="34" charset="0"/>
              </a:rPr>
              <a:t>13 Years</a:t>
            </a:r>
            <a:r>
              <a:rPr lang="en-US" sz="2000" dirty="0" smtClean="0">
                <a:latin typeface="Arial" pitchFamily="34" charset="0"/>
                <a:cs typeface="Arial" pitchFamily="34" charset="0"/>
              </a:rPr>
              <a:t> to </a:t>
            </a:r>
            <a:r>
              <a:rPr lang="en-US" sz="2000" b="1" dirty="0" smtClean="0">
                <a:latin typeface="Arial" pitchFamily="34" charset="0"/>
                <a:cs typeface="Arial" pitchFamily="34" charset="0"/>
              </a:rPr>
              <a:t>113</a:t>
            </a:r>
            <a:r>
              <a:rPr lang="en-US" sz="2000" dirty="0" smtClean="0">
                <a:latin typeface="Arial" pitchFamily="34" charset="0"/>
                <a:cs typeface="Arial" pitchFamily="34" charset="0"/>
              </a:rPr>
              <a:t> years with its median at around </a:t>
            </a:r>
            <a:r>
              <a:rPr lang="en-US" sz="2000" b="1" dirty="0" smtClean="0">
                <a:latin typeface="Arial" pitchFamily="34" charset="0"/>
                <a:cs typeface="Arial" pitchFamily="34" charset="0"/>
              </a:rPr>
              <a:t>25 years</a:t>
            </a:r>
            <a:r>
              <a:rPr lang="en-US" sz="2000" dirty="0" smtClean="0">
                <a:latin typeface="Arial" pitchFamily="34" charset="0"/>
                <a:cs typeface="Arial" pitchFamily="34" charset="0"/>
              </a:rPr>
              <a:t>.</a:t>
            </a:r>
          </a:p>
          <a:p>
            <a:pPr>
              <a:buFont typeface="Arial" pitchFamily="34" charset="0"/>
              <a:buChar char="•"/>
            </a:pPr>
            <a:endParaRPr lang="en-US" sz="2000" dirty="0" smtClean="0">
              <a:latin typeface="Arial" pitchFamily="34" charset="0"/>
              <a:cs typeface="Arial" pitchFamily="34" charset="0"/>
            </a:endParaRPr>
          </a:p>
          <a:p>
            <a:r>
              <a:rPr lang="en-US" sz="2000"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33400"/>
            <a:ext cx="7620000" cy="1815882"/>
          </a:xfrm>
          <a:prstGeom prst="rect">
            <a:avLst/>
          </a:prstGeom>
          <a:noFill/>
        </p:spPr>
        <p:txBody>
          <a:bodyPr wrap="square" rtlCol="0">
            <a:spAutoFit/>
          </a:bodyPr>
          <a:lstStyle/>
          <a:p>
            <a:r>
              <a:rPr lang="en-US" sz="2800" b="1" dirty="0">
                <a:latin typeface="Arial" pitchFamily="34" charset="0"/>
                <a:cs typeface="Arial" pitchFamily="34" charset="0"/>
              </a:rPr>
              <a:t>6. Data </a:t>
            </a:r>
            <a:r>
              <a:rPr lang="en-US" sz="2800" b="1" dirty="0" smtClean="0">
                <a:latin typeface="Arial" pitchFamily="34" charset="0"/>
                <a:cs typeface="Arial" pitchFamily="34" charset="0"/>
              </a:rPr>
              <a:t>Pre-Processing</a:t>
            </a:r>
          </a:p>
          <a:p>
            <a:endParaRPr lang="en-US" sz="2800" b="1" dirty="0"/>
          </a:p>
          <a:p>
            <a:pPr>
              <a:buFont typeface="Arial" pitchFamily="34" charset="0"/>
              <a:buChar char="•"/>
            </a:pPr>
            <a:r>
              <a:rPr lang="en-US" dirty="0" smtClean="0">
                <a:latin typeface="Arial" pitchFamily="34" charset="0"/>
                <a:cs typeface="Arial" pitchFamily="34" charset="0"/>
              </a:rPr>
              <a:t> </a:t>
            </a:r>
            <a:r>
              <a:rPr lang="en-US" dirty="0">
                <a:latin typeface="Arial" pitchFamily="34" charset="0"/>
                <a:cs typeface="Arial" pitchFamily="34" charset="0"/>
              </a:rPr>
              <a:t>The missing values in </a:t>
            </a:r>
            <a:r>
              <a:rPr lang="en-US" b="1" dirty="0">
                <a:latin typeface="Arial" pitchFamily="34" charset="0"/>
                <a:cs typeface="Arial" pitchFamily="34" charset="0"/>
              </a:rPr>
              <a:t>Gender</a:t>
            </a:r>
            <a:r>
              <a:rPr lang="en-US" dirty="0">
                <a:latin typeface="Arial" pitchFamily="34" charset="0"/>
                <a:cs typeface="Arial" pitchFamily="34" charset="0"/>
              </a:rPr>
              <a:t> and </a:t>
            </a:r>
            <a:r>
              <a:rPr lang="en-US" b="1" dirty="0">
                <a:latin typeface="Arial" pitchFamily="34" charset="0"/>
                <a:cs typeface="Arial" pitchFamily="34" charset="0"/>
              </a:rPr>
              <a:t>tenure</a:t>
            </a:r>
            <a:r>
              <a:rPr lang="en-US" dirty="0">
                <a:latin typeface="Arial" pitchFamily="34" charset="0"/>
                <a:cs typeface="Arial" pitchFamily="34" charset="0"/>
              </a:rPr>
              <a:t> column has been replaced by its </a:t>
            </a:r>
            <a:r>
              <a:rPr lang="en-US" b="1" dirty="0">
                <a:latin typeface="Arial" pitchFamily="34" charset="0"/>
                <a:cs typeface="Arial" pitchFamily="34" charset="0"/>
              </a:rPr>
              <a:t>Mode</a:t>
            </a:r>
            <a:r>
              <a:rPr lang="en-US" dirty="0" smtClean="0">
                <a:latin typeface="Arial" pitchFamily="34" charset="0"/>
                <a:cs typeface="Arial" pitchFamily="34" charset="0"/>
              </a:rPr>
              <a:t>.</a:t>
            </a:r>
            <a:endParaRPr lang="en-US" dirty="0" smtClean="0">
              <a:latin typeface="Arial" pitchFamily="34" charset="0"/>
              <a:cs typeface="Arial" pitchFamily="34" charset="0"/>
            </a:endParaRPr>
          </a:p>
          <a:p>
            <a:r>
              <a:rPr lang="en-US" sz="2000" dirty="0" smtClean="0"/>
              <a:t>  </a:t>
            </a:r>
            <a:endParaRPr lang="en-US" dirty="0"/>
          </a:p>
        </p:txBody>
      </p:sp>
      <p:sp>
        <p:nvSpPr>
          <p:cNvPr id="5" name="TextBox 4"/>
          <p:cNvSpPr txBox="1"/>
          <p:nvPr/>
        </p:nvSpPr>
        <p:spPr>
          <a:xfrm>
            <a:off x="1066800" y="2467451"/>
            <a:ext cx="8077200" cy="2646878"/>
          </a:xfrm>
          <a:prstGeom prst="rect">
            <a:avLst/>
          </a:prstGeom>
          <a:noFill/>
        </p:spPr>
        <p:txBody>
          <a:bodyPr wrap="square" rtlCol="0">
            <a:spAutoFit/>
          </a:bodyPr>
          <a:lstStyle/>
          <a:p>
            <a:r>
              <a:rPr lang="en-US" sz="2800" b="1" dirty="0" smtClean="0">
                <a:latin typeface="Arial" pitchFamily="34" charset="0"/>
                <a:cs typeface="Arial" pitchFamily="34" charset="0"/>
              </a:rPr>
              <a:t> 7</a:t>
            </a:r>
            <a:r>
              <a:rPr lang="en-US" sz="2800" b="1" dirty="0">
                <a:latin typeface="Arial" pitchFamily="34" charset="0"/>
                <a:cs typeface="Arial" pitchFamily="34" charset="0"/>
              </a:rPr>
              <a:t>. Data Post-Profiling</a:t>
            </a:r>
          </a:p>
          <a:p>
            <a:endParaRPr lang="en-US"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a:t>
            </a:r>
            <a:r>
              <a:rPr lang="en-US" sz="2000" dirty="0">
                <a:latin typeface="Arial" pitchFamily="34" charset="0"/>
                <a:cs typeface="Arial" pitchFamily="34" charset="0"/>
              </a:rPr>
              <a:t>No missing values in the data set now after all pre-processing of data </a:t>
            </a:r>
            <a:r>
              <a:rPr lang="en-US" sz="2000" dirty="0" smtClean="0">
                <a:latin typeface="Arial" pitchFamily="34" charset="0"/>
                <a:cs typeface="Arial" pitchFamily="34" charset="0"/>
              </a:rPr>
              <a:t>set.</a:t>
            </a: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Data set is clean now and ready for EDA.</a:t>
            </a:r>
            <a:endParaRPr lang="en-US" sz="2000" dirty="0" smtClean="0">
              <a:latin typeface="Arial" pitchFamily="34" charset="0"/>
              <a:cs typeface="Arial" pitchFamily="34" charset="0"/>
            </a:endParaRPr>
          </a:p>
          <a:p>
            <a:pPr>
              <a:buFont typeface="Arial" pitchFamily="34" charset="0"/>
              <a:buChar char="•"/>
            </a:pPr>
            <a:endParaRPr lang="en-US" sz="2000" dirty="0" smtClean="0">
              <a:latin typeface="Arial" pitchFamily="34" charset="0"/>
              <a:cs typeface="Arial" pitchFamily="34" charset="0"/>
            </a:endParaRPr>
          </a:p>
          <a:p>
            <a:r>
              <a:rPr lang="en-US" sz="2000"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533400"/>
            <a:ext cx="7620000" cy="3754874"/>
          </a:xfrm>
          <a:prstGeom prst="rect">
            <a:avLst/>
          </a:prstGeom>
          <a:noFill/>
        </p:spPr>
        <p:txBody>
          <a:bodyPr wrap="square" rtlCol="0">
            <a:spAutoFit/>
          </a:bodyPr>
          <a:lstStyle/>
          <a:p>
            <a:r>
              <a:rPr lang="en-US" sz="2800" b="1" dirty="0">
                <a:latin typeface="Arial" pitchFamily="34" charset="0"/>
                <a:cs typeface="Arial" pitchFamily="34" charset="0"/>
              </a:rPr>
              <a:t>8. Exploratory Data Analysis</a:t>
            </a:r>
          </a:p>
          <a:p>
            <a:endParaRPr lang="en-US" sz="2800" b="1" dirty="0" smtClean="0">
              <a:latin typeface="Arial" pitchFamily="34" charset="0"/>
              <a:cs typeface="Arial" pitchFamily="34" charset="0"/>
            </a:endParaRPr>
          </a:p>
          <a:p>
            <a:pPr>
              <a:buFont typeface="Arial" pitchFamily="34" charset="0"/>
              <a:buChar char="•"/>
            </a:pPr>
            <a:r>
              <a:rPr lang="en-US" dirty="0" smtClean="0">
                <a:latin typeface="Arial" pitchFamily="34" charset="0"/>
                <a:cs typeface="Arial" pitchFamily="34" charset="0"/>
              </a:rPr>
              <a:t> Created </a:t>
            </a:r>
            <a:r>
              <a:rPr lang="en-US" dirty="0">
                <a:latin typeface="Arial" pitchFamily="34" charset="0"/>
                <a:cs typeface="Arial" pitchFamily="34" charset="0"/>
              </a:rPr>
              <a:t>new column by classifying the age group in </a:t>
            </a:r>
            <a:r>
              <a:rPr lang="en-US" b="1" dirty="0">
                <a:latin typeface="Arial" pitchFamily="34" charset="0"/>
                <a:cs typeface="Arial" pitchFamily="34" charset="0"/>
              </a:rPr>
              <a:t>5 </a:t>
            </a:r>
            <a:r>
              <a:rPr lang="en-US" b="1" dirty="0" smtClean="0">
                <a:latin typeface="Arial" pitchFamily="34" charset="0"/>
                <a:cs typeface="Arial" pitchFamily="34" charset="0"/>
              </a:rPr>
              <a:t>categories</a:t>
            </a:r>
            <a:r>
              <a:rPr lang="en-US" dirty="0">
                <a:latin typeface="Arial" pitchFamily="34" charset="0"/>
                <a:cs typeface="Arial" pitchFamily="34" charset="0"/>
              </a:rPr>
              <a:t> for the </a:t>
            </a:r>
            <a:r>
              <a:rPr lang="en-US" dirty="0" smtClean="0">
                <a:latin typeface="Arial" pitchFamily="34" charset="0"/>
                <a:cs typeface="Arial" pitchFamily="34" charset="0"/>
              </a:rPr>
              <a:t> purpose </a:t>
            </a:r>
            <a:r>
              <a:rPr lang="en-US" dirty="0">
                <a:latin typeface="Arial" pitchFamily="34" charset="0"/>
                <a:cs typeface="Arial" pitchFamily="34" charset="0"/>
              </a:rPr>
              <a:t>of our </a:t>
            </a:r>
            <a:r>
              <a:rPr lang="en-US" b="1" dirty="0">
                <a:latin typeface="Arial" pitchFamily="34" charset="0"/>
                <a:cs typeface="Arial" pitchFamily="34" charset="0"/>
              </a:rPr>
              <a:t>EDA</a:t>
            </a:r>
            <a:r>
              <a:rPr lang="en-US" dirty="0" smtClean="0">
                <a:latin typeface="Arial" pitchFamily="34" charset="0"/>
                <a:cs typeface="Arial" pitchFamily="34" charset="0"/>
              </a:rPr>
              <a:t>. Age</a:t>
            </a:r>
            <a:r>
              <a:rPr lang="en-US" dirty="0">
                <a:latin typeface="Arial" pitchFamily="34" charset="0"/>
                <a:cs typeface="Arial" pitchFamily="34" charset="0"/>
              </a:rPr>
              <a:t> </a:t>
            </a:r>
            <a:r>
              <a:rPr lang="en-US" b="1" dirty="0" smtClean="0">
                <a:latin typeface="Arial" pitchFamily="34" charset="0"/>
                <a:cs typeface="Arial" pitchFamily="34" charset="0"/>
              </a:rPr>
              <a:t>&lt;18 </a:t>
            </a:r>
            <a:r>
              <a:rPr lang="en-US" b="1" dirty="0">
                <a:latin typeface="Arial" pitchFamily="34" charset="0"/>
                <a:cs typeface="Arial" pitchFamily="34" charset="0"/>
              </a:rPr>
              <a:t>years</a:t>
            </a:r>
            <a:r>
              <a:rPr lang="en-US" dirty="0">
                <a:latin typeface="Arial" pitchFamily="34" charset="0"/>
                <a:cs typeface="Arial" pitchFamily="34" charset="0"/>
              </a:rPr>
              <a:t> as </a:t>
            </a:r>
            <a:r>
              <a:rPr lang="en-US" b="1" dirty="0">
                <a:latin typeface="Arial" pitchFamily="34" charset="0"/>
                <a:cs typeface="Arial" pitchFamily="34" charset="0"/>
              </a:rPr>
              <a:t>Teenagers</a:t>
            </a:r>
            <a:r>
              <a:rPr lang="en-US" dirty="0">
                <a:latin typeface="Arial" pitchFamily="34" charset="0"/>
                <a:cs typeface="Arial" pitchFamily="34" charset="0"/>
              </a:rPr>
              <a:t>, </a:t>
            </a:r>
            <a:r>
              <a:rPr lang="en-US" dirty="0" smtClean="0">
                <a:latin typeface="Arial" pitchFamily="34" charset="0"/>
                <a:cs typeface="Arial" pitchFamily="34" charset="0"/>
              </a:rPr>
              <a:t> </a:t>
            </a:r>
            <a:r>
              <a:rPr lang="en-US" b="1" dirty="0" smtClean="0">
                <a:latin typeface="Arial" pitchFamily="34" charset="0"/>
                <a:cs typeface="Arial" pitchFamily="34" charset="0"/>
              </a:rPr>
              <a:t>Age </a:t>
            </a:r>
            <a:r>
              <a:rPr lang="en-US" b="1" dirty="0">
                <a:latin typeface="Arial" pitchFamily="34" charset="0"/>
                <a:cs typeface="Arial" pitchFamily="34" charset="0"/>
              </a:rPr>
              <a:t>between 18 to 25 years</a:t>
            </a:r>
            <a:r>
              <a:rPr lang="en-US" dirty="0">
                <a:latin typeface="Arial" pitchFamily="34" charset="0"/>
                <a:cs typeface="Arial" pitchFamily="34" charset="0"/>
              </a:rPr>
              <a:t> as </a:t>
            </a:r>
            <a:r>
              <a:rPr lang="en-US" b="1" dirty="0">
                <a:latin typeface="Arial" pitchFamily="34" charset="0"/>
                <a:cs typeface="Arial" pitchFamily="34" charset="0"/>
              </a:rPr>
              <a:t>Young Adults</a:t>
            </a:r>
            <a:r>
              <a:rPr lang="en-US" dirty="0">
                <a:latin typeface="Arial" pitchFamily="34" charset="0"/>
                <a:cs typeface="Arial" pitchFamily="34" charset="0"/>
              </a:rPr>
              <a:t>, </a:t>
            </a:r>
            <a:r>
              <a:rPr lang="en-US" b="1" dirty="0">
                <a:latin typeface="Arial" pitchFamily="34" charset="0"/>
                <a:cs typeface="Arial" pitchFamily="34" charset="0"/>
              </a:rPr>
              <a:t>25 to 60 years</a:t>
            </a:r>
            <a:r>
              <a:rPr lang="en-US" dirty="0">
                <a:latin typeface="Arial" pitchFamily="34" charset="0"/>
                <a:cs typeface="Arial" pitchFamily="34" charset="0"/>
              </a:rPr>
              <a:t> as </a:t>
            </a:r>
            <a:r>
              <a:rPr lang="en-US" b="1" dirty="0">
                <a:latin typeface="Arial" pitchFamily="34" charset="0"/>
                <a:cs typeface="Arial" pitchFamily="34" charset="0"/>
              </a:rPr>
              <a:t>Adults</a:t>
            </a:r>
            <a:r>
              <a:rPr lang="en-US" dirty="0">
                <a:latin typeface="Arial" pitchFamily="34" charset="0"/>
                <a:cs typeface="Arial" pitchFamily="34" charset="0"/>
              </a:rPr>
              <a:t>, </a:t>
            </a:r>
            <a:r>
              <a:rPr lang="en-US" b="1" dirty="0">
                <a:latin typeface="Arial" pitchFamily="34" charset="0"/>
                <a:cs typeface="Arial" pitchFamily="34" charset="0"/>
              </a:rPr>
              <a:t>60 to 80 years</a:t>
            </a:r>
            <a:r>
              <a:rPr lang="en-US" dirty="0">
                <a:latin typeface="Arial" pitchFamily="34" charset="0"/>
                <a:cs typeface="Arial" pitchFamily="34" charset="0"/>
              </a:rPr>
              <a:t> as </a:t>
            </a:r>
            <a:r>
              <a:rPr lang="en-US" b="1" dirty="0">
                <a:latin typeface="Arial" pitchFamily="34" charset="0"/>
                <a:cs typeface="Arial" pitchFamily="34" charset="0"/>
              </a:rPr>
              <a:t>Senior citizen</a:t>
            </a:r>
            <a:r>
              <a:rPr lang="en-US" dirty="0">
                <a:latin typeface="Arial" pitchFamily="34" charset="0"/>
                <a:cs typeface="Arial" pitchFamily="34" charset="0"/>
              </a:rPr>
              <a:t> and </a:t>
            </a:r>
            <a:r>
              <a:rPr lang="en-US" b="1" dirty="0">
                <a:latin typeface="Arial" pitchFamily="34" charset="0"/>
                <a:cs typeface="Arial" pitchFamily="34" charset="0"/>
              </a:rPr>
              <a:t>above 80 years</a:t>
            </a:r>
            <a:r>
              <a:rPr lang="en-US" dirty="0">
                <a:latin typeface="Arial" pitchFamily="34" charset="0"/>
                <a:cs typeface="Arial" pitchFamily="34" charset="0"/>
              </a:rPr>
              <a:t> as </a:t>
            </a:r>
            <a:r>
              <a:rPr lang="en-US" b="1" dirty="0">
                <a:latin typeface="Arial" pitchFamily="34" charset="0"/>
                <a:cs typeface="Arial" pitchFamily="34" charset="0"/>
              </a:rPr>
              <a:t>Super senior citizen</a:t>
            </a:r>
            <a:r>
              <a:rPr lang="en-US" dirty="0" smtClean="0">
                <a:latin typeface="Arial" pitchFamily="34" charset="0"/>
                <a:cs typeface="Arial" pitchFamily="34" charset="0"/>
              </a:rPr>
              <a:t>.</a:t>
            </a:r>
          </a:p>
          <a:p>
            <a:pPr>
              <a:buFont typeface="Arial" pitchFamily="34" charset="0"/>
              <a:buChar char="•"/>
            </a:pPr>
            <a:endParaRPr lang="en-US" dirty="0">
              <a:latin typeface="Arial" pitchFamily="34" charset="0"/>
              <a:cs typeface="Arial" pitchFamily="34" charset="0"/>
            </a:endParaRPr>
          </a:p>
          <a:p>
            <a:pPr>
              <a:buFont typeface="Arial" pitchFamily="34" charset="0"/>
              <a:buChar char="•"/>
            </a:pPr>
            <a:r>
              <a:rPr lang="en-US" dirty="0" smtClean="0">
                <a:latin typeface="Arial" pitchFamily="34" charset="0"/>
                <a:cs typeface="Arial" pitchFamily="34" charset="0"/>
              </a:rPr>
              <a:t>Created </a:t>
            </a:r>
            <a:r>
              <a:rPr lang="en-US" dirty="0">
                <a:latin typeface="Arial" pitchFamily="34" charset="0"/>
                <a:cs typeface="Arial" pitchFamily="34" charset="0"/>
              </a:rPr>
              <a:t>new column by classifying the users based on the preference over </a:t>
            </a:r>
            <a:r>
              <a:rPr lang="en-US" b="1" dirty="0">
                <a:latin typeface="Arial" pitchFamily="34" charset="0"/>
                <a:cs typeface="Arial" pitchFamily="34" charset="0"/>
              </a:rPr>
              <a:t>Mobile</a:t>
            </a:r>
            <a:r>
              <a:rPr lang="en-US" dirty="0">
                <a:latin typeface="Arial" pitchFamily="34" charset="0"/>
                <a:cs typeface="Arial" pitchFamily="34" charset="0"/>
              </a:rPr>
              <a:t> and </a:t>
            </a:r>
            <a:r>
              <a:rPr lang="en-US" b="1" dirty="0">
                <a:latin typeface="Arial" pitchFamily="34" charset="0"/>
                <a:cs typeface="Arial" pitchFamily="34" charset="0"/>
              </a:rPr>
              <a:t>Web</a:t>
            </a:r>
            <a:endParaRPr lang="en-US" dirty="0">
              <a:latin typeface="Arial" pitchFamily="34" charset="0"/>
              <a:cs typeface="Arial" pitchFamily="34" charset="0"/>
            </a:endParaRPr>
          </a:p>
          <a:p>
            <a:pPr>
              <a:buFont typeface="Arial" pitchFamily="34" charset="0"/>
              <a:buChar char="•"/>
            </a:pPr>
            <a:endParaRPr lang="en-US" dirty="0">
              <a:latin typeface="Arial" pitchFamily="34" charset="0"/>
              <a:cs typeface="Arial" pitchFamily="34" charset="0"/>
            </a:endParaRPr>
          </a:p>
          <a:p>
            <a:pPr>
              <a:buFont typeface="Arial" pitchFamily="34" charset="0"/>
              <a:buChar char="•"/>
            </a:pPr>
            <a:endParaRPr lang="en-US" dirty="0" smtClean="0">
              <a:latin typeface="Arial" pitchFamily="34" charset="0"/>
              <a:cs typeface="Arial" pitchFamily="34" charset="0"/>
            </a:endParaRPr>
          </a:p>
          <a:p>
            <a:r>
              <a:rPr lang="en-US" sz="2000"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304800"/>
            <a:ext cx="7620000" cy="954107"/>
          </a:xfrm>
          <a:prstGeom prst="rect">
            <a:avLst/>
          </a:prstGeom>
          <a:noFill/>
        </p:spPr>
        <p:txBody>
          <a:bodyPr wrap="square" rtlCol="0">
            <a:spAutoFit/>
          </a:bodyPr>
          <a:lstStyle/>
          <a:p>
            <a:r>
              <a:rPr lang="en-US" sz="2800" b="1" dirty="0" smtClean="0">
                <a:latin typeface="Arial" pitchFamily="34" charset="0"/>
                <a:cs typeface="Arial" pitchFamily="34" charset="0"/>
              </a:rPr>
              <a:t>8.1 </a:t>
            </a:r>
            <a:r>
              <a:rPr lang="en-US" sz="2800" dirty="0">
                <a:latin typeface="Arial" pitchFamily="34" charset="0"/>
                <a:cs typeface="Arial" pitchFamily="34" charset="0"/>
              </a:rPr>
              <a:t>Which Age category has maximum no of </a:t>
            </a:r>
            <a:r>
              <a:rPr lang="en-US" sz="2800" dirty="0" smtClean="0">
                <a:latin typeface="Arial" pitchFamily="34" charset="0"/>
                <a:cs typeface="Arial" pitchFamily="34" charset="0"/>
              </a:rPr>
              <a:t>Face book </a:t>
            </a:r>
            <a:r>
              <a:rPr lang="en-US" sz="2800" dirty="0">
                <a:latin typeface="Arial" pitchFamily="34" charset="0"/>
                <a:cs typeface="Arial" pitchFamily="34" charset="0"/>
              </a:rPr>
              <a:t>users</a:t>
            </a:r>
            <a:r>
              <a:rPr lang="en-US" sz="2800" dirty="0" smtClean="0">
                <a:latin typeface="Arial" pitchFamily="34" charset="0"/>
                <a:cs typeface="Arial" pitchFamily="34" charset="0"/>
              </a:rPr>
              <a:t>?</a:t>
            </a:r>
            <a:r>
              <a:rPr lang="en-US" sz="2000" dirty="0" smtClean="0">
                <a:latin typeface="Arial" pitchFamily="34" charset="0"/>
                <a:cs typeface="Arial" pitchFamily="34" charset="0"/>
              </a:rPr>
              <a:t>  </a:t>
            </a: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1638300" y="1543050"/>
            <a:ext cx="6667500" cy="3790950"/>
          </a:xfrm>
          <a:prstGeom prst="rect">
            <a:avLst/>
          </a:prstGeom>
          <a:noFill/>
          <a:ln w="9525">
            <a:noFill/>
            <a:miter lim="800000"/>
            <a:headEnd/>
            <a:tailEnd/>
          </a:ln>
          <a:effectLst/>
        </p:spPr>
      </p:pic>
      <p:sp>
        <p:nvSpPr>
          <p:cNvPr id="5" name="TextBox 4"/>
          <p:cNvSpPr txBox="1"/>
          <p:nvPr/>
        </p:nvSpPr>
        <p:spPr>
          <a:xfrm>
            <a:off x="1447800" y="5638800"/>
            <a:ext cx="7467600" cy="1200329"/>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dirty="0">
                <a:latin typeface="Arial" pitchFamily="34" charset="0"/>
                <a:cs typeface="Arial" pitchFamily="34" charset="0"/>
              </a:rPr>
              <a:t>Maximum </a:t>
            </a:r>
            <a:r>
              <a:rPr lang="en-US" dirty="0" err="1">
                <a:latin typeface="Arial" pitchFamily="34" charset="0"/>
                <a:cs typeface="Arial" pitchFamily="34" charset="0"/>
              </a:rPr>
              <a:t>Facebook</a:t>
            </a:r>
            <a:r>
              <a:rPr lang="en-US" dirty="0">
                <a:latin typeface="Arial" pitchFamily="34" charset="0"/>
                <a:cs typeface="Arial" pitchFamily="34" charset="0"/>
              </a:rPr>
              <a:t> users are in </a:t>
            </a:r>
            <a:r>
              <a:rPr lang="en-US" b="1" dirty="0">
                <a:latin typeface="Arial" pitchFamily="34" charset="0"/>
                <a:cs typeface="Arial" pitchFamily="34" charset="0"/>
              </a:rPr>
              <a:t>Adult</a:t>
            </a:r>
            <a:r>
              <a:rPr lang="en-US" dirty="0">
                <a:latin typeface="Arial" pitchFamily="34" charset="0"/>
                <a:cs typeface="Arial" pitchFamily="34" charset="0"/>
              </a:rPr>
              <a:t> category with </a:t>
            </a:r>
            <a:r>
              <a:rPr lang="en-US" b="1" dirty="0">
                <a:latin typeface="Arial" pitchFamily="34" charset="0"/>
                <a:cs typeface="Arial" pitchFamily="34" charset="0"/>
              </a:rPr>
              <a:t>42.3%</a:t>
            </a:r>
            <a:r>
              <a:rPr lang="en-US" dirty="0">
                <a:latin typeface="Arial" pitchFamily="34" charset="0"/>
                <a:cs typeface="Arial" pitchFamily="34" charset="0"/>
              </a:rPr>
              <a:t>, followed by </a:t>
            </a:r>
            <a:r>
              <a:rPr lang="en-US" b="1" dirty="0">
                <a:latin typeface="Arial" pitchFamily="34" charset="0"/>
                <a:cs typeface="Arial" pitchFamily="34" charset="0"/>
              </a:rPr>
              <a:t>Young adult</a:t>
            </a:r>
            <a:r>
              <a:rPr lang="en-US" dirty="0">
                <a:latin typeface="Arial" pitchFamily="34" charset="0"/>
                <a:cs typeface="Arial" pitchFamily="34" charset="0"/>
              </a:rPr>
              <a:t> with </a:t>
            </a:r>
            <a:r>
              <a:rPr lang="en-US" b="1" dirty="0">
                <a:latin typeface="Arial" pitchFamily="34" charset="0"/>
                <a:cs typeface="Arial" pitchFamily="34" charset="0"/>
              </a:rPr>
              <a:t>26%</a:t>
            </a:r>
            <a:r>
              <a:rPr lang="en-US" dirty="0">
                <a:latin typeface="Arial" pitchFamily="34" charset="0"/>
                <a:cs typeface="Arial" pitchFamily="34" charset="0"/>
              </a:rPr>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304800"/>
            <a:ext cx="7620000" cy="954107"/>
          </a:xfrm>
          <a:prstGeom prst="rect">
            <a:avLst/>
          </a:prstGeom>
          <a:noFill/>
        </p:spPr>
        <p:txBody>
          <a:bodyPr wrap="square" rtlCol="0">
            <a:spAutoFit/>
          </a:bodyPr>
          <a:lstStyle/>
          <a:p>
            <a:r>
              <a:rPr lang="en-US" sz="2800" b="1" dirty="0" smtClean="0">
                <a:latin typeface="Arial" pitchFamily="34" charset="0"/>
                <a:cs typeface="Arial" pitchFamily="34" charset="0"/>
              </a:rPr>
              <a:t>8.2 </a:t>
            </a:r>
            <a:r>
              <a:rPr lang="en-US" sz="2800" dirty="0">
                <a:latin typeface="Arial" pitchFamily="34" charset="0"/>
                <a:cs typeface="Arial" pitchFamily="34" charset="0"/>
              </a:rPr>
              <a:t>Which Gender category has highest </a:t>
            </a:r>
            <a:r>
              <a:rPr lang="en-US" sz="2800" dirty="0" smtClean="0">
                <a:latin typeface="Arial" pitchFamily="34" charset="0"/>
                <a:cs typeface="Arial" pitchFamily="34" charset="0"/>
              </a:rPr>
              <a:t>face book </a:t>
            </a:r>
            <a:r>
              <a:rPr lang="en-US" sz="2800" dirty="0">
                <a:latin typeface="Arial" pitchFamily="34" charset="0"/>
                <a:cs typeface="Arial" pitchFamily="34" charset="0"/>
              </a:rPr>
              <a:t>users?</a:t>
            </a:r>
            <a:endParaRPr lang="en-US" dirty="0">
              <a:latin typeface="Arial" pitchFamily="34" charset="0"/>
              <a:cs typeface="Arial" pitchFamily="34" charset="0"/>
            </a:endParaRPr>
          </a:p>
        </p:txBody>
      </p:sp>
      <p:sp>
        <p:nvSpPr>
          <p:cNvPr id="5" name="TextBox 4"/>
          <p:cNvSpPr txBox="1"/>
          <p:nvPr/>
        </p:nvSpPr>
        <p:spPr>
          <a:xfrm>
            <a:off x="1447800" y="5638800"/>
            <a:ext cx="7467600" cy="923330"/>
          </a:xfrm>
          <a:prstGeom prst="rect">
            <a:avLst/>
          </a:prstGeom>
          <a:noFill/>
        </p:spPr>
        <p:txBody>
          <a:bodyPr wrap="square" rtlCol="0">
            <a:spAutoFit/>
          </a:bodyPr>
          <a:lstStyle/>
          <a:p>
            <a:r>
              <a:rPr lang="en-US" b="1" dirty="0">
                <a:latin typeface="Arial" pitchFamily="34" charset="0"/>
                <a:cs typeface="Arial" pitchFamily="34" charset="0"/>
              </a:rPr>
              <a:t>Observations:</a:t>
            </a:r>
            <a:endParaRPr lang="en-US" dirty="0">
              <a:latin typeface="Arial" pitchFamily="34" charset="0"/>
              <a:cs typeface="Arial" pitchFamily="34" charset="0"/>
            </a:endParaRPr>
          </a:p>
          <a:p>
            <a:r>
              <a:rPr lang="en-US" dirty="0">
                <a:latin typeface="Arial" pitchFamily="34" charset="0"/>
                <a:cs typeface="Arial" pitchFamily="34" charset="0"/>
              </a:rPr>
              <a:t>Maximum </a:t>
            </a:r>
            <a:r>
              <a:rPr lang="en-US" dirty="0" smtClean="0">
                <a:latin typeface="Arial" pitchFamily="34" charset="0"/>
                <a:cs typeface="Arial" pitchFamily="34" charset="0"/>
              </a:rPr>
              <a:t>Face book </a:t>
            </a:r>
            <a:r>
              <a:rPr lang="en-US" dirty="0">
                <a:latin typeface="Arial" pitchFamily="34" charset="0"/>
                <a:cs typeface="Arial" pitchFamily="34" charset="0"/>
              </a:rPr>
              <a:t>users are in </a:t>
            </a:r>
            <a:r>
              <a:rPr lang="en-US" b="1" dirty="0">
                <a:latin typeface="Arial" pitchFamily="34" charset="0"/>
                <a:cs typeface="Arial" pitchFamily="34" charset="0"/>
              </a:rPr>
              <a:t>Male</a:t>
            </a:r>
            <a:r>
              <a:rPr lang="en-US" dirty="0">
                <a:latin typeface="Arial" pitchFamily="34" charset="0"/>
                <a:cs typeface="Arial" pitchFamily="34" charset="0"/>
              </a:rPr>
              <a:t> category with </a:t>
            </a:r>
            <a:r>
              <a:rPr lang="en-US" b="1" dirty="0">
                <a:latin typeface="Arial" pitchFamily="34" charset="0"/>
                <a:cs typeface="Arial" pitchFamily="34" charset="0"/>
              </a:rPr>
              <a:t>59.3%</a:t>
            </a:r>
            <a:r>
              <a:rPr lang="en-US" dirty="0">
                <a:latin typeface="Arial" pitchFamily="34" charset="0"/>
                <a:cs typeface="Arial" pitchFamily="34" charset="0"/>
              </a:rPr>
              <a:t>.</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2286000" y="1228725"/>
            <a:ext cx="5105400" cy="402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110</TotalTime>
  <Words>732</Words>
  <Application>Microsoft Office PowerPoint</Application>
  <PresentationFormat>On-screen Show (4:3)</PresentationFormat>
  <Paragraphs>143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EDA &amp; Data story telling Project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&amp; Data story telling Project</dc:title>
  <dc:creator>ADMIN</dc:creator>
  <cp:lastModifiedBy>ADMIN</cp:lastModifiedBy>
  <cp:revision>20</cp:revision>
  <dcterms:created xsi:type="dcterms:W3CDTF">2021-10-20T05:03:32Z</dcterms:created>
  <dcterms:modified xsi:type="dcterms:W3CDTF">2021-10-20T06:54:19Z</dcterms:modified>
</cp:coreProperties>
</file>