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9" r:id="rId10"/>
    <p:sldId id="270" r:id="rId11"/>
    <p:sldId id="265" r:id="rId12"/>
    <p:sldId id="266" r:id="rId13"/>
    <p:sldId id="267" r:id="rId14"/>
    <p:sldId id="268" r:id="rId15"/>
    <p:sldId id="271" r:id="rId16"/>
    <p:sldId id="276" r:id="rId17"/>
    <p:sldId id="278" r:id="rId18"/>
    <p:sldId id="279" r:id="rId19"/>
    <p:sldId id="275" r:id="rId20"/>
    <p:sldId id="272" r:id="rId21"/>
    <p:sldId id="273" r:id="rId22"/>
    <p:sldId id="274" r:id="rId23"/>
    <p:sldId id="280" r:id="rId24"/>
    <p:sldId id="281" r:id="rId25"/>
    <p:sldId id="282" r:id="rId26"/>
    <p:sldId id="283" r:id="rId27"/>
    <p:sldId id="287" r:id="rId28"/>
    <p:sldId id="284" r:id="rId29"/>
    <p:sldId id="285" r:id="rId30"/>
    <p:sldId id="288" r:id="rId31"/>
    <p:sldId id="289" r:id="rId32"/>
    <p:sldId id="290" r:id="rId33"/>
    <p:sldId id="291" r:id="rId34"/>
    <p:sldId id="295" r:id="rId35"/>
    <p:sldId id="294" r:id="rId36"/>
    <p:sldId id="292" r:id="rId37"/>
    <p:sldId id="297" r:id="rId38"/>
    <p:sldId id="298" r:id="rId39"/>
    <p:sldId id="293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2A72FD1-C4C3-4865-829E-68F8CF991172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9"/>
            <p14:sldId id="270"/>
            <p14:sldId id="265"/>
            <p14:sldId id="266"/>
            <p14:sldId id="267"/>
            <p14:sldId id="268"/>
            <p14:sldId id="271"/>
            <p14:sldId id="276"/>
            <p14:sldId id="278"/>
            <p14:sldId id="279"/>
            <p14:sldId id="275"/>
            <p14:sldId id="272"/>
            <p14:sldId id="273"/>
            <p14:sldId id="274"/>
            <p14:sldId id="280"/>
            <p14:sldId id="281"/>
            <p14:sldId id="282"/>
            <p14:sldId id="283"/>
            <p14:sldId id="287"/>
            <p14:sldId id="284"/>
            <p14:sldId id="285"/>
            <p14:sldId id="288"/>
            <p14:sldId id="289"/>
            <p14:sldId id="290"/>
            <p14:sldId id="291"/>
            <p14:sldId id="295"/>
            <p14:sldId id="294"/>
            <p14:sldId id="292"/>
            <p14:sldId id="297"/>
            <p14:sldId id="298"/>
            <p14:sldId id="293"/>
            <p14:sldId id="296"/>
          </p14:sldIdLst>
        </p14:section>
        <p14:section name="Section sans titre" id="{E2898A9D-086C-4530-ADCC-D6CDD628E23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7BB80-7E54-453C-AB5F-204913E05B01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EE97-22EC-4FA3-9214-C85A68609A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CCDB-9AC9-4A50-A666-E7494F2D8624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3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05C3-7677-4D1B-A610-4068631D893E}" type="datetime1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BEBB-36D8-45B5-8CA5-5AFDF971B919}" type="datetime1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8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BE5D-83C8-417D-A487-A7B3DC9041D5}" type="datetime1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62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ED13-EE43-4201-B3A3-552E5A77C322}" type="datetime1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4FB0-E04F-49A9-AB0E-0C724529B341}" type="datetime1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80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F089-FEC3-497B-8118-B66317751DB1}" type="datetime1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7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0745-AC50-4D47-829C-E3B51D820D5C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D1E3-8D5F-4C7C-ACFD-6D8EA5D82946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1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B54F-73BE-442B-8C91-E8A8CD8A4881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F002-AABA-4CEB-B41B-B4AA205B5C53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2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339-6B92-4405-A8F6-C6D8A0A8A13F}" type="datetime1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70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B623-083D-4D10-9C47-2982EF0860B8}" type="datetime1">
              <a:rPr lang="en-GB" smtClean="0"/>
              <a:t>15/06/2020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5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D7C2-E2B8-47AB-A019-8F2A787A15F6}" type="datetime1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85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D91D-A3DD-4628-AC75-0080257FDC4A}" type="datetime1">
              <a:rPr lang="en-GB" smtClean="0"/>
              <a:t>15/06/2020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6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E020-AFC2-4BA5-B645-7FAB9D3589FC}" type="datetime1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93BE-C884-48DC-A672-E390255D7A1C}" type="datetime1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7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300ECE-F8DC-4330-AE05-F7A0DB370983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F0E5F6-F33A-4126-902F-CDDE060521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74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774A2-C0A5-41DE-BEFA-9A5A6B44D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/>
              <a:t>Placing</a:t>
            </a:r>
            <a:r>
              <a:rPr lang="fr-CH" dirty="0"/>
              <a:t> Sound in Dynamic </a:t>
            </a:r>
            <a:r>
              <a:rPr lang="fr-CH" dirty="0" err="1"/>
              <a:t>Procedurally</a:t>
            </a:r>
            <a:r>
              <a:rPr lang="fr-CH" dirty="0"/>
              <a:t> </a:t>
            </a:r>
            <a:r>
              <a:rPr lang="fr-CH" dirty="0" err="1"/>
              <a:t>Generated</a:t>
            </a:r>
            <a:r>
              <a:rPr lang="fr-CH" dirty="0"/>
              <a:t> </a:t>
            </a:r>
            <a:r>
              <a:rPr lang="fr-CH" dirty="0" err="1"/>
              <a:t>Videogame</a:t>
            </a:r>
            <a:r>
              <a:rPr lang="fr-CH" dirty="0"/>
              <a:t> Levels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3AB400-05ED-4BD6-9ECC-8ABDC3A9B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897745"/>
            <a:ext cx="9440034" cy="2022763"/>
          </a:xfrm>
        </p:spPr>
        <p:txBody>
          <a:bodyPr>
            <a:normAutofit fontScale="92500" lnSpcReduction="10000"/>
          </a:bodyPr>
          <a:lstStyle/>
          <a:p>
            <a:r>
              <a:rPr lang="fr-CH" sz="2100" dirty="0" err="1"/>
              <a:t>Semester</a:t>
            </a:r>
            <a:r>
              <a:rPr lang="fr-CH" sz="2100" dirty="0"/>
              <a:t> Project Final </a:t>
            </a:r>
            <a:r>
              <a:rPr lang="fr-CH" sz="2100" dirty="0" err="1"/>
              <a:t>Presentation</a:t>
            </a:r>
            <a:endParaRPr lang="fr-CH" sz="2100" dirty="0"/>
          </a:p>
          <a:p>
            <a:r>
              <a:rPr lang="fr-CH" sz="2100" dirty="0"/>
              <a:t>EPFL</a:t>
            </a:r>
          </a:p>
          <a:p>
            <a:endParaRPr lang="fr-CH" sz="2100" dirty="0"/>
          </a:p>
          <a:p>
            <a:r>
              <a:rPr lang="fr-CH" dirty="0"/>
              <a:t>Rodrigo Soares Granja</a:t>
            </a:r>
          </a:p>
          <a:p>
            <a:r>
              <a:rPr lang="fr-CH" dirty="0" err="1"/>
              <a:t>Supervised</a:t>
            </a:r>
            <a:r>
              <a:rPr lang="fr-CH" dirty="0"/>
              <a:t> by Phil Lopes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26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BE801-967B-4819-BB78-D417BAF2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Level</a:t>
            </a:r>
            <a:r>
              <a:rPr lang="fr-CH" dirty="0"/>
              <a:t> </a:t>
            </a:r>
            <a:r>
              <a:rPr lang="fr-CH" dirty="0" err="1"/>
              <a:t>Generation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119F-D50F-49E4-B038-7613240B9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David Schwarz Unity implementation</a:t>
            </a:r>
          </a:p>
          <a:p>
            <a:pPr lvl="1"/>
            <a:r>
              <a:rPr lang="en-GB" dirty="0"/>
              <a:t>2D using Unity </a:t>
            </a:r>
            <a:r>
              <a:rPr lang="en-GB" dirty="0" err="1"/>
              <a:t>Tilemap</a:t>
            </a:r>
            <a:endParaRPr lang="en-GB" dirty="0"/>
          </a:p>
          <a:p>
            <a:pPr lvl="1"/>
            <a:r>
              <a:rPr lang="en-GB" dirty="0"/>
              <a:t>Adapt to 3D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6CE913-47DF-4575-A21C-C4C4B6A1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45E8BE-E3FF-4F65-8E6F-E2AF2CB6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10</a:t>
            </a:fld>
            <a:endParaRPr lang="en-GB"/>
          </a:p>
        </p:txBody>
      </p:sp>
      <p:pic>
        <p:nvPicPr>
          <p:cNvPr id="8" name="Image 7" descr="Une image contenant jouet, trafic, lumière, vert&#10;&#10;Description générée automatiquement">
            <a:extLst>
              <a:ext uri="{FF2B5EF4-FFF2-40B4-BE49-F238E27FC236}">
                <a16:creationId xmlns:a16="http://schemas.microsoft.com/office/drawing/2014/main" id="{81715FBE-3F59-4AEA-A112-662B2777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06" y="2185031"/>
            <a:ext cx="5747123" cy="3606169"/>
          </a:xfrm>
          <a:prstGeom prst="rect">
            <a:avLst/>
          </a:prstGeom>
        </p:spPr>
      </p:pic>
      <p:pic>
        <p:nvPicPr>
          <p:cNvPr id="14" name="Image 13" descr="Une image contenant très coloré, vert, jouet, horloge&#10;&#10;Description générée automatiquement">
            <a:extLst>
              <a:ext uri="{FF2B5EF4-FFF2-40B4-BE49-F238E27FC236}">
                <a16:creationId xmlns:a16="http://schemas.microsoft.com/office/drawing/2014/main" id="{4A756667-4086-4AE7-BCB9-C60C4798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02" y="3194340"/>
            <a:ext cx="2611449" cy="25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25B7D-170C-43B2-B887-0D9041F9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 Star </a:t>
            </a:r>
            <a:r>
              <a:rPr lang="fr-CH" dirty="0" err="1"/>
              <a:t>Algorithm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8B68D-E022-4D47-8A3B-62AB14E5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Unity</a:t>
            </a:r>
            <a:r>
              <a:rPr lang="fr-CH" dirty="0"/>
              <a:t>  </a:t>
            </a:r>
            <a:r>
              <a:rPr lang="fr-CH" dirty="0" err="1"/>
              <a:t>framework</a:t>
            </a:r>
            <a:r>
              <a:rPr lang="fr-CH" dirty="0"/>
              <a:t> [1]</a:t>
            </a:r>
          </a:p>
          <a:p>
            <a:pPr lvl="1"/>
            <a:r>
              <a:rPr lang="fr-CH" dirty="0" err="1"/>
              <a:t>Well</a:t>
            </a:r>
            <a:r>
              <a:rPr lang="fr-CH" dirty="0"/>
              <a:t> </a:t>
            </a:r>
            <a:r>
              <a:rPr lang="fr-CH" dirty="0" err="1"/>
              <a:t>documented</a:t>
            </a:r>
            <a:endParaRPr lang="fr-CH" dirty="0"/>
          </a:p>
          <a:p>
            <a:pPr lvl="1"/>
            <a:r>
              <a:rPr lang="fr-CH" dirty="0"/>
              <a:t>Good performances</a:t>
            </a:r>
          </a:p>
          <a:p>
            <a:endParaRPr lang="en-GB" dirty="0"/>
          </a:p>
          <a:p>
            <a:r>
              <a:rPr lang="en-GB" dirty="0"/>
              <a:t>Multiple uses</a:t>
            </a:r>
          </a:p>
          <a:p>
            <a:pPr lvl="1"/>
            <a:r>
              <a:rPr lang="en-GB" dirty="0"/>
              <a:t>Check level correctness</a:t>
            </a:r>
          </a:p>
          <a:p>
            <a:pPr lvl="1"/>
            <a:r>
              <a:rPr lang="en-GB" dirty="0"/>
              <a:t>Important paths</a:t>
            </a:r>
          </a:p>
          <a:p>
            <a:pPr lvl="1"/>
            <a:r>
              <a:rPr lang="en-GB" dirty="0"/>
              <a:t>Simulate playthroughs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BED8AE-ACBC-43B0-B791-72B16B5E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[1] A* Project in Unity, https://arongranberg.com/astar/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DD4B8F-A454-4850-9E55-03D7FF87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2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38D50-9782-45CF-8693-B9D8ADF0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Sound Setup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75C9B-4C82-4EC3-85EF-610F4A1C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 for audio library</a:t>
            </a:r>
          </a:p>
          <a:p>
            <a:pPr lvl="1"/>
            <a:endParaRPr lang="en-GB" dirty="0"/>
          </a:p>
          <a:p>
            <a:r>
              <a:rPr lang="en-GB" dirty="0"/>
              <a:t>Users </a:t>
            </a:r>
            <a:r>
              <a:rPr lang="en-GB" b="1" dirty="0"/>
              <a:t>must </a:t>
            </a:r>
            <a:r>
              <a:rPr lang="en-GB" dirty="0"/>
              <a:t>set library before running</a:t>
            </a:r>
          </a:p>
          <a:p>
            <a:pPr lvl="1"/>
            <a:r>
              <a:rPr lang="en-GB" dirty="0"/>
              <a:t>Classification levels</a:t>
            </a:r>
          </a:p>
          <a:p>
            <a:pPr lvl="1"/>
            <a:r>
              <a:rPr lang="en-GB" dirty="0"/>
              <a:t>Audio track</a:t>
            </a:r>
          </a:p>
          <a:p>
            <a:pPr lvl="1"/>
            <a:r>
              <a:rPr lang="en-GB" dirty="0"/>
              <a:t>Sound options</a:t>
            </a:r>
          </a:p>
          <a:p>
            <a:pPr lvl="2"/>
            <a:endParaRPr lang="en-GB" dirty="0"/>
          </a:p>
          <a:p>
            <a:r>
              <a:rPr lang="en-GB" dirty="0"/>
              <a:t>Set max number of placed sound objects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6ECC39-7B13-4AAE-B246-641BEF6A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214E9D-E37E-4B32-99D2-7CD30967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12</a:t>
            </a:fld>
            <a:endParaRPr lang="en-GB"/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DAD9F19-A17D-444F-9E04-7E8F6368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97" y="1580050"/>
            <a:ext cx="5869430" cy="43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8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363D8-5C14-44EB-B9A0-1521454F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Sound Evaluation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4C2E5-95D6-4406-AC76-97BFD6F6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 simulation</a:t>
            </a:r>
          </a:p>
          <a:p>
            <a:endParaRPr lang="en-GB" dirty="0"/>
          </a:p>
          <a:p>
            <a:pPr lvl="1"/>
            <a:r>
              <a:rPr lang="en-GB" dirty="0"/>
              <a:t>AI script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Automate player movement and sound activation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19720D-B5CD-4FBE-BA30-72965D6A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8880B0-14EF-4B18-AB2E-E8A7E8E5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1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6B2F7C-4CC4-4838-BA9C-7A69F97E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14</a:t>
            </a:fld>
            <a:endParaRPr lang="en-GB"/>
          </a:p>
        </p:txBody>
      </p:sp>
      <p:pic>
        <p:nvPicPr>
          <p:cNvPr id="6" name="Image 5" descr="Une image contenant très coloré, objet, horloge, nombreux&#10;&#10;Description générée automatiquement">
            <a:extLst>
              <a:ext uri="{FF2B5EF4-FFF2-40B4-BE49-F238E27FC236}">
                <a16:creationId xmlns:a16="http://schemas.microsoft.com/office/drawing/2014/main" id="{6772B68F-7A67-4582-A1C5-4E5F0602D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47" y="865013"/>
            <a:ext cx="5138906" cy="51279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197BEC-97A0-467C-8122-EE4F448A8B99}"/>
              </a:ext>
            </a:extLst>
          </p:cNvPr>
          <p:cNvSpPr/>
          <p:nvPr/>
        </p:nvSpPr>
        <p:spPr>
          <a:xfrm>
            <a:off x="4413682" y="2518300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48A6F-31FF-4F53-82A4-C49E3601D31E}"/>
              </a:ext>
            </a:extLst>
          </p:cNvPr>
          <p:cNvSpPr/>
          <p:nvPr/>
        </p:nvSpPr>
        <p:spPr>
          <a:xfrm>
            <a:off x="7854202" y="4375212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95CC9-9BB8-47D1-8916-90C5FE7528A5}"/>
              </a:ext>
            </a:extLst>
          </p:cNvPr>
          <p:cNvSpPr/>
          <p:nvPr/>
        </p:nvSpPr>
        <p:spPr>
          <a:xfrm>
            <a:off x="7035553" y="5393185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77B83-C6CF-475F-B438-2EE135194D1D}"/>
              </a:ext>
            </a:extLst>
          </p:cNvPr>
          <p:cNvSpPr/>
          <p:nvPr/>
        </p:nvSpPr>
        <p:spPr>
          <a:xfrm>
            <a:off x="7703282" y="2349624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CB147-27B4-4515-88D0-3631A263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Sound Evaluation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C764B-B15B-495C-B463-5A69B36A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Evaluation </a:t>
            </a:r>
            <a:r>
              <a:rPr lang="fr-CH" dirty="0" err="1"/>
              <a:t>Function</a:t>
            </a:r>
            <a:endParaRPr lang="fr-CH" dirty="0"/>
          </a:p>
          <a:p>
            <a:endParaRPr lang="fr-CH" dirty="0"/>
          </a:p>
          <a:p>
            <a:pPr lvl="1"/>
            <a:r>
              <a:rPr lang="fr-CH" dirty="0"/>
              <a:t>Score system [0-1] </a:t>
            </a:r>
            <a:r>
              <a:rPr lang="fr-CH" dirty="0" err="1"/>
              <a:t>after</a:t>
            </a:r>
            <a:r>
              <a:rPr lang="fr-CH" dirty="0"/>
              <a:t> simulation</a:t>
            </a:r>
          </a:p>
          <a:p>
            <a:pPr lvl="1"/>
            <a:endParaRPr lang="fr-CH" dirty="0"/>
          </a:p>
          <a:p>
            <a:pPr lvl="1"/>
            <a:r>
              <a:rPr lang="fr-CH" dirty="0" err="1"/>
              <a:t>Criteria</a:t>
            </a:r>
            <a:r>
              <a:rPr lang="fr-CH" dirty="0"/>
              <a:t> </a:t>
            </a:r>
            <a:r>
              <a:rPr lang="fr-CH" dirty="0" err="1"/>
              <a:t>weights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FFF827-130B-4F8E-839F-7EAB0973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592B08-EEA3-40BD-A0BE-08EBD873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4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398E7-A148-4FC0-BDE3-21DEAC45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Sound Evaluation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E8A5E-3B24-4928-9FD6-7AABE048E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Objective </a:t>
            </a:r>
            <a:r>
              <a:rPr lang="fr-CH" dirty="0" err="1"/>
              <a:t>Criteria</a:t>
            </a:r>
            <a:endParaRPr lang="fr-CH" dirty="0"/>
          </a:p>
          <a:p>
            <a:pPr lvl="1"/>
            <a:r>
              <a:rPr lang="fr-CH" dirty="0" err="1"/>
              <a:t>Repetition</a:t>
            </a:r>
            <a:endParaRPr lang="fr-CH" dirty="0"/>
          </a:p>
          <a:p>
            <a:pPr lvl="2"/>
            <a:r>
              <a:rPr lang="fr-CH" dirty="0"/>
              <a:t>Score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sound</a:t>
            </a:r>
            <a:r>
              <a:rPr lang="fr-CH" dirty="0"/>
              <a:t> </a:t>
            </a:r>
            <a:r>
              <a:rPr lang="fr-CH" dirty="0" err="1"/>
              <a:t>individually</a:t>
            </a:r>
            <a:r>
              <a:rPr lang="fr-CH" dirty="0"/>
              <a:t> by </a:t>
            </a:r>
            <a:r>
              <a:rPr lang="fr-CH" dirty="0" err="1"/>
              <a:t>repetition</a:t>
            </a:r>
            <a:endParaRPr lang="fr-CH" dirty="0"/>
          </a:p>
          <a:p>
            <a:pPr lvl="3"/>
            <a:r>
              <a:rPr lang="en-GB" dirty="0"/>
              <a:t>0-1 time : + max score</a:t>
            </a:r>
          </a:p>
          <a:p>
            <a:pPr lvl="3"/>
            <a:r>
              <a:rPr lang="en-GB" dirty="0"/>
              <a:t>2 times : + half score</a:t>
            </a:r>
          </a:p>
          <a:p>
            <a:pPr lvl="3"/>
            <a:r>
              <a:rPr lang="en-GB" dirty="0"/>
              <a:t>3 times : + 1/4 score</a:t>
            </a:r>
          </a:p>
          <a:p>
            <a:pPr lvl="3"/>
            <a:r>
              <a:rPr lang="en-GB" dirty="0"/>
              <a:t>more than 3 times : - half score</a:t>
            </a:r>
            <a:endParaRPr lang="fr-CH" dirty="0"/>
          </a:p>
          <a:p>
            <a:pPr lvl="1"/>
            <a:r>
              <a:rPr lang="fr-CH" dirty="0"/>
              <a:t>Count</a:t>
            </a:r>
          </a:p>
          <a:p>
            <a:pPr lvl="2"/>
            <a:r>
              <a:rPr lang="fr-CH" dirty="0"/>
              <a:t>Ratio </a:t>
            </a:r>
            <a:r>
              <a:rPr lang="fr-CH" dirty="0" err="1"/>
              <a:t>placed</a:t>
            </a:r>
            <a:r>
              <a:rPr lang="fr-CH" dirty="0"/>
              <a:t>/</a:t>
            </a:r>
            <a:r>
              <a:rPr lang="fr-CH" dirty="0" err="1"/>
              <a:t>triggered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D2842F-DF58-499E-B3DB-EE2CC9E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F07598-FB20-4A8E-88AB-9C4B5262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4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17D52-E2E9-49A1-9A87-DB5FEFAA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Sound Evaluation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504D8-D1C3-498C-8457-C597DE43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Path </a:t>
            </a:r>
            <a:r>
              <a:rPr lang="fr-CH" dirty="0" err="1"/>
              <a:t>Coverage</a:t>
            </a:r>
            <a:endParaRPr lang="fr-CH" dirty="0"/>
          </a:p>
          <a:p>
            <a:pPr lvl="2"/>
            <a:r>
              <a:rPr lang="fr-CH" dirty="0"/>
              <a:t>For all </a:t>
            </a:r>
            <a:r>
              <a:rPr lang="fr-CH" dirty="0" err="1"/>
              <a:t>sounds</a:t>
            </a:r>
            <a:r>
              <a:rPr lang="fr-CH" dirty="0"/>
              <a:t> check </a:t>
            </a:r>
            <a:r>
              <a:rPr lang="fr-CH" dirty="0" err="1"/>
              <a:t>path</a:t>
            </a:r>
            <a:r>
              <a:rPr lang="fr-CH" dirty="0"/>
              <a:t> % </a:t>
            </a:r>
            <a:r>
              <a:rPr lang="fr-CH" dirty="0" err="1"/>
              <a:t>covered</a:t>
            </a:r>
            <a:endParaRPr lang="fr-CH" dirty="0"/>
          </a:p>
          <a:p>
            <a:pPr lvl="2"/>
            <a:r>
              <a:rPr lang="fr-CH" dirty="0"/>
              <a:t>If 50% of all </a:t>
            </a:r>
            <a:r>
              <a:rPr lang="fr-CH" dirty="0" err="1"/>
              <a:t>paths</a:t>
            </a:r>
            <a:r>
              <a:rPr lang="fr-CH" dirty="0"/>
              <a:t> are </a:t>
            </a:r>
            <a:r>
              <a:rPr lang="fr-CH" dirty="0" err="1"/>
              <a:t>covered</a:t>
            </a:r>
            <a:r>
              <a:rPr lang="fr-CH" dirty="0"/>
              <a:t> -&gt; max score</a:t>
            </a:r>
          </a:p>
          <a:p>
            <a:pPr lvl="3"/>
            <a:r>
              <a:rPr lang="fr-CH" dirty="0" err="1"/>
              <a:t>Refinement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to </a:t>
            </a:r>
            <a:r>
              <a:rPr lang="fr-CH" dirty="0" err="1"/>
              <a:t>avoid</a:t>
            </a:r>
            <a:r>
              <a:rPr lang="fr-CH" dirty="0"/>
              <a:t> close positions</a:t>
            </a:r>
          </a:p>
          <a:p>
            <a:pPr lvl="2"/>
            <a:endParaRPr lang="fr-CH" dirty="0"/>
          </a:p>
          <a:p>
            <a:pPr lvl="2"/>
            <a:endParaRPr lang="fr-CH" dirty="0"/>
          </a:p>
          <a:p>
            <a:pPr lvl="1"/>
            <a:r>
              <a:rPr lang="fr-CH" dirty="0"/>
              <a:t>Room </a:t>
            </a:r>
            <a:r>
              <a:rPr lang="fr-CH" dirty="0" err="1"/>
              <a:t>Coverage</a:t>
            </a:r>
            <a:endParaRPr lang="fr-CH" dirty="0"/>
          </a:p>
          <a:p>
            <a:pPr lvl="2"/>
            <a:r>
              <a:rPr lang="fr-CH" dirty="0"/>
              <a:t>Check </a:t>
            </a:r>
            <a:r>
              <a:rPr lang="fr-CH" dirty="0" err="1"/>
              <a:t>rooms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contain</a:t>
            </a:r>
            <a:r>
              <a:rPr lang="fr-CH" dirty="0"/>
              <a:t> </a:t>
            </a:r>
            <a:r>
              <a:rPr lang="fr-CH" dirty="0" err="1"/>
              <a:t>sounds</a:t>
            </a:r>
            <a:endParaRPr lang="fr-CH" dirty="0"/>
          </a:p>
          <a:p>
            <a:pPr lvl="2"/>
            <a:r>
              <a:rPr lang="fr-CH" dirty="0"/>
              <a:t>If 2/3 of all </a:t>
            </a:r>
            <a:r>
              <a:rPr lang="fr-CH" dirty="0" err="1"/>
              <a:t>rooms</a:t>
            </a:r>
            <a:r>
              <a:rPr lang="fr-CH" dirty="0"/>
              <a:t> are </a:t>
            </a:r>
            <a:r>
              <a:rPr lang="fr-CH" dirty="0" err="1"/>
              <a:t>covered</a:t>
            </a:r>
            <a:r>
              <a:rPr lang="fr-CH" dirty="0"/>
              <a:t> -&gt; max score</a:t>
            </a:r>
          </a:p>
          <a:p>
            <a:pPr marL="1170000" lvl="3" indent="0">
              <a:buNone/>
            </a:pPr>
            <a:endParaRPr lang="fr-CH" dirty="0"/>
          </a:p>
          <a:p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931418-7D96-4E0B-9D2E-73F858AF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69BB5-674A-4DF4-A469-9D28C700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1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02F0C-27DB-4A4F-B6E7-16EB4543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Sound Evaluation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A1DFA-FB5E-4F8B-88C8-11DA895B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 err="1"/>
              <a:t>Overlap</a:t>
            </a:r>
            <a:endParaRPr lang="fr-CH" dirty="0"/>
          </a:p>
          <a:p>
            <a:pPr lvl="2"/>
            <a:r>
              <a:rPr lang="fr-CH" dirty="0"/>
              <a:t>Max score if 0 </a:t>
            </a:r>
            <a:r>
              <a:rPr lang="fr-CH" dirty="0" err="1"/>
              <a:t>overlaps</a:t>
            </a:r>
            <a:endParaRPr lang="fr-CH" dirty="0"/>
          </a:p>
          <a:p>
            <a:pPr lvl="2"/>
            <a:r>
              <a:rPr lang="fr-CH" dirty="0" err="1"/>
              <a:t>Linearly</a:t>
            </a:r>
            <a:r>
              <a:rPr lang="fr-CH" dirty="0"/>
              <a:t> </a:t>
            </a:r>
            <a:r>
              <a:rPr lang="fr-CH" dirty="0" err="1"/>
              <a:t>decrease</a:t>
            </a:r>
            <a:r>
              <a:rPr lang="fr-CH" dirty="0"/>
              <a:t> score by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overlaps</a:t>
            </a:r>
            <a:endParaRPr lang="fr-CH" dirty="0"/>
          </a:p>
          <a:p>
            <a:pPr lvl="2"/>
            <a:endParaRPr lang="fr-CH" dirty="0"/>
          </a:p>
          <a:p>
            <a:pPr lvl="1"/>
            <a:r>
              <a:rPr lang="fr-CH" dirty="0"/>
              <a:t>Progression </a:t>
            </a:r>
            <a:r>
              <a:rPr lang="fr-CH" dirty="0" err="1"/>
              <a:t>Coherence</a:t>
            </a:r>
            <a:endParaRPr lang="en-GB" dirty="0"/>
          </a:p>
          <a:p>
            <a:pPr lvl="2"/>
            <a:r>
              <a:rPr lang="en-GB" dirty="0"/>
              <a:t>Tension – Progression coherence</a:t>
            </a:r>
          </a:p>
          <a:p>
            <a:pPr lvl="3"/>
            <a:r>
              <a:rPr lang="en-GB" dirty="0"/>
              <a:t>Evaluate sound at time of play</a:t>
            </a:r>
          </a:p>
          <a:p>
            <a:pPr lvl="3"/>
            <a:r>
              <a:rPr lang="en-GB" dirty="0"/>
              <a:t>Track Tension level = expect level tension -&gt; max score</a:t>
            </a:r>
          </a:p>
          <a:p>
            <a:pPr lvl="3"/>
            <a:r>
              <a:rPr lang="en-GB" dirty="0"/>
              <a:t>Track Tension level close to expected level tension -&gt; half score</a:t>
            </a:r>
          </a:p>
          <a:p>
            <a:pPr lvl="3"/>
            <a:r>
              <a:rPr lang="en-GB" dirty="0"/>
              <a:t>Otherwise 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E5E2F6-B7C4-4EFA-92A8-15DF9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7328A-0502-4B88-8EFB-ED8B6BB3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34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44FD6-84A6-4C2C-8B27-1D3130CA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fr-CH" dirty="0"/>
              <a:t>SOUND PLACEMENT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1B08C1-854D-42E5-9B6C-6E895949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ECC8E-FE34-4717-8017-1ED1F238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5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23DC5-723A-45F2-9C67-0B922707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32C85-90D3-4978-A4AF-C815DAEB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Motivation</a:t>
            </a:r>
          </a:p>
          <a:p>
            <a:endParaRPr lang="fr-CH" dirty="0"/>
          </a:p>
          <a:p>
            <a:r>
              <a:rPr lang="fr-CH" dirty="0" err="1"/>
              <a:t>Methodology</a:t>
            </a:r>
            <a:endParaRPr lang="fr-CH" dirty="0"/>
          </a:p>
          <a:p>
            <a:endParaRPr lang="fr-CH" dirty="0"/>
          </a:p>
          <a:p>
            <a:r>
              <a:rPr lang="fr-CH" dirty="0"/>
              <a:t>Sound Placement</a:t>
            </a:r>
          </a:p>
          <a:p>
            <a:endParaRPr lang="fr-CH" dirty="0"/>
          </a:p>
          <a:p>
            <a:r>
              <a:rPr lang="fr-CH" dirty="0"/>
              <a:t>Sound </a:t>
            </a:r>
            <a:r>
              <a:rPr lang="fr-CH" dirty="0" err="1"/>
              <a:t>Selection</a:t>
            </a:r>
            <a:endParaRPr lang="fr-CH" dirty="0"/>
          </a:p>
          <a:p>
            <a:endParaRPr lang="fr-CH" dirty="0"/>
          </a:p>
          <a:p>
            <a:r>
              <a:rPr lang="fr-CH" dirty="0"/>
              <a:t>Simulations</a:t>
            </a:r>
          </a:p>
          <a:p>
            <a:endParaRPr lang="fr-CH" dirty="0"/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7FC805-129E-4232-BA82-D262E6D8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487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61B85-13EE-47E3-85C0-E387C9D4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Baseline </a:t>
            </a:r>
            <a:r>
              <a:rPr lang="fr-CH" dirty="0" err="1"/>
              <a:t>Algorithm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6D270-151D-4B71-851E-F06C2E84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000" lvl="1" indent="0">
              <a:buNone/>
            </a:pPr>
            <a:endParaRPr lang="fr-CH" dirty="0"/>
          </a:p>
          <a:p>
            <a:r>
              <a:rPr lang="fr-CH" dirty="0" err="1"/>
              <a:t>Random</a:t>
            </a:r>
            <a:r>
              <a:rPr lang="fr-CH" dirty="0"/>
              <a:t> Placement</a:t>
            </a:r>
          </a:p>
          <a:p>
            <a:endParaRPr lang="fr-CH" dirty="0"/>
          </a:p>
          <a:p>
            <a:r>
              <a:rPr lang="fr-CH" dirty="0" err="1"/>
              <a:t>Random</a:t>
            </a:r>
            <a:r>
              <a:rPr lang="fr-CH" dirty="0"/>
              <a:t> </a:t>
            </a:r>
            <a:r>
              <a:rPr lang="fr-CH" dirty="0" err="1"/>
              <a:t>Selection</a:t>
            </a:r>
            <a:endParaRPr lang="fr-CH" dirty="0"/>
          </a:p>
          <a:p>
            <a:endParaRPr lang="fr-CH" dirty="0"/>
          </a:p>
          <a:p>
            <a:r>
              <a:rPr lang="fr-CH" dirty="0"/>
              <a:t>Use for </a:t>
            </a:r>
            <a:r>
              <a:rPr lang="fr-CH" dirty="0" err="1"/>
              <a:t>comparison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F0963B-BFAF-43A3-A9EA-7FB6B40E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F7475-5C69-41FE-9CB6-0A3F6C5E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20</a:t>
            </a:fld>
            <a:endParaRPr lang="en-GB"/>
          </a:p>
        </p:txBody>
      </p:sp>
      <p:pic>
        <p:nvPicPr>
          <p:cNvPr id="7" name="Image 6" descr="Une image contenant objet, très coloré, horloge, vert&#10;&#10;Description générée automatiquement">
            <a:extLst>
              <a:ext uri="{FF2B5EF4-FFF2-40B4-BE49-F238E27FC236}">
                <a16:creationId xmlns:a16="http://schemas.microsoft.com/office/drawing/2014/main" id="{7468033E-FB58-469F-9BD3-E2CCC2AB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672125"/>
            <a:ext cx="3871295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240D9-BC18-4BDC-A7BE-CFE6B2C4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Path </a:t>
            </a:r>
            <a:r>
              <a:rPr lang="fr-CH" dirty="0" err="1"/>
              <a:t>Algorithm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06094-F3A5-4B02-8792-EC67A182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Important </a:t>
            </a:r>
            <a:r>
              <a:rPr lang="fr-CH" dirty="0" err="1"/>
              <a:t>paths</a:t>
            </a:r>
            <a:endParaRPr lang="fr-CH" dirty="0"/>
          </a:p>
          <a:p>
            <a:endParaRPr lang="fr-CH" dirty="0"/>
          </a:p>
          <a:p>
            <a:pPr lvl="1"/>
            <a:r>
              <a:rPr lang="fr-CH" dirty="0"/>
              <a:t>Player initial position to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collectible</a:t>
            </a:r>
            <a:endParaRPr lang="fr-CH" dirty="0"/>
          </a:p>
          <a:p>
            <a:pPr lvl="1"/>
            <a:endParaRPr lang="fr-CH" dirty="0"/>
          </a:p>
          <a:p>
            <a:pPr lvl="1"/>
            <a:r>
              <a:rPr lang="en-GB" dirty="0"/>
              <a:t>Collectible to collectible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F46FBF-AF91-487D-92E9-CE91B316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EEA1A7-34C9-4751-B817-8887CE7B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21</a:t>
            </a:fld>
            <a:endParaRPr lang="en-GB"/>
          </a:p>
        </p:txBody>
      </p:sp>
      <p:pic>
        <p:nvPicPr>
          <p:cNvPr id="7" name="Image 6" descr="Une image contenant très coloré, vert, jouet, horloge&#10;&#10;Description générée automatiquement">
            <a:extLst>
              <a:ext uri="{FF2B5EF4-FFF2-40B4-BE49-F238E27FC236}">
                <a16:creationId xmlns:a16="http://schemas.microsoft.com/office/drawing/2014/main" id="{9C7421B8-A1EA-4BE7-978C-280FC97C0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11" y="1469214"/>
            <a:ext cx="4210172" cy="41866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166A26-A3F3-48F6-81EC-D8ED0406D268}"/>
              </a:ext>
            </a:extLst>
          </p:cNvPr>
          <p:cNvSpPr/>
          <p:nvPr/>
        </p:nvSpPr>
        <p:spPr>
          <a:xfrm>
            <a:off x="7368466" y="2805344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2330B9-B2D8-43A6-AB28-026E799722A5}"/>
              </a:ext>
            </a:extLst>
          </p:cNvPr>
          <p:cNvSpPr/>
          <p:nvPr/>
        </p:nvSpPr>
        <p:spPr>
          <a:xfrm>
            <a:off x="10077635" y="2610035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F814E-F62C-4820-B557-7BE2C4F905AC}"/>
              </a:ext>
            </a:extLst>
          </p:cNvPr>
          <p:cNvSpPr/>
          <p:nvPr/>
        </p:nvSpPr>
        <p:spPr>
          <a:xfrm>
            <a:off x="9546454" y="5125375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7C77C-6EDC-42C8-82F8-70B0F321263D}"/>
              </a:ext>
            </a:extLst>
          </p:cNvPr>
          <p:cNvSpPr/>
          <p:nvPr/>
        </p:nvSpPr>
        <p:spPr>
          <a:xfrm>
            <a:off x="10228555" y="4301231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27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8D55F-5E36-4923-9F3C-0443BB62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Path </a:t>
            </a:r>
            <a:r>
              <a:rPr lang="fr-CH" dirty="0" err="1"/>
              <a:t>Algorithm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16EF-DD33-41C8-B3CD-6030B665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Compute</a:t>
            </a:r>
            <a:r>
              <a:rPr lang="fr-CH" dirty="0"/>
              <a:t> intersections</a:t>
            </a:r>
          </a:p>
          <a:p>
            <a:pPr lvl="1"/>
            <a:r>
              <a:rPr lang="fr-CH" dirty="0"/>
              <a:t>Path-Path intersection</a:t>
            </a:r>
          </a:p>
          <a:p>
            <a:pPr lvl="1"/>
            <a:r>
              <a:rPr lang="fr-CH" dirty="0"/>
              <a:t>Path-</a:t>
            </a:r>
            <a:r>
              <a:rPr lang="fr-CH" dirty="0" err="1"/>
              <a:t>Door</a:t>
            </a:r>
            <a:r>
              <a:rPr lang="fr-CH" dirty="0"/>
              <a:t> intersection</a:t>
            </a:r>
          </a:p>
          <a:p>
            <a:pPr lvl="1"/>
            <a:endParaRPr lang="en-GB" dirty="0"/>
          </a:p>
          <a:p>
            <a:r>
              <a:rPr lang="en-GB" dirty="0"/>
              <a:t>Close positions</a:t>
            </a:r>
          </a:p>
          <a:p>
            <a:pPr lvl="1"/>
            <a:r>
              <a:rPr lang="en-GB" dirty="0"/>
              <a:t>Non-smooth paths</a:t>
            </a:r>
          </a:p>
          <a:p>
            <a:pPr lvl="1"/>
            <a:r>
              <a:rPr lang="en-GB" dirty="0"/>
              <a:t>Refinement function</a:t>
            </a:r>
          </a:p>
          <a:p>
            <a:pPr lvl="1"/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9442EA-322B-44F7-BA22-8E498E58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C5D70C-B1DD-4A4F-A7DB-62011B17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22</a:t>
            </a:fld>
            <a:endParaRPr lang="en-GB"/>
          </a:p>
        </p:txBody>
      </p:sp>
      <p:pic>
        <p:nvPicPr>
          <p:cNvPr id="8" name="Image 7" descr="Une image contenant très coloré, ordinateur, photo, nombreux&#10;&#10;Description générée automatiquement">
            <a:extLst>
              <a:ext uri="{FF2B5EF4-FFF2-40B4-BE49-F238E27FC236}">
                <a16:creationId xmlns:a16="http://schemas.microsoft.com/office/drawing/2014/main" id="{E2E7911D-5605-40B9-9D65-903DE6BA2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11" y="1469214"/>
            <a:ext cx="4210172" cy="4186652"/>
          </a:xfrm>
          <a:prstGeom prst="rect">
            <a:avLst/>
          </a:prstGeom>
        </p:spPr>
      </p:pic>
      <p:pic>
        <p:nvPicPr>
          <p:cNvPr id="10" name="Image 9" descr="Une image contenant très coloré, horloge, nombreux, beaucoup&#10;&#10;Description générée automatiquement">
            <a:extLst>
              <a:ext uri="{FF2B5EF4-FFF2-40B4-BE49-F238E27FC236}">
                <a16:creationId xmlns:a16="http://schemas.microsoft.com/office/drawing/2014/main" id="{D7A05CF4-CCBD-4EF1-9D83-BEC603935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11" y="1469214"/>
            <a:ext cx="4210172" cy="41866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41B04B-F1EE-4CCF-B8DB-329168365DB6}"/>
              </a:ext>
            </a:extLst>
          </p:cNvPr>
          <p:cNvSpPr/>
          <p:nvPr/>
        </p:nvSpPr>
        <p:spPr>
          <a:xfrm>
            <a:off x="7368466" y="2805344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2080B-5933-4892-8D57-017FCA5C201E}"/>
              </a:ext>
            </a:extLst>
          </p:cNvPr>
          <p:cNvSpPr/>
          <p:nvPr/>
        </p:nvSpPr>
        <p:spPr>
          <a:xfrm>
            <a:off x="9544975" y="5150528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9EA5A-FC26-4C39-8615-A1EDD1787757}"/>
              </a:ext>
            </a:extLst>
          </p:cNvPr>
          <p:cNvSpPr/>
          <p:nvPr/>
        </p:nvSpPr>
        <p:spPr>
          <a:xfrm>
            <a:off x="10212279" y="4335263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040D3-FB13-47EC-9656-C2CE4193CE8F}"/>
              </a:ext>
            </a:extLst>
          </p:cNvPr>
          <p:cNvSpPr/>
          <p:nvPr/>
        </p:nvSpPr>
        <p:spPr>
          <a:xfrm>
            <a:off x="10061359" y="2587841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9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objet, très coloré, horloge, livre&#10;&#10;Description générée automatiquement">
            <a:extLst>
              <a:ext uri="{FF2B5EF4-FFF2-40B4-BE49-F238E27FC236}">
                <a16:creationId xmlns:a16="http://schemas.microsoft.com/office/drawing/2014/main" id="{7FE7DB86-F3F2-4FEE-8A10-15B609ACF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1" y="1103712"/>
            <a:ext cx="4613518" cy="465057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F31543-2FD3-427B-A402-0E96A51E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0F9DA7-37CB-4CBE-A52B-F01DA758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23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D7ADD-278F-4E21-84C6-BA08E8D9D967}"/>
              </a:ext>
            </a:extLst>
          </p:cNvPr>
          <p:cNvSpPr/>
          <p:nvPr/>
        </p:nvSpPr>
        <p:spPr>
          <a:xfrm>
            <a:off x="7748726" y="1740023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409BC-8D02-4A63-87EA-83767C0D623F}"/>
              </a:ext>
            </a:extLst>
          </p:cNvPr>
          <p:cNvSpPr/>
          <p:nvPr/>
        </p:nvSpPr>
        <p:spPr>
          <a:xfrm>
            <a:off x="6588711" y="2283042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D1BCCD-DB53-4FF6-BA88-E361B21F2DF7}"/>
              </a:ext>
            </a:extLst>
          </p:cNvPr>
          <p:cNvSpPr/>
          <p:nvPr/>
        </p:nvSpPr>
        <p:spPr>
          <a:xfrm>
            <a:off x="7520866" y="4878358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0232-F683-4ACE-AE3B-52B0E87D0B4A}"/>
              </a:ext>
            </a:extLst>
          </p:cNvPr>
          <p:cNvSpPr/>
          <p:nvPr/>
        </p:nvSpPr>
        <p:spPr>
          <a:xfrm>
            <a:off x="5495277" y="5237825"/>
            <a:ext cx="150920" cy="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79FF5296-87EB-4B91-8B1F-61F3DEB8CD8E}"/>
              </a:ext>
            </a:extLst>
          </p:cNvPr>
          <p:cNvSpPr/>
          <p:nvPr/>
        </p:nvSpPr>
        <p:spPr>
          <a:xfrm>
            <a:off x="4077112" y="2583402"/>
            <a:ext cx="346229" cy="2663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E0DFA827-C9B3-40B4-93E0-07779F975DBB}"/>
              </a:ext>
            </a:extLst>
          </p:cNvPr>
          <p:cNvSpPr/>
          <p:nvPr/>
        </p:nvSpPr>
        <p:spPr>
          <a:xfrm>
            <a:off x="5337740" y="1495887"/>
            <a:ext cx="346229" cy="2663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FE011FF-200F-4393-B32F-02CBEF92E3B7}"/>
              </a:ext>
            </a:extLst>
          </p:cNvPr>
          <p:cNvSpPr/>
          <p:nvPr/>
        </p:nvSpPr>
        <p:spPr>
          <a:xfrm>
            <a:off x="4842747" y="2274164"/>
            <a:ext cx="346229" cy="2663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3E2614FD-3C21-4B7D-8D83-06EE673BD0D6}"/>
              </a:ext>
            </a:extLst>
          </p:cNvPr>
          <p:cNvSpPr/>
          <p:nvPr/>
        </p:nvSpPr>
        <p:spPr>
          <a:xfrm>
            <a:off x="5570737" y="2283042"/>
            <a:ext cx="346229" cy="2663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EF30A771-0F4B-4096-B7A0-302C719EB3C4}"/>
              </a:ext>
            </a:extLst>
          </p:cNvPr>
          <p:cNvSpPr/>
          <p:nvPr/>
        </p:nvSpPr>
        <p:spPr>
          <a:xfrm>
            <a:off x="4593497" y="4317507"/>
            <a:ext cx="346229" cy="2663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7" name="Signe de multiplication 16">
            <a:extLst>
              <a:ext uri="{FF2B5EF4-FFF2-40B4-BE49-F238E27FC236}">
                <a16:creationId xmlns:a16="http://schemas.microsoft.com/office/drawing/2014/main" id="{16BC759B-E616-4A3C-B0B1-539C1D1F4902}"/>
              </a:ext>
            </a:extLst>
          </p:cNvPr>
          <p:cNvSpPr/>
          <p:nvPr/>
        </p:nvSpPr>
        <p:spPr>
          <a:xfrm>
            <a:off x="4496518" y="5171242"/>
            <a:ext cx="346229" cy="2663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32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925F0-BF43-4ADD-9CF4-B2144AE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Distance </a:t>
            </a:r>
            <a:r>
              <a:rPr lang="fr-CH" dirty="0" err="1"/>
              <a:t>Algorithm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FF8F3-146F-4068-831D-78158C3C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Distance to </a:t>
            </a:r>
            <a:r>
              <a:rPr lang="fr-CH" dirty="0" err="1"/>
              <a:t>Collectibles</a:t>
            </a:r>
            <a:endParaRPr lang="fr-CH" dirty="0"/>
          </a:p>
          <a:p>
            <a:pPr lvl="1"/>
            <a:r>
              <a:rPr lang="fr-CH" dirty="0"/>
              <a:t>Place </a:t>
            </a:r>
            <a:r>
              <a:rPr lang="fr-CH" dirty="0" err="1"/>
              <a:t>sounds</a:t>
            </a:r>
            <a:r>
              <a:rPr lang="fr-CH" dirty="0"/>
              <a:t> at </a:t>
            </a:r>
            <a:r>
              <a:rPr lang="fr-CH" dirty="0" err="1"/>
              <a:t>collectibles</a:t>
            </a:r>
            <a:endParaRPr lang="fr-CH" dirty="0"/>
          </a:p>
          <a:p>
            <a:pPr lvl="1"/>
            <a:endParaRPr lang="fr-CH" dirty="0"/>
          </a:p>
          <a:p>
            <a:pPr lvl="1"/>
            <a:r>
              <a:rPr lang="fr-CH" dirty="0" err="1"/>
              <a:t>Create</a:t>
            </a:r>
            <a:r>
              <a:rPr lang="fr-CH" dirty="0"/>
              <a:t>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Circles</a:t>
            </a:r>
            <a:endParaRPr lang="fr-CH" dirty="0"/>
          </a:p>
          <a:p>
            <a:pPr lvl="1"/>
            <a:endParaRPr lang="en-GB" dirty="0"/>
          </a:p>
          <a:p>
            <a:pPr lvl="1"/>
            <a:r>
              <a:rPr lang="en-GB" dirty="0"/>
              <a:t>Intersect same radius’ circles</a:t>
            </a:r>
          </a:p>
          <a:p>
            <a:pPr lvl="2"/>
            <a:r>
              <a:rPr lang="en-GB" dirty="0"/>
              <a:t>Place sounds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Cover more level area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E69BE4-5096-48B6-B962-CC5791D1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D5DD9C-F8F0-4E24-A7CA-8FC3F642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72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6055FF-1B96-4B15-A061-A1016999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0921A2-43F7-4C3A-A606-F94AC712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25</a:t>
            </a:fld>
            <a:endParaRPr lang="en-GB"/>
          </a:p>
        </p:txBody>
      </p:sp>
      <p:pic>
        <p:nvPicPr>
          <p:cNvPr id="6" name="Espace réservé du contenu 5" descr="Une image contenant très coloré, jouet, horloge, vert&#10;&#10;Description générée automatiquement">
            <a:extLst>
              <a:ext uri="{FF2B5EF4-FFF2-40B4-BE49-F238E27FC236}">
                <a16:creationId xmlns:a16="http://schemas.microsoft.com/office/drawing/2014/main" id="{43E78655-716C-482A-A9AF-02300CD16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70" y="1702044"/>
            <a:ext cx="4001601" cy="4059237"/>
          </a:xfrm>
          <a:prstGeom prst="rect">
            <a:avLst/>
          </a:prstGeom>
        </p:spPr>
      </p:pic>
      <p:pic>
        <p:nvPicPr>
          <p:cNvPr id="8" name="Image 7" descr="Une image contenant très coloré, horloge, signe, beaucoup&#10;&#10;Description générée automatiquement">
            <a:extLst>
              <a:ext uri="{FF2B5EF4-FFF2-40B4-BE49-F238E27FC236}">
                <a16:creationId xmlns:a16="http://schemas.microsoft.com/office/drawing/2014/main" id="{ADEE11B4-2E5A-44A6-B0C6-8759D84C6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17" y="1702044"/>
            <a:ext cx="4001601" cy="405923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FE2223A5-0FD0-49A8-9142-DD88DC66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CH" dirty="0"/>
              <a:t>Distance </a:t>
            </a:r>
            <a:r>
              <a:rPr lang="fr-CH" dirty="0" err="1"/>
              <a:t>Algorithm</a:t>
            </a:r>
            <a:r>
              <a:rPr lang="fr-CH" dirty="0"/>
              <a:t> -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31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FA9175-234A-4BA6-A9E0-4DB8E81E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848FB7-F13E-48B1-92FB-C7EFE6D5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26</a:t>
            </a:fld>
            <a:endParaRPr lang="en-GB"/>
          </a:p>
        </p:txBody>
      </p:sp>
      <p:pic>
        <p:nvPicPr>
          <p:cNvPr id="10" name="Image 9" descr="Une image contenant très coloré, horloge, beaucoup, ordinateur&#10;&#10;Description générée automatiquement">
            <a:extLst>
              <a:ext uri="{FF2B5EF4-FFF2-40B4-BE49-F238E27FC236}">
                <a16:creationId xmlns:a16="http://schemas.microsoft.com/office/drawing/2014/main" id="{2AD3EC96-DD44-4AB5-AD68-C1A6D4C7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20" y="1702043"/>
            <a:ext cx="3983059" cy="4059237"/>
          </a:xfrm>
          <a:prstGeom prst="rect">
            <a:avLst/>
          </a:prstGeom>
        </p:spPr>
      </p:pic>
      <p:pic>
        <p:nvPicPr>
          <p:cNvPr id="13" name="Image 12" descr="Une image contenant très coloré, horloge, signe, beaucoup&#10;&#10;Description générée automatiquement">
            <a:extLst>
              <a:ext uri="{FF2B5EF4-FFF2-40B4-BE49-F238E27FC236}">
                <a16:creationId xmlns:a16="http://schemas.microsoft.com/office/drawing/2014/main" id="{CA1985AD-5207-4AA9-BBBD-891DCF9FD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69" y="1702044"/>
            <a:ext cx="4001601" cy="4059237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A4790792-4E7E-409F-8F45-53C6A84C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CH" dirty="0"/>
              <a:t>Distance </a:t>
            </a:r>
            <a:r>
              <a:rPr lang="fr-CH" dirty="0" err="1"/>
              <a:t>Algorithm</a:t>
            </a:r>
            <a:r>
              <a:rPr lang="fr-CH" dirty="0"/>
              <a:t> -  </a:t>
            </a:r>
            <a:r>
              <a:rPr lang="fr-CH" dirty="0" err="1"/>
              <a:t>Refinement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729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44FD6-84A6-4C2C-8B27-1D3130CA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fr-CH" dirty="0"/>
              <a:t>SOUND SELECTION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1B08C1-854D-42E5-9B6C-6E895949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ECC8E-FE34-4717-8017-1ED1F238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75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81BE6-3C99-43B1-AC18-A97A3C02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Tension/Progression </a:t>
            </a:r>
            <a:r>
              <a:rPr lang="fr-CH" dirty="0" err="1"/>
              <a:t>Selection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D38FE-8EFA-47E3-B57E-949321C9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fr-CH" dirty="0" err="1"/>
              <a:t>Idea</a:t>
            </a:r>
            <a:endParaRPr lang="fr-CH" dirty="0"/>
          </a:p>
          <a:p>
            <a:pPr lvl="1"/>
            <a:r>
              <a:rPr lang="fr-CH" dirty="0"/>
              <a:t>Match Tension to Progression</a:t>
            </a:r>
          </a:p>
          <a:p>
            <a:pPr lvl="1"/>
            <a:endParaRPr lang="fr-CH" dirty="0"/>
          </a:p>
          <a:p>
            <a:r>
              <a:rPr lang="fr-CH" dirty="0" err="1"/>
              <a:t>Implementation</a:t>
            </a:r>
            <a:endParaRPr lang="fr-CH" dirty="0"/>
          </a:p>
          <a:p>
            <a:pPr lvl="1"/>
            <a:r>
              <a:rPr lang="fr-CH" dirty="0" err="1"/>
              <a:t>Predefined</a:t>
            </a:r>
            <a:r>
              <a:rPr lang="fr-CH" dirty="0"/>
              <a:t> audio </a:t>
            </a:r>
            <a:r>
              <a:rPr lang="fr-CH" dirty="0" err="1"/>
              <a:t>with</a:t>
            </a:r>
            <a:r>
              <a:rPr lang="fr-CH" dirty="0"/>
              <a:t> Tension </a:t>
            </a:r>
            <a:r>
              <a:rPr lang="fr-CH" dirty="0" err="1"/>
              <a:t>levels</a:t>
            </a:r>
            <a:r>
              <a:rPr lang="fr-CH" dirty="0"/>
              <a:t> [1-4]</a:t>
            </a:r>
          </a:p>
          <a:p>
            <a:pPr lvl="1"/>
            <a:r>
              <a:rPr lang="fr-CH" dirty="0"/>
              <a:t>Track progression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collectibles</a:t>
            </a:r>
            <a:r>
              <a:rPr lang="fr-CH" dirty="0"/>
              <a:t> (4)</a:t>
            </a:r>
          </a:p>
          <a:p>
            <a:pPr lvl="2"/>
            <a:r>
              <a:rPr lang="fr-CH" dirty="0" err="1"/>
              <a:t>Expected</a:t>
            </a:r>
            <a:r>
              <a:rPr lang="fr-CH" dirty="0"/>
              <a:t> Tension </a:t>
            </a:r>
            <a:r>
              <a:rPr lang="fr-CH" dirty="0" err="1"/>
              <a:t>level</a:t>
            </a:r>
            <a:endParaRPr lang="fr-CH" dirty="0"/>
          </a:p>
          <a:p>
            <a:pPr lvl="1"/>
            <a:r>
              <a:rPr lang="fr-CH" dirty="0"/>
              <a:t>Update all </a:t>
            </a:r>
            <a:r>
              <a:rPr lang="fr-CH" dirty="0" err="1"/>
              <a:t>sounds</a:t>
            </a:r>
            <a:r>
              <a:rPr lang="fr-CH" dirty="0"/>
              <a:t> </a:t>
            </a:r>
            <a:r>
              <a:rPr lang="fr-CH" dirty="0" err="1"/>
              <a:t>after</a:t>
            </a:r>
            <a:r>
              <a:rPr lang="fr-CH" dirty="0"/>
              <a:t> collection</a:t>
            </a:r>
          </a:p>
          <a:p>
            <a:pPr lvl="2"/>
            <a:endParaRPr lang="fr-CH" dirty="0"/>
          </a:p>
          <a:p>
            <a:r>
              <a:rPr lang="fr-CH" dirty="0" err="1"/>
              <a:t>Level</a:t>
            </a:r>
            <a:r>
              <a:rPr lang="fr-CH" dirty="0"/>
              <a:t> </a:t>
            </a:r>
            <a:r>
              <a:rPr lang="fr-CH" dirty="0" err="1"/>
              <a:t>evolves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8CE06B-E06C-4D66-951C-04DBFF36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3394F3-E567-4A0C-8E9C-49C538B2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5C743-53CF-4AF1-B6D2-C5513405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Valence </a:t>
            </a:r>
            <a:r>
              <a:rPr lang="fr-CH" dirty="0" err="1"/>
              <a:t>Selection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29874-5C6C-42D3-991B-82CFA1DE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err="1"/>
              <a:t>Idea</a:t>
            </a:r>
            <a:endParaRPr lang="fr-CH" dirty="0"/>
          </a:p>
          <a:p>
            <a:pPr lvl="1"/>
            <a:r>
              <a:rPr lang="fr-CH" dirty="0" err="1"/>
              <a:t>Collectibles</a:t>
            </a:r>
            <a:r>
              <a:rPr lang="fr-CH" dirty="0"/>
              <a:t> are </a:t>
            </a:r>
            <a:r>
              <a:rPr lang="fr-CH" dirty="0" err="1"/>
              <a:t>evil</a:t>
            </a:r>
            <a:endParaRPr lang="fr-CH" dirty="0"/>
          </a:p>
          <a:p>
            <a:pPr lvl="2"/>
            <a:r>
              <a:rPr lang="fr-CH" dirty="0" err="1"/>
              <a:t>Closeby</a:t>
            </a:r>
            <a:r>
              <a:rPr lang="fr-CH" dirty="0"/>
              <a:t> </a:t>
            </a:r>
            <a:r>
              <a:rPr lang="fr-CH" dirty="0" err="1"/>
              <a:t>sounds</a:t>
            </a:r>
            <a:r>
              <a:rPr lang="fr-CH" dirty="0"/>
              <a:t> have </a:t>
            </a:r>
            <a:r>
              <a:rPr lang="fr-CH" dirty="0" err="1"/>
              <a:t>low</a:t>
            </a:r>
            <a:r>
              <a:rPr lang="fr-CH" dirty="0"/>
              <a:t> valence</a:t>
            </a:r>
          </a:p>
          <a:p>
            <a:endParaRPr lang="fr-CH" dirty="0"/>
          </a:p>
          <a:p>
            <a:r>
              <a:rPr lang="fr-CH" dirty="0" err="1"/>
              <a:t>Implementation</a:t>
            </a:r>
            <a:endParaRPr lang="fr-CH" dirty="0"/>
          </a:p>
          <a:p>
            <a:pPr lvl="1"/>
            <a:r>
              <a:rPr lang="fr-CH" dirty="0"/>
              <a:t>Distance to </a:t>
            </a:r>
            <a:r>
              <a:rPr lang="fr-CH" dirty="0" err="1"/>
              <a:t>closest</a:t>
            </a:r>
            <a:r>
              <a:rPr lang="fr-CH" dirty="0"/>
              <a:t> </a:t>
            </a:r>
            <a:r>
              <a:rPr lang="fr-CH" dirty="0" err="1"/>
              <a:t>collectible</a:t>
            </a:r>
            <a:endParaRPr lang="fr-CH" dirty="0"/>
          </a:p>
          <a:p>
            <a:pPr lvl="2"/>
            <a:r>
              <a:rPr lang="fr-CH" dirty="0"/>
              <a:t>Valence </a:t>
            </a:r>
            <a:r>
              <a:rPr lang="fr-CH" dirty="0" err="1"/>
              <a:t>Level</a:t>
            </a:r>
            <a:endParaRPr lang="fr-CH" dirty="0"/>
          </a:p>
          <a:p>
            <a:pPr lvl="2"/>
            <a:endParaRPr lang="fr-CH" dirty="0"/>
          </a:p>
          <a:p>
            <a:r>
              <a:rPr lang="fr-CH" dirty="0"/>
              <a:t>Audio guides </a:t>
            </a:r>
            <a:r>
              <a:rPr lang="fr-CH" dirty="0" err="1"/>
              <a:t>player</a:t>
            </a:r>
            <a:endParaRPr lang="fr-CH" dirty="0"/>
          </a:p>
          <a:p>
            <a:r>
              <a:rPr lang="fr-CH" dirty="0" err="1"/>
              <a:t>Environment</a:t>
            </a:r>
            <a:r>
              <a:rPr lang="fr-CH" dirty="0"/>
              <a:t> </a:t>
            </a:r>
            <a:r>
              <a:rPr lang="fr-CH" dirty="0" err="1"/>
              <a:t>feels</a:t>
            </a:r>
            <a:r>
              <a:rPr lang="fr-CH" dirty="0"/>
              <a:t> alive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A446AC-ED99-4FBA-A9FF-4EE05C50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B278D2-BF63-4F4E-8AB3-5F4ADD43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29</a:t>
            </a:fld>
            <a:endParaRPr lang="en-GB"/>
          </a:p>
        </p:txBody>
      </p:sp>
      <p:pic>
        <p:nvPicPr>
          <p:cNvPr id="6" name="Espace réservé du contenu 5" descr="Une image contenant très coloré, jouet, horloge, vert&#10;&#10;Description générée automatiquement">
            <a:extLst>
              <a:ext uri="{FF2B5EF4-FFF2-40B4-BE49-F238E27FC236}">
                <a16:creationId xmlns:a16="http://schemas.microsoft.com/office/drawing/2014/main" id="{E051F9AC-E516-4AA2-9188-F48EFF8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53" y="1672125"/>
            <a:ext cx="3810730" cy="38656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66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44FD6-84A6-4C2C-8B27-1D3130CA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fr-CH" dirty="0"/>
              <a:t>MOTIVATION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1B08C1-854D-42E5-9B6C-6E895949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ECC8E-FE34-4717-8017-1ED1F238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15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44FD6-84A6-4C2C-8B27-1D3130CA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fr-CH" dirty="0"/>
              <a:t>SIMULATIONS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1B08C1-854D-42E5-9B6C-6E895949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ECC8E-FE34-4717-8017-1ED1F238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91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539FF-7FF1-48C6-916D-44507318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Small vs Big</a:t>
            </a:r>
            <a:endParaRPr lang="en-GB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588F726-0FF2-4043-8726-6A34A7E56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50" y="1599204"/>
            <a:ext cx="4041739" cy="4059237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76740C-328A-4F8F-9FEE-7BACD7C5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EEB607-BF26-4A29-91CF-B1E54434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31</a:t>
            </a:fld>
            <a:endParaRPr lang="en-GB"/>
          </a:p>
        </p:txBody>
      </p:sp>
      <p:pic>
        <p:nvPicPr>
          <p:cNvPr id="13" name="Image 12" descr="Une image contenant objet, très coloré, horloge, livre&#10;&#10;Description générée automatiquement">
            <a:extLst>
              <a:ext uri="{FF2B5EF4-FFF2-40B4-BE49-F238E27FC236}">
                <a16:creationId xmlns:a16="http://schemas.microsoft.com/office/drawing/2014/main" id="{BF2174E0-34D2-43D3-990D-7C6DBAD78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761" y="3628822"/>
            <a:ext cx="4041739" cy="40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1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221F597-9809-40B2-8ADA-B0BB543D5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8" y="176412"/>
            <a:ext cx="3708618" cy="2904237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4D6F1E-F7C0-4669-B791-881230EE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41BE5C-327C-43F7-8D40-0ECF4693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32</a:t>
            </a:fld>
            <a:endParaRPr lang="en-GB"/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B86868-2352-49C3-8FBC-1A89297A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5" y="186706"/>
            <a:ext cx="3605169" cy="2908716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0546FBF-2213-48D7-990A-935CC2B6D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43" y="755445"/>
            <a:ext cx="3605169" cy="2893944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2E46DB-5664-4901-8D0E-229E8FF48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8" y="3641412"/>
            <a:ext cx="3708618" cy="2831311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EC06EB0-49D8-45BC-8653-F8FF3E631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28" y="3649389"/>
            <a:ext cx="3708618" cy="281535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6F7B7E0-ABB7-4491-926A-104F03E5B1E0}"/>
              </a:ext>
            </a:extLst>
          </p:cNvPr>
          <p:cNvSpPr txBox="1"/>
          <p:nvPr/>
        </p:nvSpPr>
        <p:spPr>
          <a:xfrm>
            <a:off x="8349343" y="3923930"/>
            <a:ext cx="360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20 simulations for </a:t>
            </a:r>
            <a:r>
              <a:rPr lang="fr-CH" dirty="0" err="1"/>
              <a:t>small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r>
              <a:rPr lang="fr-CH" dirty="0"/>
              <a:t>10 simulations for big </a:t>
            </a:r>
            <a:r>
              <a:rPr lang="fr-CH" dirty="0" err="1"/>
              <a:t>level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Equal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placed</a:t>
            </a:r>
            <a:r>
              <a:rPr lang="fr-CH" dirty="0"/>
              <a:t> </a:t>
            </a:r>
            <a:r>
              <a:rPr lang="fr-CH" dirty="0" err="1"/>
              <a:t>sounds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423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B100EB-679E-4738-A6C6-E25439D9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F769F9-371B-476F-AB78-0402F07A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33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16A9DC-CE1D-4B7B-9E63-CD2659FA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6" y="1642369"/>
            <a:ext cx="4231279" cy="3346557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372D64-3983-4E5A-BB44-406E84C7A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649948"/>
            <a:ext cx="442974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77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7B37174-40CD-40D8-AC8E-7E4334401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2" y="161411"/>
            <a:ext cx="4329212" cy="3201813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51C8FF-BAFA-4DE8-86DA-4FBF3128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34</a:t>
            </a:fld>
            <a:endParaRPr lang="en-GB"/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D904958-E5D3-47BD-8E79-BCB98A11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17" y="3494777"/>
            <a:ext cx="3954962" cy="3190935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7B8038C-6DD1-497D-99CB-40DC87619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17" y="161410"/>
            <a:ext cx="3977463" cy="32018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AEC80A-6083-41B1-ADAD-A3A968D0207F}"/>
              </a:ext>
            </a:extLst>
          </p:cNvPr>
          <p:cNvSpPr/>
          <p:nvPr/>
        </p:nvSpPr>
        <p:spPr>
          <a:xfrm>
            <a:off x="5637320" y="3604334"/>
            <a:ext cx="124288" cy="213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5E76D4-9DFF-4E52-9A6D-885B62F1E86C}"/>
              </a:ext>
            </a:extLst>
          </p:cNvPr>
          <p:cNvSpPr txBox="1"/>
          <p:nvPr/>
        </p:nvSpPr>
        <p:spPr>
          <a:xfrm>
            <a:off x="8495930" y="3959441"/>
            <a:ext cx="302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20 simulations on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levels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medium Size.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262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44FD6-84A6-4C2C-8B27-1D3130CA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fr-CH" dirty="0"/>
              <a:t>CONCLUSION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1B08C1-854D-42E5-9B6C-6E895949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ECC8E-FE34-4717-8017-1ED1F238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59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E5-7845-40D3-96CA-BE76F58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1170A-41DF-4296-A6A3-4DD7DF2B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2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Approaches</a:t>
            </a:r>
            <a:endParaRPr lang="fr-CH" dirty="0"/>
          </a:p>
          <a:p>
            <a:pPr lvl="1"/>
            <a:r>
              <a:rPr lang="fr-CH" dirty="0" err="1"/>
              <a:t>Better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Baseline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Path </a:t>
            </a:r>
            <a:r>
              <a:rPr lang="fr-CH" dirty="0" err="1"/>
              <a:t>Algorithm</a:t>
            </a:r>
            <a:endParaRPr lang="fr-CH" dirty="0"/>
          </a:p>
          <a:p>
            <a:pPr lvl="2"/>
            <a:r>
              <a:rPr lang="fr-CH" dirty="0" err="1"/>
              <a:t>Privileges</a:t>
            </a:r>
            <a:r>
              <a:rPr lang="fr-CH" dirty="0"/>
              <a:t> audio </a:t>
            </a:r>
            <a:r>
              <a:rPr lang="fr-CH" dirty="0" err="1"/>
              <a:t>accuracy</a:t>
            </a:r>
            <a:endParaRPr lang="fr-CH" dirty="0"/>
          </a:p>
          <a:p>
            <a:pPr lvl="2"/>
            <a:r>
              <a:rPr lang="fr-CH" dirty="0" err="1"/>
              <a:t>Level</a:t>
            </a:r>
            <a:r>
              <a:rPr lang="fr-CH" dirty="0"/>
              <a:t> audio </a:t>
            </a:r>
            <a:r>
              <a:rPr lang="fr-CH" dirty="0" err="1"/>
              <a:t>adapts</a:t>
            </a:r>
            <a:r>
              <a:rPr lang="fr-CH" dirty="0"/>
              <a:t> to </a:t>
            </a:r>
            <a:r>
              <a:rPr lang="fr-CH" dirty="0" err="1"/>
              <a:t>game</a:t>
            </a:r>
            <a:r>
              <a:rPr lang="fr-CH" dirty="0"/>
              <a:t> progression</a:t>
            </a:r>
          </a:p>
          <a:p>
            <a:pPr lvl="2"/>
            <a:r>
              <a:rPr lang="fr-CH" dirty="0"/>
              <a:t>Good </a:t>
            </a:r>
            <a:r>
              <a:rPr lang="fr-CH" dirty="0" err="1"/>
              <a:t>scaling</a:t>
            </a:r>
            <a:endParaRPr lang="fr-CH" dirty="0"/>
          </a:p>
          <a:p>
            <a:pPr marL="810000" lvl="2" indent="0">
              <a:buNone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C9BAAF-5B32-4848-9523-4CB80E96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5DD8AB-A3F5-4BDE-B3F3-DE371AC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93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E5-7845-40D3-96CA-BE76F58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1170A-41DF-4296-A6A3-4DD7DF2B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2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Approaches</a:t>
            </a:r>
            <a:endParaRPr lang="fr-CH" dirty="0"/>
          </a:p>
          <a:p>
            <a:pPr lvl="1"/>
            <a:r>
              <a:rPr lang="fr-CH" dirty="0"/>
              <a:t>Distance </a:t>
            </a:r>
            <a:r>
              <a:rPr lang="fr-CH" dirty="0" err="1"/>
              <a:t>Algorithm</a:t>
            </a:r>
            <a:endParaRPr lang="fr-CH" dirty="0"/>
          </a:p>
          <a:p>
            <a:pPr lvl="2"/>
            <a:r>
              <a:rPr lang="fr-CH" dirty="0" err="1"/>
              <a:t>Privileges</a:t>
            </a:r>
            <a:r>
              <a:rPr lang="fr-CH" dirty="0"/>
              <a:t> </a:t>
            </a:r>
            <a:r>
              <a:rPr lang="fr-CH" dirty="0" err="1"/>
              <a:t>level</a:t>
            </a:r>
            <a:r>
              <a:rPr lang="fr-CH" dirty="0"/>
              <a:t> </a:t>
            </a:r>
            <a:r>
              <a:rPr lang="fr-CH" dirty="0" err="1"/>
              <a:t>coverage</a:t>
            </a:r>
            <a:endParaRPr lang="fr-CH" dirty="0"/>
          </a:p>
          <a:p>
            <a:pPr lvl="2"/>
            <a:r>
              <a:rPr lang="fr-CH" dirty="0"/>
              <a:t>Audio can guide </a:t>
            </a:r>
            <a:r>
              <a:rPr lang="fr-CH" dirty="0" err="1"/>
              <a:t>player</a:t>
            </a:r>
            <a:r>
              <a:rPr lang="fr-CH" dirty="0"/>
              <a:t>.</a:t>
            </a:r>
          </a:p>
          <a:p>
            <a:pPr lvl="3"/>
            <a:r>
              <a:rPr lang="fr-CH" dirty="0" err="1"/>
              <a:t>Environment</a:t>
            </a:r>
            <a:r>
              <a:rPr lang="fr-CH" dirty="0"/>
              <a:t> </a:t>
            </a:r>
            <a:r>
              <a:rPr lang="fr-CH" dirty="0" err="1"/>
              <a:t>feels</a:t>
            </a:r>
            <a:r>
              <a:rPr lang="fr-CH" dirty="0"/>
              <a:t> alive</a:t>
            </a:r>
          </a:p>
          <a:p>
            <a:pPr lvl="2"/>
            <a:r>
              <a:rPr lang="fr-CH" dirty="0" err="1"/>
              <a:t>Average</a:t>
            </a:r>
            <a:r>
              <a:rPr lang="fr-CH" dirty="0"/>
              <a:t> </a:t>
            </a:r>
            <a:r>
              <a:rPr lang="fr-CH" dirty="0" err="1"/>
              <a:t>scaling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C9BAAF-5B32-4848-9523-4CB80E96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5DD8AB-A3F5-4BDE-B3F3-DE371AC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62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D0324-334D-4293-9F49-600EB093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BF11F-2D4E-4EA0-9521-54FF9FED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Evaluation </a:t>
            </a:r>
            <a:r>
              <a:rPr lang="fr-CH" dirty="0" err="1"/>
              <a:t>Function</a:t>
            </a:r>
            <a:endParaRPr lang="fr-CH" dirty="0"/>
          </a:p>
          <a:p>
            <a:pPr lvl="1"/>
            <a:r>
              <a:rPr lang="fr-CH" dirty="0" err="1"/>
              <a:t>Evaluates</a:t>
            </a:r>
            <a:r>
              <a:rPr lang="fr-CH" dirty="0"/>
              <a:t> objective </a:t>
            </a:r>
            <a:r>
              <a:rPr lang="fr-CH" dirty="0" err="1"/>
              <a:t>physical</a:t>
            </a:r>
            <a:r>
              <a:rPr lang="fr-CH" dirty="0"/>
              <a:t> </a:t>
            </a:r>
            <a:r>
              <a:rPr lang="fr-CH" dirty="0" err="1"/>
              <a:t>criteria</a:t>
            </a:r>
            <a:endParaRPr lang="fr-CH" dirty="0"/>
          </a:p>
          <a:p>
            <a:pPr lvl="2"/>
            <a:r>
              <a:rPr lang="fr-CH" dirty="0" err="1"/>
              <a:t>Better</a:t>
            </a:r>
            <a:r>
              <a:rPr lang="fr-CH" dirty="0"/>
              <a:t> </a:t>
            </a:r>
            <a:r>
              <a:rPr lang="fr-CH" dirty="0" err="1"/>
              <a:t>suited</a:t>
            </a:r>
            <a:r>
              <a:rPr lang="fr-CH" dirty="0"/>
              <a:t> for audio placement </a:t>
            </a:r>
            <a:r>
              <a:rPr lang="fr-CH" dirty="0" err="1"/>
              <a:t>evaluation</a:t>
            </a:r>
            <a:endParaRPr lang="fr-CH" dirty="0"/>
          </a:p>
          <a:p>
            <a:pPr lvl="1"/>
            <a:r>
              <a:rPr lang="fr-CH" dirty="0"/>
              <a:t>Hard to </a:t>
            </a:r>
            <a:r>
              <a:rPr lang="fr-CH" dirty="0" err="1"/>
              <a:t>evaluate</a:t>
            </a:r>
            <a:r>
              <a:rPr lang="fr-CH" dirty="0"/>
              <a:t> subjective aspects of audio</a:t>
            </a:r>
          </a:p>
          <a:p>
            <a:pPr lvl="1"/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986758-8763-4546-8F07-4CB0FC6A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DBB6E-4F0A-47FB-A46E-D5949510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68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514BD-996A-452C-956B-3B6FCE2A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Possible Extensions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6F9B8-A737-4C11-AB1E-50DC70B8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err="1"/>
              <a:t>Join</a:t>
            </a:r>
            <a:r>
              <a:rPr lang="fr-CH" dirty="0"/>
              <a:t> </a:t>
            </a:r>
            <a:r>
              <a:rPr lang="fr-CH" dirty="0" err="1"/>
              <a:t>algorithms</a:t>
            </a:r>
            <a:endParaRPr lang="fr-CH" dirty="0"/>
          </a:p>
          <a:p>
            <a:pPr lvl="1"/>
            <a:r>
              <a:rPr lang="fr-CH" dirty="0"/>
              <a:t>Placement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both</a:t>
            </a:r>
            <a:endParaRPr lang="fr-CH" dirty="0"/>
          </a:p>
          <a:p>
            <a:pPr lvl="1"/>
            <a:r>
              <a:rPr lang="fr-CH" dirty="0" err="1"/>
              <a:t>Selection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both</a:t>
            </a:r>
            <a:endParaRPr lang="fr-CH" dirty="0"/>
          </a:p>
          <a:p>
            <a:pPr lvl="1"/>
            <a:endParaRPr lang="fr-CH" dirty="0"/>
          </a:p>
          <a:p>
            <a:r>
              <a:rPr lang="fr-CH" dirty="0" err="1"/>
              <a:t>Optimization</a:t>
            </a:r>
            <a:endParaRPr lang="fr-CH" dirty="0"/>
          </a:p>
          <a:p>
            <a:pPr lvl="1"/>
            <a:r>
              <a:rPr lang="fr-CH" dirty="0" err="1"/>
              <a:t>Genetic</a:t>
            </a:r>
            <a:r>
              <a:rPr lang="fr-CH" dirty="0"/>
              <a:t> </a:t>
            </a:r>
            <a:r>
              <a:rPr lang="fr-CH" dirty="0" err="1"/>
              <a:t>algorithms</a:t>
            </a:r>
            <a:endParaRPr lang="fr-CH" dirty="0"/>
          </a:p>
          <a:p>
            <a:pPr lvl="1"/>
            <a:endParaRPr lang="fr-CH" dirty="0"/>
          </a:p>
          <a:p>
            <a:r>
              <a:rPr lang="fr-CH" dirty="0" err="1"/>
              <a:t>Extend</a:t>
            </a:r>
            <a:r>
              <a:rPr lang="fr-CH" dirty="0"/>
              <a:t> </a:t>
            </a:r>
            <a:r>
              <a:rPr lang="fr-CH" dirty="0" err="1"/>
              <a:t>evaluation</a:t>
            </a:r>
            <a:r>
              <a:rPr lang="fr-CH" dirty="0"/>
              <a:t> </a:t>
            </a:r>
            <a:r>
              <a:rPr lang="fr-CH" dirty="0" err="1"/>
              <a:t>function</a:t>
            </a:r>
            <a:endParaRPr lang="fr-CH" dirty="0"/>
          </a:p>
          <a:p>
            <a:pPr lvl="1"/>
            <a:r>
              <a:rPr lang="fr-CH" dirty="0"/>
              <a:t>Subjective </a:t>
            </a:r>
            <a:r>
              <a:rPr lang="fr-CH" dirty="0" err="1"/>
              <a:t>evaluation</a:t>
            </a:r>
            <a:endParaRPr lang="fr-CH" dirty="0"/>
          </a:p>
          <a:p>
            <a:pPr lvl="1"/>
            <a:r>
              <a:rPr lang="fr-CH" dirty="0"/>
              <a:t>Sound </a:t>
            </a:r>
            <a:r>
              <a:rPr lang="fr-CH" dirty="0" err="1"/>
              <a:t>characteristics</a:t>
            </a:r>
            <a:r>
              <a:rPr lang="fr-CH" dirty="0"/>
              <a:t> 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C8D373-D28F-42C1-89D5-E8403568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66F3E1-39FC-4F21-AA65-CF5B5149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6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A1623-0E04-4452-B8AD-F2DD82E5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Procedural</a:t>
            </a:r>
            <a:r>
              <a:rPr lang="fr-CH" dirty="0"/>
              <a:t> Content </a:t>
            </a:r>
            <a:r>
              <a:rPr lang="fr-CH" dirty="0" err="1"/>
              <a:t>Generation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4BA7F-511B-4416-94C2-3C91D954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Generation of game content algorithmically </a:t>
            </a:r>
          </a:p>
          <a:p>
            <a:endParaRPr lang="en-GB" dirty="0"/>
          </a:p>
          <a:p>
            <a:r>
              <a:rPr lang="en-GB" dirty="0"/>
              <a:t>Unique Game assets</a:t>
            </a:r>
          </a:p>
          <a:p>
            <a:pPr lvl="1"/>
            <a:r>
              <a:rPr lang="en-GB" dirty="0"/>
              <a:t>Textures, 3D models</a:t>
            </a:r>
          </a:p>
          <a:p>
            <a:pPr lvl="1"/>
            <a:r>
              <a:rPr lang="en-GB" dirty="0"/>
              <a:t>Levels</a:t>
            </a:r>
          </a:p>
          <a:p>
            <a:endParaRPr lang="en-GB" dirty="0"/>
          </a:p>
          <a:p>
            <a:r>
              <a:rPr lang="en-GB" dirty="0"/>
              <a:t>Interesting experience?</a:t>
            </a:r>
          </a:p>
          <a:p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2EC60E-0219-4EC2-B380-1A755C23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A55402-8313-48BC-A919-ECEB73D9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07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44FD6-84A6-4C2C-8B27-1D3130CA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fr-CH" dirty="0" err="1"/>
              <a:t>Thank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for </a:t>
            </a:r>
            <a:r>
              <a:rPr lang="fr-CH" dirty="0" err="1"/>
              <a:t>your</a:t>
            </a:r>
            <a:r>
              <a:rPr lang="fr-CH" dirty="0"/>
              <a:t> time!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47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796B5-95F2-418F-A028-D5C2A0D9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Goal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0529A6-DA82-42E4-8C33-9A4C224D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Enhance</a:t>
            </a:r>
            <a:r>
              <a:rPr lang="fr-CH" dirty="0"/>
              <a:t> Player </a:t>
            </a:r>
            <a:r>
              <a:rPr lang="fr-CH" dirty="0" err="1"/>
              <a:t>experience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With</a:t>
            </a:r>
            <a:r>
              <a:rPr lang="fr-CH" dirty="0"/>
              <a:t> Sound</a:t>
            </a:r>
          </a:p>
          <a:p>
            <a:pPr lvl="1"/>
            <a:r>
              <a:rPr lang="fr-CH" dirty="0"/>
              <a:t>Use </a:t>
            </a:r>
            <a:r>
              <a:rPr lang="fr-CH" dirty="0" err="1"/>
              <a:t>preexisting</a:t>
            </a:r>
            <a:r>
              <a:rPr lang="fr-CH" dirty="0"/>
              <a:t> audio </a:t>
            </a:r>
            <a:r>
              <a:rPr lang="fr-CH" dirty="0" err="1"/>
              <a:t>library</a:t>
            </a:r>
            <a:endParaRPr lang="fr-CH" dirty="0"/>
          </a:p>
          <a:p>
            <a:pPr lvl="1"/>
            <a:r>
              <a:rPr lang="fr-CH" dirty="0"/>
              <a:t>Placement</a:t>
            </a:r>
          </a:p>
          <a:p>
            <a:pPr lvl="1"/>
            <a:r>
              <a:rPr lang="fr-CH" dirty="0" err="1"/>
              <a:t>Selection</a:t>
            </a:r>
            <a:endParaRPr lang="fr-CH" dirty="0"/>
          </a:p>
          <a:p>
            <a:pPr lvl="1"/>
            <a:endParaRPr lang="fr-CH" dirty="0"/>
          </a:p>
          <a:p>
            <a:r>
              <a:rPr lang="fr-CH" dirty="0" err="1"/>
              <a:t>Evaluate</a:t>
            </a:r>
            <a:r>
              <a:rPr lang="fr-CH" dirty="0"/>
              <a:t> the audio setup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26D9F-8524-4BC1-A0C0-2D902FDC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8FECD3-A2CA-40A8-8B96-78647B8D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94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0A3DB-694D-4EC2-A8C9-5C5BF96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Sound Classification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6AF62-B8B4-442C-B491-2A9BDB72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en-GB" dirty="0"/>
              <a:t>Tension [1]</a:t>
            </a:r>
          </a:p>
          <a:p>
            <a:pPr lvl="1"/>
            <a:r>
              <a:rPr lang="en-GB" dirty="0"/>
              <a:t>Game progression to achieve climax</a:t>
            </a:r>
          </a:p>
          <a:p>
            <a:pPr lvl="1"/>
            <a:endParaRPr lang="en-GB" dirty="0"/>
          </a:p>
          <a:p>
            <a:r>
              <a:rPr lang="fr-CH" dirty="0"/>
              <a:t>«Valence» model [2]</a:t>
            </a:r>
          </a:p>
          <a:p>
            <a:pPr lvl="1"/>
            <a:r>
              <a:rPr lang="fr-CH" dirty="0"/>
              <a:t>Audio perception </a:t>
            </a:r>
            <a:r>
              <a:rPr lang="fr-CH" dirty="0" err="1"/>
              <a:t>is</a:t>
            </a:r>
            <a:r>
              <a:rPr lang="fr-CH" dirty="0"/>
              <a:t> «positive» or «</a:t>
            </a:r>
            <a:r>
              <a:rPr lang="fr-CH" dirty="0" err="1"/>
              <a:t>negative</a:t>
            </a:r>
            <a:r>
              <a:rPr lang="fr-CH" dirty="0"/>
              <a:t>»</a:t>
            </a:r>
          </a:p>
          <a:p>
            <a:pPr marL="450000" lvl="1" indent="0">
              <a:buNone/>
            </a:pPr>
            <a:endParaRPr lang="en-GB" dirty="0"/>
          </a:p>
          <a:p>
            <a:r>
              <a:rPr lang="fr-CH" dirty="0"/>
              <a:t>«</a:t>
            </a:r>
            <a:r>
              <a:rPr lang="fr-CH" dirty="0" err="1"/>
              <a:t>Sonancia</a:t>
            </a:r>
            <a:r>
              <a:rPr lang="fr-CH" dirty="0"/>
              <a:t>» </a:t>
            </a:r>
            <a:r>
              <a:rPr lang="fr-CH" dirty="0" err="1"/>
              <a:t>sound</a:t>
            </a:r>
            <a:r>
              <a:rPr lang="fr-CH" dirty="0"/>
              <a:t> </a:t>
            </a:r>
            <a:r>
              <a:rPr lang="fr-CH" dirty="0" err="1"/>
              <a:t>library</a:t>
            </a:r>
            <a:r>
              <a:rPr lang="fr-CH" dirty="0"/>
              <a:t> [1]</a:t>
            </a:r>
          </a:p>
          <a:p>
            <a:pPr lvl="1"/>
            <a:r>
              <a:rPr lang="fr-CH" dirty="0"/>
              <a:t>Files for classification</a:t>
            </a: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21F55F-F42D-45A5-9923-01D79F43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900" dirty="0"/>
              <a:t>Lopes, </a:t>
            </a:r>
            <a:r>
              <a:rPr lang="en-GB" sz="900" dirty="0" err="1"/>
              <a:t>Liapis</a:t>
            </a:r>
            <a:r>
              <a:rPr lang="en-GB" sz="900" dirty="0"/>
              <a:t>, </a:t>
            </a:r>
            <a:r>
              <a:rPr lang="en-GB" sz="900" dirty="0" err="1"/>
              <a:t>N.Yannakakis</a:t>
            </a:r>
            <a:r>
              <a:rPr lang="en-GB" sz="900" dirty="0"/>
              <a:t>, ”Targeting Horror via Level and Soundscape Generation”, in Eleventh Artiﬁcial Intelligence and Interactive Digital Entertainment Conference (AIIDE-15)</a:t>
            </a:r>
          </a:p>
          <a:p>
            <a:pPr marL="228600" indent="-228600">
              <a:buFontTx/>
              <a:buAutoNum type="arabicPeriod"/>
            </a:pPr>
            <a:r>
              <a:rPr lang="en-GB" sz="900" dirty="0"/>
              <a:t>Russell, J. A. (1980). A circumplex </a:t>
            </a:r>
            <a:r>
              <a:rPr lang="en-GB" dirty="0"/>
              <a:t>model of affect. Journal of Personality and Social Psychology, 39(6), 1161–1178. https://doi.org/10.1037/h0077714 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8C4BEA-4870-44E8-883D-34104CC8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3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44FD6-84A6-4C2C-8B27-1D3130CA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fr-CH" dirty="0"/>
              <a:t>METHODOLOGY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1B08C1-854D-42E5-9B6C-6E895949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ECC8E-FE34-4717-8017-1ED1F238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5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A389B-62DF-4501-8B1B-78581CF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Game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58261-D8E6-41BD-9EEF-921B583B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err="1"/>
              <a:t>Horror</a:t>
            </a:r>
            <a:r>
              <a:rPr lang="fr-CH" dirty="0"/>
              <a:t> </a:t>
            </a:r>
            <a:r>
              <a:rPr lang="fr-CH" dirty="0" err="1"/>
              <a:t>game</a:t>
            </a:r>
            <a:r>
              <a:rPr lang="fr-CH" dirty="0"/>
              <a:t> in </a:t>
            </a:r>
            <a:r>
              <a:rPr lang="fr-CH" dirty="0" err="1"/>
              <a:t>Unity</a:t>
            </a:r>
            <a:endParaRPr lang="fr-CH" dirty="0"/>
          </a:p>
          <a:p>
            <a:pPr marL="450000" lvl="1" indent="0">
              <a:buNone/>
            </a:pPr>
            <a:endParaRPr lang="fr-CH" dirty="0"/>
          </a:p>
          <a:p>
            <a:r>
              <a:rPr lang="fr-CH" dirty="0" err="1"/>
              <a:t>Core</a:t>
            </a:r>
            <a:r>
              <a:rPr lang="fr-CH" dirty="0"/>
              <a:t> components :</a:t>
            </a:r>
          </a:p>
          <a:p>
            <a:pPr lvl="1"/>
            <a:r>
              <a:rPr lang="fr-CH" dirty="0" err="1"/>
              <a:t>Procedural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Different</a:t>
            </a:r>
            <a:r>
              <a:rPr lang="fr-CH" dirty="0"/>
              <a:t> and </a:t>
            </a:r>
            <a:r>
              <a:rPr lang="fr-CH" dirty="0" err="1"/>
              <a:t>unknown</a:t>
            </a:r>
            <a:r>
              <a:rPr lang="fr-CH" dirty="0"/>
              <a:t> at the runtime</a:t>
            </a:r>
          </a:p>
          <a:p>
            <a:pPr lvl="1"/>
            <a:r>
              <a:rPr lang="fr-CH" dirty="0"/>
              <a:t>First </a:t>
            </a:r>
            <a:r>
              <a:rPr lang="fr-CH" dirty="0" err="1"/>
              <a:t>person</a:t>
            </a:r>
            <a:r>
              <a:rPr lang="fr-CH" dirty="0"/>
              <a:t> </a:t>
            </a:r>
            <a:r>
              <a:rPr lang="fr-CH" dirty="0" err="1"/>
              <a:t>view</a:t>
            </a:r>
            <a:endParaRPr lang="fr-CH" dirty="0"/>
          </a:p>
          <a:p>
            <a:pPr lvl="1"/>
            <a:r>
              <a:rPr lang="fr-CH" dirty="0" err="1"/>
              <a:t>Collectibles</a:t>
            </a:r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Objective:</a:t>
            </a:r>
          </a:p>
          <a:p>
            <a:pPr lvl="1"/>
            <a:r>
              <a:rPr lang="fr-CH" dirty="0" err="1"/>
              <a:t>Find</a:t>
            </a:r>
            <a:r>
              <a:rPr lang="fr-CH" dirty="0"/>
              <a:t> 4 </a:t>
            </a:r>
            <a:r>
              <a:rPr lang="fr-CH" dirty="0" err="1"/>
              <a:t>collectibles</a:t>
            </a:r>
            <a:r>
              <a:rPr lang="fr-CH" dirty="0"/>
              <a:t> in </a:t>
            </a:r>
            <a:r>
              <a:rPr lang="fr-CH" dirty="0" err="1"/>
              <a:t>level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AE775E-A31F-4AF6-8A19-F81B0E23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3437D-D607-4EE9-A5BA-96524DE9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4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F1A7A-3179-4834-8D27-80DA744C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Level</a:t>
            </a:r>
            <a:r>
              <a:rPr lang="fr-CH" dirty="0"/>
              <a:t> </a:t>
            </a:r>
            <a:r>
              <a:rPr lang="fr-CH" dirty="0" err="1"/>
              <a:t>Generation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24A894-9823-4691-BCF5-F316AEA9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000" lvl="1" indent="0">
              <a:buNone/>
            </a:pPr>
            <a:endParaRPr lang="fr-CH" dirty="0"/>
          </a:p>
          <a:p>
            <a:r>
              <a:rPr lang="fr-CH" dirty="0"/>
              <a:t>Bob </a:t>
            </a:r>
            <a:r>
              <a:rPr lang="fr-CH" dirty="0" err="1"/>
              <a:t>Nystrom</a:t>
            </a:r>
            <a:r>
              <a:rPr lang="fr-CH" dirty="0"/>
              <a:t> </a:t>
            </a:r>
            <a:r>
              <a:rPr lang="fr-CH" dirty="0" err="1"/>
              <a:t>algorithm</a:t>
            </a:r>
            <a:r>
              <a:rPr lang="fr-CH" dirty="0"/>
              <a:t> [1]</a:t>
            </a:r>
          </a:p>
          <a:p>
            <a:pPr lvl="1"/>
            <a:r>
              <a:rPr lang="fr-CH" dirty="0" err="1"/>
              <a:t>Generation</a:t>
            </a:r>
            <a:r>
              <a:rPr lang="fr-CH" dirty="0"/>
              <a:t> of maze and </a:t>
            </a:r>
            <a:r>
              <a:rPr lang="fr-CH" dirty="0" err="1"/>
              <a:t>rooms</a:t>
            </a:r>
            <a:endParaRPr lang="fr-CH" dirty="0"/>
          </a:p>
          <a:p>
            <a:pPr lvl="1"/>
            <a:endParaRPr lang="fr-CH" dirty="0"/>
          </a:p>
          <a:p>
            <a:pPr marL="450000" lvl="1" indent="0">
              <a:buNone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44C3D-1D80-48E9-8B5C-EAD3327C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1. https://journal.stuffwithstuff.com/2014/12/21/rooms-and-mazes/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006E6C-9FF0-465D-84D2-B4DE8C34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E5F6-F33A-4126-902F-CDDE060521D5}" type="slidenum">
              <a:rPr lang="en-GB" smtClean="0"/>
              <a:t>9</a:t>
            </a:fld>
            <a:endParaRPr lang="en-GB"/>
          </a:p>
        </p:txBody>
      </p:sp>
      <p:pic>
        <p:nvPicPr>
          <p:cNvPr id="7" name="Image 6" descr="Une image contenant texte, fruit&#10;&#10;Description générée automatiquement">
            <a:extLst>
              <a:ext uri="{FF2B5EF4-FFF2-40B4-BE49-F238E27FC236}">
                <a16:creationId xmlns:a16="http://schemas.microsoft.com/office/drawing/2014/main" id="{F2F208DD-369C-47DC-8787-3133D503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34" y="1732449"/>
            <a:ext cx="534427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85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587</TotalTime>
  <Words>743</Words>
  <Application>Microsoft Office PowerPoint</Application>
  <PresentationFormat>Grand écran</PresentationFormat>
  <Paragraphs>265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4" baseType="lpstr">
      <vt:lpstr>Calibri</vt:lpstr>
      <vt:lpstr>Calisto MT</vt:lpstr>
      <vt:lpstr>Wingdings 2</vt:lpstr>
      <vt:lpstr>Ardoise</vt:lpstr>
      <vt:lpstr>Placing Sound in Dynamic Procedurally Generated Videogame Levels</vt:lpstr>
      <vt:lpstr>PLAN</vt:lpstr>
      <vt:lpstr>MOTIVATION</vt:lpstr>
      <vt:lpstr>Procedural Content Generation</vt:lpstr>
      <vt:lpstr>Goal</vt:lpstr>
      <vt:lpstr>Sound Classification</vt:lpstr>
      <vt:lpstr>METHODOLOGY</vt:lpstr>
      <vt:lpstr>Game</vt:lpstr>
      <vt:lpstr>Level Generation</vt:lpstr>
      <vt:lpstr>Level Generation</vt:lpstr>
      <vt:lpstr>A Star Algorithm</vt:lpstr>
      <vt:lpstr>Sound Setup</vt:lpstr>
      <vt:lpstr>Sound Evaluation</vt:lpstr>
      <vt:lpstr>Présentation PowerPoint</vt:lpstr>
      <vt:lpstr>Sound Evaluation</vt:lpstr>
      <vt:lpstr>Sound Evaluation</vt:lpstr>
      <vt:lpstr>Sound Evaluation</vt:lpstr>
      <vt:lpstr>Sound Evaluation</vt:lpstr>
      <vt:lpstr>SOUND PLACEMENT</vt:lpstr>
      <vt:lpstr>Baseline Algorithm</vt:lpstr>
      <vt:lpstr>Path Algorithm</vt:lpstr>
      <vt:lpstr>Path Algorithm</vt:lpstr>
      <vt:lpstr>Présentation PowerPoint</vt:lpstr>
      <vt:lpstr>Distance Algorithm</vt:lpstr>
      <vt:lpstr>Distance Algorithm - Base</vt:lpstr>
      <vt:lpstr>Distance Algorithm -  Refinement</vt:lpstr>
      <vt:lpstr>SOUND SELECTION</vt:lpstr>
      <vt:lpstr>Tension/Progression Selection</vt:lpstr>
      <vt:lpstr>Valence Selection</vt:lpstr>
      <vt:lpstr>SIMULATIONS</vt:lpstr>
      <vt:lpstr>Small vs Big</vt:lpstr>
      <vt:lpstr>Présentation PowerPoint</vt:lpstr>
      <vt:lpstr>Présentation PowerPoint</vt:lpstr>
      <vt:lpstr>Présentation PowerPoint</vt:lpstr>
      <vt:lpstr>CONCLUSION</vt:lpstr>
      <vt:lpstr>Conclusion</vt:lpstr>
      <vt:lpstr>Conclusion</vt:lpstr>
      <vt:lpstr>Conclusion</vt:lpstr>
      <vt:lpstr>Possible Extensions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Rodrigo Granja</dc:creator>
  <cp:lastModifiedBy>Rodrigo Granja</cp:lastModifiedBy>
  <cp:revision>39</cp:revision>
  <dcterms:created xsi:type="dcterms:W3CDTF">2020-06-14T20:00:28Z</dcterms:created>
  <dcterms:modified xsi:type="dcterms:W3CDTF">2020-06-15T14:16:41Z</dcterms:modified>
</cp:coreProperties>
</file>