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icsonline.org/searchresult.php?keyword=Salesmen%20Problems" TargetMode="External"/><Relationship Id="rId2" Type="http://schemas.openxmlformats.org/officeDocument/2006/relationships/hyperlink" Target="https://www.omicsonline.org/searchresult.php?keyword=Pheromone%20Edg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icsonline.org/searchresult.php?keyword=Swarm%20Intelligence" TargetMode="External"/><Relationship Id="rId2" Type="http://schemas.openxmlformats.org/officeDocument/2006/relationships/hyperlink" Target="https://www.omicsonline.org/searchresult.php?keyword=Ant%20Colony%20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micsonline.org/open-access/solving-traveling-salesmen-problem-using-ant-colony-optimizationalgorithm-2168-9679-1000260.php?aid=64963#2" TargetMode="External"/><Relationship Id="rId4" Type="http://schemas.openxmlformats.org/officeDocument/2006/relationships/hyperlink" Target="https://www.omicsonline.org/open-access/solving-traveling-salesmen-problem-using-ant-colony-optimizationalgorithm-2168-9679-1000260.php?aid=64963#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46787" y="2389238"/>
            <a:ext cx="846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opperplate Gothic Bold" panose="020E0705020206020404" pitchFamily="34" charset="0"/>
              </a:rPr>
              <a:t>SINGLE OBJECTIVE ANT COLONY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Iteration 4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7181" name="Group 18"/>
          <p:cNvGrpSpPr>
            <a:grpSpLocks/>
          </p:cNvGrpSpPr>
          <p:nvPr/>
        </p:nvGrpSpPr>
        <p:grpSpPr bwMode="auto">
          <a:xfrm>
            <a:off x="8534401" y="1295400"/>
            <a:ext cx="1192213" cy="1143000"/>
            <a:chOff x="1008" y="864"/>
            <a:chExt cx="751" cy="720"/>
          </a:xfrm>
        </p:grpSpPr>
        <p:pic>
          <p:nvPicPr>
            <p:cNvPr id="7202" name="Picture 1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3" name="Text Box 2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7204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7205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[D,E,A,B]</a:t>
              </a:r>
            </a:p>
          </p:txBody>
        </p:sp>
      </p:grpSp>
      <p:grpSp>
        <p:nvGrpSpPr>
          <p:cNvPr id="7182" name="Group 28"/>
          <p:cNvGrpSpPr>
            <a:grpSpLocks/>
          </p:cNvGrpSpPr>
          <p:nvPr/>
        </p:nvGrpSpPr>
        <p:grpSpPr bwMode="auto">
          <a:xfrm>
            <a:off x="3581400" y="1295400"/>
            <a:ext cx="1201738" cy="1143000"/>
            <a:chOff x="1008" y="864"/>
            <a:chExt cx="757" cy="720"/>
          </a:xfrm>
        </p:grpSpPr>
        <p:pic>
          <p:nvPicPr>
            <p:cNvPr id="7198" name="Picture 2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9" name="Text Box 3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7200" name="Text Box 3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7201" name="Text Box 32"/>
            <p:cNvSpPr txBox="1">
              <a:spLocks noChangeArrowheads="1"/>
            </p:cNvSpPr>
            <p:nvPr/>
          </p:nvSpPr>
          <p:spPr bwMode="auto">
            <a:xfrm>
              <a:off x="1152" y="864"/>
              <a:ext cx="61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[B,C,D,A]</a:t>
              </a:r>
            </a:p>
          </p:txBody>
        </p:sp>
      </p:grpSp>
      <p:grpSp>
        <p:nvGrpSpPr>
          <p:cNvPr id="7183" name="Group 38"/>
          <p:cNvGrpSpPr>
            <a:grpSpLocks/>
          </p:cNvGrpSpPr>
          <p:nvPr/>
        </p:nvGrpSpPr>
        <p:grpSpPr bwMode="auto">
          <a:xfrm>
            <a:off x="5334001" y="2667000"/>
            <a:ext cx="1192213" cy="1143000"/>
            <a:chOff x="1008" y="864"/>
            <a:chExt cx="751" cy="720"/>
          </a:xfrm>
        </p:grpSpPr>
        <p:pic>
          <p:nvPicPr>
            <p:cNvPr id="7194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5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7196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7197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[E,A,B,C]</a:t>
              </a:r>
            </a:p>
          </p:txBody>
        </p:sp>
      </p:grpSp>
      <p:grpSp>
        <p:nvGrpSpPr>
          <p:cNvPr id="7184" name="Group 43"/>
          <p:cNvGrpSpPr>
            <a:grpSpLocks/>
          </p:cNvGrpSpPr>
          <p:nvPr/>
        </p:nvGrpSpPr>
        <p:grpSpPr bwMode="auto">
          <a:xfrm>
            <a:off x="7086600" y="4572000"/>
            <a:ext cx="1093788" cy="1143000"/>
            <a:chOff x="1008" y="864"/>
            <a:chExt cx="689" cy="720"/>
          </a:xfrm>
        </p:grpSpPr>
        <p:pic>
          <p:nvPicPr>
            <p:cNvPr id="7190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1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7192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7193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545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[A,DCE]</a:t>
              </a:r>
            </a:p>
          </p:txBody>
        </p:sp>
      </p:grpSp>
      <p:grpSp>
        <p:nvGrpSpPr>
          <p:cNvPr id="7185" name="Group 48"/>
          <p:cNvGrpSpPr>
            <a:grpSpLocks/>
          </p:cNvGrpSpPr>
          <p:nvPr/>
        </p:nvGrpSpPr>
        <p:grpSpPr bwMode="auto">
          <a:xfrm>
            <a:off x="3962401" y="4419600"/>
            <a:ext cx="1192213" cy="1143000"/>
            <a:chOff x="1008" y="864"/>
            <a:chExt cx="751" cy="720"/>
          </a:xfrm>
        </p:grpSpPr>
        <p:pic>
          <p:nvPicPr>
            <p:cNvPr id="7186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7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7188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7189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0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[C,B,E,D]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Iteration 5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7239001" y="1219200"/>
            <a:ext cx="1370013" cy="1143000"/>
            <a:chOff x="1008" y="864"/>
            <a:chExt cx="863" cy="720"/>
          </a:xfrm>
        </p:grpSpPr>
        <p:pic>
          <p:nvPicPr>
            <p:cNvPr id="8226" name="Picture 1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7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8228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8229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[A,D,C,E,B]</a:t>
              </a:r>
            </a:p>
          </p:txBody>
        </p:sp>
      </p:grpSp>
      <p:grpSp>
        <p:nvGrpSpPr>
          <p:cNvPr id="8206" name="Group 23"/>
          <p:cNvGrpSpPr>
            <a:grpSpLocks/>
          </p:cNvGrpSpPr>
          <p:nvPr/>
        </p:nvGrpSpPr>
        <p:grpSpPr bwMode="auto">
          <a:xfrm>
            <a:off x="3505201" y="1295400"/>
            <a:ext cx="1370013" cy="1143000"/>
            <a:chOff x="1008" y="864"/>
            <a:chExt cx="863" cy="720"/>
          </a:xfrm>
        </p:grpSpPr>
        <p:pic>
          <p:nvPicPr>
            <p:cNvPr id="8222" name="Picture 2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3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8224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8225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[C,B,E,D,A]</a:t>
              </a:r>
            </a:p>
          </p:txBody>
        </p:sp>
      </p:grpSp>
      <p:grpSp>
        <p:nvGrpSpPr>
          <p:cNvPr id="8207" name="Group 39"/>
          <p:cNvGrpSpPr>
            <a:grpSpLocks/>
          </p:cNvGrpSpPr>
          <p:nvPr/>
        </p:nvGrpSpPr>
        <p:grpSpPr bwMode="auto">
          <a:xfrm>
            <a:off x="5257801" y="2667000"/>
            <a:ext cx="1370013" cy="1143000"/>
            <a:chOff x="1008" y="864"/>
            <a:chExt cx="863" cy="720"/>
          </a:xfrm>
        </p:grpSpPr>
        <p:pic>
          <p:nvPicPr>
            <p:cNvPr id="8218" name="Picture 4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9" name="Text Box 4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8220" name="Text Box 4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8221" name="Text Box 4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[D,E,A,B,C]</a:t>
              </a:r>
            </a:p>
          </p:txBody>
        </p:sp>
      </p:grpSp>
      <p:grpSp>
        <p:nvGrpSpPr>
          <p:cNvPr id="8208" name="Group 44"/>
          <p:cNvGrpSpPr>
            <a:grpSpLocks/>
          </p:cNvGrpSpPr>
          <p:nvPr/>
        </p:nvGrpSpPr>
        <p:grpSpPr bwMode="auto">
          <a:xfrm>
            <a:off x="8229601" y="4800600"/>
            <a:ext cx="1370013" cy="1143000"/>
            <a:chOff x="1008" y="864"/>
            <a:chExt cx="863" cy="720"/>
          </a:xfrm>
        </p:grpSpPr>
        <p:pic>
          <p:nvPicPr>
            <p:cNvPr id="8214" name="Picture 45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5" name="Text Box 4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821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8217" name="Text Box 4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[B,C,D,A,E]</a:t>
              </a:r>
            </a:p>
          </p:txBody>
        </p:sp>
      </p:grpSp>
      <p:grpSp>
        <p:nvGrpSpPr>
          <p:cNvPr id="8209" name="Group 49"/>
          <p:cNvGrpSpPr>
            <a:grpSpLocks/>
          </p:cNvGrpSpPr>
          <p:nvPr/>
        </p:nvGrpSpPr>
        <p:grpSpPr bwMode="auto">
          <a:xfrm>
            <a:off x="3962401" y="4419600"/>
            <a:ext cx="1370013" cy="1143000"/>
            <a:chOff x="1008" y="864"/>
            <a:chExt cx="863" cy="720"/>
          </a:xfrm>
        </p:grpSpPr>
        <p:pic>
          <p:nvPicPr>
            <p:cNvPr id="8210" name="Picture 5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1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8212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8213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[E,A,B,C,D]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11162"/>
          </a:xfrm>
          <a:noFill/>
        </p:spPr>
        <p:txBody>
          <a:bodyPr/>
          <a:lstStyle/>
          <a:p>
            <a:pPr eaLnBrk="1" hangingPunct="1"/>
            <a:r>
              <a:rPr lang="en-US" sz="2800">
                <a:solidFill>
                  <a:srgbClr val="6767FF"/>
                </a:solidFill>
              </a:rPr>
              <a:t>Path and Pheromone Evaluation</a:t>
            </a:r>
          </a:p>
        </p:txBody>
      </p:sp>
      <p:grpSp>
        <p:nvGrpSpPr>
          <p:cNvPr id="9219" name="Group 13"/>
          <p:cNvGrpSpPr>
            <a:grpSpLocks/>
          </p:cNvGrpSpPr>
          <p:nvPr/>
        </p:nvGrpSpPr>
        <p:grpSpPr bwMode="auto">
          <a:xfrm>
            <a:off x="2667001" y="990600"/>
            <a:ext cx="1370013" cy="1143000"/>
            <a:chOff x="1008" y="864"/>
            <a:chExt cx="863" cy="720"/>
          </a:xfrm>
        </p:grpSpPr>
        <p:pic>
          <p:nvPicPr>
            <p:cNvPr id="9248" name="Picture 1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9" name="Text Box 1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9250" name="Text Box 1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9251" name="Text Box 1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[A,D,C,E,B]</a:t>
              </a:r>
            </a:p>
          </p:txBody>
        </p:sp>
      </p:grpSp>
      <p:grpSp>
        <p:nvGrpSpPr>
          <p:cNvPr id="9220" name="Group 33"/>
          <p:cNvGrpSpPr>
            <a:grpSpLocks/>
          </p:cNvGrpSpPr>
          <p:nvPr/>
        </p:nvGrpSpPr>
        <p:grpSpPr bwMode="auto">
          <a:xfrm>
            <a:off x="2590801" y="5334000"/>
            <a:ext cx="1370013" cy="1143000"/>
            <a:chOff x="1008" y="864"/>
            <a:chExt cx="863" cy="720"/>
          </a:xfrm>
        </p:grpSpPr>
        <p:pic>
          <p:nvPicPr>
            <p:cNvPr id="9244" name="Picture 34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5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924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924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[E,A,B,C,D]</a:t>
              </a:r>
            </a:p>
          </p:txBody>
        </p:sp>
      </p:grpSp>
      <p:sp>
        <p:nvSpPr>
          <p:cNvPr id="9221" name="Text Box 38"/>
          <p:cNvSpPr txBox="1">
            <a:spLocks noChangeArrowheads="1"/>
          </p:cNvSpPr>
          <p:nvPr/>
        </p:nvSpPr>
        <p:spPr bwMode="auto">
          <a:xfrm>
            <a:off x="4876800" y="1371601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L</a:t>
            </a:r>
            <a:r>
              <a:rPr lang="en-US" sz="1800" b="1" baseline="-25000"/>
              <a:t>1</a:t>
            </a:r>
            <a:r>
              <a:rPr lang="en-US" sz="1800" b="1"/>
              <a:t> =300</a:t>
            </a:r>
          </a:p>
        </p:txBody>
      </p:sp>
      <p:graphicFrame>
        <p:nvGraphicFramePr>
          <p:cNvPr id="9222" name="Object 43"/>
          <p:cNvGraphicFramePr>
            <a:graphicFrameLocks noChangeAspect="1"/>
          </p:cNvGraphicFramePr>
          <p:nvPr/>
        </p:nvGraphicFramePr>
        <p:xfrm>
          <a:off x="6629400" y="1941513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1752600" imgH="685800" progId="Equation.3">
                  <p:embed/>
                </p:oleObj>
              </mc:Choice>
              <mc:Fallback>
                <p:oleObj name="Equation" r:id="rId4" imgW="1752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41513"/>
                        <a:ext cx="320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44"/>
          <p:cNvSpPr txBox="1">
            <a:spLocks noChangeArrowheads="1"/>
          </p:cNvSpPr>
          <p:nvPr/>
        </p:nvSpPr>
        <p:spPr bwMode="auto">
          <a:xfrm>
            <a:off x="4876800" y="2362201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L</a:t>
            </a:r>
            <a:r>
              <a:rPr lang="en-US" sz="1800" b="1" baseline="-25000"/>
              <a:t>2</a:t>
            </a:r>
            <a:r>
              <a:rPr lang="en-US" sz="1800" b="1"/>
              <a:t> =450</a:t>
            </a:r>
          </a:p>
        </p:txBody>
      </p:sp>
      <p:sp>
        <p:nvSpPr>
          <p:cNvPr id="9224" name="Text Box 45"/>
          <p:cNvSpPr txBox="1">
            <a:spLocks noChangeArrowheads="1"/>
          </p:cNvSpPr>
          <p:nvPr/>
        </p:nvSpPr>
        <p:spPr bwMode="auto">
          <a:xfrm>
            <a:off x="4876800" y="3352801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L</a:t>
            </a:r>
            <a:r>
              <a:rPr lang="en-US" sz="1800" b="1" baseline="-25000"/>
              <a:t>3</a:t>
            </a:r>
            <a:r>
              <a:rPr lang="en-US" sz="1800" b="1"/>
              <a:t> =260</a:t>
            </a:r>
          </a:p>
        </p:txBody>
      </p:sp>
      <p:sp>
        <p:nvSpPr>
          <p:cNvPr id="9225" name="Text Box 46"/>
          <p:cNvSpPr txBox="1">
            <a:spLocks noChangeArrowheads="1"/>
          </p:cNvSpPr>
          <p:nvPr/>
        </p:nvSpPr>
        <p:spPr bwMode="auto">
          <a:xfrm>
            <a:off x="4953000" y="4572001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L</a:t>
            </a:r>
            <a:r>
              <a:rPr lang="en-US" sz="1800" b="1" baseline="-25000"/>
              <a:t>4</a:t>
            </a:r>
            <a:r>
              <a:rPr lang="en-US" sz="1800" b="1"/>
              <a:t> =280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4953000" y="5715001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L</a:t>
            </a:r>
            <a:r>
              <a:rPr lang="en-US" sz="1800" b="1" baseline="-25000"/>
              <a:t>5</a:t>
            </a:r>
            <a:r>
              <a:rPr lang="en-US" sz="1800" b="1"/>
              <a:t> =420</a:t>
            </a:r>
          </a:p>
        </p:txBody>
      </p:sp>
      <p:grpSp>
        <p:nvGrpSpPr>
          <p:cNvPr id="9227" name="Group 49"/>
          <p:cNvGrpSpPr>
            <a:grpSpLocks/>
          </p:cNvGrpSpPr>
          <p:nvPr/>
        </p:nvGrpSpPr>
        <p:grpSpPr bwMode="auto">
          <a:xfrm>
            <a:off x="2590801" y="1981200"/>
            <a:ext cx="1370013" cy="1143000"/>
            <a:chOff x="1008" y="864"/>
            <a:chExt cx="863" cy="720"/>
          </a:xfrm>
        </p:grpSpPr>
        <p:pic>
          <p:nvPicPr>
            <p:cNvPr id="9240" name="Picture 50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1" name="Text Box 5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9242" name="Text Box 5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9243" name="Text Box 5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[B,C,D,A,E]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 bwMode="auto">
          <a:xfrm>
            <a:off x="2590801" y="2971800"/>
            <a:ext cx="1370013" cy="1143000"/>
            <a:chOff x="1008" y="864"/>
            <a:chExt cx="863" cy="720"/>
          </a:xfrm>
        </p:grpSpPr>
        <p:pic>
          <p:nvPicPr>
            <p:cNvPr id="9236" name="Picture 55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Text Box 5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9238" name="Text Box 5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9239" name="Text Box 58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[C,B,E,D,A]</a:t>
              </a:r>
            </a:p>
          </p:txBody>
        </p:sp>
      </p:grpSp>
      <p:grpSp>
        <p:nvGrpSpPr>
          <p:cNvPr id="9229" name="Group 59"/>
          <p:cNvGrpSpPr>
            <a:grpSpLocks/>
          </p:cNvGrpSpPr>
          <p:nvPr/>
        </p:nvGrpSpPr>
        <p:grpSpPr bwMode="auto">
          <a:xfrm>
            <a:off x="2590801" y="4114800"/>
            <a:ext cx="1370013" cy="1143000"/>
            <a:chOff x="1008" y="864"/>
            <a:chExt cx="863" cy="720"/>
          </a:xfrm>
        </p:grpSpPr>
        <p:pic>
          <p:nvPicPr>
            <p:cNvPr id="9232" name="Picture 60" descr="onea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3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9234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9235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71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[D,E,A,B,C]</a:t>
              </a:r>
            </a:p>
          </p:txBody>
        </p:sp>
      </p:grpSp>
      <p:graphicFrame>
        <p:nvGraphicFramePr>
          <p:cNvPr id="204848" name="Object 48"/>
          <p:cNvGraphicFramePr>
            <a:graphicFrameLocks noChangeAspect="1"/>
          </p:cNvGraphicFramePr>
          <p:nvPr/>
        </p:nvGraphicFramePr>
        <p:xfrm>
          <a:off x="2362201" y="3352801"/>
          <a:ext cx="76311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6" imgW="2806700" imgH="241300" progId="Equation.3">
                  <p:embed/>
                </p:oleObj>
              </mc:Choice>
              <mc:Fallback>
                <p:oleObj name="Equation" r:id="rId6" imgW="2806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3352801"/>
                        <a:ext cx="7631113" cy="722313"/>
                      </a:xfrm>
                      <a:prstGeom prst="rect">
                        <a:avLst/>
                      </a:prstGeom>
                      <a:solidFill>
                        <a:srgbClr val="676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43"/>
          <p:cNvGraphicFramePr>
            <a:graphicFrameLocks noChangeAspect="1"/>
          </p:cNvGraphicFramePr>
          <p:nvPr/>
        </p:nvGraphicFramePr>
        <p:xfrm>
          <a:off x="6792913" y="1247775"/>
          <a:ext cx="2874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8" imgW="1574640" imgH="253800" progId="Equation.3">
                  <p:embed/>
                </p:oleObj>
              </mc:Choice>
              <mc:Fallback>
                <p:oleObj name="Equation" r:id="rId8" imgW="1574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1247775"/>
                        <a:ext cx="28749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49526" y="228600"/>
            <a:ext cx="472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rgbClr val="6767FF"/>
                </a:solidFill>
              </a:rPr>
              <a:t>Ant Systems Algorithm for TSP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2057400" y="7620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AutoShape 23"/>
          <p:cNvSpPr>
            <a:spLocks noChangeArrowheads="1"/>
          </p:cNvSpPr>
          <p:nvPr/>
        </p:nvSpPr>
        <p:spPr bwMode="auto">
          <a:xfrm>
            <a:off x="4876800" y="914400"/>
            <a:ext cx="3124200" cy="228600"/>
          </a:xfrm>
          <a:prstGeom prst="flowChart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Initialize</a:t>
            </a:r>
            <a:endParaRPr lang="en-US" sz="1200">
              <a:latin typeface="Courier New" panose="02070309020205020404" pitchFamily="49" charset="0"/>
            </a:endParaRPr>
          </a:p>
        </p:txBody>
      </p:sp>
      <p:sp>
        <p:nvSpPr>
          <p:cNvPr id="10245" name="AutoShape 24"/>
          <p:cNvSpPr>
            <a:spLocks noChangeArrowheads="1"/>
          </p:cNvSpPr>
          <p:nvPr/>
        </p:nvSpPr>
        <p:spPr bwMode="auto">
          <a:xfrm>
            <a:off x="3886200" y="1524000"/>
            <a:ext cx="5181600" cy="4572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Place each ant in a randomly chosen city</a:t>
            </a:r>
          </a:p>
        </p:txBody>
      </p:sp>
      <p:sp>
        <p:nvSpPr>
          <p:cNvPr id="10246" name="AutoShape 25"/>
          <p:cNvSpPr>
            <a:spLocks noChangeArrowheads="1"/>
          </p:cNvSpPr>
          <p:nvPr/>
        </p:nvSpPr>
        <p:spPr bwMode="auto">
          <a:xfrm>
            <a:off x="4419600" y="2895600"/>
            <a:ext cx="3886200" cy="3810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Choose NextCity(For Each Ant)</a:t>
            </a:r>
          </a:p>
        </p:txBody>
      </p:sp>
      <p:sp>
        <p:nvSpPr>
          <p:cNvPr id="10247" name="AutoShape 26"/>
          <p:cNvSpPr>
            <a:spLocks noChangeArrowheads="1"/>
          </p:cNvSpPr>
          <p:nvPr/>
        </p:nvSpPr>
        <p:spPr bwMode="auto">
          <a:xfrm>
            <a:off x="4953000" y="3581400"/>
            <a:ext cx="2895600" cy="609600"/>
          </a:xfrm>
          <a:prstGeom prst="flowChartDecision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more cities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 to visit</a:t>
            </a:r>
          </a:p>
        </p:txBody>
      </p:sp>
      <p:sp>
        <p:nvSpPr>
          <p:cNvPr id="10248" name="AutoShape 27"/>
          <p:cNvSpPr>
            <a:spLocks noChangeArrowheads="1"/>
          </p:cNvSpPr>
          <p:nvPr/>
        </p:nvSpPr>
        <p:spPr bwMode="auto">
          <a:xfrm>
            <a:off x="5410200" y="2438400"/>
            <a:ext cx="1981200" cy="457200"/>
          </a:xfrm>
          <a:prstGeom prst="downArrowCallout">
            <a:avLst>
              <a:gd name="adj1" fmla="val 108333"/>
              <a:gd name="adj2" fmla="val 108333"/>
              <a:gd name="adj3" fmla="val 16667"/>
              <a:gd name="adj4" fmla="val 66667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For Each Ant</a:t>
            </a:r>
            <a:endParaRPr lang="en-US" sz="1400"/>
          </a:p>
        </p:txBody>
      </p:sp>
      <p:sp>
        <p:nvSpPr>
          <p:cNvPr id="10249" name="AutoShape 28"/>
          <p:cNvSpPr>
            <a:spLocks noChangeArrowheads="1"/>
          </p:cNvSpPr>
          <p:nvPr/>
        </p:nvSpPr>
        <p:spPr bwMode="auto">
          <a:xfrm>
            <a:off x="4876800" y="4572000"/>
            <a:ext cx="3048000" cy="228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Return to the initial cities</a:t>
            </a:r>
          </a:p>
        </p:txBody>
      </p:sp>
      <p:sp>
        <p:nvSpPr>
          <p:cNvPr id="10250" name="AutoShape 29"/>
          <p:cNvSpPr>
            <a:spLocks noChangeArrowheads="1"/>
          </p:cNvSpPr>
          <p:nvPr/>
        </p:nvSpPr>
        <p:spPr bwMode="auto">
          <a:xfrm>
            <a:off x="3429000" y="5105400"/>
            <a:ext cx="6019800" cy="228600"/>
          </a:xfrm>
          <a:prstGeom prst="flowChartAlternateProcess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Update pheromone level using the tour cost for each ant</a:t>
            </a:r>
            <a:r>
              <a:rPr lang="en-US" sz="16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251" name="AutoShape 30"/>
          <p:cNvSpPr>
            <a:spLocks noChangeArrowheads="1"/>
          </p:cNvSpPr>
          <p:nvPr/>
        </p:nvSpPr>
        <p:spPr bwMode="auto">
          <a:xfrm>
            <a:off x="5334000" y="6477000"/>
            <a:ext cx="2133600" cy="228600"/>
          </a:xfrm>
          <a:prstGeom prst="bevel">
            <a:avLst>
              <a:gd name="adj" fmla="val 12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Print Best tour</a:t>
            </a:r>
          </a:p>
        </p:txBody>
      </p:sp>
      <p:sp>
        <p:nvSpPr>
          <p:cNvPr id="10252" name="Line 31"/>
          <p:cNvSpPr>
            <a:spLocks noChangeShapeType="1"/>
          </p:cNvSpPr>
          <p:nvPr/>
        </p:nvSpPr>
        <p:spPr bwMode="auto">
          <a:xfrm>
            <a:off x="6324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Line 32"/>
          <p:cNvSpPr>
            <a:spLocks noChangeShapeType="1"/>
          </p:cNvSpPr>
          <p:nvPr/>
        </p:nvSpPr>
        <p:spPr bwMode="auto">
          <a:xfrm>
            <a:off x="63246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33"/>
          <p:cNvSpPr>
            <a:spLocks noChangeShapeType="1"/>
          </p:cNvSpPr>
          <p:nvPr/>
        </p:nvSpPr>
        <p:spPr bwMode="auto">
          <a:xfrm>
            <a:off x="6400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Line 34"/>
          <p:cNvSpPr>
            <a:spLocks noChangeShapeType="1"/>
          </p:cNvSpPr>
          <p:nvPr/>
        </p:nvSpPr>
        <p:spPr bwMode="auto">
          <a:xfrm>
            <a:off x="64008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Line 35"/>
          <p:cNvSpPr>
            <a:spLocks noChangeShapeType="1"/>
          </p:cNvSpPr>
          <p:nvPr/>
        </p:nvSpPr>
        <p:spPr bwMode="auto">
          <a:xfrm>
            <a:off x="6400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Line 36"/>
          <p:cNvSpPr>
            <a:spLocks noChangeShapeType="1"/>
          </p:cNvSpPr>
          <p:nvPr/>
        </p:nvSpPr>
        <p:spPr bwMode="auto">
          <a:xfrm>
            <a:off x="6400800" y="609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Line 37"/>
          <p:cNvSpPr>
            <a:spLocks noChangeShapeType="1"/>
          </p:cNvSpPr>
          <p:nvPr/>
        </p:nvSpPr>
        <p:spPr bwMode="auto">
          <a:xfrm flipH="1">
            <a:off x="38100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Line 38"/>
          <p:cNvSpPr>
            <a:spLocks noChangeShapeType="1"/>
          </p:cNvSpPr>
          <p:nvPr/>
        </p:nvSpPr>
        <p:spPr bwMode="auto">
          <a:xfrm flipV="1">
            <a:off x="3810000" y="2286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>
            <a:off x="3810000" y="2286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4467225" y="3657600"/>
            <a:ext cx="36195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900"/>
              <a:t>yes</a:t>
            </a:r>
            <a:endParaRPr lang="en-US" sz="1800"/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6424613" y="4267200"/>
            <a:ext cx="33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900"/>
              <a:t>No</a:t>
            </a:r>
          </a:p>
        </p:txBody>
      </p:sp>
      <p:sp>
        <p:nvSpPr>
          <p:cNvPr id="10263" name="Line 42"/>
          <p:cNvSpPr>
            <a:spLocks noChangeShapeType="1"/>
          </p:cNvSpPr>
          <p:nvPr/>
        </p:nvSpPr>
        <p:spPr bwMode="auto">
          <a:xfrm>
            <a:off x="64008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4" name="AutoShape 43"/>
          <p:cNvSpPr>
            <a:spLocks noChangeArrowheads="1"/>
          </p:cNvSpPr>
          <p:nvPr/>
        </p:nvSpPr>
        <p:spPr bwMode="auto">
          <a:xfrm>
            <a:off x="5410200" y="5715000"/>
            <a:ext cx="1981200" cy="457200"/>
          </a:xfrm>
          <a:prstGeom prst="flowChartDecision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>
                <a:latin typeface="Courier New" panose="02070309020205020404" pitchFamily="49" charset="0"/>
              </a:rPr>
              <a:t>Stopping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000">
                <a:latin typeface="Courier New" panose="02070309020205020404" pitchFamily="49" charset="0"/>
              </a:rPr>
              <a:t>criteria</a:t>
            </a:r>
            <a:r>
              <a:rPr lang="en-US" sz="12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265" name="Line 44"/>
          <p:cNvSpPr>
            <a:spLocks noChangeShapeType="1"/>
          </p:cNvSpPr>
          <p:nvPr/>
        </p:nvSpPr>
        <p:spPr bwMode="auto">
          <a:xfrm flipH="1">
            <a:off x="3048000" y="5943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6" name="Line 45"/>
          <p:cNvSpPr>
            <a:spLocks noChangeShapeType="1"/>
          </p:cNvSpPr>
          <p:nvPr/>
        </p:nvSpPr>
        <p:spPr bwMode="auto">
          <a:xfrm flipV="1">
            <a:off x="30480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7" name="Line 46"/>
          <p:cNvSpPr>
            <a:spLocks noChangeShapeType="1"/>
          </p:cNvSpPr>
          <p:nvPr/>
        </p:nvSpPr>
        <p:spPr bwMode="auto">
          <a:xfrm>
            <a:off x="3048000" y="2133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68" name="Text Box 47"/>
          <p:cNvSpPr txBox="1">
            <a:spLocks noChangeArrowheads="1"/>
          </p:cNvSpPr>
          <p:nvPr/>
        </p:nvSpPr>
        <p:spPr bwMode="auto">
          <a:xfrm>
            <a:off x="5972175" y="6172200"/>
            <a:ext cx="3619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900"/>
              <a:t>yes</a:t>
            </a:r>
            <a:endParaRPr lang="en-US" sz="1800"/>
          </a:p>
        </p:txBody>
      </p:sp>
      <p:sp>
        <p:nvSpPr>
          <p:cNvPr id="10269" name="Text Box 48"/>
          <p:cNvSpPr txBox="1">
            <a:spLocks noChangeArrowheads="1"/>
          </p:cNvSpPr>
          <p:nvPr/>
        </p:nvSpPr>
        <p:spPr bwMode="auto">
          <a:xfrm>
            <a:off x="4595813" y="5638800"/>
            <a:ext cx="330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9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362200" y="5334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6767FF"/>
                </a:solidFill>
                <a:latin typeface="Times New Roman" panose="02020603050405020304" pitchFamily="18" charset="0"/>
              </a:rPr>
              <a:t>ACS : Ant Colony System for TSP</a:t>
            </a:r>
            <a:r>
              <a:rPr 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endParaRPr 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209800" y="11430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77343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2722" y="1120878"/>
            <a:ext cx="305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419" y="2507226"/>
            <a:ext cx="10878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shown in the iteration number 5 that all the ants converge to the best path which</a:t>
            </a:r>
          </a:p>
          <a:p>
            <a:r>
              <a:rPr lang="en-IN" dirty="0"/>
              <a:t> gives minimum distance. The pheromone distribution for iteration and the next city selection</a:t>
            </a:r>
          </a:p>
          <a:p>
            <a:r>
              <a:rPr lang="en-IN" dirty="0"/>
              <a:t> based on maximum probability is determined in the iteration. It is evident from the analysis that </a:t>
            </a:r>
          </a:p>
          <a:p>
            <a:r>
              <a:rPr lang="en-IN" dirty="0"/>
              <a:t>the rich </a:t>
            </a:r>
            <a:r>
              <a:rPr lang="en-IN" b="1" dirty="0">
                <a:hlinkClick r:id="rId2"/>
              </a:rPr>
              <a:t>pheromone edge </a:t>
            </a:r>
            <a:r>
              <a:rPr lang="en-IN" dirty="0"/>
              <a:t>is converges the best path for the travelling </a:t>
            </a:r>
            <a:r>
              <a:rPr lang="en-IN" b="1" dirty="0">
                <a:hlinkClick r:id="rId3"/>
              </a:rPr>
              <a:t>salesmen problems</a:t>
            </a:r>
            <a:r>
              <a:rPr lang="en-IN" dirty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969" y="798490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582" y="2640542"/>
            <a:ext cx="113848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linkClick r:id="rId2"/>
              </a:rPr>
              <a:t>Ant Colony Optimization</a:t>
            </a:r>
            <a:r>
              <a:rPr lang="en-IN" dirty="0"/>
              <a:t> (ACO) is a relatively </a:t>
            </a:r>
            <a:r>
              <a:rPr lang="en-IN" dirty="0" smtClean="0"/>
              <a:t>new </a:t>
            </a:r>
            <a:r>
              <a:rPr lang="en-IN" dirty="0"/>
              <a:t>and successful technique in the</a:t>
            </a:r>
          </a:p>
          <a:p>
            <a:r>
              <a:rPr lang="en-IN" dirty="0"/>
              <a:t> field of </a:t>
            </a:r>
            <a:r>
              <a:rPr lang="en-IN" b="1" dirty="0">
                <a:hlinkClick r:id="rId3"/>
              </a:rPr>
              <a:t>swarm intelligence</a:t>
            </a:r>
            <a:r>
              <a:rPr lang="en-IN" dirty="0"/>
              <a:t>. This technique was first introduced by </a:t>
            </a:r>
            <a:r>
              <a:rPr lang="en-IN" dirty="0" err="1"/>
              <a:t>Dorigo</a:t>
            </a:r>
            <a:r>
              <a:rPr lang="en-IN" dirty="0"/>
              <a:t> and his colleagues [</a:t>
            </a:r>
            <a:r>
              <a:rPr lang="en-IN" dirty="0">
                <a:hlinkClick r:id="rId4" tooltip="1"/>
              </a:rPr>
              <a:t>1</a:t>
            </a:r>
            <a:r>
              <a:rPr lang="en-IN" dirty="0"/>
              <a:t>,</a:t>
            </a:r>
            <a:r>
              <a:rPr lang="en-IN" dirty="0">
                <a:hlinkClick r:id="rId5" tooltip="2"/>
              </a:rPr>
              <a:t>2</a:t>
            </a:r>
            <a:r>
              <a:rPr lang="en-IN" dirty="0"/>
              <a:t>].</a:t>
            </a:r>
          </a:p>
          <a:p>
            <a:r>
              <a:rPr lang="en-IN" dirty="0"/>
              <a:t> This technique is used for many applications especially problems that belong to the combinatorial</a:t>
            </a:r>
          </a:p>
          <a:p>
            <a:r>
              <a:rPr lang="en-IN" dirty="0"/>
              <a:t> optimization. ACO algorithm models represent the behaviour of real ant colonies in establishing the </a:t>
            </a:r>
          </a:p>
          <a:p>
            <a:r>
              <a:rPr lang="en-IN" dirty="0"/>
              <a:t>shortest path between food sources and nests. The ants release pheromone on the ground while</a:t>
            </a:r>
          </a:p>
          <a:p>
            <a:r>
              <a:rPr lang="en-IN" dirty="0"/>
              <a:t> walking from their nest to food and then go back to the nest. The ants move according to </a:t>
            </a:r>
          </a:p>
          <a:p>
            <a:r>
              <a:rPr lang="en-IN" dirty="0"/>
              <a:t>the richer amount of pheromones on their path and other ants would be followed and will tend to </a:t>
            </a:r>
          </a:p>
          <a:p>
            <a:r>
              <a:rPr lang="en-IN" dirty="0"/>
              <a:t>choose a shorter path which would have a higher amount of pheromone. Artificial ants imitate the </a:t>
            </a:r>
          </a:p>
          <a:p>
            <a:r>
              <a:rPr lang="en-IN" dirty="0"/>
              <a:t>behaviour of real ants, but can solve much more complicated problem than real ants can.</a:t>
            </a:r>
          </a:p>
        </p:txBody>
      </p:sp>
    </p:spTree>
    <p:extLst>
      <p:ext uri="{BB962C8B-B14F-4D97-AF65-F5344CB8AC3E}">
        <p14:creationId xmlns:p14="http://schemas.microsoft.com/office/powerpoint/2010/main" val="13678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2282" y="697043"/>
            <a:ext cx="8879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Mathematical model of  Ant Colony Optimization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47512" y="2016401"/>
            <a:ext cx="109215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 apply an ant colony algorithm, the optimization problem needs to be converted into the </a:t>
            </a:r>
          </a:p>
          <a:p>
            <a:r>
              <a:rPr lang="en-IN" b="1" dirty="0"/>
              <a:t>problem of finding the shortest path on a weighted graph. In the first step of each iteration,</a:t>
            </a:r>
          </a:p>
          <a:p>
            <a:r>
              <a:rPr lang="en-IN" b="1" dirty="0"/>
              <a:t> each ant stochastically constructs a solution. </a:t>
            </a:r>
          </a:p>
          <a:p>
            <a:r>
              <a:rPr lang="en-IN" b="1" dirty="0"/>
              <a:t>Initially, each ant is placed on some randomly chosen city. An ant k currently at city</a:t>
            </a:r>
          </a:p>
          <a:p>
            <a:r>
              <a:rPr lang="en-IN" b="1" dirty="0"/>
              <a:t> x choose to move to city y by applying the following probabilistic transition rule:</a:t>
            </a:r>
          </a:p>
          <a:p>
            <a:endParaRPr lang="en-IN" b="1" dirty="0"/>
          </a:p>
          <a:p>
            <a:r>
              <a:rPr lang="en-IN" b="1" dirty="0"/>
              <a:t>where </a:t>
            </a:r>
            <a:r>
              <a:rPr lang="en-IN" b="1" dirty="0" err="1"/>
              <a:t>n</a:t>
            </a:r>
            <a:r>
              <a:rPr lang="en-IN" b="1" baseline="-25000" dirty="0" err="1"/>
              <a:t>xy</a:t>
            </a:r>
            <a:r>
              <a:rPr lang="en-IN" b="1" dirty="0"/>
              <a:t> is the heuristic visibility of edge (x, y) generally it is a value of 1/</a:t>
            </a:r>
            <a:r>
              <a:rPr lang="en-IN" b="1" dirty="0" err="1"/>
              <a:t>d</a:t>
            </a:r>
            <a:r>
              <a:rPr lang="en-IN" b="1" baseline="-25000" dirty="0" err="1"/>
              <a:t>xy</a:t>
            </a:r>
            <a:r>
              <a:rPr lang="en-IN" b="1" baseline="-25000" dirty="0"/>
              <a:t>.</a:t>
            </a:r>
          </a:p>
          <a:p>
            <a:r>
              <a:rPr lang="en-IN" b="1" dirty="0"/>
              <a:t> where </a:t>
            </a:r>
            <a:r>
              <a:rPr lang="en-IN" b="1" dirty="0" err="1"/>
              <a:t>d</a:t>
            </a:r>
            <a:r>
              <a:rPr lang="en-IN" b="1" baseline="-25000" dirty="0" err="1"/>
              <a:t>xy</a:t>
            </a:r>
            <a:r>
              <a:rPr lang="en-IN" b="1" dirty="0"/>
              <a:t> is the distance between city x and city y.</a:t>
            </a:r>
          </a:p>
          <a:p>
            <a:r>
              <a:rPr lang="en-IN" b="1" dirty="0"/>
              <a:t>For ant k , the probability </a:t>
            </a:r>
            <a:r>
              <a:rPr lang="en-IN" b="1" dirty="0" err="1"/>
              <a:t>Pxy</a:t>
            </a:r>
            <a:r>
              <a:rPr lang="en-IN" b="1" dirty="0"/>
              <a:t> of moving from state x to state y depends on the </a:t>
            </a:r>
          </a:p>
          <a:p>
            <a:r>
              <a:rPr lang="en-IN" b="1" dirty="0"/>
              <a:t>combination of two values, the attractiveness ηxy of the move and the trail level </a:t>
            </a:r>
            <a:r>
              <a:rPr lang="en-IN" b="1" dirty="0" err="1"/>
              <a:t>Txy</a:t>
            </a:r>
            <a:r>
              <a:rPr lang="en-IN" b="1" dirty="0"/>
              <a:t> of the move.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512" y="1651150"/>
            <a:ext cx="204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Edge selection -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62" y="5239894"/>
            <a:ext cx="4533364" cy="1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820" y="722672"/>
            <a:ext cx="3600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PHEROMON 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188" y="1607575"/>
            <a:ext cx="11173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Trails are usually updated when all ants have completed their solution, increasing or decreasing</a:t>
            </a:r>
          </a:p>
          <a:p>
            <a:r>
              <a:rPr lang="en-IN" dirty="0"/>
              <a:t> the level of trails corresponding to moves that were part of "good" or "bad" solutions, respectively. </a:t>
            </a:r>
          </a:p>
          <a:p>
            <a:r>
              <a:rPr lang="en-IN" dirty="0"/>
              <a:t>An example of a global pheromone updating rule 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2641865"/>
            <a:ext cx="7153962" cy="122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545" y="3975037"/>
            <a:ext cx="1096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where τxy is the amount of pheromone deposited for a state transition ,</a:t>
            </a:r>
          </a:p>
          <a:p>
            <a:r>
              <a:rPr lang="en-IN" dirty="0"/>
              <a:t> ρ is the pheromone evaporation coefficient and ∆𝝉𝑥𝑦 𝑘 is the amount of pheromone deposited </a:t>
            </a:r>
          </a:p>
          <a:p>
            <a:r>
              <a:rPr lang="en-IN" dirty="0"/>
              <a:t>by </a:t>
            </a:r>
            <a:r>
              <a:rPr lang="en-IN" dirty="0" err="1"/>
              <a:t>kth</a:t>
            </a:r>
            <a:r>
              <a:rPr lang="en-IN" dirty="0"/>
              <a:t> ant, typically given for a TSP problem (with moves corresponding to arcs of the graph) by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2" y="5159260"/>
            <a:ext cx="8918852" cy="14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187503" y="515778"/>
            <a:ext cx="3565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EXAMPLE ILLUSTRATION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3" y="4351080"/>
            <a:ext cx="5722374" cy="237418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1667" y="1371600"/>
            <a:ext cx="110770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Suppose that at time t = 0 there are 30 ants at point B (and 30 at point D). And at this moment</a:t>
            </a:r>
          </a:p>
          <a:p>
            <a:r>
              <a:rPr lang="en-IN" dirty="0"/>
              <a:t> there is no pheromone trail on any segments. So the ants randomly choose their path with equal</a:t>
            </a:r>
          </a:p>
          <a:p>
            <a:r>
              <a:rPr lang="en-IN" dirty="0"/>
              <a:t> probability. Therefore, on the average 15 ants from each node will go toward H and 15 toward C</a:t>
            </a:r>
          </a:p>
          <a:p>
            <a:r>
              <a:rPr lang="en-IN" dirty="0"/>
              <a:t> (Fig.1(b)). At t = 1 the 30 new ants that come to B from A find a trail of intensity, 15 on the path </a:t>
            </a:r>
          </a:p>
          <a:p>
            <a:r>
              <a:rPr lang="en-IN" dirty="0"/>
              <a:t>that leads to H, laid by the 15 ants that went that way from B, and a trail of intensity 30 on the </a:t>
            </a:r>
          </a:p>
          <a:p>
            <a:r>
              <a:rPr lang="en-IN" dirty="0"/>
              <a:t>path to C, obtained as the sum of the trail laid by the 15 ants that went that way from B and by</a:t>
            </a:r>
          </a:p>
          <a:p>
            <a:r>
              <a:rPr lang="en-IN" dirty="0"/>
              <a:t> the 15 ants that reached B coming from D via C (Fig.1(c)). The probability of choosing a path is</a:t>
            </a:r>
          </a:p>
          <a:p>
            <a:r>
              <a:rPr lang="en-IN" dirty="0"/>
              <a:t> therefore biased, so that the expected number of ants going toward C will be double of those </a:t>
            </a:r>
          </a:p>
          <a:p>
            <a:r>
              <a:rPr lang="en-IN" dirty="0"/>
              <a:t>going toward H: 20 versus 10, respectively. The same is true for the new 30 ants in D which come</a:t>
            </a:r>
          </a:p>
          <a:p>
            <a:r>
              <a:rPr lang="en-IN" dirty="0"/>
              <a:t> from E. This process continues until all of the ants will eventually choose the shortest path. </a:t>
            </a:r>
          </a:p>
        </p:txBody>
      </p:sp>
    </p:spTree>
    <p:extLst>
      <p:ext uri="{BB962C8B-B14F-4D97-AF65-F5344CB8AC3E}">
        <p14:creationId xmlns:p14="http://schemas.microsoft.com/office/powerpoint/2010/main" val="16517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724400" y="587376"/>
            <a:ext cx="8229600" cy="563563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Iteration 1</a:t>
            </a:r>
          </a:p>
        </p:txBody>
      </p:sp>
      <p:sp>
        <p:nvSpPr>
          <p:cNvPr id="3075" name="Oval 1027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6" name="Oval 1028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7" name="Oval 1029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8" name="Oval 1030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9" name="Oval 1031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3081" name="Text Box 1033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3083" name="Text Box 1035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3084" name="Text Box 1036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3085" name="Group 1037"/>
          <p:cNvGrpSpPr>
            <a:grpSpLocks/>
          </p:cNvGrpSpPr>
          <p:nvPr/>
        </p:nvGrpSpPr>
        <p:grpSpPr bwMode="auto">
          <a:xfrm>
            <a:off x="3733800" y="1371600"/>
            <a:ext cx="914400" cy="1143000"/>
            <a:chOff x="1008" y="864"/>
            <a:chExt cx="576" cy="720"/>
          </a:xfrm>
        </p:grpSpPr>
        <p:pic>
          <p:nvPicPr>
            <p:cNvPr id="3107" name="Picture 103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8" name="Text Box 103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3109" name="Text Box 104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3110" name="Text Box 104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[A]</a:t>
              </a:r>
            </a:p>
          </p:txBody>
        </p:sp>
      </p:grpSp>
      <p:grpSp>
        <p:nvGrpSpPr>
          <p:cNvPr id="3086" name="Group 1042"/>
          <p:cNvGrpSpPr>
            <a:grpSpLocks/>
          </p:cNvGrpSpPr>
          <p:nvPr/>
        </p:nvGrpSpPr>
        <p:grpSpPr bwMode="auto">
          <a:xfrm>
            <a:off x="7086600" y="4495800"/>
            <a:ext cx="914400" cy="1143000"/>
            <a:chOff x="1008" y="864"/>
            <a:chExt cx="576" cy="720"/>
          </a:xfrm>
        </p:grpSpPr>
        <p:pic>
          <p:nvPicPr>
            <p:cNvPr id="3103" name="Picture 1043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4" name="Text Box 104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3105" name="Text Box 104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3106" name="Text Box 1046"/>
            <p:cNvSpPr txBox="1">
              <a:spLocks noChangeArrowheads="1"/>
            </p:cNvSpPr>
            <p:nvPr/>
          </p:nvSpPr>
          <p:spPr bwMode="auto">
            <a:xfrm>
              <a:off x="1152" y="864"/>
              <a:ext cx="271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[E]</a:t>
              </a:r>
            </a:p>
          </p:txBody>
        </p:sp>
      </p:grpSp>
      <p:grpSp>
        <p:nvGrpSpPr>
          <p:cNvPr id="3087" name="Group 1047"/>
          <p:cNvGrpSpPr>
            <a:grpSpLocks/>
          </p:cNvGrpSpPr>
          <p:nvPr/>
        </p:nvGrpSpPr>
        <p:grpSpPr bwMode="auto">
          <a:xfrm>
            <a:off x="5334000" y="2590800"/>
            <a:ext cx="914400" cy="1143000"/>
            <a:chOff x="1008" y="864"/>
            <a:chExt cx="576" cy="720"/>
          </a:xfrm>
        </p:grpSpPr>
        <p:pic>
          <p:nvPicPr>
            <p:cNvPr id="3099" name="Picture 104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0" name="Text Box 104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3101" name="Text Box 105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3102" name="Text Box 105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[C]</a:t>
              </a:r>
            </a:p>
          </p:txBody>
        </p:sp>
      </p:grpSp>
      <p:grpSp>
        <p:nvGrpSpPr>
          <p:cNvPr id="3088" name="Group 1052"/>
          <p:cNvGrpSpPr>
            <a:grpSpLocks/>
          </p:cNvGrpSpPr>
          <p:nvPr/>
        </p:nvGrpSpPr>
        <p:grpSpPr bwMode="auto">
          <a:xfrm>
            <a:off x="7315200" y="1295400"/>
            <a:ext cx="914400" cy="1143000"/>
            <a:chOff x="1008" y="864"/>
            <a:chExt cx="576" cy="720"/>
          </a:xfrm>
        </p:grpSpPr>
        <p:pic>
          <p:nvPicPr>
            <p:cNvPr id="3095" name="Picture 1053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6" name="Text Box 1054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3097" name="Text Box 1055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3098" name="Text Box 1056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[B]</a:t>
              </a:r>
            </a:p>
          </p:txBody>
        </p:sp>
      </p:grpSp>
      <p:grpSp>
        <p:nvGrpSpPr>
          <p:cNvPr id="3089" name="Group 1057"/>
          <p:cNvGrpSpPr>
            <a:grpSpLocks/>
          </p:cNvGrpSpPr>
          <p:nvPr/>
        </p:nvGrpSpPr>
        <p:grpSpPr bwMode="auto">
          <a:xfrm>
            <a:off x="2743200" y="4572000"/>
            <a:ext cx="914400" cy="1143000"/>
            <a:chOff x="1008" y="864"/>
            <a:chExt cx="576" cy="720"/>
          </a:xfrm>
        </p:grpSpPr>
        <p:pic>
          <p:nvPicPr>
            <p:cNvPr id="3091" name="Picture 1058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2" name="Text Box 1059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3093" name="Text Box 1060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3094" name="Text Box 1061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[D]</a:t>
              </a:r>
            </a:p>
          </p:txBody>
        </p:sp>
      </p:grp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1593850" y="53976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2800" kern="0">
                <a:solidFill>
                  <a:srgbClr val="6767FF"/>
                </a:solidFill>
              </a:rPr>
              <a:t>A </a:t>
            </a:r>
            <a:r>
              <a:rPr lang="en-US" sz="3200" kern="0">
                <a:solidFill>
                  <a:srgbClr val="6767FF"/>
                </a:solidFill>
              </a:rPr>
              <a:t>simple</a:t>
            </a:r>
            <a:r>
              <a:rPr lang="en-US" sz="2800" kern="0">
                <a:solidFill>
                  <a:srgbClr val="6767FF"/>
                </a:solidFill>
              </a:rPr>
              <a:t> TSP example</a:t>
            </a:r>
            <a:endParaRPr lang="en-US" sz="2800" kern="0" dirty="0">
              <a:solidFill>
                <a:srgbClr val="6767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How to build next sub-solution?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733800" y="1371600"/>
            <a:ext cx="914400" cy="1143000"/>
            <a:chOff x="1008" y="864"/>
            <a:chExt cx="576" cy="720"/>
          </a:xfrm>
        </p:grpSpPr>
        <p:pic>
          <p:nvPicPr>
            <p:cNvPr id="4135" name="Picture 6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6" name="Text Box 6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4137" name="Text Box 6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4138" name="Text Box 6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[A]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352800" y="2438400"/>
            <a:ext cx="914400" cy="1143000"/>
            <a:chOff x="1008" y="864"/>
            <a:chExt cx="576" cy="720"/>
          </a:xfrm>
        </p:grpSpPr>
        <p:pic>
          <p:nvPicPr>
            <p:cNvPr id="4131" name="Picture 85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2" name="Text Box 8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4133" name="Text Box 8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4134" name="Text Box 8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[A]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267200" y="4267200"/>
            <a:ext cx="914400" cy="1143000"/>
            <a:chOff x="1008" y="864"/>
            <a:chExt cx="576" cy="720"/>
          </a:xfrm>
        </p:grpSpPr>
        <p:pic>
          <p:nvPicPr>
            <p:cNvPr id="4127" name="Picture 9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8" name="Text Box 9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4129" name="Text Box 9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4130" name="Text Box 93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[A]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3276600" y="3352800"/>
            <a:ext cx="914400" cy="1143000"/>
            <a:chOff x="1008" y="864"/>
            <a:chExt cx="576" cy="720"/>
          </a:xfrm>
        </p:grpSpPr>
        <p:pic>
          <p:nvPicPr>
            <p:cNvPr id="4123" name="Picture 95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4" name="Text Box 96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4125" name="Text Box 97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4126" name="Text Box 98"/>
            <p:cNvSpPr txBox="1">
              <a:spLocks noChangeArrowheads="1"/>
            </p:cNvSpPr>
            <p:nvPr/>
          </p:nvSpPr>
          <p:spPr bwMode="auto">
            <a:xfrm>
              <a:off x="1152" y="864"/>
              <a:ext cx="277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[A]</a:t>
              </a:r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4114800" y="4191000"/>
            <a:ext cx="914400" cy="1143000"/>
            <a:chOff x="1008" y="864"/>
            <a:chExt cx="576" cy="720"/>
          </a:xfrm>
        </p:grpSpPr>
        <p:pic>
          <p:nvPicPr>
            <p:cNvPr id="4119" name="Picture 100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0" name="Text Box 101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4121" name="Text Box 102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4122" name="Text Box 103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[A,D]</a:t>
              </a:r>
            </a:p>
          </p:txBody>
        </p:sp>
      </p:grpSp>
      <p:sp>
        <p:nvSpPr>
          <p:cNvPr id="203880" name="Line 104"/>
          <p:cNvSpPr>
            <a:spLocks noChangeShapeType="1"/>
          </p:cNvSpPr>
          <p:nvPr/>
        </p:nvSpPr>
        <p:spPr bwMode="auto">
          <a:xfrm flipH="1">
            <a:off x="3810000" y="2133600"/>
            <a:ext cx="762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81" name="Line 105"/>
          <p:cNvSpPr>
            <a:spLocks noChangeShapeType="1"/>
          </p:cNvSpPr>
          <p:nvPr/>
        </p:nvSpPr>
        <p:spPr bwMode="auto">
          <a:xfrm>
            <a:off x="4572000" y="20574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82" name="Line 106"/>
          <p:cNvSpPr>
            <a:spLocks noChangeShapeType="1"/>
          </p:cNvSpPr>
          <p:nvPr/>
        </p:nvSpPr>
        <p:spPr bwMode="auto">
          <a:xfrm>
            <a:off x="4648200" y="2057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3883" name="Line 107"/>
          <p:cNvSpPr>
            <a:spLocks noChangeShapeType="1"/>
          </p:cNvSpPr>
          <p:nvPr/>
        </p:nvSpPr>
        <p:spPr bwMode="auto">
          <a:xfrm>
            <a:off x="4572000" y="2133600"/>
            <a:ext cx="3429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80" grpId="0" animBg="1"/>
      <p:bldP spid="203881" grpId="0" animBg="1"/>
      <p:bldP spid="203882" grpId="0" animBg="1"/>
      <p:bldP spid="2038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Iteration 2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5133" name="Group 23"/>
          <p:cNvGrpSpPr>
            <a:grpSpLocks/>
          </p:cNvGrpSpPr>
          <p:nvPr/>
        </p:nvGrpSpPr>
        <p:grpSpPr bwMode="auto">
          <a:xfrm>
            <a:off x="8458200" y="1371600"/>
            <a:ext cx="914400" cy="1143000"/>
            <a:chOff x="1008" y="864"/>
            <a:chExt cx="576" cy="720"/>
          </a:xfrm>
        </p:grpSpPr>
        <p:pic>
          <p:nvPicPr>
            <p:cNvPr id="5154" name="Picture 2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5" name="Text Box 2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5156" name="Text Box 2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5157" name="Text Box 2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[C,B]</a:t>
              </a:r>
            </a:p>
          </p:txBody>
        </p:sp>
      </p:grpSp>
      <p:grpSp>
        <p:nvGrpSpPr>
          <p:cNvPr id="5134" name="Group 33"/>
          <p:cNvGrpSpPr>
            <a:grpSpLocks/>
          </p:cNvGrpSpPr>
          <p:nvPr/>
        </p:nvGrpSpPr>
        <p:grpSpPr bwMode="auto">
          <a:xfrm>
            <a:off x="3657600" y="1295400"/>
            <a:ext cx="914400" cy="1143000"/>
            <a:chOff x="1008" y="864"/>
            <a:chExt cx="576" cy="720"/>
          </a:xfrm>
        </p:grpSpPr>
        <p:pic>
          <p:nvPicPr>
            <p:cNvPr id="5150" name="Picture 3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1" name="Text Box 3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5152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5153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[E,A]</a:t>
              </a:r>
            </a:p>
          </p:txBody>
        </p:sp>
      </p:grpSp>
      <p:grpSp>
        <p:nvGrpSpPr>
          <p:cNvPr id="5135" name="Group 38"/>
          <p:cNvGrpSpPr>
            <a:grpSpLocks/>
          </p:cNvGrpSpPr>
          <p:nvPr/>
        </p:nvGrpSpPr>
        <p:grpSpPr bwMode="auto">
          <a:xfrm>
            <a:off x="2819400" y="4191000"/>
            <a:ext cx="914400" cy="1143000"/>
            <a:chOff x="1008" y="864"/>
            <a:chExt cx="576" cy="720"/>
          </a:xfrm>
        </p:grpSpPr>
        <p:pic>
          <p:nvPicPr>
            <p:cNvPr id="5146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7" name="Text Box 4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5148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5149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[A,D]</a:t>
              </a:r>
            </a:p>
          </p:txBody>
        </p:sp>
      </p:grpSp>
      <p:grpSp>
        <p:nvGrpSpPr>
          <p:cNvPr id="5136" name="Group 43"/>
          <p:cNvGrpSpPr>
            <a:grpSpLocks/>
          </p:cNvGrpSpPr>
          <p:nvPr/>
        </p:nvGrpSpPr>
        <p:grpSpPr bwMode="auto">
          <a:xfrm>
            <a:off x="5181600" y="2743200"/>
            <a:ext cx="914400" cy="1143000"/>
            <a:chOff x="1008" y="864"/>
            <a:chExt cx="576" cy="720"/>
          </a:xfrm>
        </p:grpSpPr>
        <p:pic>
          <p:nvPicPr>
            <p:cNvPr id="5142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3" name="Text Box 45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5144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5145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389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[B,C]</a:t>
              </a:r>
            </a:p>
          </p:txBody>
        </p:sp>
      </p:grpSp>
      <p:grpSp>
        <p:nvGrpSpPr>
          <p:cNvPr id="5137" name="Group 48"/>
          <p:cNvGrpSpPr>
            <a:grpSpLocks/>
          </p:cNvGrpSpPr>
          <p:nvPr/>
        </p:nvGrpSpPr>
        <p:grpSpPr bwMode="auto">
          <a:xfrm>
            <a:off x="7086600" y="4495800"/>
            <a:ext cx="914400" cy="1143000"/>
            <a:chOff x="1008" y="864"/>
            <a:chExt cx="576" cy="720"/>
          </a:xfrm>
        </p:grpSpPr>
        <p:pic>
          <p:nvPicPr>
            <p:cNvPr id="5138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" name="Text Box 50"/>
            <p:cNvSpPr txBox="1">
              <a:spLocks noChangeArrowheads="1"/>
            </p:cNvSpPr>
            <p:nvPr/>
          </p:nvSpPr>
          <p:spPr bwMode="auto">
            <a:xfrm>
              <a:off x="1056" y="9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5140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5141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383" cy="19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[D,E]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>
                <a:solidFill>
                  <a:srgbClr val="6767FF"/>
                </a:solidFill>
              </a:rPr>
              <a:t>Iteration 3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495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80772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657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60960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79248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479925" y="2170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A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924800" y="5486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E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581400" y="51816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96000" y="3581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8077200" y="22860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B</a:t>
            </a:r>
          </a:p>
        </p:txBody>
      </p:sp>
      <p:grpSp>
        <p:nvGrpSpPr>
          <p:cNvPr id="6157" name="Group 18"/>
          <p:cNvGrpSpPr>
            <a:grpSpLocks/>
          </p:cNvGrpSpPr>
          <p:nvPr/>
        </p:nvGrpSpPr>
        <p:grpSpPr bwMode="auto">
          <a:xfrm>
            <a:off x="3733800" y="1371600"/>
            <a:ext cx="954088" cy="990600"/>
            <a:chOff x="1008" y="864"/>
            <a:chExt cx="814" cy="720"/>
          </a:xfrm>
        </p:grpSpPr>
        <p:pic>
          <p:nvPicPr>
            <p:cNvPr id="6178" name="Picture 1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9" name="Text Box 2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6180" name="Text Box 2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4</a:t>
              </a:r>
            </a:p>
          </p:txBody>
        </p:sp>
        <p:sp>
          <p:nvSpPr>
            <p:cNvPr id="6181" name="Text Box 2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[D,E,A]</a:t>
              </a:r>
            </a:p>
          </p:txBody>
        </p:sp>
      </p:grpSp>
      <p:grpSp>
        <p:nvGrpSpPr>
          <p:cNvPr id="6158" name="Group 33"/>
          <p:cNvGrpSpPr>
            <a:grpSpLocks/>
          </p:cNvGrpSpPr>
          <p:nvPr/>
        </p:nvGrpSpPr>
        <p:grpSpPr bwMode="auto">
          <a:xfrm>
            <a:off x="8458200" y="1447800"/>
            <a:ext cx="954088" cy="990600"/>
            <a:chOff x="1008" y="864"/>
            <a:chExt cx="814" cy="720"/>
          </a:xfrm>
        </p:grpSpPr>
        <p:pic>
          <p:nvPicPr>
            <p:cNvPr id="6174" name="Picture 3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5" name="Text Box 3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6176" name="Text Box 3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5</a:t>
              </a:r>
            </a:p>
          </p:txBody>
        </p:sp>
        <p:sp>
          <p:nvSpPr>
            <p:cNvPr id="6177" name="Text Box 37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[E,A,B]</a:t>
              </a:r>
            </a:p>
          </p:txBody>
        </p:sp>
      </p:grpSp>
      <p:grpSp>
        <p:nvGrpSpPr>
          <p:cNvPr id="6159" name="Group 38"/>
          <p:cNvGrpSpPr>
            <a:grpSpLocks/>
          </p:cNvGrpSpPr>
          <p:nvPr/>
        </p:nvGrpSpPr>
        <p:grpSpPr bwMode="auto">
          <a:xfrm>
            <a:off x="7239000" y="4572000"/>
            <a:ext cx="954088" cy="990600"/>
            <a:chOff x="1008" y="864"/>
            <a:chExt cx="814" cy="720"/>
          </a:xfrm>
        </p:grpSpPr>
        <p:pic>
          <p:nvPicPr>
            <p:cNvPr id="6170" name="Picture 3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1" name="Text Box 4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6172" name="Text Box 4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3</a:t>
              </a:r>
            </a:p>
          </p:txBody>
        </p:sp>
        <p:sp>
          <p:nvSpPr>
            <p:cNvPr id="6173" name="Text Box 42"/>
            <p:cNvSpPr txBox="1">
              <a:spLocks noChangeArrowheads="1"/>
            </p:cNvSpPr>
            <p:nvPr/>
          </p:nvSpPr>
          <p:spPr bwMode="auto">
            <a:xfrm>
              <a:off x="1152" y="864"/>
              <a:ext cx="670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[C,B,E]</a:t>
              </a:r>
            </a:p>
          </p:txBody>
        </p:sp>
      </p:grpSp>
      <p:grpSp>
        <p:nvGrpSpPr>
          <p:cNvPr id="6160" name="Group 43"/>
          <p:cNvGrpSpPr>
            <a:grpSpLocks/>
          </p:cNvGrpSpPr>
          <p:nvPr/>
        </p:nvGrpSpPr>
        <p:grpSpPr bwMode="auto">
          <a:xfrm>
            <a:off x="3962401" y="4343400"/>
            <a:ext cx="963613" cy="990600"/>
            <a:chOff x="1008" y="864"/>
            <a:chExt cx="822" cy="720"/>
          </a:xfrm>
        </p:grpSpPr>
        <p:pic>
          <p:nvPicPr>
            <p:cNvPr id="6166" name="Picture 44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Text Box 45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6168" name="Text Box 46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2</a:t>
              </a:r>
            </a:p>
          </p:txBody>
        </p:sp>
        <p:sp>
          <p:nvSpPr>
            <p:cNvPr id="6169" name="Text Box 47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[B,C,D]</a:t>
              </a:r>
            </a:p>
          </p:txBody>
        </p:sp>
      </p:grpSp>
      <p:grpSp>
        <p:nvGrpSpPr>
          <p:cNvPr id="6161" name="Group 48"/>
          <p:cNvGrpSpPr>
            <a:grpSpLocks/>
          </p:cNvGrpSpPr>
          <p:nvPr/>
        </p:nvGrpSpPr>
        <p:grpSpPr bwMode="auto">
          <a:xfrm>
            <a:off x="5486401" y="2743200"/>
            <a:ext cx="963613" cy="990600"/>
            <a:chOff x="1008" y="864"/>
            <a:chExt cx="822" cy="720"/>
          </a:xfrm>
        </p:grpSpPr>
        <p:pic>
          <p:nvPicPr>
            <p:cNvPr id="6162" name="Picture 49" descr="onea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960"/>
              <a:ext cx="47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3" name="Text Box 50"/>
            <p:cNvSpPr txBox="1">
              <a:spLocks noChangeArrowheads="1"/>
            </p:cNvSpPr>
            <p:nvPr/>
          </p:nvSpPr>
          <p:spPr bwMode="auto">
            <a:xfrm>
              <a:off x="1055" y="912"/>
              <a:ext cx="5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2400" b="1"/>
            </a:p>
          </p:txBody>
        </p:sp>
        <p:sp>
          <p:nvSpPr>
            <p:cNvPr id="6164" name="Text Box 51"/>
            <p:cNvSpPr txBox="1">
              <a:spLocks noChangeArrowheads="1"/>
            </p:cNvSpPr>
            <p:nvPr/>
          </p:nvSpPr>
          <p:spPr bwMode="auto">
            <a:xfrm>
              <a:off x="1104" y="1344"/>
              <a:ext cx="22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200" b="1"/>
                <a:t>1</a:t>
              </a:r>
            </a:p>
          </p:txBody>
        </p:sp>
        <p:sp>
          <p:nvSpPr>
            <p:cNvPr id="6165" name="Text Box 52"/>
            <p:cNvSpPr txBox="1">
              <a:spLocks noChangeArrowheads="1"/>
            </p:cNvSpPr>
            <p:nvPr/>
          </p:nvSpPr>
          <p:spPr bwMode="auto">
            <a:xfrm>
              <a:off x="1152" y="864"/>
              <a:ext cx="678" cy="2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400" b="1"/>
                <a:t>[A,D,C]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745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Copperplate Gothic Bold</vt:lpstr>
      <vt:lpstr>Courier New</vt:lpstr>
      <vt:lpstr>Times New Roman</vt:lpstr>
      <vt:lpstr>Wingdings 3</vt:lpstr>
      <vt:lpstr>Ion Boardroom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1</vt:lpstr>
      <vt:lpstr>How to build next sub-solution?</vt:lpstr>
      <vt:lpstr>Iteration 2</vt:lpstr>
      <vt:lpstr>Iteration 3</vt:lpstr>
      <vt:lpstr>Iteration 4</vt:lpstr>
      <vt:lpstr>Iteration 5</vt:lpstr>
      <vt:lpstr>Path and Pheromone Evaluation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</dc:creator>
  <cp:lastModifiedBy>Rudra Ghosh</cp:lastModifiedBy>
  <cp:revision>44</cp:revision>
  <dcterms:created xsi:type="dcterms:W3CDTF">2019-11-11T15:43:53Z</dcterms:created>
  <dcterms:modified xsi:type="dcterms:W3CDTF">2020-05-12T14:05:54Z</dcterms:modified>
</cp:coreProperties>
</file>