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9645-18B8-4157-89C3-90E38AA018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39EEA8-FEFA-4B9D-939F-924D12E84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3BAE44-08AC-4E3F-8CA3-5081C006958A}"/>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5" name="Footer Placeholder 4">
            <a:extLst>
              <a:ext uri="{FF2B5EF4-FFF2-40B4-BE49-F238E27FC236}">
                <a16:creationId xmlns:a16="http://schemas.microsoft.com/office/drawing/2014/main" id="{B7460602-F45B-4AD7-871F-174D9D197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E0FB31-2A7A-4BD1-895B-251567650D37}"/>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369961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3343-B904-47E0-A57A-0494586AC8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C45EF6-287F-4D3C-9A64-3FDF8464DE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ECEC0-BF9A-41F8-B9DF-787B51CB2418}"/>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5" name="Footer Placeholder 4">
            <a:extLst>
              <a:ext uri="{FF2B5EF4-FFF2-40B4-BE49-F238E27FC236}">
                <a16:creationId xmlns:a16="http://schemas.microsoft.com/office/drawing/2014/main" id="{D15FBEB4-FBA5-44B3-B5A4-8BA304D9B3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560DC-0B6F-4061-A15A-9D9D81C98131}"/>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139027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B7D2E-0971-4C73-96C2-6E453B15B9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A18B0C-7E79-4183-9E21-48C54FC169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D9804A-A117-45CB-8EA9-B653B674B128}"/>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5" name="Footer Placeholder 4">
            <a:extLst>
              <a:ext uri="{FF2B5EF4-FFF2-40B4-BE49-F238E27FC236}">
                <a16:creationId xmlns:a16="http://schemas.microsoft.com/office/drawing/2014/main" id="{DA57A490-2E48-40C4-A5FD-59D6214AD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35B2B5-4276-4F5A-913E-3BB2EDD512C7}"/>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5580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41D-0416-424B-BDA3-C7A10AFA6E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9B2D2-EB27-476F-8368-7277ABA9F0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C99674-FB6C-43A2-B878-226CF126ADD8}"/>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5" name="Footer Placeholder 4">
            <a:extLst>
              <a:ext uri="{FF2B5EF4-FFF2-40B4-BE49-F238E27FC236}">
                <a16:creationId xmlns:a16="http://schemas.microsoft.com/office/drawing/2014/main" id="{5511D07B-5DB2-4177-8C1C-970278400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DD1BB-441C-4076-87F6-F2328675D8D6}"/>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70813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20B5-D8DF-47DB-B861-D1C8671043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52C7FE-A909-412F-8A9E-29FDA48E09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10FC2B-7053-4E9A-92BE-B3CF1233CDBC}"/>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5" name="Footer Placeholder 4">
            <a:extLst>
              <a:ext uri="{FF2B5EF4-FFF2-40B4-BE49-F238E27FC236}">
                <a16:creationId xmlns:a16="http://schemas.microsoft.com/office/drawing/2014/main" id="{450A4AD1-54FC-4F4C-A39A-EF6A179DA2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81466-D96B-43F4-9D4A-B017485E43BA}"/>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40147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F550-CD40-4DB8-8811-5496A988B2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60ED22-4F52-433E-8F8A-CB5FE8D7D7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AE1B73-4FA7-48A3-9ACE-F9076FC6D0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07687C-7195-47DA-A64C-0B64C3E21C7A}"/>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6" name="Footer Placeholder 5">
            <a:extLst>
              <a:ext uri="{FF2B5EF4-FFF2-40B4-BE49-F238E27FC236}">
                <a16:creationId xmlns:a16="http://schemas.microsoft.com/office/drawing/2014/main" id="{0543534A-C235-4FAF-837B-78BAC43A15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984D8-8B07-4F95-A205-C664457B92EB}"/>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363887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6435-430E-4B2B-AE81-855873E59C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17B6F6-D38A-42D4-BDA8-15BFD5F356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9D7AA1-6E00-4299-A937-2A348E589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303421-3438-4AAF-8132-B986EC708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70D0F-0788-495B-8544-63599EFA85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DE746C-7EA6-4DF9-8744-41C988300D40}"/>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8" name="Footer Placeholder 7">
            <a:extLst>
              <a:ext uri="{FF2B5EF4-FFF2-40B4-BE49-F238E27FC236}">
                <a16:creationId xmlns:a16="http://schemas.microsoft.com/office/drawing/2014/main" id="{B5BEB638-92DE-44FF-AECA-146463E5DD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7D4EBA-6485-4A65-AA21-83D1EF9A6A5B}"/>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353733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78F5-82ED-434E-B39D-C75736C242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BB3A70-24F6-4F4A-A656-853493096939}"/>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4" name="Footer Placeholder 3">
            <a:extLst>
              <a:ext uri="{FF2B5EF4-FFF2-40B4-BE49-F238E27FC236}">
                <a16:creationId xmlns:a16="http://schemas.microsoft.com/office/drawing/2014/main" id="{0B08CBD5-CC0F-4304-B2D9-036BBA0B69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996ED2-BAC9-4C3D-B76E-7F87907A7F1E}"/>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410777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B2EC8-572A-4186-8C28-E0638E638FD1}"/>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3" name="Footer Placeholder 2">
            <a:extLst>
              <a:ext uri="{FF2B5EF4-FFF2-40B4-BE49-F238E27FC236}">
                <a16:creationId xmlns:a16="http://schemas.microsoft.com/office/drawing/2014/main" id="{504A6005-805D-4390-ABBF-5B20254B62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DC5317-AA0D-4F90-8016-F0720C833FA1}"/>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22399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CC1C-F1DF-42B6-A9B7-F9EF0B371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92DD8A-153F-4F32-A340-030215CC13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EB8CC8-7B53-4BE9-85FD-20D3A0944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CAE29F-1055-4338-8C4C-D9E940CB0B07}"/>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6" name="Footer Placeholder 5">
            <a:extLst>
              <a:ext uri="{FF2B5EF4-FFF2-40B4-BE49-F238E27FC236}">
                <a16:creationId xmlns:a16="http://schemas.microsoft.com/office/drawing/2014/main" id="{62D85450-4ABC-4A47-B29A-EE8B19055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C27E5-9534-41AF-9478-9A74AAD51C17}"/>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377400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7644-79DE-4C85-9F4D-F695C43C9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4BFD82-11D3-40DE-AB39-1C3BBC4C9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A0684F-1E8B-4267-B23D-EBD2CEFEF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30343B-B8F4-42C2-AFAC-5C50FCF88B99}"/>
              </a:ext>
            </a:extLst>
          </p:cNvPr>
          <p:cNvSpPr>
            <a:spLocks noGrp="1"/>
          </p:cNvSpPr>
          <p:nvPr>
            <p:ph type="dt" sz="half" idx="10"/>
          </p:nvPr>
        </p:nvSpPr>
        <p:spPr/>
        <p:txBody>
          <a:bodyPr/>
          <a:lstStyle/>
          <a:p>
            <a:fld id="{09A68CE2-5381-40F4-A8E2-ED509B299948}" type="datetimeFigureOut">
              <a:rPr lang="en-IN" smtClean="0"/>
              <a:t>18-05-2024</a:t>
            </a:fld>
            <a:endParaRPr lang="en-IN"/>
          </a:p>
        </p:txBody>
      </p:sp>
      <p:sp>
        <p:nvSpPr>
          <p:cNvPr id="6" name="Footer Placeholder 5">
            <a:extLst>
              <a:ext uri="{FF2B5EF4-FFF2-40B4-BE49-F238E27FC236}">
                <a16:creationId xmlns:a16="http://schemas.microsoft.com/office/drawing/2014/main" id="{333DF8D0-DE8F-4983-AE78-B13D38B6B2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0FE68E-E337-4399-B4F6-E7A73EA161A7}"/>
              </a:ext>
            </a:extLst>
          </p:cNvPr>
          <p:cNvSpPr>
            <a:spLocks noGrp="1"/>
          </p:cNvSpPr>
          <p:nvPr>
            <p:ph type="sldNum" sz="quarter" idx="12"/>
          </p:nvPr>
        </p:nvSpPr>
        <p:spPr/>
        <p:txBody>
          <a:bodyPr/>
          <a:lstStyle/>
          <a:p>
            <a:fld id="{0D699A4A-29C6-41E4-925B-8A1C81B683A1}" type="slidenum">
              <a:rPr lang="en-IN" smtClean="0"/>
              <a:t>‹#›</a:t>
            </a:fld>
            <a:endParaRPr lang="en-IN"/>
          </a:p>
        </p:txBody>
      </p:sp>
    </p:spTree>
    <p:extLst>
      <p:ext uri="{BB962C8B-B14F-4D97-AF65-F5344CB8AC3E}">
        <p14:creationId xmlns:p14="http://schemas.microsoft.com/office/powerpoint/2010/main" val="296339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4FF49-266E-47FF-84E4-7FB24FF9D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475BAA-1BA7-48B5-B5FB-3DD9CBFE1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20EE4-ED5F-447C-8A44-2ECE39B8F8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68CE2-5381-40F4-A8E2-ED509B299948}" type="datetimeFigureOut">
              <a:rPr lang="en-IN" smtClean="0"/>
              <a:t>18-05-2024</a:t>
            </a:fld>
            <a:endParaRPr lang="en-IN"/>
          </a:p>
        </p:txBody>
      </p:sp>
      <p:sp>
        <p:nvSpPr>
          <p:cNvPr id="5" name="Footer Placeholder 4">
            <a:extLst>
              <a:ext uri="{FF2B5EF4-FFF2-40B4-BE49-F238E27FC236}">
                <a16:creationId xmlns:a16="http://schemas.microsoft.com/office/drawing/2014/main" id="{600E8CBB-EF87-4A51-9C47-FA68306148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7B74BD-B1D4-4D73-B584-97BB48CE0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99A4A-29C6-41E4-925B-8A1C81B683A1}" type="slidenum">
              <a:rPr lang="en-IN" smtClean="0"/>
              <a:t>‹#›</a:t>
            </a:fld>
            <a:endParaRPr lang="en-IN"/>
          </a:p>
        </p:txBody>
      </p:sp>
    </p:spTree>
    <p:extLst>
      <p:ext uri="{BB962C8B-B14F-4D97-AF65-F5344CB8AC3E}">
        <p14:creationId xmlns:p14="http://schemas.microsoft.com/office/powerpoint/2010/main" val="2668701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A106-F48D-411E-A892-A8207FE30EA7}"/>
              </a:ext>
            </a:extLst>
          </p:cNvPr>
          <p:cNvSpPr>
            <a:spLocks noGrp="1"/>
          </p:cNvSpPr>
          <p:nvPr>
            <p:ph type="ctrTitle"/>
          </p:nvPr>
        </p:nvSpPr>
        <p:spPr>
          <a:xfrm>
            <a:off x="84667" y="80963"/>
            <a:ext cx="12107333" cy="1222904"/>
          </a:xfrm>
        </p:spPr>
        <p:txBody>
          <a:bodyPr>
            <a:normAutofit fontScale="90000"/>
          </a:bodyPr>
          <a:lstStyle/>
          <a:p>
            <a:r>
              <a:rPr lang="en-US" b="1" dirty="0">
                <a:latin typeface="Times New Roman" panose="02020603050405020304" pitchFamily="18" charset="0"/>
                <a:cs typeface="Times New Roman" panose="02020603050405020304" pitchFamily="18" charset="0"/>
              </a:rPr>
              <a:t>Customer Relationship Management</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7A9ECC8-6B9E-45E8-B6AF-C1B9E29C46EE}"/>
              </a:ext>
            </a:extLst>
          </p:cNvPr>
          <p:cNvSpPr>
            <a:spLocks noGrp="1"/>
          </p:cNvSpPr>
          <p:nvPr>
            <p:ph type="subTitle" idx="1"/>
          </p:nvPr>
        </p:nvSpPr>
        <p:spPr>
          <a:xfrm>
            <a:off x="1524000" y="1867429"/>
            <a:ext cx="9144000" cy="715962"/>
          </a:xfrm>
        </p:spPr>
        <p:txBody>
          <a:bodyPr/>
          <a:lstStyle/>
          <a:p>
            <a:r>
              <a:rPr lang="en-US" b="1" dirty="0">
                <a:latin typeface="Times New Roman" panose="02020603050405020304" pitchFamily="18" charset="0"/>
                <a:cs typeface="Times New Roman" panose="02020603050405020304" pitchFamily="18" charset="0"/>
              </a:rPr>
              <a:t>Seshadri Rao </a:t>
            </a:r>
            <a:r>
              <a:rPr lang="en-US" b="1" dirty="0" err="1">
                <a:latin typeface="Times New Roman" panose="02020603050405020304" pitchFamily="18" charset="0"/>
                <a:cs typeface="Times New Roman" panose="02020603050405020304" pitchFamily="18" charset="0"/>
              </a:rPr>
              <a:t>Gudlavalleru</a:t>
            </a:r>
            <a:r>
              <a:rPr lang="en-US" b="1" dirty="0">
                <a:latin typeface="Times New Roman" panose="02020603050405020304" pitchFamily="18" charset="0"/>
                <a:cs typeface="Times New Roman" panose="02020603050405020304" pitchFamily="18" charset="0"/>
              </a:rPr>
              <a:t> Engineering College</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A6D84A-0CFF-40D9-A6EC-6724007D5E5D}"/>
              </a:ext>
            </a:extLst>
          </p:cNvPr>
          <p:cNvSpPr txBox="1"/>
          <p:nvPr/>
        </p:nvSpPr>
        <p:spPr>
          <a:xfrm>
            <a:off x="3354916" y="3244334"/>
            <a:ext cx="5566834" cy="369332"/>
          </a:xfrm>
          <a:prstGeom prst="rect">
            <a:avLst/>
          </a:prstGeom>
          <a:noFill/>
        </p:spPr>
        <p:txBody>
          <a:bodyPr wrap="square" rtlCol="0">
            <a:spAutoFit/>
          </a:bodyPr>
          <a:lstStyle/>
          <a:p>
            <a:pPr algn="ctr"/>
            <a:r>
              <a:rPr lang="en-US" b="1" dirty="0"/>
              <a:t>Team Members</a:t>
            </a:r>
            <a:endParaRPr lang="en-IN" b="1" dirty="0"/>
          </a:p>
        </p:txBody>
      </p:sp>
      <p:sp>
        <p:nvSpPr>
          <p:cNvPr id="5" name="TextBox 4">
            <a:extLst>
              <a:ext uri="{FF2B5EF4-FFF2-40B4-BE49-F238E27FC236}">
                <a16:creationId xmlns:a16="http://schemas.microsoft.com/office/drawing/2014/main" id="{13CFA76F-DC6E-4642-AC94-25B0B7605AB9}"/>
              </a:ext>
            </a:extLst>
          </p:cNvPr>
          <p:cNvSpPr txBox="1"/>
          <p:nvPr/>
        </p:nvSpPr>
        <p:spPr>
          <a:xfrm>
            <a:off x="4199467" y="3613666"/>
            <a:ext cx="4969933" cy="1711366"/>
          </a:xfrm>
          <a:prstGeom prst="rect">
            <a:avLst/>
          </a:prstGeom>
          <a:noFill/>
        </p:spPr>
        <p:txBody>
          <a:bodyPr wrap="square" rtlCol="0">
            <a:spAutoFit/>
          </a:bodyPr>
          <a:lstStyle/>
          <a:p>
            <a:pPr>
              <a:lnSpc>
                <a:spcPct val="150000"/>
              </a:lnSpc>
            </a:pPr>
            <a:r>
              <a:rPr lang="en-IN" dirty="0" err="1"/>
              <a:t>Yarroju</a:t>
            </a:r>
            <a:r>
              <a:rPr lang="en-IN" dirty="0"/>
              <a:t> Rudra Prakash</a:t>
            </a:r>
          </a:p>
          <a:p>
            <a:pPr>
              <a:lnSpc>
                <a:spcPct val="150000"/>
              </a:lnSpc>
            </a:pPr>
            <a:r>
              <a:rPr lang="en-IN" dirty="0" err="1"/>
              <a:t>Lasya</a:t>
            </a:r>
            <a:r>
              <a:rPr lang="en-IN" dirty="0"/>
              <a:t> </a:t>
            </a:r>
            <a:r>
              <a:rPr lang="en-IN" dirty="0" err="1"/>
              <a:t>Galla</a:t>
            </a:r>
            <a:endParaRPr lang="en-IN" dirty="0"/>
          </a:p>
          <a:p>
            <a:pPr>
              <a:lnSpc>
                <a:spcPct val="150000"/>
              </a:lnSpc>
            </a:pPr>
            <a:r>
              <a:rPr lang="en-IN" dirty="0" err="1"/>
              <a:t>Anuhya</a:t>
            </a:r>
            <a:r>
              <a:rPr lang="en-IN" dirty="0"/>
              <a:t> </a:t>
            </a:r>
            <a:r>
              <a:rPr lang="en-IN" dirty="0" err="1"/>
              <a:t>Yaralagadda</a:t>
            </a:r>
            <a:endParaRPr lang="en-IN" dirty="0"/>
          </a:p>
          <a:p>
            <a:pPr>
              <a:lnSpc>
                <a:spcPct val="150000"/>
              </a:lnSpc>
            </a:pPr>
            <a:r>
              <a:rPr lang="en-IN" dirty="0" err="1"/>
              <a:t>Maddhali</a:t>
            </a:r>
            <a:r>
              <a:rPr lang="en-IN" dirty="0"/>
              <a:t> Rudra Sai Naga Venkata Sanjay Gupta</a:t>
            </a:r>
          </a:p>
        </p:txBody>
      </p:sp>
    </p:spTree>
    <p:extLst>
      <p:ext uri="{BB962C8B-B14F-4D97-AF65-F5344CB8AC3E}">
        <p14:creationId xmlns:p14="http://schemas.microsoft.com/office/powerpoint/2010/main" val="158571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F7E35-3640-4B62-A914-8822D7B6C3CF}"/>
              </a:ext>
            </a:extLst>
          </p:cNvPr>
          <p:cNvSpPr txBox="1"/>
          <p:nvPr/>
        </p:nvSpPr>
        <p:spPr>
          <a:xfrm>
            <a:off x="1041400" y="855133"/>
            <a:ext cx="8602133" cy="4411785"/>
          </a:xfrm>
          <a:prstGeom prst="rect">
            <a:avLst/>
          </a:prstGeom>
          <a:noFill/>
        </p:spPr>
        <p:txBody>
          <a:bodyPr wrap="square" rtlCol="0">
            <a:spAutoFit/>
          </a:bodyPr>
          <a:lstStyle/>
          <a:p>
            <a:pPr>
              <a:lnSpc>
                <a:spcPct val="200000"/>
              </a:lnSpc>
            </a:pPr>
            <a:r>
              <a:rPr lang="en-US" sz="2400" b="1" dirty="0">
                <a:latin typeface="Times New Roman" panose="02020603050405020304" pitchFamily="18" charset="0"/>
                <a:cs typeface="Times New Roman" panose="02020603050405020304" pitchFamily="18" charset="0"/>
              </a:rPr>
              <a:t>The  application consists of the following main components: </a:t>
            </a:r>
          </a:p>
          <a:p>
            <a:pPr>
              <a:lnSpc>
                <a:spcPct val="200000"/>
              </a:lnSpc>
            </a:pPr>
            <a:r>
              <a:rPr lang="en-US" sz="2400" b="1" dirty="0">
                <a:latin typeface="Times New Roman" panose="02020603050405020304" pitchFamily="18" charset="0"/>
                <a:cs typeface="Times New Roman" panose="02020603050405020304" pitchFamily="18" charset="0"/>
              </a:rPr>
              <a:t>Sidebar: </a:t>
            </a:r>
            <a:r>
              <a:rPr lang="en-US" sz="2400" dirty="0">
                <a:latin typeface="Times New Roman" panose="02020603050405020304" pitchFamily="18" charset="0"/>
                <a:cs typeface="Times New Roman" panose="02020603050405020304" pitchFamily="18" charset="0"/>
              </a:rPr>
              <a:t>For navigation </a:t>
            </a:r>
          </a:p>
          <a:p>
            <a:pPr>
              <a:lnSpc>
                <a:spcPct val="200000"/>
              </a:lnSpc>
            </a:pPr>
            <a:r>
              <a:rPr lang="en-US" sz="2400" b="1" dirty="0">
                <a:latin typeface="Times New Roman" panose="02020603050405020304" pitchFamily="18" charset="0"/>
                <a:cs typeface="Times New Roman" panose="02020603050405020304" pitchFamily="18" charset="0"/>
              </a:rPr>
              <a:t>Dashboard: </a:t>
            </a:r>
            <a:r>
              <a:rPr lang="en-US" sz="2400" dirty="0">
                <a:latin typeface="Times New Roman" panose="02020603050405020304" pitchFamily="18" charset="0"/>
                <a:cs typeface="Times New Roman" panose="02020603050405020304" pitchFamily="18" charset="0"/>
              </a:rPr>
              <a:t>Overview of key metrics and activities </a:t>
            </a:r>
          </a:p>
          <a:p>
            <a:pPr>
              <a:lnSpc>
                <a:spcPct val="200000"/>
              </a:lnSpc>
            </a:pPr>
            <a:r>
              <a:rPr lang="en-US" sz="2400" b="1" dirty="0">
                <a:latin typeface="Times New Roman" panose="02020603050405020304" pitchFamily="18" charset="0"/>
                <a:cs typeface="Times New Roman" panose="02020603050405020304" pitchFamily="18" charset="0"/>
              </a:rPr>
              <a:t>Inventory: </a:t>
            </a:r>
            <a:r>
              <a:rPr lang="en-US" sz="2400" dirty="0">
                <a:latin typeface="Times New Roman" panose="02020603050405020304" pitchFamily="18" charset="0"/>
                <a:cs typeface="Times New Roman" panose="02020603050405020304" pitchFamily="18" charset="0"/>
              </a:rPr>
              <a:t>Management of products and stock levels </a:t>
            </a:r>
          </a:p>
          <a:p>
            <a:pPr>
              <a:lnSpc>
                <a:spcPct val="200000"/>
              </a:lnSpc>
            </a:pPr>
            <a:r>
              <a:rPr lang="en-US" sz="2400" b="1" dirty="0">
                <a:latin typeface="Times New Roman" panose="02020603050405020304" pitchFamily="18" charset="0"/>
                <a:cs typeface="Times New Roman" panose="02020603050405020304" pitchFamily="18" charset="0"/>
              </a:rPr>
              <a:t>Orders: </a:t>
            </a:r>
            <a:r>
              <a:rPr lang="en-US" sz="2400" dirty="0">
                <a:latin typeface="Times New Roman" panose="02020603050405020304" pitchFamily="18" charset="0"/>
                <a:cs typeface="Times New Roman" panose="02020603050405020304" pitchFamily="18" charset="0"/>
              </a:rPr>
              <a:t>Tracking and managing customer orders </a:t>
            </a:r>
          </a:p>
          <a:p>
            <a:pPr>
              <a:lnSpc>
                <a:spcPct val="200000"/>
              </a:lnSpc>
            </a:pPr>
            <a:r>
              <a:rPr lang="en-US" sz="2400" b="1" dirty="0">
                <a:latin typeface="Times New Roman" panose="02020603050405020304" pitchFamily="18" charset="0"/>
                <a:cs typeface="Times New Roman" panose="02020603050405020304" pitchFamily="18" charset="0"/>
              </a:rPr>
              <a:t>Customers: </a:t>
            </a:r>
            <a:r>
              <a:rPr lang="en-US" sz="2400" dirty="0">
                <a:latin typeface="Times New Roman" panose="02020603050405020304" pitchFamily="18" charset="0"/>
                <a:cs typeface="Times New Roman" panose="02020603050405020304" pitchFamily="18" charset="0"/>
              </a:rPr>
              <a:t>Managing customer information and interactions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70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C98045-174B-4A38-9FD0-4851AC2D1D39}"/>
              </a:ext>
            </a:extLst>
          </p:cNvPr>
          <p:cNvSpPr txBox="1"/>
          <p:nvPr/>
        </p:nvSpPr>
        <p:spPr>
          <a:xfrm>
            <a:off x="990600" y="364067"/>
            <a:ext cx="5266267"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Project Setup</a:t>
            </a:r>
            <a:endParaRPr lang="en-IN"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886B8D2-5F6B-4FBF-83D3-819C4945913C}"/>
              </a:ext>
            </a:extLst>
          </p:cNvPr>
          <p:cNvSpPr txBox="1"/>
          <p:nvPr/>
        </p:nvSpPr>
        <p:spPr>
          <a:xfrm>
            <a:off x="1109133" y="1341744"/>
            <a:ext cx="5147734" cy="378565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Prerequisites </a:t>
            </a:r>
          </a:p>
          <a:p>
            <a:r>
              <a:rPr lang="en-IN" sz="2400" dirty="0">
                <a:latin typeface="Times New Roman" panose="02020603050405020304" pitchFamily="18" charset="0"/>
                <a:cs typeface="Times New Roman" panose="02020603050405020304" pitchFamily="18" charset="0"/>
              </a:rPr>
              <a:t>• Node.js and </a:t>
            </a:r>
            <a:r>
              <a:rPr lang="en-IN" sz="2400" dirty="0" err="1">
                <a:latin typeface="Times New Roman" panose="02020603050405020304" pitchFamily="18" charset="0"/>
                <a:cs typeface="Times New Roman" panose="02020603050405020304" pitchFamily="18" charset="0"/>
              </a:rPr>
              <a:t>npm</a:t>
            </a:r>
            <a:r>
              <a:rPr lang="en-IN" sz="2400" dirty="0">
                <a:latin typeface="Times New Roman" panose="02020603050405020304" pitchFamily="18" charset="0"/>
                <a:cs typeface="Times New Roman" panose="02020603050405020304" pitchFamily="18" charset="0"/>
              </a:rPr>
              <a:t> installed </a:t>
            </a:r>
          </a:p>
          <a:p>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Create a New React Project </a:t>
            </a:r>
          </a:p>
          <a:p>
            <a:pPr marL="285750" indent="-28575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npx</a:t>
            </a:r>
            <a:r>
              <a:rPr lang="en-IN" sz="2400" dirty="0">
                <a:latin typeface="Times New Roman" panose="02020603050405020304" pitchFamily="18" charset="0"/>
                <a:cs typeface="Times New Roman" panose="02020603050405020304" pitchFamily="18" charset="0"/>
              </a:rPr>
              <a:t> create-react-app react-</a:t>
            </a:r>
            <a:r>
              <a:rPr lang="en-IN" sz="2400" dirty="0" err="1">
                <a:latin typeface="Times New Roman" panose="02020603050405020304" pitchFamily="18" charset="0"/>
                <a:cs typeface="Times New Roman" panose="02020603050405020304" pitchFamily="18" charset="0"/>
              </a:rPr>
              <a:t>crm</a:t>
            </a:r>
            <a:r>
              <a:rPr lang="en-IN"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cd react-</a:t>
            </a:r>
            <a:r>
              <a:rPr lang="en-IN" sz="2400" dirty="0" err="1">
                <a:latin typeface="Times New Roman" panose="02020603050405020304" pitchFamily="18" charset="0"/>
                <a:cs typeface="Times New Roman" panose="02020603050405020304" pitchFamily="18" charset="0"/>
              </a:rPr>
              <a:t>crm</a:t>
            </a:r>
            <a:r>
              <a:rPr lang="en-IN"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npm</a:t>
            </a:r>
            <a:r>
              <a:rPr lang="en-IN" sz="2400" dirty="0">
                <a:latin typeface="Times New Roman" panose="02020603050405020304" pitchFamily="18" charset="0"/>
                <a:cs typeface="Times New Roman" panose="02020603050405020304" pitchFamily="18" charset="0"/>
              </a:rPr>
              <a:t> start </a:t>
            </a:r>
          </a:p>
          <a:p>
            <a:r>
              <a:rPr lang="en-IN" sz="24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Install Required Packages </a:t>
            </a:r>
          </a:p>
          <a:p>
            <a:pPr marL="285750" indent="-28575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npm</a:t>
            </a:r>
            <a:r>
              <a:rPr lang="en-IN" sz="2400" dirty="0">
                <a:latin typeface="Times New Roman" panose="02020603050405020304" pitchFamily="18" charset="0"/>
                <a:cs typeface="Times New Roman" panose="02020603050405020304" pitchFamily="18" charset="0"/>
              </a:rPr>
              <a:t> install react-router-</a:t>
            </a:r>
            <a:r>
              <a:rPr lang="en-IN" sz="2400" dirty="0" err="1">
                <a:latin typeface="Times New Roman" panose="02020603050405020304" pitchFamily="18" charset="0"/>
                <a:cs typeface="Times New Roman" panose="02020603050405020304" pitchFamily="18" charset="0"/>
              </a:rPr>
              <a:t>dom</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8190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8DD402-1109-4095-9DEC-14B30F7BD9CB}"/>
              </a:ext>
            </a:extLst>
          </p:cNvPr>
          <p:cNvSpPr txBox="1"/>
          <p:nvPr/>
        </p:nvSpPr>
        <p:spPr>
          <a:xfrm>
            <a:off x="657726" y="673768"/>
            <a:ext cx="4764506"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Components</a:t>
            </a:r>
            <a:endParaRPr lang="en-IN"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84D196-A844-4CFF-AA30-CAA4A64DD6D0}"/>
              </a:ext>
            </a:extLst>
          </p:cNvPr>
          <p:cNvSpPr txBox="1"/>
          <p:nvPr/>
        </p:nvSpPr>
        <p:spPr>
          <a:xfrm>
            <a:off x="914400" y="1604211"/>
            <a:ext cx="7459579" cy="2308324"/>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1.  App </a:t>
            </a:r>
            <a:r>
              <a:rPr lang="fr-FR" sz="2400" dirty="0" err="1">
                <a:latin typeface="Times New Roman" panose="02020603050405020304" pitchFamily="18" charset="0"/>
                <a:cs typeface="Times New Roman" panose="02020603050405020304" pitchFamily="18" charset="0"/>
              </a:rPr>
              <a:t>Footer</a:t>
            </a:r>
            <a:r>
              <a:rPr lang="fr-FR" sz="2400" dirty="0">
                <a:latin typeface="Times New Roman" panose="02020603050405020304" pitchFamily="18" charset="0"/>
                <a:cs typeface="Times New Roman" panose="02020603050405020304" pitchFamily="18" charset="0"/>
              </a:rPr>
              <a:t> Component</a:t>
            </a:r>
          </a:p>
          <a:p>
            <a:r>
              <a:rPr lang="fr-FR" sz="2400" dirty="0">
                <a:latin typeface="Times New Roman" panose="02020603050405020304" pitchFamily="18" charset="0"/>
                <a:cs typeface="Times New Roman" panose="02020603050405020304" pitchFamily="18" charset="0"/>
              </a:rPr>
              <a:t>2.  App Header Component</a:t>
            </a:r>
          </a:p>
          <a:p>
            <a:r>
              <a:rPr lang="fr-FR" sz="2400" dirty="0">
                <a:latin typeface="Times New Roman" panose="02020603050405020304" pitchFamily="18" charset="0"/>
                <a:cs typeface="Times New Roman" panose="02020603050405020304" pitchFamily="18" charset="0"/>
              </a:rPr>
              <a:t>3.  App Routes Component</a:t>
            </a:r>
          </a:p>
          <a:p>
            <a:r>
              <a:rPr lang="fr-FR" sz="2400" dirty="0">
                <a:latin typeface="Times New Roman" panose="02020603050405020304" pitchFamily="18" charset="0"/>
                <a:cs typeface="Times New Roman" panose="02020603050405020304" pitchFamily="18" charset="0"/>
              </a:rPr>
              <a:t>4.  Page Content Component</a:t>
            </a:r>
          </a:p>
          <a:p>
            <a:r>
              <a:rPr lang="fr-FR" sz="2400" dirty="0">
                <a:latin typeface="Times New Roman" panose="02020603050405020304" pitchFamily="18" charset="0"/>
                <a:cs typeface="Times New Roman" panose="02020603050405020304" pitchFamily="18" charset="0"/>
              </a:rPr>
              <a:t>5.  </a:t>
            </a:r>
            <a:r>
              <a:rPr lang="fr-FR" sz="2400" dirty="0" err="1">
                <a:latin typeface="Times New Roman" panose="02020603050405020304" pitchFamily="18" charset="0"/>
                <a:cs typeface="Times New Roman" panose="02020603050405020304" pitchFamily="18" charset="0"/>
              </a:rPr>
              <a:t>Side</a:t>
            </a:r>
            <a:r>
              <a:rPr lang="fr-FR" sz="2400" dirty="0">
                <a:latin typeface="Times New Roman" panose="02020603050405020304" pitchFamily="18" charset="0"/>
                <a:cs typeface="Times New Roman" panose="02020603050405020304" pitchFamily="18" charset="0"/>
              </a:rPr>
              <a:t> Menu Component</a:t>
            </a:r>
          </a:p>
          <a:p>
            <a:r>
              <a:rPr lang="fr-FR" sz="2400" dirty="0">
                <a:latin typeface="Times New Roman" panose="02020603050405020304" pitchFamily="18" charset="0"/>
                <a:cs typeface="Times New Roman" panose="02020603050405020304" pitchFamily="18" charset="0"/>
              </a:rPr>
              <a:t>6.  App Component</a:t>
            </a:r>
          </a:p>
        </p:txBody>
      </p:sp>
    </p:spTree>
    <p:extLst>
      <p:ext uri="{BB962C8B-B14F-4D97-AF65-F5344CB8AC3E}">
        <p14:creationId xmlns:p14="http://schemas.microsoft.com/office/powerpoint/2010/main" val="342156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71AE8-69CB-40A3-8DE2-8322F2162050}"/>
              </a:ext>
            </a:extLst>
          </p:cNvPr>
          <p:cNvSpPr txBox="1"/>
          <p:nvPr/>
        </p:nvSpPr>
        <p:spPr>
          <a:xfrm>
            <a:off x="643467" y="474133"/>
            <a:ext cx="4224866"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Results</a:t>
            </a:r>
            <a:endParaRPr lang="en-IN" sz="3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071757-0E12-4E8B-81E4-17E63664120D}"/>
              </a:ext>
            </a:extLst>
          </p:cNvPr>
          <p:cNvPicPr/>
          <p:nvPr/>
        </p:nvPicPr>
        <p:blipFill>
          <a:blip r:embed="rId2"/>
          <a:stretch>
            <a:fillRect/>
          </a:stretch>
        </p:blipFill>
        <p:spPr>
          <a:xfrm>
            <a:off x="1593949" y="1829914"/>
            <a:ext cx="8368198" cy="4553953"/>
          </a:xfrm>
          <a:prstGeom prst="rect">
            <a:avLst/>
          </a:prstGeom>
        </p:spPr>
      </p:pic>
      <p:sp>
        <p:nvSpPr>
          <p:cNvPr id="5" name="TextBox 4">
            <a:extLst>
              <a:ext uri="{FF2B5EF4-FFF2-40B4-BE49-F238E27FC236}">
                <a16:creationId xmlns:a16="http://schemas.microsoft.com/office/drawing/2014/main" id="{B9D184B2-4C00-4226-8E6B-29C8BC2CCB3F}"/>
              </a:ext>
            </a:extLst>
          </p:cNvPr>
          <p:cNvSpPr txBox="1"/>
          <p:nvPr/>
        </p:nvSpPr>
        <p:spPr>
          <a:xfrm>
            <a:off x="1593949" y="1228967"/>
            <a:ext cx="40265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Dashboard Component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31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C44520-2268-42A2-8B6F-937BED86183B}"/>
              </a:ext>
            </a:extLst>
          </p:cNvPr>
          <p:cNvPicPr/>
          <p:nvPr/>
        </p:nvPicPr>
        <p:blipFill>
          <a:blip r:embed="rId2"/>
          <a:stretch>
            <a:fillRect/>
          </a:stretch>
        </p:blipFill>
        <p:spPr>
          <a:xfrm>
            <a:off x="1767522" y="1655820"/>
            <a:ext cx="9012773" cy="4953527"/>
          </a:xfrm>
          <a:prstGeom prst="rect">
            <a:avLst/>
          </a:prstGeom>
        </p:spPr>
      </p:pic>
      <p:sp>
        <p:nvSpPr>
          <p:cNvPr id="3" name="TextBox 2">
            <a:extLst>
              <a:ext uri="{FF2B5EF4-FFF2-40B4-BE49-F238E27FC236}">
                <a16:creationId xmlns:a16="http://schemas.microsoft.com/office/drawing/2014/main" id="{52C6719E-204F-4156-AC78-BE1D5A682AC0}"/>
              </a:ext>
            </a:extLst>
          </p:cNvPr>
          <p:cNvSpPr txBox="1"/>
          <p:nvPr/>
        </p:nvSpPr>
        <p:spPr>
          <a:xfrm>
            <a:off x="1588167" y="937992"/>
            <a:ext cx="431532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Inventory Component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16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8F51DF-9A69-429B-862F-60FCF0F2D261}"/>
              </a:ext>
            </a:extLst>
          </p:cNvPr>
          <p:cNvPicPr/>
          <p:nvPr/>
        </p:nvPicPr>
        <p:blipFill>
          <a:blip r:embed="rId2"/>
          <a:stretch>
            <a:fillRect/>
          </a:stretch>
        </p:blipFill>
        <p:spPr>
          <a:xfrm>
            <a:off x="1681855" y="1269765"/>
            <a:ext cx="8828289" cy="4938530"/>
          </a:xfrm>
          <a:prstGeom prst="rect">
            <a:avLst/>
          </a:prstGeom>
        </p:spPr>
      </p:pic>
      <p:sp>
        <p:nvSpPr>
          <p:cNvPr id="3" name="TextBox 2">
            <a:extLst>
              <a:ext uri="{FF2B5EF4-FFF2-40B4-BE49-F238E27FC236}">
                <a16:creationId xmlns:a16="http://schemas.microsoft.com/office/drawing/2014/main" id="{71B5BAF8-0BA4-4EAE-97D9-121E8E1366D8}"/>
              </a:ext>
            </a:extLst>
          </p:cNvPr>
          <p:cNvSpPr txBox="1"/>
          <p:nvPr/>
        </p:nvSpPr>
        <p:spPr>
          <a:xfrm>
            <a:off x="1636295" y="649705"/>
            <a:ext cx="410677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Order Component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87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D94B88-C2BE-4791-93F5-5A3641BECB24}"/>
              </a:ext>
            </a:extLst>
          </p:cNvPr>
          <p:cNvPicPr/>
          <p:nvPr/>
        </p:nvPicPr>
        <p:blipFill>
          <a:blip r:embed="rId2"/>
          <a:stretch>
            <a:fillRect/>
          </a:stretch>
        </p:blipFill>
        <p:spPr>
          <a:xfrm>
            <a:off x="1462722" y="1197990"/>
            <a:ext cx="9266556" cy="4753632"/>
          </a:xfrm>
          <a:prstGeom prst="rect">
            <a:avLst/>
          </a:prstGeom>
        </p:spPr>
      </p:pic>
      <p:sp>
        <p:nvSpPr>
          <p:cNvPr id="3" name="TextBox 2">
            <a:extLst>
              <a:ext uri="{FF2B5EF4-FFF2-40B4-BE49-F238E27FC236}">
                <a16:creationId xmlns:a16="http://schemas.microsoft.com/office/drawing/2014/main" id="{729DBA99-6D7A-4EB1-987E-433FA1F4FE70}"/>
              </a:ext>
            </a:extLst>
          </p:cNvPr>
          <p:cNvSpPr txBox="1"/>
          <p:nvPr/>
        </p:nvSpPr>
        <p:spPr>
          <a:xfrm>
            <a:off x="1347537" y="706323"/>
            <a:ext cx="362551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Customers Component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55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8ECB7F-3908-44F8-82ED-ADE50E54ABBB}"/>
              </a:ext>
            </a:extLst>
          </p:cNvPr>
          <p:cNvSpPr txBox="1"/>
          <p:nvPr/>
        </p:nvSpPr>
        <p:spPr>
          <a:xfrm>
            <a:off x="465221" y="529390"/>
            <a:ext cx="6866021"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Conclusion</a:t>
            </a:r>
            <a:endParaRPr lang="en-IN"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BC53360-FF73-4624-8C06-97B5F6B5C225}"/>
              </a:ext>
            </a:extLst>
          </p:cNvPr>
          <p:cNvSpPr txBox="1"/>
          <p:nvPr/>
        </p:nvSpPr>
        <p:spPr>
          <a:xfrm>
            <a:off x="465221" y="1283369"/>
            <a:ext cx="10956758" cy="2862322"/>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This projects provides a comprehensive guide to building a basic CRM system using React, covering project setup, component creation, routing configuration, and basic styling. You have established a modular architecture with key components: Sidebar, Dashboard, Inventory, Orders, and Customers, each tailored to specific functionalities. The Sidebar enables smooth navigation, the Dashboard offers an overview of key metrics, and the Inventory, Orders, and Customers components manage essential CRM data. Moving forward, you can enhance the CRM system by adding forms for data management, integrating state management solutions like Redux or Context API, and connecting to APIs for dynamic data fetching. This foundational setup equips you to build a scalable and feature-rich CRM application.</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237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271</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Customer Relationship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Relationship Management</dc:title>
  <dc:creator>Rudra Prakash</dc:creator>
  <cp:lastModifiedBy>Rudra Prakash</cp:lastModifiedBy>
  <cp:revision>3</cp:revision>
  <dcterms:created xsi:type="dcterms:W3CDTF">2024-05-18T12:28:11Z</dcterms:created>
  <dcterms:modified xsi:type="dcterms:W3CDTF">2024-05-18T12:40:41Z</dcterms:modified>
</cp:coreProperties>
</file>