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f4OsAJFft_GMHZOvOyIcC3pJ8eMi0LxZ/edit?usp=sharing&amp;ouid=105631611759480872191&amp;rtpof=true&amp;sd=true" TargetMode="External"/><Relationship Id="rId2" Type="http://schemas.openxmlformats.org/officeDocument/2006/relationships/hyperlink" Target="https://docs.google.com/spreadsheets/d/15IDjFlA9QG80zT-bH8fbdsBu-LgAYgTYTaYysOJNjSY/edit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colab.research.google.com/drive/152AmjdySkO6ByuObIzEEk-H-TzBo_At6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IMDB MOVIE Analysis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Rudra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AggarwaL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3582-9A08-E7B3-85A2-05859E98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5741"/>
            <a:ext cx="10058400" cy="1226819"/>
          </a:xfrm>
        </p:spPr>
        <p:txBody>
          <a:bodyPr>
            <a:noAutofit/>
          </a:bodyPr>
          <a:lstStyle/>
          <a:p>
            <a:r>
              <a:rPr lang="en-GB" sz="3600" b="1" i="0" dirty="0">
                <a:solidFill>
                  <a:schemeClr val="tx1"/>
                </a:solidFill>
                <a:effectLst/>
                <a:latin typeface="Manrope"/>
              </a:rPr>
              <a:t>Language Analysis: </a:t>
            </a:r>
            <a:r>
              <a:rPr lang="en-GB" sz="3600" b="0" i="0" dirty="0">
                <a:solidFill>
                  <a:schemeClr val="tx1"/>
                </a:solidFill>
                <a:effectLst/>
                <a:latin typeface="Manrope"/>
              </a:rPr>
              <a:t>Situation: Examine the distribution of movies based on their language.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5A46E-1DCC-7175-794F-6DCC904AD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" y="2342912"/>
            <a:ext cx="6838390" cy="38613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35A28-AAE1-477F-FDE6-26DE9607AE58}"/>
              </a:ext>
            </a:extLst>
          </p:cNvPr>
          <p:cNvSpPr txBox="1"/>
          <p:nvPr/>
        </p:nvSpPr>
        <p:spPr>
          <a:xfrm>
            <a:off x="342900" y="197358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table for language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160EC-4416-97E9-38C1-414239625EF4}"/>
              </a:ext>
            </a:extLst>
          </p:cNvPr>
          <p:cNvSpPr txBox="1"/>
          <p:nvPr/>
        </p:nvSpPr>
        <p:spPr>
          <a:xfrm>
            <a:off x="3215640" y="2026920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Pie chart for distribution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980E9-B7C0-2F5B-36B5-7F5A8E1843DC}"/>
              </a:ext>
            </a:extLst>
          </p:cNvPr>
          <p:cNvSpPr txBox="1"/>
          <p:nvPr/>
        </p:nvSpPr>
        <p:spPr>
          <a:xfrm>
            <a:off x="7612380" y="2519264"/>
            <a:ext cx="3954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observing the given pie chart, The </a:t>
            </a:r>
            <a:r>
              <a:rPr lang="en-GB" b="1" dirty="0"/>
              <a:t>English</a:t>
            </a:r>
            <a:r>
              <a:rPr lang="en-GB" dirty="0"/>
              <a:t> language has overwhelming advantage on the IMDB score.</a:t>
            </a:r>
          </a:p>
          <a:p>
            <a:r>
              <a:rPr lang="en-GB" dirty="0"/>
              <a:t>It maybe due to reason that English is a universal language therefore higher the viewer count, more the ratings given.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0EDFA-8851-016D-BF64-33E1107E730D}"/>
              </a:ext>
            </a:extLst>
          </p:cNvPr>
          <p:cNvSpPr txBox="1"/>
          <p:nvPr/>
        </p:nvSpPr>
        <p:spPr>
          <a:xfrm>
            <a:off x="4305300" y="446532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English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5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F960-7E49-FC33-5337-1E5BAD46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i="0" dirty="0">
                <a:solidFill>
                  <a:schemeClr val="tx1"/>
                </a:solidFill>
                <a:effectLst/>
                <a:latin typeface="Manrope"/>
              </a:rPr>
              <a:t>Director Analysis: </a:t>
            </a:r>
            <a:r>
              <a:rPr lang="en-GB" sz="4000" b="0" i="0" dirty="0">
                <a:solidFill>
                  <a:schemeClr val="tx1"/>
                </a:solidFill>
                <a:effectLst/>
                <a:latin typeface="Manrope"/>
              </a:rPr>
              <a:t>Influence of directors on movie ratings.</a:t>
            </a:r>
            <a:endParaRPr lang="en-IN" sz="4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62AF7-66C2-0924-0D18-ED02B9E17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59" y="2312432"/>
            <a:ext cx="2251719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9C7CC-0B91-8AB2-AB56-D30733F26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2312432"/>
            <a:ext cx="6370320" cy="3551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BFDAE-C336-99E7-34D4-A9A477E14709}"/>
              </a:ext>
            </a:extLst>
          </p:cNvPr>
          <p:cNvSpPr txBox="1"/>
          <p:nvPr/>
        </p:nvSpPr>
        <p:spPr>
          <a:xfrm>
            <a:off x="10005060" y="2598420"/>
            <a:ext cx="1539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Best director is </a:t>
            </a:r>
          </a:p>
          <a:p>
            <a:r>
              <a:rPr lang="en-GB" dirty="0">
                <a:solidFill>
                  <a:schemeClr val="accent4"/>
                </a:solidFill>
              </a:rPr>
              <a:t>Akira Kurosawa </a:t>
            </a:r>
            <a:r>
              <a:rPr lang="en-GB" dirty="0"/>
              <a:t>with mean IMDB score of </a:t>
            </a:r>
            <a:r>
              <a:rPr lang="en-GB" dirty="0">
                <a:solidFill>
                  <a:schemeClr val="accent4"/>
                </a:solidFill>
              </a:rPr>
              <a:t>8.7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07E5C-AAFD-7367-155F-99283B922949}"/>
              </a:ext>
            </a:extLst>
          </p:cNvPr>
          <p:cNvSpPr txBox="1"/>
          <p:nvPr/>
        </p:nvSpPr>
        <p:spPr>
          <a:xfrm>
            <a:off x="712461" y="1880438"/>
            <a:ext cx="225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Table (Director)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D68E8-5CC1-E5B7-1964-D0B7C804BFD3}"/>
              </a:ext>
            </a:extLst>
          </p:cNvPr>
          <p:cNvSpPr txBox="1"/>
          <p:nvPr/>
        </p:nvSpPr>
        <p:spPr>
          <a:xfrm>
            <a:off x="4396740" y="1880438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Score vs Director(TOP)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9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19A0-75D2-683C-3659-CC7C9F48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i="0" dirty="0">
                <a:solidFill>
                  <a:schemeClr val="tx1"/>
                </a:solidFill>
                <a:effectLst/>
                <a:latin typeface="Manrope"/>
              </a:rPr>
              <a:t>Budget Analysis:</a:t>
            </a:r>
            <a:r>
              <a:rPr lang="en-GB" sz="3600" b="0" i="0" dirty="0">
                <a:solidFill>
                  <a:schemeClr val="tx1"/>
                </a:solidFill>
                <a:effectLst/>
                <a:latin typeface="Manrope"/>
              </a:rPr>
              <a:t> Explore the relationship between movie budgets and their financial success.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D8F20-54D9-8D01-F24F-FC168E80E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34" y="2688491"/>
            <a:ext cx="3429297" cy="34414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02FBF-9BDB-11E1-A147-521F6B74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881" y="2621279"/>
            <a:ext cx="6766879" cy="3508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FC948-C211-DE48-1B09-F87CC6D3A6B8}"/>
              </a:ext>
            </a:extLst>
          </p:cNvPr>
          <p:cNvSpPr txBox="1"/>
          <p:nvPr/>
        </p:nvSpPr>
        <p:spPr>
          <a:xfrm>
            <a:off x="929471" y="2042160"/>
            <a:ext cx="314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 profit earning companies</a:t>
            </a:r>
          </a:p>
          <a:p>
            <a:r>
              <a:rPr lang="en-GB" dirty="0"/>
              <a:t>Gross - budget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D0CAE-B8AA-6B42-F3E8-589B0C4C9CE5}"/>
              </a:ext>
            </a:extLst>
          </p:cNvPr>
          <p:cNvSpPr txBox="1"/>
          <p:nvPr/>
        </p:nvSpPr>
        <p:spPr>
          <a:xfrm>
            <a:off x="5196840" y="2042160"/>
            <a:ext cx="36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Chart showing profit vs movies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E3114-7332-8923-A7A9-0B02AAC6A620}"/>
              </a:ext>
            </a:extLst>
          </p:cNvPr>
          <p:cNvSpPr txBox="1"/>
          <p:nvPr/>
        </p:nvSpPr>
        <p:spPr>
          <a:xfrm>
            <a:off x="10005229" y="2042160"/>
            <a:ext cx="181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Avatar has highest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55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8E04-2EBB-64D8-6F10-2B8C7EF4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D0FF-8459-67D0-2FA9-35579402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performing the IMDB Movie Analysis Project</a:t>
            </a:r>
          </a:p>
          <a:p>
            <a:r>
              <a:rPr lang="en-GB" dirty="0"/>
              <a:t>I was able to understand many functions of Excel and able to implement them for calculating descriptive statistics and visualise them using charts and pivot table.</a:t>
            </a:r>
          </a:p>
          <a:p>
            <a:r>
              <a:rPr lang="en-GB" dirty="0"/>
              <a:t>I was able to fulfil all the tasks and the answers posted above are correct to the best of my knowledge.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99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8151" y="233083"/>
            <a:ext cx="6719944" cy="1084730"/>
          </a:xfrm>
        </p:spPr>
        <p:txBody>
          <a:bodyPr anchor="ctr">
            <a:norm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</a:rPr>
              <a:t>IMDB Movie Analysis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Project - Description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824" y="5225240"/>
            <a:ext cx="10351627" cy="1143000"/>
          </a:xfrm>
        </p:spPr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8492A6"/>
                </a:solidFill>
                <a:effectLst/>
                <a:latin typeface="Manrope"/>
              </a:rPr>
              <a:t>Here, you'll explore the data to understand the relationships between different variables. You might look at the correlation between movie ratings AND THE IMPACT OF OTHER FACTORS ON IMDB.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71E1F-AE43-935E-AEDF-8D785D354DEC}"/>
              </a:ext>
            </a:extLst>
          </p:cNvPr>
          <p:cNvSpPr txBox="1"/>
          <p:nvPr/>
        </p:nvSpPr>
        <p:spPr>
          <a:xfrm>
            <a:off x="806824" y="1936376"/>
            <a:ext cx="101480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chemeClr val="bg1"/>
                </a:solidFill>
                <a:effectLst/>
                <a:latin typeface="Manrope"/>
              </a:rPr>
              <a:t>The dataset provided is related to IMDB Movies. </a:t>
            </a:r>
          </a:p>
          <a:p>
            <a:r>
              <a:rPr lang="en-GB" sz="2400" b="0" i="0" dirty="0">
                <a:solidFill>
                  <a:schemeClr val="bg1"/>
                </a:solidFill>
                <a:effectLst/>
                <a:latin typeface="Manrope"/>
              </a:rPr>
              <a:t>A potential problem to investigate could be: "What factors influence the success of a movie on IMDB?“</a:t>
            </a:r>
          </a:p>
          <a:p>
            <a:r>
              <a:rPr lang="en-GB" sz="2400" b="0" i="0" dirty="0">
                <a:solidFill>
                  <a:schemeClr val="bg1"/>
                </a:solidFill>
                <a:effectLst/>
                <a:latin typeface="Manrope"/>
              </a:rPr>
              <a:t> Here, success can be defined by high IMDB ratings. </a:t>
            </a:r>
          </a:p>
          <a:p>
            <a:r>
              <a:rPr lang="en-GB" sz="2400" b="0" i="0" dirty="0">
                <a:solidFill>
                  <a:schemeClr val="bg1"/>
                </a:solidFill>
                <a:effectLst/>
                <a:latin typeface="Manrope"/>
              </a:rPr>
              <a:t>The impact of this problem is significant for movie producers, directors, and investors who want to understand what makes a movie successful to make informed decisions in their future projects.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1FAA-3C85-EA61-1795-D0C62281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481" y="214886"/>
            <a:ext cx="3021107" cy="878809"/>
          </a:xfrm>
        </p:spPr>
        <p:txBody>
          <a:bodyPr/>
          <a:lstStyle/>
          <a:p>
            <a:r>
              <a:rPr lang="en-GB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FA04-97D2-0E29-451B-5CDBAE6F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3271"/>
            <a:ext cx="10058400" cy="3905822"/>
          </a:xfrm>
        </p:spPr>
        <p:txBody>
          <a:bodyPr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chemeClr val="tx1"/>
                </a:solidFill>
              </a:rPr>
              <a:t>Download the dataset and open in Excel for analysis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chemeClr val="tx1"/>
                </a:solidFill>
              </a:rPr>
              <a:t>Clean the datasets. 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Manrope"/>
              </a:rPr>
              <a:t>It includes handling missing values, removing duplicates, converting data types if necessary, and possibly feature engineering.</a:t>
            </a:r>
            <a:endParaRPr lang="en-GB" sz="2000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chemeClr val="tx1"/>
                </a:solidFill>
              </a:rPr>
              <a:t>Process the data to answer the asked questions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chemeClr val="tx1"/>
                </a:solidFill>
              </a:rPr>
              <a:t>Use formulas, filters, pivot tables and other functions for finding insights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chemeClr val="tx1"/>
                </a:solidFill>
              </a:rPr>
              <a:t>Create charts and graphs for easy and meaningful data representation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chemeClr val="tx1"/>
                </a:solidFill>
              </a:rPr>
              <a:t>Create report and submit the project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GB" dirty="0"/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6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2035-3A73-8188-BF53-EC0CE14B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Tech Stack Used</a:t>
            </a:r>
            <a:endParaRPr lang="en-IN" dirty="0"/>
          </a:p>
        </p:txBody>
      </p:sp>
      <p:pic>
        <p:nvPicPr>
          <p:cNvPr id="4" name="Google Shape;112;p23">
            <a:extLst>
              <a:ext uri="{FF2B5EF4-FFF2-40B4-BE49-F238E27FC236}">
                <a16:creationId xmlns:a16="http://schemas.microsoft.com/office/drawing/2014/main" id="{DD1614FA-4A40-0022-F902-611615D3BD4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6775" y="2093603"/>
            <a:ext cx="2752165" cy="161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3;p23">
            <a:extLst>
              <a:ext uri="{FF2B5EF4-FFF2-40B4-BE49-F238E27FC236}">
                <a16:creationId xmlns:a16="http://schemas.microsoft.com/office/drawing/2014/main" id="{6890B0BE-6F17-F2F2-43BE-9A69C1CF1F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459" y="2250140"/>
            <a:ext cx="1404225" cy="1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What is Google Colab? Everything You Need To Know - SEM">
            <a:extLst>
              <a:ext uri="{FF2B5EF4-FFF2-40B4-BE49-F238E27FC236}">
                <a16:creationId xmlns:a16="http://schemas.microsoft.com/office/drawing/2014/main" id="{8A5031D6-4EC7-192D-8333-780713D31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188" y="2295307"/>
            <a:ext cx="1739154" cy="13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PNG Transparent – Brands Logos">
            <a:extLst>
              <a:ext uri="{FF2B5EF4-FFF2-40B4-BE49-F238E27FC236}">
                <a16:creationId xmlns:a16="http://schemas.microsoft.com/office/drawing/2014/main" id="{A67EAD1B-AF88-1A92-5789-0519AF27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59" y="2250140"/>
            <a:ext cx="1488142" cy="13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PowerPoint Logo - PNG and Vector - Logo Download">
            <a:extLst>
              <a:ext uri="{FF2B5EF4-FFF2-40B4-BE49-F238E27FC236}">
                <a16:creationId xmlns:a16="http://schemas.microsoft.com/office/drawing/2014/main" id="{4008B3BD-51AA-67C6-E3B5-95C7BF58A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626" y="2295307"/>
            <a:ext cx="1131234" cy="11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99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05E0-9813-25A0-E870-D0BF54BE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&amp;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E884-2D0D-322E-9D06-AD728B15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Originally the dataset(IMDB Movie Analysis) had 5037 rows.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Removed empty rows, special characters, and duplicate values 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Columns that were not relevant in finding insights were hidden 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Before cleaning we had 5037 rows (including headings in first row)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After cleaning we have 3757 rows (including column headings in first row)</a:t>
            </a: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new dataset was then used for further analysis for correctness of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75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B321-F944-75B1-4680-72341194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57468"/>
          </a:xfrm>
        </p:spPr>
        <p:txBody>
          <a:bodyPr>
            <a:normAutofit fontScale="90000"/>
          </a:bodyPr>
          <a:lstStyle/>
          <a:p>
            <a:r>
              <a:rPr lang="en-GB" dirty="0"/>
              <a:t>  Data cleaning and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B79C-4C7B-BCF7-30CD-D19C2DD7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After we got the dataset we manipulated the genre column and split it into individual columns.</a:t>
            </a:r>
          </a:p>
          <a:p>
            <a:r>
              <a:rPr lang="en-GB" dirty="0"/>
              <a:t>We used various Excel functions like AVERAGEIF, MEAN , MEDIAN, VAR to calculate descriptive statistics and impact of these on IMDB Score for the movies</a:t>
            </a:r>
          </a:p>
          <a:p>
            <a:r>
              <a:rPr lang="en-GB" dirty="0"/>
              <a:t>Cleaned Dataset: </a:t>
            </a:r>
            <a:r>
              <a:rPr lang="en-GB" dirty="0">
                <a:hlinkClick r:id="rId2"/>
              </a:rPr>
              <a:t>Dataset</a:t>
            </a:r>
            <a:endParaRPr lang="en-GB" dirty="0"/>
          </a:p>
          <a:p>
            <a:r>
              <a:rPr lang="en-GB" dirty="0"/>
              <a:t>Here is the final Excel sheet attached </a:t>
            </a:r>
            <a:r>
              <a:rPr lang="en-GB" dirty="0">
                <a:hlinkClick r:id="rId3"/>
              </a:rPr>
              <a:t>Dataset Final</a:t>
            </a:r>
            <a:endParaRPr lang="en-GB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9C4A6-C2AD-122F-92D8-175DB07F9DD6}"/>
              </a:ext>
            </a:extLst>
          </p:cNvPr>
          <p:cNvSpPr txBox="1"/>
          <p:nvPr/>
        </p:nvSpPr>
        <p:spPr>
          <a:xfrm>
            <a:off x="1097280" y="986118"/>
            <a:ext cx="969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used python in Google </a:t>
            </a:r>
            <a:r>
              <a:rPr lang="en-GB" dirty="0" err="1"/>
              <a:t>colab</a:t>
            </a:r>
            <a:r>
              <a:rPr lang="en-GB" dirty="0"/>
              <a:t> for cleaning and preprocessing of data.</a:t>
            </a:r>
          </a:p>
          <a:p>
            <a:r>
              <a:rPr lang="en-IN" dirty="0" err="1">
                <a:hlinkClick r:id="rId4"/>
              </a:rPr>
              <a:t>Colab</a:t>
            </a:r>
            <a:r>
              <a:rPr lang="en-IN" dirty="0">
                <a:hlinkClick r:id="rId4"/>
              </a:rPr>
              <a:t> Link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6BC86-5E68-0313-7482-96F9ED756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25" y="3252472"/>
            <a:ext cx="2929652" cy="26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5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1FA0-E667-2B5F-C842-203410FA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1366"/>
            <a:ext cx="10058400" cy="1219200"/>
          </a:xfrm>
        </p:spPr>
        <p:txBody>
          <a:bodyPr>
            <a:noAutofit/>
          </a:bodyPr>
          <a:lstStyle/>
          <a:p>
            <a:r>
              <a:rPr lang="en-GB" sz="3600" b="0" i="0" dirty="0">
                <a:solidFill>
                  <a:srgbClr val="8492A6"/>
                </a:solidFill>
                <a:effectLst/>
                <a:latin typeface="Manrope"/>
              </a:rPr>
              <a:t> </a:t>
            </a:r>
            <a:r>
              <a:rPr lang="en-GB" sz="3600" b="1" i="0" dirty="0">
                <a:solidFill>
                  <a:srgbClr val="8492A6"/>
                </a:solidFill>
                <a:effectLst/>
                <a:latin typeface="Manrope"/>
              </a:rPr>
              <a:t>Movie Genre Analysis:</a:t>
            </a:r>
            <a:r>
              <a:rPr lang="en-GB" sz="3600" b="0" i="0" dirty="0">
                <a:solidFill>
                  <a:srgbClr val="8492A6"/>
                </a:solidFill>
                <a:effectLst/>
                <a:latin typeface="Manrope"/>
              </a:rPr>
              <a:t> </a:t>
            </a:r>
            <a:r>
              <a:rPr lang="en-GB" sz="3600" b="0" i="0" dirty="0" err="1">
                <a:solidFill>
                  <a:srgbClr val="8492A6"/>
                </a:solidFill>
                <a:effectLst/>
                <a:latin typeface="Manrope"/>
              </a:rPr>
              <a:t>Analyze</a:t>
            </a:r>
            <a:r>
              <a:rPr lang="en-GB" sz="3600" b="0" i="0" dirty="0">
                <a:solidFill>
                  <a:srgbClr val="8492A6"/>
                </a:solidFill>
                <a:effectLst/>
                <a:latin typeface="Manrope"/>
              </a:rPr>
              <a:t> the distribution of movie genres and their impact on the IMDB score.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D24DD-C108-15F5-4634-CFD1BBCDA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4" r="1194"/>
          <a:stretch/>
        </p:blipFill>
        <p:spPr>
          <a:xfrm>
            <a:off x="3154680" y="1973729"/>
            <a:ext cx="8100060" cy="3760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CF5E60-2E56-660B-A258-5F43F8D22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07" y="1973729"/>
            <a:ext cx="2149026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4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6C4A-A2E3-71DD-B724-2CFE048E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Descriptive Statistics Based on genre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ECB1A-B873-79DB-5242-E8A073C75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029" y="2453640"/>
            <a:ext cx="5637668" cy="3741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621D3-F565-0FA9-491C-F26C8EEA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33" y="1927739"/>
            <a:ext cx="4587638" cy="2789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42B380-28D7-260F-4597-451F9B4D32D4}"/>
              </a:ext>
            </a:extLst>
          </p:cNvPr>
          <p:cNvSpPr txBox="1"/>
          <p:nvPr/>
        </p:nvSpPr>
        <p:spPr>
          <a:xfrm>
            <a:off x="7498080" y="3215640"/>
            <a:ext cx="300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 Vs Median based on genre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D443-B368-2695-F9F8-4B7D889A6D21}"/>
              </a:ext>
            </a:extLst>
          </p:cNvPr>
          <p:cNvSpPr txBox="1"/>
          <p:nvPr/>
        </p:nvSpPr>
        <p:spPr>
          <a:xfrm>
            <a:off x="6697333" y="4716901"/>
            <a:ext cx="4587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effectLst/>
                <a:latin typeface="Söhne"/>
              </a:rPr>
              <a:t>As the mean is almost equal to the median, it indicates that the data is approximately symmetrically distributed. In a symmetric distribution, the mean and median values are close to each other and are often around the </a:t>
            </a:r>
            <a:r>
              <a:rPr lang="en-GB" sz="1600" b="0" i="0" dirty="0" err="1">
                <a:effectLst/>
                <a:latin typeface="Söhne"/>
              </a:rPr>
              <a:t>center</a:t>
            </a:r>
            <a:r>
              <a:rPr lang="en-GB" sz="1600" b="0" i="0" dirty="0">
                <a:effectLst/>
                <a:latin typeface="Söhne"/>
              </a:rPr>
              <a:t> of the data therefore affects the da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DD82-330D-98C3-5F43-21954EF60616}"/>
              </a:ext>
            </a:extLst>
          </p:cNvPr>
          <p:cNvSpPr txBox="1"/>
          <p:nvPr/>
        </p:nvSpPr>
        <p:spPr>
          <a:xfrm>
            <a:off x="1097279" y="1927739"/>
            <a:ext cx="560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containing mean median variance based on genre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98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AB6A-F512-9B52-EE87-C12200D5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2157"/>
          </a:xfrm>
        </p:spPr>
        <p:txBody>
          <a:bodyPr>
            <a:noAutofit/>
          </a:bodyPr>
          <a:lstStyle/>
          <a:p>
            <a:r>
              <a:rPr lang="en-GB" sz="3600" b="1" i="0" dirty="0">
                <a:solidFill>
                  <a:schemeClr val="tx1"/>
                </a:solidFill>
                <a:effectLst/>
                <a:latin typeface="Manrope"/>
              </a:rPr>
              <a:t> Movie Duration Analysis: </a:t>
            </a:r>
            <a:r>
              <a:rPr lang="en-GB" sz="3600" b="0" i="0" dirty="0" err="1">
                <a:solidFill>
                  <a:schemeClr val="tx1"/>
                </a:solidFill>
                <a:effectLst/>
                <a:latin typeface="Manrope"/>
              </a:rPr>
              <a:t>Analyze</a:t>
            </a:r>
            <a:r>
              <a:rPr lang="en-GB" sz="3600" b="0" i="0" dirty="0">
                <a:solidFill>
                  <a:schemeClr val="tx1"/>
                </a:solidFill>
                <a:effectLst/>
                <a:latin typeface="Manrope"/>
              </a:rPr>
              <a:t> the distribution of movie durations and its impact on the IMDB score.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5E868E-B2C5-7439-DC25-60466DD41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5" t="1621" r="-1983" b="1528"/>
          <a:stretch/>
        </p:blipFill>
        <p:spPr>
          <a:xfrm>
            <a:off x="2979420" y="2446020"/>
            <a:ext cx="6824593" cy="3642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70880-7375-329C-6A30-6CE830B6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7" y="2506980"/>
            <a:ext cx="243840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236D0-5C10-D25C-8342-D45B84016ED2}"/>
              </a:ext>
            </a:extLst>
          </p:cNvPr>
          <p:cNvSpPr txBox="1"/>
          <p:nvPr/>
        </p:nvSpPr>
        <p:spPr>
          <a:xfrm>
            <a:off x="101987" y="20345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 table for duration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E1DDB-2AFC-3DC5-FCEA-001FE5743E5D}"/>
              </a:ext>
            </a:extLst>
          </p:cNvPr>
          <p:cNvSpPr txBox="1"/>
          <p:nvPr/>
        </p:nvSpPr>
        <p:spPr>
          <a:xfrm>
            <a:off x="3086100" y="2034540"/>
            <a:ext cx="519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showing duration vs IMDB score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9CDBE-6CF5-5819-B98C-BEB780C53960}"/>
              </a:ext>
            </a:extLst>
          </p:cNvPr>
          <p:cNvSpPr txBox="1"/>
          <p:nvPr/>
        </p:nvSpPr>
        <p:spPr>
          <a:xfrm>
            <a:off x="9804013" y="230124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small value of R indicates that duration of the movie has much less significance on the IMDB score of the movie.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9413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{2BCF2820-3E4F-4E61-ABFA-8A00F6528672}tf56160789_win32</Template>
  <TotalTime>157</TotalTime>
  <Words>673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Bookman Old Style</vt:lpstr>
      <vt:lpstr>Calibri</vt:lpstr>
      <vt:lpstr>Franklin Gothic Book</vt:lpstr>
      <vt:lpstr>Manrope</vt:lpstr>
      <vt:lpstr>Söhne</vt:lpstr>
      <vt:lpstr>Custom</vt:lpstr>
      <vt:lpstr>IMDB MOVIE Analysis</vt:lpstr>
      <vt:lpstr>IMDB Movie Analysis   Project - Description</vt:lpstr>
      <vt:lpstr>Approach</vt:lpstr>
      <vt:lpstr>            Tech Stack Used</vt:lpstr>
      <vt:lpstr>Findings &amp; Insights</vt:lpstr>
      <vt:lpstr>  Data cleaning and Preprocessing</vt:lpstr>
      <vt:lpstr> Movie Genre Analysis: Analyze the distribution of movie genres and their impact on the IMDB score.</vt:lpstr>
      <vt:lpstr>Descriptive Statistics Based on genre</vt:lpstr>
      <vt:lpstr> Movie Duration Analysis: Analyze the distribution of movie durations and its impact on the IMDB score.</vt:lpstr>
      <vt:lpstr>Language Analysis: Situation: Examine the distribution of movies based on their language.</vt:lpstr>
      <vt:lpstr>Director Analysis: Influence of directors on movie ratings.</vt:lpstr>
      <vt:lpstr>Budget Analysis: Explore the relationship between movie budgets and their financial success.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Rudra Aggarwal</dc:creator>
  <cp:lastModifiedBy>Rudra Aggarwal</cp:lastModifiedBy>
  <cp:revision>5</cp:revision>
  <dcterms:created xsi:type="dcterms:W3CDTF">2023-08-05T05:50:28Z</dcterms:created>
  <dcterms:modified xsi:type="dcterms:W3CDTF">2023-08-05T11:54:31Z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