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T Octosquares Compressed" charset="1" panose="02010001040000080307"/>
      <p:regular r:id="rId18"/>
    </p:embeddedFont>
    <p:embeddedFont>
      <p:font typeface="Canva Sans" charset="1" panose="020B0503030501040103"/>
      <p:regular r:id="rId19"/>
    </p:embeddedFont>
    <p:embeddedFont>
      <p:font typeface="Open Sans" charset="1" panose="00000000000000000000"/>
      <p:regular r:id="rId20"/>
    </p:embeddedFont>
    <p:embeddedFont>
      <p:font typeface="Open Sans Bold"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5.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jpe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843386" y="4189844"/>
            <a:ext cx="1218296" cy="1907312"/>
          </a:xfrm>
          <a:custGeom>
            <a:avLst/>
            <a:gdLst/>
            <a:ahLst/>
            <a:cxnLst/>
            <a:rect r="r" b="b" t="t" l="l"/>
            <a:pathLst>
              <a:path h="1907312" w="1218296">
                <a:moveTo>
                  <a:pt x="0" y="0"/>
                </a:moveTo>
                <a:lnTo>
                  <a:pt x="1218295" y="0"/>
                </a:lnTo>
                <a:lnTo>
                  <a:pt x="1218295" y="1907312"/>
                </a:lnTo>
                <a:lnTo>
                  <a:pt x="0" y="19073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4061681" y="3427420"/>
            <a:ext cx="10164638" cy="3089545"/>
          </a:xfrm>
          <a:prstGeom prst="rect">
            <a:avLst/>
          </a:prstGeom>
        </p:spPr>
        <p:txBody>
          <a:bodyPr anchor="t" rtlCol="false" tIns="0" lIns="0" bIns="0" rIns="0">
            <a:spAutoFit/>
          </a:bodyPr>
          <a:lstStyle/>
          <a:p>
            <a:pPr algn="ctr">
              <a:lnSpc>
                <a:spcPts val="25296"/>
              </a:lnSpc>
              <a:spcBef>
                <a:spcPct val="0"/>
              </a:spcBef>
            </a:pPr>
            <a:r>
              <a:rPr lang="en-US" sz="18068">
                <a:solidFill>
                  <a:srgbClr val="FFFFFF"/>
                </a:solidFill>
                <a:latin typeface="TT Octosquares Compressed"/>
                <a:ea typeface="TT Octosquares Compressed"/>
                <a:cs typeface="TT Octosquares Compressed"/>
                <a:sym typeface="TT Octosquares Compressed"/>
              </a:rPr>
              <a:t>CUBESAT</a:t>
            </a:r>
          </a:p>
        </p:txBody>
      </p:sp>
      <p:sp>
        <p:nvSpPr>
          <p:cNvPr name="Freeform 8" id="8"/>
          <p:cNvSpPr/>
          <p:nvPr/>
        </p:nvSpPr>
        <p:spPr>
          <a:xfrm flipH="false" flipV="false" rot="0">
            <a:off x="2105520" y="4471286"/>
            <a:ext cx="858754" cy="1344429"/>
          </a:xfrm>
          <a:custGeom>
            <a:avLst/>
            <a:gdLst/>
            <a:ahLst/>
            <a:cxnLst/>
            <a:rect r="r" b="b" t="t" l="l"/>
            <a:pathLst>
              <a:path h="1344429" w="858754">
                <a:moveTo>
                  <a:pt x="0" y="0"/>
                </a:moveTo>
                <a:lnTo>
                  <a:pt x="858754" y="0"/>
                </a:lnTo>
                <a:lnTo>
                  <a:pt x="858754" y="1344428"/>
                </a:lnTo>
                <a:lnTo>
                  <a:pt x="0" y="134442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390081" y="4650573"/>
            <a:ext cx="629715" cy="985855"/>
          </a:xfrm>
          <a:custGeom>
            <a:avLst/>
            <a:gdLst/>
            <a:ahLst/>
            <a:cxnLst/>
            <a:rect r="r" b="b" t="t" l="l"/>
            <a:pathLst>
              <a:path h="985855" w="629715">
                <a:moveTo>
                  <a:pt x="0" y="0"/>
                </a:moveTo>
                <a:lnTo>
                  <a:pt x="629714" y="0"/>
                </a:lnTo>
                <a:lnTo>
                  <a:pt x="629714" y="985854"/>
                </a:lnTo>
                <a:lnTo>
                  <a:pt x="0" y="9858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10800000">
            <a:off x="14226319" y="4189844"/>
            <a:ext cx="1218296" cy="1907312"/>
          </a:xfrm>
          <a:custGeom>
            <a:avLst/>
            <a:gdLst/>
            <a:ahLst/>
            <a:cxnLst/>
            <a:rect r="r" b="b" t="t" l="l"/>
            <a:pathLst>
              <a:path h="1907312" w="1218296">
                <a:moveTo>
                  <a:pt x="0" y="0"/>
                </a:moveTo>
                <a:lnTo>
                  <a:pt x="1218295" y="0"/>
                </a:lnTo>
                <a:lnTo>
                  <a:pt x="1218295" y="1907312"/>
                </a:lnTo>
                <a:lnTo>
                  <a:pt x="0" y="19073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10800000">
            <a:off x="15323726" y="4471286"/>
            <a:ext cx="858754" cy="1344429"/>
          </a:xfrm>
          <a:custGeom>
            <a:avLst/>
            <a:gdLst/>
            <a:ahLst/>
            <a:cxnLst/>
            <a:rect r="r" b="b" t="t" l="l"/>
            <a:pathLst>
              <a:path h="1344429" w="858754">
                <a:moveTo>
                  <a:pt x="0" y="0"/>
                </a:moveTo>
                <a:lnTo>
                  <a:pt x="858754" y="0"/>
                </a:lnTo>
                <a:lnTo>
                  <a:pt x="858754" y="1344428"/>
                </a:lnTo>
                <a:lnTo>
                  <a:pt x="0" y="134442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10800000">
            <a:off x="16268205" y="4650573"/>
            <a:ext cx="629715" cy="985855"/>
          </a:xfrm>
          <a:custGeom>
            <a:avLst/>
            <a:gdLst/>
            <a:ahLst/>
            <a:cxnLst/>
            <a:rect r="r" b="b" t="t" l="l"/>
            <a:pathLst>
              <a:path h="985855" w="629715">
                <a:moveTo>
                  <a:pt x="0" y="0"/>
                </a:moveTo>
                <a:lnTo>
                  <a:pt x="629714" y="0"/>
                </a:lnTo>
                <a:lnTo>
                  <a:pt x="629714" y="985854"/>
                </a:lnTo>
                <a:lnTo>
                  <a:pt x="0" y="9858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110424" y="2128306"/>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1546472" y="1520607"/>
            <a:ext cx="1206751" cy="1215399"/>
            <a:chOff x="0" y="0"/>
            <a:chExt cx="804257" cy="810020"/>
          </a:xfrm>
        </p:grpSpPr>
        <p:sp>
          <p:nvSpPr>
            <p:cNvPr name="Freeform 8" id="8"/>
            <p:cNvSpPr/>
            <p:nvPr/>
          </p:nvSpPr>
          <p:spPr>
            <a:xfrm flipH="false" flipV="false" rot="0">
              <a:off x="0" y="0"/>
              <a:ext cx="804257" cy="810020"/>
            </a:xfrm>
            <a:custGeom>
              <a:avLst/>
              <a:gdLst/>
              <a:ahLst/>
              <a:cxnLst/>
              <a:rect r="r" b="b" t="t" l="l"/>
              <a:pathLst>
                <a:path h="810020" w="804257">
                  <a:moveTo>
                    <a:pt x="0" y="0"/>
                  </a:moveTo>
                  <a:lnTo>
                    <a:pt x="804257" y="0"/>
                  </a:lnTo>
                  <a:lnTo>
                    <a:pt x="804257" y="810020"/>
                  </a:lnTo>
                  <a:lnTo>
                    <a:pt x="0" y="810020"/>
                  </a:lnTo>
                  <a:close/>
                </a:path>
              </a:pathLst>
            </a:custGeom>
            <a:solidFill>
              <a:srgbClr val="12F1FF"/>
            </a:solidFill>
          </p:spPr>
        </p:sp>
        <p:sp>
          <p:nvSpPr>
            <p:cNvPr name="TextBox 9" id="9"/>
            <p:cNvSpPr txBox="true"/>
            <p:nvPr/>
          </p:nvSpPr>
          <p:spPr>
            <a:xfrm>
              <a:off x="0" y="-66675"/>
              <a:ext cx="804257" cy="876695"/>
            </a:xfrm>
            <a:prstGeom prst="rect">
              <a:avLst/>
            </a:prstGeom>
          </p:spPr>
          <p:txBody>
            <a:bodyPr anchor="ctr" rtlCol="false" tIns="50800" lIns="50800" bIns="50800" rIns="50800"/>
            <a:lstStyle/>
            <a:p>
              <a:pPr algn="ctr">
                <a:lnSpc>
                  <a:spcPts val="4620"/>
                </a:lnSpc>
              </a:pPr>
              <a:r>
                <a:rPr lang="en-US" b="true" sz="3300">
                  <a:solidFill>
                    <a:srgbClr val="0B081D"/>
                  </a:solidFill>
                  <a:latin typeface="Open Sans Bold"/>
                  <a:ea typeface="Open Sans Bold"/>
                  <a:cs typeface="Open Sans Bold"/>
                  <a:sym typeface="Open Sans Bold"/>
                </a:rPr>
                <a:t>07</a:t>
              </a:r>
            </a:p>
          </p:txBody>
        </p:sp>
      </p:grpSp>
      <p:sp>
        <p:nvSpPr>
          <p:cNvPr name="Freeform 10" id="10"/>
          <p:cNvSpPr/>
          <p:nvPr/>
        </p:nvSpPr>
        <p:spPr>
          <a:xfrm flipH="false" flipV="false" rot="0">
            <a:off x="4062514" y="3388650"/>
            <a:ext cx="4806587" cy="4760191"/>
          </a:xfrm>
          <a:custGeom>
            <a:avLst/>
            <a:gdLst/>
            <a:ahLst/>
            <a:cxnLst/>
            <a:rect r="r" b="b" t="t" l="l"/>
            <a:pathLst>
              <a:path h="4760191" w="4806587">
                <a:moveTo>
                  <a:pt x="0" y="0"/>
                </a:moveTo>
                <a:lnTo>
                  <a:pt x="4806587" y="0"/>
                </a:lnTo>
                <a:lnTo>
                  <a:pt x="4806587" y="4760191"/>
                </a:lnTo>
                <a:lnTo>
                  <a:pt x="0" y="4760191"/>
                </a:lnTo>
                <a:lnTo>
                  <a:pt x="0" y="0"/>
                </a:lnTo>
                <a:close/>
              </a:path>
            </a:pathLst>
          </a:custGeom>
          <a:blipFill>
            <a:blip r:embed="rId5"/>
            <a:stretch>
              <a:fillRect l="0" t="0" r="0" b="0"/>
            </a:stretch>
          </a:blipFill>
        </p:spPr>
      </p:sp>
      <p:sp>
        <p:nvSpPr>
          <p:cNvPr name="TextBox 11" id="11"/>
          <p:cNvSpPr txBox="true"/>
          <p:nvPr/>
        </p:nvSpPr>
        <p:spPr>
          <a:xfrm rot="0">
            <a:off x="2201244" y="4815540"/>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0B081D"/>
                </a:solidFill>
                <a:latin typeface="Open Sans Bold"/>
                <a:ea typeface="Open Sans Bold"/>
                <a:cs typeface="Open Sans Bold"/>
                <a:sym typeface="Open Sans Bold"/>
              </a:rPr>
              <a:t>01</a:t>
            </a:r>
          </a:p>
        </p:txBody>
      </p:sp>
      <p:sp>
        <p:nvSpPr>
          <p:cNvPr name="TextBox 12" id="12"/>
          <p:cNvSpPr txBox="true"/>
          <p:nvPr/>
        </p:nvSpPr>
        <p:spPr>
          <a:xfrm rot="0">
            <a:off x="2201244" y="7656941"/>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0B081D"/>
                </a:solidFill>
                <a:latin typeface="Open Sans Bold"/>
                <a:ea typeface="Open Sans Bold"/>
                <a:cs typeface="Open Sans Bold"/>
                <a:sym typeface="Open Sans Bold"/>
              </a:rPr>
              <a:t>03</a:t>
            </a:r>
          </a:p>
        </p:txBody>
      </p:sp>
      <p:sp>
        <p:nvSpPr>
          <p:cNvPr name="TextBox 13" id="13"/>
          <p:cNvSpPr txBox="true"/>
          <p:nvPr/>
        </p:nvSpPr>
        <p:spPr>
          <a:xfrm rot="0">
            <a:off x="3510323" y="1638213"/>
            <a:ext cx="10717556" cy="923036"/>
          </a:xfrm>
          <a:prstGeom prst="rect">
            <a:avLst/>
          </a:prstGeom>
        </p:spPr>
        <p:txBody>
          <a:bodyPr anchor="t" rtlCol="false" tIns="0" lIns="0" bIns="0" rIns="0">
            <a:spAutoFit/>
          </a:bodyPr>
          <a:lstStyle/>
          <a:p>
            <a:pPr algn="l">
              <a:lnSpc>
                <a:spcPts val="3724"/>
              </a:lnSpc>
              <a:spcBef>
                <a:spcPct val="0"/>
              </a:spcBef>
            </a:pPr>
            <a:r>
              <a:rPr lang="en-US" sz="2660">
                <a:solidFill>
                  <a:srgbClr val="FFFFFF"/>
                </a:solidFill>
                <a:latin typeface="Open Sans"/>
                <a:ea typeface="Open Sans"/>
                <a:cs typeface="Open Sans"/>
                <a:sym typeface="Open Sans"/>
              </a:rPr>
              <a:t> Overall the CubeSat will weigh around 900-980g giving room for more equipments if required.</a:t>
            </a:r>
          </a:p>
        </p:txBody>
      </p:sp>
      <p:sp>
        <p:nvSpPr>
          <p:cNvPr name="TextBox 14" id="14"/>
          <p:cNvSpPr txBox="true"/>
          <p:nvPr/>
        </p:nvSpPr>
        <p:spPr>
          <a:xfrm rot="0">
            <a:off x="11224754" y="5055570"/>
            <a:ext cx="3905647" cy="923036"/>
          </a:xfrm>
          <a:prstGeom prst="rect">
            <a:avLst/>
          </a:prstGeom>
        </p:spPr>
        <p:txBody>
          <a:bodyPr anchor="t" rtlCol="false" tIns="0" lIns="0" bIns="0" rIns="0">
            <a:spAutoFit/>
          </a:bodyPr>
          <a:lstStyle/>
          <a:p>
            <a:pPr algn="ctr">
              <a:lnSpc>
                <a:spcPts val="3724"/>
              </a:lnSpc>
            </a:pPr>
            <a:r>
              <a:rPr lang="en-US" sz="2660">
                <a:solidFill>
                  <a:srgbClr val="FFFFFF"/>
                </a:solidFill>
                <a:latin typeface="Open Sans"/>
                <a:ea typeface="Open Sans"/>
                <a:cs typeface="Open Sans"/>
                <a:sym typeface="Open Sans"/>
              </a:rPr>
              <a:t> A rough model of the</a:t>
            </a:r>
          </a:p>
          <a:p>
            <a:pPr algn="ctr">
              <a:lnSpc>
                <a:spcPts val="3724"/>
              </a:lnSpc>
              <a:spcBef>
                <a:spcPct val="0"/>
              </a:spcBef>
            </a:pPr>
            <a:r>
              <a:rPr lang="en-US" sz="2660">
                <a:solidFill>
                  <a:srgbClr val="FFFFFF"/>
                </a:solidFill>
                <a:latin typeface="Open Sans"/>
                <a:ea typeface="Open Sans"/>
                <a:cs typeface="Open Sans"/>
                <a:sym typeface="Open Sans"/>
              </a:rPr>
              <a:t>  CubeSat.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2110424" y="799952"/>
            <a:ext cx="8230090" cy="1321453"/>
          </a:xfrm>
          <a:prstGeom prst="rect">
            <a:avLst/>
          </a:prstGeom>
        </p:spPr>
        <p:txBody>
          <a:bodyPr anchor="t" rtlCol="false" tIns="0" lIns="0" bIns="0" rIns="0">
            <a:spAutoFit/>
          </a:bodyPr>
          <a:lstStyle/>
          <a:p>
            <a:pPr algn="l">
              <a:lnSpc>
                <a:spcPts val="10861"/>
              </a:lnSpc>
              <a:spcBef>
                <a:spcPct val="0"/>
              </a:spcBef>
            </a:pPr>
            <a:r>
              <a:rPr lang="en-US" sz="7758">
                <a:solidFill>
                  <a:srgbClr val="FFFFFF"/>
                </a:solidFill>
                <a:latin typeface="TT Octosquares Compressed"/>
                <a:ea typeface="TT Octosquares Compressed"/>
                <a:cs typeface="TT Octosquares Compressed"/>
                <a:sym typeface="TT Octosquares Compressed"/>
              </a:rPr>
              <a:t>WHAT COULD GO WRONG?</a:t>
            </a:r>
          </a:p>
        </p:txBody>
      </p:sp>
      <p:sp>
        <p:nvSpPr>
          <p:cNvPr name="Freeform 7" id="7"/>
          <p:cNvSpPr/>
          <p:nvPr/>
        </p:nvSpPr>
        <p:spPr>
          <a:xfrm flipH="false" flipV="false" rot="0">
            <a:off x="2145375" y="975781"/>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2610495" y="975781"/>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3075615" y="975781"/>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2145375" y="3049068"/>
            <a:ext cx="1206751" cy="1215399"/>
            <a:chOff x="0" y="0"/>
            <a:chExt cx="804257" cy="810020"/>
          </a:xfrm>
        </p:grpSpPr>
        <p:sp>
          <p:nvSpPr>
            <p:cNvPr name="Freeform 11" id="11"/>
            <p:cNvSpPr/>
            <p:nvPr/>
          </p:nvSpPr>
          <p:spPr>
            <a:xfrm flipH="false" flipV="false" rot="0">
              <a:off x="0" y="0"/>
              <a:ext cx="804257" cy="810020"/>
            </a:xfrm>
            <a:custGeom>
              <a:avLst/>
              <a:gdLst/>
              <a:ahLst/>
              <a:cxnLst/>
              <a:rect r="r" b="b" t="t" l="l"/>
              <a:pathLst>
                <a:path h="810020" w="804257">
                  <a:moveTo>
                    <a:pt x="0" y="0"/>
                  </a:moveTo>
                  <a:lnTo>
                    <a:pt x="804257" y="0"/>
                  </a:lnTo>
                  <a:lnTo>
                    <a:pt x="804257" y="810020"/>
                  </a:lnTo>
                  <a:lnTo>
                    <a:pt x="0" y="810020"/>
                  </a:lnTo>
                  <a:close/>
                </a:path>
              </a:pathLst>
            </a:custGeom>
            <a:solidFill>
              <a:srgbClr val="12F1FF"/>
            </a:solidFill>
          </p:spPr>
        </p:sp>
        <p:sp>
          <p:nvSpPr>
            <p:cNvPr name="TextBox 12" id="12"/>
            <p:cNvSpPr txBox="true"/>
            <p:nvPr/>
          </p:nvSpPr>
          <p:spPr>
            <a:xfrm>
              <a:off x="0" y="-47625"/>
              <a:ext cx="804257" cy="857645"/>
            </a:xfrm>
            <a:prstGeom prst="rect">
              <a:avLst/>
            </a:prstGeom>
          </p:spPr>
          <p:txBody>
            <a:bodyPr anchor="ctr" rtlCol="false" tIns="50800" lIns="50800" bIns="50800" rIns="50800"/>
            <a:lstStyle/>
            <a:p>
              <a:pPr algn="ctr">
                <a:lnSpc>
                  <a:spcPts val="2239"/>
                </a:lnSpc>
              </a:pPr>
            </a:p>
          </p:txBody>
        </p:sp>
      </p:grpSp>
      <p:sp>
        <p:nvSpPr>
          <p:cNvPr name="TextBox 13" id="13"/>
          <p:cNvSpPr txBox="true"/>
          <p:nvPr/>
        </p:nvSpPr>
        <p:spPr>
          <a:xfrm rot="0">
            <a:off x="4076748" y="2474926"/>
            <a:ext cx="9165739" cy="1846490"/>
          </a:xfrm>
          <a:prstGeom prst="rect">
            <a:avLst/>
          </a:prstGeom>
        </p:spPr>
        <p:txBody>
          <a:bodyPr anchor="t" rtlCol="false" tIns="0" lIns="0" bIns="0" rIns="0">
            <a:spAutoFit/>
          </a:bodyPr>
          <a:lstStyle/>
          <a:p>
            <a:pPr algn="l">
              <a:lnSpc>
                <a:spcPts val="3721"/>
              </a:lnSpc>
              <a:spcBef>
                <a:spcPct val="0"/>
              </a:spcBef>
            </a:pPr>
            <a:r>
              <a:rPr lang="en-US" sz="2658">
                <a:solidFill>
                  <a:srgbClr val="FFFFFF"/>
                </a:solidFill>
                <a:latin typeface="Open Sans"/>
                <a:ea typeface="Open Sans"/>
                <a:cs typeface="Open Sans"/>
                <a:sym typeface="Open Sans"/>
              </a:rPr>
              <a:t>There is a chance of exceeding the 1kg limit as some more equipment might be required as we go on further testing. Weight distribution could also be a problem due to the small size</a:t>
            </a:r>
          </a:p>
        </p:txBody>
      </p:sp>
      <p:sp>
        <p:nvSpPr>
          <p:cNvPr name="TextBox 14" id="14"/>
          <p:cNvSpPr txBox="true"/>
          <p:nvPr/>
        </p:nvSpPr>
        <p:spPr>
          <a:xfrm rot="0">
            <a:off x="2308800" y="3350509"/>
            <a:ext cx="892720" cy="550013"/>
          </a:xfrm>
          <a:prstGeom prst="rect">
            <a:avLst/>
          </a:prstGeom>
        </p:spPr>
        <p:txBody>
          <a:bodyPr anchor="t" rtlCol="false" tIns="0" lIns="0" bIns="0" rIns="0">
            <a:spAutoFit/>
          </a:bodyPr>
          <a:lstStyle/>
          <a:p>
            <a:pPr algn="ctr">
              <a:lnSpc>
                <a:spcPts val="4534"/>
              </a:lnSpc>
              <a:spcBef>
                <a:spcPct val="0"/>
              </a:spcBef>
            </a:pPr>
            <a:r>
              <a:rPr lang="en-US" b="true" sz="3238">
                <a:solidFill>
                  <a:srgbClr val="0B081D"/>
                </a:solidFill>
                <a:latin typeface="Open Sans Bold"/>
                <a:ea typeface="Open Sans Bold"/>
                <a:cs typeface="Open Sans Bold"/>
                <a:sym typeface="Open Sans Bold"/>
              </a:rPr>
              <a:t>01</a:t>
            </a:r>
          </a:p>
        </p:txBody>
      </p:sp>
      <p:grpSp>
        <p:nvGrpSpPr>
          <p:cNvPr name="Group 15" id="15"/>
          <p:cNvGrpSpPr/>
          <p:nvPr/>
        </p:nvGrpSpPr>
        <p:grpSpPr>
          <a:xfrm rot="0">
            <a:off x="2110424" y="5521767"/>
            <a:ext cx="1241702" cy="1241702"/>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2F1FF"/>
            </a:solidFill>
          </p:spPr>
        </p:sp>
        <p:sp>
          <p:nvSpPr>
            <p:cNvPr name="TextBox 17" id="17"/>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18" id="18"/>
          <p:cNvSpPr txBox="true"/>
          <p:nvPr/>
        </p:nvSpPr>
        <p:spPr>
          <a:xfrm rot="0">
            <a:off x="2276815" y="5829888"/>
            <a:ext cx="908920" cy="558785"/>
          </a:xfrm>
          <a:prstGeom prst="rect">
            <a:avLst/>
          </a:prstGeom>
        </p:spPr>
        <p:txBody>
          <a:bodyPr anchor="t" rtlCol="false" tIns="0" lIns="0" bIns="0" rIns="0">
            <a:spAutoFit/>
          </a:bodyPr>
          <a:lstStyle/>
          <a:p>
            <a:pPr algn="ctr">
              <a:lnSpc>
                <a:spcPts val="4616"/>
              </a:lnSpc>
              <a:spcBef>
                <a:spcPct val="0"/>
              </a:spcBef>
            </a:pPr>
            <a:r>
              <a:rPr lang="en-US" b="true" sz="3297">
                <a:solidFill>
                  <a:srgbClr val="0B081D"/>
                </a:solidFill>
                <a:latin typeface="Open Sans Bold"/>
                <a:ea typeface="Open Sans Bold"/>
                <a:cs typeface="Open Sans Bold"/>
                <a:sym typeface="Open Sans Bold"/>
              </a:rPr>
              <a:t>02</a:t>
            </a:r>
          </a:p>
        </p:txBody>
      </p:sp>
      <p:grpSp>
        <p:nvGrpSpPr>
          <p:cNvPr name="Group 19" id="19"/>
          <p:cNvGrpSpPr/>
          <p:nvPr/>
        </p:nvGrpSpPr>
        <p:grpSpPr>
          <a:xfrm rot="0">
            <a:off x="2110424" y="8016598"/>
            <a:ext cx="1241702" cy="1241702"/>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2F1FF"/>
            </a:solidFill>
          </p:spPr>
        </p:sp>
        <p:sp>
          <p:nvSpPr>
            <p:cNvPr name="TextBox 21" id="21"/>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22" id="22"/>
          <p:cNvSpPr txBox="true"/>
          <p:nvPr/>
        </p:nvSpPr>
        <p:spPr>
          <a:xfrm rot="0">
            <a:off x="2276815" y="8324719"/>
            <a:ext cx="908920" cy="558785"/>
          </a:xfrm>
          <a:prstGeom prst="rect">
            <a:avLst/>
          </a:prstGeom>
        </p:spPr>
        <p:txBody>
          <a:bodyPr anchor="t" rtlCol="false" tIns="0" lIns="0" bIns="0" rIns="0">
            <a:spAutoFit/>
          </a:bodyPr>
          <a:lstStyle/>
          <a:p>
            <a:pPr algn="ctr">
              <a:lnSpc>
                <a:spcPts val="4616"/>
              </a:lnSpc>
              <a:spcBef>
                <a:spcPct val="0"/>
              </a:spcBef>
            </a:pPr>
            <a:r>
              <a:rPr lang="en-US" b="true" sz="3297">
                <a:solidFill>
                  <a:srgbClr val="0B081D"/>
                </a:solidFill>
                <a:latin typeface="Open Sans Bold"/>
                <a:ea typeface="Open Sans Bold"/>
                <a:cs typeface="Open Sans Bold"/>
                <a:sym typeface="Open Sans Bold"/>
              </a:rPr>
              <a:t>03</a:t>
            </a:r>
          </a:p>
        </p:txBody>
      </p:sp>
      <p:sp>
        <p:nvSpPr>
          <p:cNvPr name="TextBox 23" id="23"/>
          <p:cNvSpPr txBox="true"/>
          <p:nvPr/>
        </p:nvSpPr>
        <p:spPr>
          <a:xfrm rot="0">
            <a:off x="4076748" y="7868539"/>
            <a:ext cx="9610409" cy="1389761"/>
          </a:xfrm>
          <a:prstGeom prst="rect">
            <a:avLst/>
          </a:prstGeom>
        </p:spPr>
        <p:txBody>
          <a:bodyPr anchor="t" rtlCol="false" tIns="0" lIns="0" bIns="0" rIns="0">
            <a:spAutoFit/>
          </a:bodyPr>
          <a:lstStyle/>
          <a:p>
            <a:pPr algn="l">
              <a:lnSpc>
                <a:spcPts val="3724"/>
              </a:lnSpc>
              <a:spcBef>
                <a:spcPct val="0"/>
              </a:spcBef>
            </a:pPr>
            <a:r>
              <a:rPr lang="en-US" sz="2660">
                <a:solidFill>
                  <a:srgbClr val="FFFFFF"/>
                </a:solidFill>
                <a:latin typeface="Open Sans"/>
                <a:ea typeface="Open Sans"/>
                <a:cs typeface="Open Sans"/>
                <a:sym typeface="Open Sans"/>
              </a:rPr>
              <a:t>Venusian Environment may cause a problem to the lifespan of its components even after shielding. High Cost is also a problem we should consider.</a:t>
            </a:r>
          </a:p>
        </p:txBody>
      </p:sp>
      <p:sp>
        <p:nvSpPr>
          <p:cNvPr name="TextBox 24" id="24"/>
          <p:cNvSpPr txBox="true"/>
          <p:nvPr/>
        </p:nvSpPr>
        <p:spPr>
          <a:xfrm rot="0">
            <a:off x="4076748" y="5193205"/>
            <a:ext cx="9610409" cy="1382274"/>
          </a:xfrm>
          <a:prstGeom prst="rect">
            <a:avLst/>
          </a:prstGeom>
        </p:spPr>
        <p:txBody>
          <a:bodyPr anchor="t" rtlCol="false" tIns="0" lIns="0" bIns="0" rIns="0">
            <a:spAutoFit/>
          </a:bodyPr>
          <a:lstStyle/>
          <a:p>
            <a:pPr algn="l">
              <a:lnSpc>
                <a:spcPts val="3721"/>
              </a:lnSpc>
              <a:spcBef>
                <a:spcPct val="0"/>
              </a:spcBef>
            </a:pPr>
            <a:r>
              <a:rPr lang="en-US" sz="2658">
                <a:solidFill>
                  <a:srgbClr val="FFFFFF"/>
                </a:solidFill>
                <a:latin typeface="Open Sans"/>
                <a:ea typeface="Open Sans"/>
                <a:cs typeface="Open Sans"/>
                <a:sym typeface="Open Sans"/>
              </a:rPr>
              <a:t>There is a chance of data loss or material damage due to radiation interference. The CubeSat is in a region high heat and radiation so solar flares could hamper its voyage.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TextBox 3" id="3"/>
          <p:cNvSpPr txBox="true"/>
          <p:nvPr/>
        </p:nvSpPr>
        <p:spPr>
          <a:xfrm rot="0">
            <a:off x="6592577" y="3971554"/>
            <a:ext cx="5102846" cy="1317414"/>
          </a:xfrm>
          <a:prstGeom prst="rect">
            <a:avLst/>
          </a:prstGeom>
        </p:spPr>
        <p:txBody>
          <a:bodyPr anchor="t" rtlCol="false" tIns="0" lIns="0" bIns="0" rIns="0">
            <a:spAutoFit/>
          </a:bodyPr>
          <a:lstStyle/>
          <a:p>
            <a:pPr algn="ctr">
              <a:lnSpc>
                <a:spcPts val="10861"/>
              </a:lnSpc>
              <a:spcBef>
                <a:spcPct val="0"/>
              </a:spcBef>
            </a:pPr>
            <a:r>
              <a:rPr lang="en-US" sz="7758">
                <a:solidFill>
                  <a:srgbClr val="FFFFFF"/>
                </a:solidFill>
                <a:latin typeface="TT Octosquares Compressed"/>
                <a:ea typeface="TT Octosquares Compressed"/>
                <a:cs typeface="TT Octosquares Compressed"/>
                <a:sym typeface="TT Octosquares Compresse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054987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101499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1480118" y="2247308"/>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2288941" y="2058875"/>
            <a:ext cx="1511367" cy="723183"/>
          </a:xfrm>
          <a:prstGeom prst="rect">
            <a:avLst/>
          </a:prstGeom>
        </p:spPr>
        <p:txBody>
          <a:bodyPr anchor="t" rtlCol="false" tIns="0" lIns="0" bIns="0" rIns="0">
            <a:spAutoFit/>
          </a:bodyPr>
          <a:lstStyle/>
          <a:p>
            <a:pPr algn="ctr">
              <a:lnSpc>
                <a:spcPts val="6036"/>
              </a:lnSpc>
              <a:spcBef>
                <a:spcPct val="0"/>
              </a:spcBef>
            </a:pPr>
            <a:r>
              <a:rPr lang="en-US" sz="4311">
                <a:solidFill>
                  <a:srgbClr val="FFFFFF"/>
                </a:solidFill>
                <a:latin typeface="Canva Sans"/>
                <a:ea typeface="Canva Sans"/>
                <a:cs typeface="Canva Sans"/>
                <a:sym typeface="Canva Sans"/>
              </a:rPr>
              <a:t>TEAM</a:t>
            </a:r>
          </a:p>
        </p:txBody>
      </p:sp>
      <p:sp>
        <p:nvSpPr>
          <p:cNvPr name="TextBox 10" id="10"/>
          <p:cNvSpPr txBox="true"/>
          <p:nvPr/>
        </p:nvSpPr>
        <p:spPr>
          <a:xfrm rot="0">
            <a:off x="2288941" y="3644663"/>
            <a:ext cx="4615220" cy="1498837"/>
          </a:xfrm>
          <a:prstGeom prst="rect">
            <a:avLst/>
          </a:prstGeom>
        </p:spPr>
        <p:txBody>
          <a:bodyPr anchor="t" rtlCol="false" tIns="0" lIns="0" bIns="0" rIns="0">
            <a:spAutoFit/>
          </a:bodyPr>
          <a:lstStyle/>
          <a:p>
            <a:pPr algn="l" marL="618694" indent="-309347" lvl="1">
              <a:lnSpc>
                <a:spcPts val="4011"/>
              </a:lnSpc>
              <a:buFont typeface="Arial"/>
              <a:buChar char="•"/>
            </a:pPr>
            <a:r>
              <a:rPr lang="en-US" sz="2865">
                <a:solidFill>
                  <a:srgbClr val="FFFFFF"/>
                </a:solidFill>
                <a:latin typeface="Canva Sans"/>
                <a:ea typeface="Canva Sans"/>
                <a:cs typeface="Canva Sans"/>
                <a:sym typeface="Canva Sans"/>
              </a:rPr>
              <a:t>ANANT TRIPATHII</a:t>
            </a:r>
          </a:p>
          <a:p>
            <a:pPr algn="l" marL="618694" indent="-309347" lvl="1">
              <a:lnSpc>
                <a:spcPts val="4011"/>
              </a:lnSpc>
              <a:buFont typeface="Arial"/>
              <a:buChar char="•"/>
            </a:pPr>
            <a:r>
              <a:rPr lang="en-US" sz="2865">
                <a:solidFill>
                  <a:srgbClr val="FFFFFF"/>
                </a:solidFill>
                <a:latin typeface="Canva Sans"/>
                <a:ea typeface="Canva Sans"/>
                <a:cs typeface="Canva Sans"/>
                <a:sym typeface="Canva Sans"/>
              </a:rPr>
              <a:t>RUDRAKSH AHLAWAT</a:t>
            </a:r>
          </a:p>
          <a:p>
            <a:pPr algn="l" marL="618694" indent="-309347" lvl="1">
              <a:lnSpc>
                <a:spcPts val="4011"/>
              </a:lnSpc>
              <a:buFont typeface="Arial"/>
              <a:buChar char="•"/>
            </a:pPr>
            <a:r>
              <a:rPr lang="en-US" sz="2865">
                <a:solidFill>
                  <a:srgbClr val="FFFFFF"/>
                </a:solidFill>
                <a:latin typeface="Canva Sans"/>
                <a:ea typeface="Canva Sans"/>
                <a:cs typeface="Canva Sans"/>
                <a:sym typeface="Canva Sans"/>
              </a:rPr>
              <a:t>PULKIT SINGH RAJPUT</a:t>
            </a:r>
          </a:p>
        </p:txBody>
      </p:sp>
      <p:sp>
        <p:nvSpPr>
          <p:cNvPr name="TextBox 11" id="11"/>
          <p:cNvSpPr txBox="true"/>
          <p:nvPr/>
        </p:nvSpPr>
        <p:spPr>
          <a:xfrm rot="0">
            <a:off x="8630665" y="6247859"/>
            <a:ext cx="1026671" cy="723183"/>
          </a:xfrm>
          <a:prstGeom prst="rect">
            <a:avLst/>
          </a:prstGeom>
        </p:spPr>
        <p:txBody>
          <a:bodyPr anchor="t" rtlCol="false" tIns="0" lIns="0" bIns="0" rIns="0">
            <a:spAutoFit/>
          </a:bodyPr>
          <a:lstStyle/>
          <a:p>
            <a:pPr algn="ctr">
              <a:lnSpc>
                <a:spcPts val="6036"/>
              </a:lnSpc>
              <a:spcBef>
                <a:spcPct val="0"/>
              </a:spcBef>
            </a:pPr>
            <a:r>
              <a:rPr lang="en-US" sz="4311">
                <a:solidFill>
                  <a:srgbClr val="FFFFFF"/>
                </a:solidFill>
                <a:latin typeface="Canva Sans"/>
                <a:ea typeface="Canva Sans"/>
                <a:cs typeface="Canva Sans"/>
                <a:sym typeface="Canva Sans"/>
              </a:rPr>
              <a:t>AIM</a:t>
            </a:r>
          </a:p>
        </p:txBody>
      </p:sp>
      <p:sp>
        <p:nvSpPr>
          <p:cNvPr name="TextBox 12" id="12"/>
          <p:cNvSpPr txBox="true"/>
          <p:nvPr/>
        </p:nvSpPr>
        <p:spPr>
          <a:xfrm rot="0">
            <a:off x="8419946" y="7297351"/>
            <a:ext cx="9868054" cy="1498837"/>
          </a:xfrm>
          <a:prstGeom prst="rect">
            <a:avLst/>
          </a:prstGeom>
        </p:spPr>
        <p:txBody>
          <a:bodyPr anchor="t" rtlCol="false" tIns="0" lIns="0" bIns="0" rIns="0">
            <a:spAutoFit/>
          </a:bodyPr>
          <a:lstStyle/>
          <a:p>
            <a:pPr algn="l">
              <a:lnSpc>
                <a:spcPts val="4011"/>
              </a:lnSpc>
            </a:pPr>
            <a:r>
              <a:rPr lang="en-US" sz="2865">
                <a:solidFill>
                  <a:srgbClr val="FFFFFF"/>
                </a:solidFill>
                <a:latin typeface="Canva Sans"/>
                <a:ea typeface="Canva Sans"/>
                <a:cs typeface="Canva Sans"/>
                <a:sym typeface="Canva Sans"/>
              </a:rPr>
              <a:t>To develop a CubeSat of dimensions 15cm x 15 cm x 15cm and weight under 1 kg to observe the atmosphere of Venus and transmit back data to Earth.</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8979131" y="2914524"/>
            <a:ext cx="4893067" cy="1675386"/>
            <a:chOff x="0" y="0"/>
            <a:chExt cx="6350000" cy="2174240"/>
          </a:xfrm>
        </p:grpSpPr>
        <p:sp>
          <p:nvSpPr>
            <p:cNvPr name="Freeform 7" id="7"/>
            <p:cNvSpPr/>
            <p:nvPr/>
          </p:nvSpPr>
          <p:spPr>
            <a:xfrm flipH="false" flipV="false" rot="0">
              <a:off x="0" y="0"/>
              <a:ext cx="6350000" cy="2174240"/>
            </a:xfrm>
            <a:custGeom>
              <a:avLst/>
              <a:gdLst/>
              <a:ahLst/>
              <a:cxnLst/>
              <a:rect r="r" b="b" t="t" l="l"/>
              <a:pathLst>
                <a:path h="2174240" w="6350000">
                  <a:moveTo>
                    <a:pt x="6350000" y="0"/>
                  </a:moveTo>
                  <a:lnTo>
                    <a:pt x="6350000" y="2174240"/>
                  </a:lnTo>
                  <a:lnTo>
                    <a:pt x="647700" y="2174240"/>
                  </a:lnTo>
                  <a:lnTo>
                    <a:pt x="0" y="0"/>
                  </a:lnTo>
                  <a:close/>
                </a:path>
              </a:pathLst>
            </a:custGeom>
            <a:solidFill>
              <a:srgbClr val="12F1FF"/>
            </a:solidFill>
            <a:ln w="12700">
              <a:solidFill>
                <a:srgbClr val="000000"/>
              </a:solidFill>
            </a:ln>
          </p:spPr>
        </p:sp>
      </p:grpSp>
      <p:grpSp>
        <p:nvGrpSpPr>
          <p:cNvPr name="Group 8" id="8"/>
          <p:cNvGrpSpPr/>
          <p:nvPr/>
        </p:nvGrpSpPr>
        <p:grpSpPr>
          <a:xfrm rot="0">
            <a:off x="9144000" y="1028700"/>
            <a:ext cx="9144000" cy="3130906"/>
            <a:chOff x="0" y="0"/>
            <a:chExt cx="6350000" cy="2174240"/>
          </a:xfrm>
        </p:grpSpPr>
        <p:sp>
          <p:nvSpPr>
            <p:cNvPr name="Freeform 9" id="9"/>
            <p:cNvSpPr/>
            <p:nvPr/>
          </p:nvSpPr>
          <p:spPr>
            <a:xfrm flipH="false" flipV="false" rot="0">
              <a:off x="0" y="0"/>
              <a:ext cx="6350000" cy="2174240"/>
            </a:xfrm>
            <a:custGeom>
              <a:avLst/>
              <a:gdLst/>
              <a:ahLst/>
              <a:cxnLst/>
              <a:rect r="r" b="b" t="t" l="l"/>
              <a:pathLst>
                <a:path h="2174240" w="6350000">
                  <a:moveTo>
                    <a:pt x="6350000" y="0"/>
                  </a:moveTo>
                  <a:lnTo>
                    <a:pt x="6350000" y="2174240"/>
                  </a:lnTo>
                  <a:lnTo>
                    <a:pt x="647700" y="2174240"/>
                  </a:lnTo>
                  <a:lnTo>
                    <a:pt x="0" y="0"/>
                  </a:lnTo>
                  <a:close/>
                </a:path>
              </a:pathLst>
            </a:custGeom>
            <a:blipFill>
              <a:blip r:embed="rId3"/>
              <a:stretch>
                <a:fillRect l="0" t="-42321" r="0" b="-52260"/>
              </a:stretch>
            </a:blipFill>
          </p:spPr>
        </p:sp>
      </p:grpSp>
      <p:sp>
        <p:nvSpPr>
          <p:cNvPr name="TextBox 10" id="10"/>
          <p:cNvSpPr txBox="true"/>
          <p:nvPr/>
        </p:nvSpPr>
        <p:spPr>
          <a:xfrm rot="0">
            <a:off x="1850798" y="3079456"/>
            <a:ext cx="4770406" cy="2289856"/>
          </a:xfrm>
          <a:prstGeom prst="rect">
            <a:avLst/>
          </a:prstGeom>
        </p:spPr>
        <p:txBody>
          <a:bodyPr anchor="t" rtlCol="false" tIns="0" lIns="0" bIns="0" rIns="0">
            <a:spAutoFit/>
          </a:bodyPr>
          <a:lstStyle/>
          <a:p>
            <a:pPr algn="l">
              <a:lnSpc>
                <a:spcPts val="8817"/>
              </a:lnSpc>
            </a:pPr>
            <a:r>
              <a:rPr lang="en-US" sz="8560">
                <a:solidFill>
                  <a:srgbClr val="FFFFFF"/>
                </a:solidFill>
                <a:latin typeface="TT Octosquares Compressed"/>
                <a:ea typeface="TT Octosquares Compressed"/>
                <a:cs typeface="TT Octosquares Compressed"/>
                <a:sym typeface="TT Octosquares Compressed"/>
              </a:rPr>
              <a:t>COMPONENTS OF CUBESAT</a:t>
            </a:r>
          </a:p>
        </p:txBody>
      </p:sp>
      <p:sp>
        <p:nvSpPr>
          <p:cNvPr name="Freeform 11" id="11"/>
          <p:cNvSpPr/>
          <p:nvPr/>
        </p:nvSpPr>
        <p:spPr>
          <a:xfrm flipH="false" flipV="false" rot="0">
            <a:off x="1850798" y="2399296"/>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2315918" y="2399296"/>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2781038" y="2399296"/>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4" id="14"/>
          <p:cNvGrpSpPr/>
          <p:nvPr/>
        </p:nvGrpSpPr>
        <p:grpSpPr>
          <a:xfrm rot="0">
            <a:off x="1759977" y="6073274"/>
            <a:ext cx="677751" cy="677751"/>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2F1FF"/>
            </a:solidFill>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17" id="17"/>
          <p:cNvSpPr txBox="true"/>
          <p:nvPr/>
        </p:nvSpPr>
        <p:spPr>
          <a:xfrm rot="0">
            <a:off x="2893198" y="5931600"/>
            <a:ext cx="3663737" cy="615818"/>
          </a:xfrm>
          <a:prstGeom prst="rect">
            <a:avLst/>
          </a:prstGeom>
        </p:spPr>
        <p:txBody>
          <a:bodyPr anchor="t" rtlCol="false" tIns="0" lIns="0" bIns="0" rIns="0">
            <a:spAutoFit/>
          </a:bodyPr>
          <a:lstStyle/>
          <a:p>
            <a:pPr algn="l">
              <a:lnSpc>
                <a:spcPts val="5151"/>
              </a:lnSpc>
              <a:spcBef>
                <a:spcPct val="0"/>
              </a:spcBef>
            </a:pPr>
            <a:r>
              <a:rPr lang="en-US" sz="3679">
                <a:solidFill>
                  <a:srgbClr val="FFFFFF"/>
                </a:solidFill>
                <a:latin typeface="Open Sans"/>
                <a:ea typeface="Open Sans"/>
                <a:cs typeface="Open Sans"/>
                <a:sym typeface="Open Sans"/>
              </a:rPr>
              <a:t>Communication</a:t>
            </a:r>
          </a:p>
        </p:txBody>
      </p:sp>
      <p:sp>
        <p:nvSpPr>
          <p:cNvPr name="TextBox 18" id="18"/>
          <p:cNvSpPr txBox="true"/>
          <p:nvPr/>
        </p:nvSpPr>
        <p:spPr>
          <a:xfrm rot="0">
            <a:off x="1850798" y="6249271"/>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0B081D"/>
                </a:solidFill>
                <a:latin typeface="Open Sans Bold"/>
                <a:ea typeface="Open Sans Bold"/>
                <a:cs typeface="Open Sans Bold"/>
                <a:sym typeface="Open Sans Bold"/>
              </a:rPr>
              <a:t>01</a:t>
            </a:r>
          </a:p>
        </p:txBody>
      </p:sp>
      <p:grpSp>
        <p:nvGrpSpPr>
          <p:cNvPr name="Group 19" id="19"/>
          <p:cNvGrpSpPr/>
          <p:nvPr/>
        </p:nvGrpSpPr>
        <p:grpSpPr>
          <a:xfrm rot="0">
            <a:off x="6995086" y="5998275"/>
            <a:ext cx="677751" cy="677751"/>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2F1FF"/>
            </a:solidFill>
          </p:spPr>
        </p:sp>
        <p:sp>
          <p:nvSpPr>
            <p:cNvPr name="TextBox 21" id="21"/>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22" id="22"/>
          <p:cNvSpPr txBox="true"/>
          <p:nvPr/>
        </p:nvSpPr>
        <p:spPr>
          <a:xfrm rot="0">
            <a:off x="8113896" y="5931600"/>
            <a:ext cx="2871245" cy="565802"/>
          </a:xfrm>
          <a:prstGeom prst="rect">
            <a:avLst/>
          </a:prstGeom>
        </p:spPr>
        <p:txBody>
          <a:bodyPr anchor="t" rtlCol="false" tIns="0" lIns="0" bIns="0" rIns="0">
            <a:spAutoFit/>
          </a:bodyPr>
          <a:lstStyle/>
          <a:p>
            <a:pPr algn="l">
              <a:lnSpc>
                <a:spcPts val="4682"/>
              </a:lnSpc>
              <a:spcBef>
                <a:spcPct val="0"/>
              </a:spcBef>
            </a:pPr>
            <a:r>
              <a:rPr lang="en-US" sz="3344">
                <a:solidFill>
                  <a:srgbClr val="FFFFFF"/>
                </a:solidFill>
                <a:latin typeface="Open Sans"/>
                <a:ea typeface="Open Sans"/>
                <a:cs typeface="Open Sans"/>
                <a:sym typeface="Open Sans"/>
              </a:rPr>
              <a:t>Sensor</a:t>
            </a:r>
          </a:p>
        </p:txBody>
      </p:sp>
      <p:sp>
        <p:nvSpPr>
          <p:cNvPr name="TextBox 23" id="23"/>
          <p:cNvSpPr txBox="true"/>
          <p:nvPr/>
        </p:nvSpPr>
        <p:spPr>
          <a:xfrm rot="0">
            <a:off x="7085906" y="6174273"/>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0B081D"/>
                </a:solidFill>
                <a:latin typeface="Open Sans Bold"/>
                <a:ea typeface="Open Sans Bold"/>
                <a:cs typeface="Open Sans Bold"/>
                <a:sym typeface="Open Sans Bold"/>
              </a:rPr>
              <a:t>02</a:t>
            </a:r>
          </a:p>
        </p:txBody>
      </p:sp>
      <p:grpSp>
        <p:nvGrpSpPr>
          <p:cNvPr name="Group 24" id="24"/>
          <p:cNvGrpSpPr/>
          <p:nvPr/>
        </p:nvGrpSpPr>
        <p:grpSpPr>
          <a:xfrm rot="0">
            <a:off x="12271094" y="5998275"/>
            <a:ext cx="677751" cy="677751"/>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2F1FF"/>
            </a:solidFill>
          </p:spPr>
        </p:sp>
        <p:sp>
          <p:nvSpPr>
            <p:cNvPr name="TextBox 26" id="26"/>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27" id="27"/>
          <p:cNvSpPr txBox="true"/>
          <p:nvPr/>
        </p:nvSpPr>
        <p:spPr>
          <a:xfrm rot="0">
            <a:off x="13339370" y="5941125"/>
            <a:ext cx="4138372" cy="523346"/>
          </a:xfrm>
          <a:prstGeom prst="rect">
            <a:avLst/>
          </a:prstGeom>
        </p:spPr>
        <p:txBody>
          <a:bodyPr anchor="t" rtlCol="false" tIns="0" lIns="0" bIns="0" rIns="0">
            <a:spAutoFit/>
          </a:bodyPr>
          <a:lstStyle/>
          <a:p>
            <a:pPr algn="l">
              <a:lnSpc>
                <a:spcPts val="4373"/>
              </a:lnSpc>
              <a:spcBef>
                <a:spcPct val="0"/>
              </a:spcBef>
            </a:pPr>
            <a:r>
              <a:rPr lang="en-US" sz="3124">
                <a:solidFill>
                  <a:srgbClr val="FFFFFF"/>
                </a:solidFill>
                <a:latin typeface="Open Sans"/>
                <a:ea typeface="Open Sans"/>
                <a:cs typeface="Open Sans"/>
                <a:sym typeface="Open Sans"/>
              </a:rPr>
              <a:t>Power</a:t>
            </a:r>
          </a:p>
        </p:txBody>
      </p:sp>
      <p:sp>
        <p:nvSpPr>
          <p:cNvPr name="TextBox 28" id="28"/>
          <p:cNvSpPr txBox="true"/>
          <p:nvPr/>
        </p:nvSpPr>
        <p:spPr>
          <a:xfrm rot="0">
            <a:off x="12366344" y="6114969"/>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0B081D"/>
                </a:solidFill>
                <a:latin typeface="Open Sans Bold"/>
                <a:ea typeface="Open Sans Bold"/>
                <a:cs typeface="Open Sans Bold"/>
                <a:sym typeface="Open Sans Bold"/>
              </a:rPr>
              <a:t>03</a:t>
            </a:r>
          </a:p>
        </p:txBody>
      </p:sp>
      <p:grpSp>
        <p:nvGrpSpPr>
          <p:cNvPr name="Group 29" id="29"/>
          <p:cNvGrpSpPr/>
          <p:nvPr/>
        </p:nvGrpSpPr>
        <p:grpSpPr>
          <a:xfrm rot="0">
            <a:off x="1850798" y="8580549"/>
            <a:ext cx="677751" cy="677751"/>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2F1FF"/>
            </a:solidFill>
          </p:spPr>
        </p:sp>
        <p:sp>
          <p:nvSpPr>
            <p:cNvPr name="TextBox 31" id="31"/>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32" id="32"/>
          <p:cNvSpPr txBox="true"/>
          <p:nvPr/>
        </p:nvSpPr>
        <p:spPr>
          <a:xfrm rot="0">
            <a:off x="1958101" y="8756547"/>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0B081D"/>
                </a:solidFill>
                <a:latin typeface="Open Sans Bold"/>
                <a:ea typeface="Open Sans Bold"/>
                <a:cs typeface="Open Sans Bold"/>
                <a:sym typeface="Open Sans Bold"/>
              </a:rPr>
              <a:t>04</a:t>
            </a:r>
          </a:p>
        </p:txBody>
      </p:sp>
      <p:sp>
        <p:nvSpPr>
          <p:cNvPr name="TextBox 33" id="33"/>
          <p:cNvSpPr txBox="true"/>
          <p:nvPr/>
        </p:nvSpPr>
        <p:spPr>
          <a:xfrm rot="0">
            <a:off x="2893198" y="8513874"/>
            <a:ext cx="3663737" cy="615818"/>
          </a:xfrm>
          <a:prstGeom prst="rect">
            <a:avLst/>
          </a:prstGeom>
        </p:spPr>
        <p:txBody>
          <a:bodyPr anchor="t" rtlCol="false" tIns="0" lIns="0" bIns="0" rIns="0">
            <a:spAutoFit/>
          </a:bodyPr>
          <a:lstStyle/>
          <a:p>
            <a:pPr algn="l">
              <a:lnSpc>
                <a:spcPts val="5151"/>
              </a:lnSpc>
              <a:spcBef>
                <a:spcPct val="0"/>
              </a:spcBef>
            </a:pPr>
            <a:r>
              <a:rPr lang="en-US" sz="3679">
                <a:solidFill>
                  <a:srgbClr val="FFFFFF"/>
                </a:solidFill>
                <a:latin typeface="Open Sans"/>
                <a:ea typeface="Open Sans"/>
                <a:cs typeface="Open Sans"/>
                <a:sym typeface="Open Sans"/>
              </a:rPr>
              <a:t>Mechanical</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2110424" y="799952"/>
            <a:ext cx="5508317" cy="1321453"/>
          </a:xfrm>
          <a:prstGeom prst="rect">
            <a:avLst/>
          </a:prstGeom>
        </p:spPr>
        <p:txBody>
          <a:bodyPr anchor="t" rtlCol="false" tIns="0" lIns="0" bIns="0" rIns="0">
            <a:spAutoFit/>
          </a:bodyPr>
          <a:lstStyle/>
          <a:p>
            <a:pPr algn="l">
              <a:lnSpc>
                <a:spcPts val="10861"/>
              </a:lnSpc>
              <a:spcBef>
                <a:spcPct val="0"/>
              </a:spcBef>
            </a:pPr>
            <a:r>
              <a:rPr lang="en-US" sz="7758">
                <a:solidFill>
                  <a:srgbClr val="FFFFFF"/>
                </a:solidFill>
                <a:latin typeface="TT Octosquares Compressed"/>
                <a:ea typeface="TT Octosquares Compressed"/>
                <a:cs typeface="TT Octosquares Compressed"/>
                <a:sym typeface="TT Octosquares Compressed"/>
              </a:rPr>
              <a:t>COMMUNICATION</a:t>
            </a:r>
          </a:p>
        </p:txBody>
      </p:sp>
      <p:sp>
        <p:nvSpPr>
          <p:cNvPr name="Freeform 7" id="7"/>
          <p:cNvSpPr/>
          <p:nvPr/>
        </p:nvSpPr>
        <p:spPr>
          <a:xfrm flipH="false" flipV="false" rot="0">
            <a:off x="2145375" y="975781"/>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2610495" y="975781"/>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3075615" y="975781"/>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2145375" y="3049068"/>
            <a:ext cx="1206751" cy="1215399"/>
            <a:chOff x="0" y="0"/>
            <a:chExt cx="804257" cy="810020"/>
          </a:xfrm>
        </p:grpSpPr>
        <p:sp>
          <p:nvSpPr>
            <p:cNvPr name="Freeform 11" id="11"/>
            <p:cNvSpPr/>
            <p:nvPr/>
          </p:nvSpPr>
          <p:spPr>
            <a:xfrm flipH="false" flipV="false" rot="0">
              <a:off x="0" y="0"/>
              <a:ext cx="804257" cy="810020"/>
            </a:xfrm>
            <a:custGeom>
              <a:avLst/>
              <a:gdLst/>
              <a:ahLst/>
              <a:cxnLst/>
              <a:rect r="r" b="b" t="t" l="l"/>
              <a:pathLst>
                <a:path h="810020" w="804257">
                  <a:moveTo>
                    <a:pt x="0" y="0"/>
                  </a:moveTo>
                  <a:lnTo>
                    <a:pt x="804257" y="0"/>
                  </a:lnTo>
                  <a:lnTo>
                    <a:pt x="804257" y="810020"/>
                  </a:lnTo>
                  <a:lnTo>
                    <a:pt x="0" y="810020"/>
                  </a:lnTo>
                  <a:close/>
                </a:path>
              </a:pathLst>
            </a:custGeom>
            <a:solidFill>
              <a:srgbClr val="12F1FF"/>
            </a:solidFill>
          </p:spPr>
        </p:sp>
        <p:sp>
          <p:nvSpPr>
            <p:cNvPr name="TextBox 12" id="12"/>
            <p:cNvSpPr txBox="true"/>
            <p:nvPr/>
          </p:nvSpPr>
          <p:spPr>
            <a:xfrm>
              <a:off x="0" y="-47625"/>
              <a:ext cx="804257" cy="857645"/>
            </a:xfrm>
            <a:prstGeom prst="rect">
              <a:avLst/>
            </a:prstGeom>
          </p:spPr>
          <p:txBody>
            <a:bodyPr anchor="ctr" rtlCol="false" tIns="50800" lIns="50800" bIns="50800" rIns="50800"/>
            <a:lstStyle/>
            <a:p>
              <a:pPr algn="ctr">
                <a:lnSpc>
                  <a:spcPts val="2239"/>
                </a:lnSpc>
              </a:pPr>
            </a:p>
          </p:txBody>
        </p:sp>
      </p:grpSp>
      <p:sp>
        <p:nvSpPr>
          <p:cNvPr name="TextBox 13" id="13"/>
          <p:cNvSpPr txBox="true"/>
          <p:nvPr/>
        </p:nvSpPr>
        <p:spPr>
          <a:xfrm rot="0">
            <a:off x="4076748" y="2882193"/>
            <a:ext cx="9165739" cy="1846490"/>
          </a:xfrm>
          <a:prstGeom prst="rect">
            <a:avLst/>
          </a:prstGeom>
        </p:spPr>
        <p:txBody>
          <a:bodyPr anchor="t" rtlCol="false" tIns="0" lIns="0" bIns="0" rIns="0">
            <a:spAutoFit/>
          </a:bodyPr>
          <a:lstStyle/>
          <a:p>
            <a:pPr algn="l">
              <a:lnSpc>
                <a:spcPts val="3721"/>
              </a:lnSpc>
              <a:spcBef>
                <a:spcPct val="0"/>
              </a:spcBef>
            </a:pPr>
            <a:r>
              <a:rPr lang="en-US" sz="2658">
                <a:solidFill>
                  <a:srgbClr val="FFFFFF"/>
                </a:solidFill>
                <a:latin typeface="Open Sans"/>
                <a:ea typeface="Open Sans"/>
                <a:cs typeface="Open Sans"/>
                <a:sym typeface="Open Sans"/>
              </a:rPr>
              <a:t>Relay Communication can be used to transmit data to earth when the satellite is far from earth, i.e, data can be transmitted to a bigger satellite and through that to earth. UHF can be used for this.</a:t>
            </a:r>
          </a:p>
        </p:txBody>
      </p:sp>
      <p:sp>
        <p:nvSpPr>
          <p:cNvPr name="TextBox 14" id="14"/>
          <p:cNvSpPr txBox="true"/>
          <p:nvPr/>
        </p:nvSpPr>
        <p:spPr>
          <a:xfrm rot="0">
            <a:off x="2308800" y="3350509"/>
            <a:ext cx="892720" cy="550013"/>
          </a:xfrm>
          <a:prstGeom prst="rect">
            <a:avLst/>
          </a:prstGeom>
        </p:spPr>
        <p:txBody>
          <a:bodyPr anchor="t" rtlCol="false" tIns="0" lIns="0" bIns="0" rIns="0">
            <a:spAutoFit/>
          </a:bodyPr>
          <a:lstStyle/>
          <a:p>
            <a:pPr algn="ctr">
              <a:lnSpc>
                <a:spcPts val="4534"/>
              </a:lnSpc>
              <a:spcBef>
                <a:spcPct val="0"/>
              </a:spcBef>
            </a:pPr>
            <a:r>
              <a:rPr lang="en-US" b="true" sz="3238">
                <a:solidFill>
                  <a:srgbClr val="0B081D"/>
                </a:solidFill>
                <a:latin typeface="Open Sans Bold"/>
                <a:ea typeface="Open Sans Bold"/>
                <a:cs typeface="Open Sans Bold"/>
                <a:sym typeface="Open Sans Bold"/>
              </a:rPr>
              <a:t>01</a:t>
            </a:r>
          </a:p>
        </p:txBody>
      </p:sp>
      <p:grpSp>
        <p:nvGrpSpPr>
          <p:cNvPr name="Group 15" id="15"/>
          <p:cNvGrpSpPr/>
          <p:nvPr/>
        </p:nvGrpSpPr>
        <p:grpSpPr>
          <a:xfrm rot="0">
            <a:off x="2110424" y="5521767"/>
            <a:ext cx="1241702" cy="1241702"/>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2F1FF"/>
            </a:solidFill>
          </p:spPr>
        </p:sp>
        <p:sp>
          <p:nvSpPr>
            <p:cNvPr name="TextBox 17" id="17"/>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18" id="18"/>
          <p:cNvSpPr txBox="true"/>
          <p:nvPr/>
        </p:nvSpPr>
        <p:spPr>
          <a:xfrm rot="0">
            <a:off x="2276815" y="5829888"/>
            <a:ext cx="908920" cy="558785"/>
          </a:xfrm>
          <a:prstGeom prst="rect">
            <a:avLst/>
          </a:prstGeom>
        </p:spPr>
        <p:txBody>
          <a:bodyPr anchor="t" rtlCol="false" tIns="0" lIns="0" bIns="0" rIns="0">
            <a:spAutoFit/>
          </a:bodyPr>
          <a:lstStyle/>
          <a:p>
            <a:pPr algn="ctr">
              <a:lnSpc>
                <a:spcPts val="4616"/>
              </a:lnSpc>
              <a:spcBef>
                <a:spcPct val="0"/>
              </a:spcBef>
            </a:pPr>
            <a:r>
              <a:rPr lang="en-US" b="true" sz="3297">
                <a:solidFill>
                  <a:srgbClr val="0B081D"/>
                </a:solidFill>
                <a:latin typeface="Open Sans Bold"/>
                <a:ea typeface="Open Sans Bold"/>
                <a:cs typeface="Open Sans Bold"/>
                <a:sym typeface="Open Sans Bold"/>
              </a:rPr>
              <a:t>02</a:t>
            </a:r>
          </a:p>
        </p:txBody>
      </p:sp>
      <p:grpSp>
        <p:nvGrpSpPr>
          <p:cNvPr name="Group 19" id="19"/>
          <p:cNvGrpSpPr/>
          <p:nvPr/>
        </p:nvGrpSpPr>
        <p:grpSpPr>
          <a:xfrm rot="0">
            <a:off x="2110424" y="8016598"/>
            <a:ext cx="1241702" cy="1241702"/>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2F1FF"/>
            </a:solidFill>
          </p:spPr>
        </p:sp>
        <p:sp>
          <p:nvSpPr>
            <p:cNvPr name="TextBox 21" id="21"/>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22" id="22"/>
          <p:cNvSpPr txBox="true"/>
          <p:nvPr/>
        </p:nvSpPr>
        <p:spPr>
          <a:xfrm rot="0">
            <a:off x="2276815" y="8324719"/>
            <a:ext cx="908920" cy="558785"/>
          </a:xfrm>
          <a:prstGeom prst="rect">
            <a:avLst/>
          </a:prstGeom>
        </p:spPr>
        <p:txBody>
          <a:bodyPr anchor="t" rtlCol="false" tIns="0" lIns="0" bIns="0" rIns="0">
            <a:spAutoFit/>
          </a:bodyPr>
          <a:lstStyle/>
          <a:p>
            <a:pPr algn="ctr">
              <a:lnSpc>
                <a:spcPts val="4616"/>
              </a:lnSpc>
              <a:spcBef>
                <a:spcPct val="0"/>
              </a:spcBef>
            </a:pPr>
            <a:r>
              <a:rPr lang="en-US" b="true" sz="3297">
                <a:solidFill>
                  <a:srgbClr val="0B081D"/>
                </a:solidFill>
                <a:latin typeface="Open Sans Bold"/>
                <a:ea typeface="Open Sans Bold"/>
                <a:cs typeface="Open Sans Bold"/>
                <a:sym typeface="Open Sans Bold"/>
              </a:rPr>
              <a:t>03</a:t>
            </a:r>
          </a:p>
        </p:txBody>
      </p:sp>
      <p:sp>
        <p:nvSpPr>
          <p:cNvPr name="TextBox 23" id="23"/>
          <p:cNvSpPr txBox="true"/>
          <p:nvPr/>
        </p:nvSpPr>
        <p:spPr>
          <a:xfrm rot="0">
            <a:off x="4076748" y="5655014"/>
            <a:ext cx="9165739" cy="918058"/>
          </a:xfrm>
          <a:prstGeom prst="rect">
            <a:avLst/>
          </a:prstGeom>
        </p:spPr>
        <p:txBody>
          <a:bodyPr anchor="t" rtlCol="false" tIns="0" lIns="0" bIns="0" rIns="0">
            <a:spAutoFit/>
          </a:bodyPr>
          <a:lstStyle/>
          <a:p>
            <a:pPr algn="l">
              <a:lnSpc>
                <a:spcPts val="3721"/>
              </a:lnSpc>
              <a:spcBef>
                <a:spcPct val="0"/>
              </a:spcBef>
            </a:pPr>
            <a:r>
              <a:rPr lang="en-US" sz="2658">
                <a:solidFill>
                  <a:srgbClr val="FFFFFF"/>
                </a:solidFill>
                <a:latin typeface="Open Sans"/>
                <a:ea typeface="Open Sans"/>
                <a:cs typeface="Open Sans"/>
                <a:sym typeface="Open Sans"/>
              </a:rPr>
              <a:t>Direct Communication can be used when the satellite is near Earth. S-band frequency can be used for this. </a:t>
            </a:r>
          </a:p>
        </p:txBody>
      </p:sp>
      <p:sp>
        <p:nvSpPr>
          <p:cNvPr name="TextBox 24" id="24"/>
          <p:cNvSpPr txBox="true"/>
          <p:nvPr/>
        </p:nvSpPr>
        <p:spPr>
          <a:xfrm rot="0">
            <a:off x="4095180" y="7221414"/>
            <a:ext cx="14197130" cy="2774921"/>
          </a:xfrm>
          <a:prstGeom prst="rect">
            <a:avLst/>
          </a:prstGeom>
        </p:spPr>
        <p:txBody>
          <a:bodyPr anchor="t" rtlCol="false" tIns="0" lIns="0" bIns="0" rIns="0">
            <a:spAutoFit/>
          </a:bodyPr>
          <a:lstStyle/>
          <a:p>
            <a:pPr algn="l">
              <a:lnSpc>
                <a:spcPts val="3721"/>
              </a:lnSpc>
              <a:spcBef>
                <a:spcPct val="0"/>
              </a:spcBef>
            </a:pPr>
            <a:r>
              <a:rPr lang="en-US" sz="2658">
                <a:solidFill>
                  <a:srgbClr val="FFFFFF"/>
                </a:solidFill>
                <a:latin typeface="Open Sans"/>
                <a:ea typeface="Open Sans"/>
                <a:cs typeface="Open Sans"/>
                <a:sym typeface="Open Sans"/>
              </a:rPr>
              <a:t>The communication system of this CubeSat has been optimized to handle interplanetary data transmission efficiently while keeping within the size, weight, and power constraints. This system provides a solid balance of data integrity, reliability, and power efficiency essential for a successful mission to Venus. However, due to the CubeSat’s small size, it relies on relaying data through a larger satellite to Earth, as direct interplanetary communication would require significantly more power and a larger antenna array.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2201244" y="6236240"/>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0B081D"/>
                </a:solidFill>
                <a:latin typeface="Open Sans Bold"/>
                <a:ea typeface="Open Sans Bold"/>
                <a:cs typeface="Open Sans Bold"/>
                <a:sym typeface="Open Sans Bold"/>
              </a:rPr>
              <a:t>02</a:t>
            </a:r>
          </a:p>
        </p:txBody>
      </p:sp>
      <p:sp>
        <p:nvSpPr>
          <p:cNvPr name="TextBox 7" id="7"/>
          <p:cNvSpPr txBox="true"/>
          <p:nvPr/>
        </p:nvSpPr>
        <p:spPr>
          <a:xfrm rot="0">
            <a:off x="2201244" y="7656941"/>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0B081D"/>
                </a:solidFill>
                <a:latin typeface="Open Sans Bold"/>
                <a:ea typeface="Open Sans Bold"/>
                <a:cs typeface="Open Sans Bold"/>
                <a:sym typeface="Open Sans Bold"/>
              </a:rPr>
              <a:t>03</a:t>
            </a:r>
          </a:p>
        </p:txBody>
      </p:sp>
      <p:grpSp>
        <p:nvGrpSpPr>
          <p:cNvPr name="Group 8" id="8"/>
          <p:cNvGrpSpPr/>
          <p:nvPr/>
        </p:nvGrpSpPr>
        <p:grpSpPr>
          <a:xfrm rot="-5400000">
            <a:off x="17631481" y="8597471"/>
            <a:ext cx="924223" cy="397435"/>
            <a:chOff x="0" y="0"/>
            <a:chExt cx="1347239" cy="579341"/>
          </a:xfrm>
        </p:grpSpPr>
        <p:sp>
          <p:nvSpPr>
            <p:cNvPr name="Freeform 9" id="9"/>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10" id="10"/>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2145375" y="975781"/>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2610495" y="975781"/>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0">
            <a:off x="3075615" y="975781"/>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4" id="14"/>
          <p:cNvGrpSpPr/>
          <p:nvPr/>
        </p:nvGrpSpPr>
        <p:grpSpPr>
          <a:xfrm rot="0">
            <a:off x="2145375" y="3049068"/>
            <a:ext cx="1206751" cy="1215399"/>
            <a:chOff x="0" y="0"/>
            <a:chExt cx="804257" cy="810020"/>
          </a:xfrm>
        </p:grpSpPr>
        <p:sp>
          <p:nvSpPr>
            <p:cNvPr name="Freeform 15" id="15"/>
            <p:cNvSpPr/>
            <p:nvPr/>
          </p:nvSpPr>
          <p:spPr>
            <a:xfrm flipH="false" flipV="false" rot="0">
              <a:off x="0" y="0"/>
              <a:ext cx="804257" cy="810020"/>
            </a:xfrm>
            <a:custGeom>
              <a:avLst/>
              <a:gdLst/>
              <a:ahLst/>
              <a:cxnLst/>
              <a:rect r="r" b="b" t="t" l="l"/>
              <a:pathLst>
                <a:path h="810020" w="804257">
                  <a:moveTo>
                    <a:pt x="0" y="0"/>
                  </a:moveTo>
                  <a:lnTo>
                    <a:pt x="804257" y="0"/>
                  </a:lnTo>
                  <a:lnTo>
                    <a:pt x="804257" y="810020"/>
                  </a:lnTo>
                  <a:lnTo>
                    <a:pt x="0" y="810020"/>
                  </a:lnTo>
                  <a:close/>
                </a:path>
              </a:pathLst>
            </a:custGeom>
            <a:solidFill>
              <a:srgbClr val="12F1FF"/>
            </a:solidFill>
          </p:spPr>
        </p:sp>
        <p:sp>
          <p:nvSpPr>
            <p:cNvPr name="TextBox 16" id="16"/>
            <p:cNvSpPr txBox="true"/>
            <p:nvPr/>
          </p:nvSpPr>
          <p:spPr>
            <a:xfrm>
              <a:off x="0" y="-47625"/>
              <a:ext cx="804257" cy="857645"/>
            </a:xfrm>
            <a:prstGeom prst="rect">
              <a:avLst/>
            </a:prstGeom>
          </p:spPr>
          <p:txBody>
            <a:bodyPr anchor="ctr" rtlCol="false" tIns="50800" lIns="50800" bIns="50800" rIns="50800"/>
            <a:lstStyle/>
            <a:p>
              <a:pPr algn="ctr">
                <a:lnSpc>
                  <a:spcPts val="2239"/>
                </a:lnSpc>
              </a:pPr>
            </a:p>
          </p:txBody>
        </p:sp>
      </p:grpSp>
      <p:sp>
        <p:nvSpPr>
          <p:cNvPr name="TextBox 17" id="17"/>
          <p:cNvSpPr txBox="true"/>
          <p:nvPr/>
        </p:nvSpPr>
        <p:spPr>
          <a:xfrm rot="0">
            <a:off x="4076748" y="2699929"/>
            <a:ext cx="11679658" cy="1856527"/>
          </a:xfrm>
          <a:prstGeom prst="rect">
            <a:avLst/>
          </a:prstGeom>
        </p:spPr>
        <p:txBody>
          <a:bodyPr anchor="t" rtlCol="false" tIns="0" lIns="0" bIns="0" rIns="0">
            <a:spAutoFit/>
          </a:bodyPr>
          <a:lstStyle/>
          <a:p>
            <a:pPr algn="l">
              <a:lnSpc>
                <a:spcPts val="3721"/>
              </a:lnSpc>
              <a:spcBef>
                <a:spcPct val="0"/>
              </a:spcBef>
            </a:pPr>
            <a:r>
              <a:rPr lang="en-US" b="true" sz="2658" u="sng">
                <a:solidFill>
                  <a:srgbClr val="FFFFFF"/>
                </a:solidFill>
                <a:latin typeface="Open Sans Bold"/>
                <a:ea typeface="Open Sans Bold"/>
                <a:cs typeface="Open Sans Bold"/>
                <a:sym typeface="Open Sans Bold"/>
              </a:rPr>
              <a:t>Gas Analyzers </a:t>
            </a:r>
            <a:r>
              <a:rPr lang="en-US" sz="2658">
                <a:solidFill>
                  <a:srgbClr val="FFFFFF"/>
                </a:solidFill>
                <a:latin typeface="Open Sans"/>
                <a:ea typeface="Open Sans"/>
                <a:cs typeface="Open Sans"/>
                <a:sym typeface="Open Sans"/>
              </a:rPr>
              <a:t> -  To measure the composition of gases in the Venusian atmosphere (e.g., carbon dioxide, sulfuric acid, nitrogen). Mounted on the side panels facing towards Venus.Use for direct access to the atmosphere for accurate sampling without interference from other components.</a:t>
            </a:r>
          </a:p>
        </p:txBody>
      </p:sp>
      <p:sp>
        <p:nvSpPr>
          <p:cNvPr name="TextBox 18" id="18"/>
          <p:cNvSpPr txBox="true"/>
          <p:nvPr/>
        </p:nvSpPr>
        <p:spPr>
          <a:xfrm rot="0">
            <a:off x="2308800" y="3350509"/>
            <a:ext cx="892720" cy="550013"/>
          </a:xfrm>
          <a:prstGeom prst="rect">
            <a:avLst/>
          </a:prstGeom>
        </p:spPr>
        <p:txBody>
          <a:bodyPr anchor="t" rtlCol="false" tIns="0" lIns="0" bIns="0" rIns="0">
            <a:spAutoFit/>
          </a:bodyPr>
          <a:lstStyle/>
          <a:p>
            <a:pPr algn="ctr">
              <a:lnSpc>
                <a:spcPts val="4534"/>
              </a:lnSpc>
              <a:spcBef>
                <a:spcPct val="0"/>
              </a:spcBef>
            </a:pPr>
            <a:r>
              <a:rPr lang="en-US" b="true" sz="3238">
                <a:solidFill>
                  <a:srgbClr val="0B081D"/>
                </a:solidFill>
                <a:latin typeface="Open Sans Bold"/>
                <a:ea typeface="Open Sans Bold"/>
                <a:cs typeface="Open Sans Bold"/>
                <a:sym typeface="Open Sans Bold"/>
              </a:rPr>
              <a:t>01</a:t>
            </a:r>
          </a:p>
        </p:txBody>
      </p:sp>
      <p:grpSp>
        <p:nvGrpSpPr>
          <p:cNvPr name="Group 19" id="19"/>
          <p:cNvGrpSpPr/>
          <p:nvPr/>
        </p:nvGrpSpPr>
        <p:grpSpPr>
          <a:xfrm rot="0">
            <a:off x="2110424" y="5521767"/>
            <a:ext cx="1241702" cy="1241702"/>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2F1FF"/>
            </a:solidFill>
          </p:spPr>
        </p:sp>
        <p:sp>
          <p:nvSpPr>
            <p:cNvPr name="TextBox 21" id="21"/>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22" id="22"/>
          <p:cNvSpPr txBox="true"/>
          <p:nvPr/>
        </p:nvSpPr>
        <p:spPr>
          <a:xfrm rot="0">
            <a:off x="2276815" y="5829888"/>
            <a:ext cx="908920" cy="558785"/>
          </a:xfrm>
          <a:prstGeom prst="rect">
            <a:avLst/>
          </a:prstGeom>
        </p:spPr>
        <p:txBody>
          <a:bodyPr anchor="t" rtlCol="false" tIns="0" lIns="0" bIns="0" rIns="0">
            <a:spAutoFit/>
          </a:bodyPr>
          <a:lstStyle/>
          <a:p>
            <a:pPr algn="ctr">
              <a:lnSpc>
                <a:spcPts val="4616"/>
              </a:lnSpc>
              <a:spcBef>
                <a:spcPct val="0"/>
              </a:spcBef>
            </a:pPr>
            <a:r>
              <a:rPr lang="en-US" b="true" sz="3297">
                <a:solidFill>
                  <a:srgbClr val="0B081D"/>
                </a:solidFill>
                <a:latin typeface="Open Sans Bold"/>
                <a:ea typeface="Open Sans Bold"/>
                <a:cs typeface="Open Sans Bold"/>
                <a:sym typeface="Open Sans Bold"/>
              </a:rPr>
              <a:t>02</a:t>
            </a:r>
          </a:p>
        </p:txBody>
      </p:sp>
      <p:grpSp>
        <p:nvGrpSpPr>
          <p:cNvPr name="Group 23" id="23"/>
          <p:cNvGrpSpPr/>
          <p:nvPr/>
        </p:nvGrpSpPr>
        <p:grpSpPr>
          <a:xfrm rot="0">
            <a:off x="2110424" y="8016598"/>
            <a:ext cx="1241702" cy="1241702"/>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2F1FF"/>
            </a:solidFill>
          </p:spPr>
        </p:sp>
        <p:sp>
          <p:nvSpPr>
            <p:cNvPr name="TextBox 25" id="25"/>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26" id="26"/>
          <p:cNvSpPr txBox="true"/>
          <p:nvPr/>
        </p:nvSpPr>
        <p:spPr>
          <a:xfrm rot="0">
            <a:off x="2276815" y="8324719"/>
            <a:ext cx="908920" cy="558785"/>
          </a:xfrm>
          <a:prstGeom prst="rect">
            <a:avLst/>
          </a:prstGeom>
        </p:spPr>
        <p:txBody>
          <a:bodyPr anchor="t" rtlCol="false" tIns="0" lIns="0" bIns="0" rIns="0">
            <a:spAutoFit/>
          </a:bodyPr>
          <a:lstStyle/>
          <a:p>
            <a:pPr algn="ctr">
              <a:lnSpc>
                <a:spcPts val="4616"/>
              </a:lnSpc>
              <a:spcBef>
                <a:spcPct val="0"/>
              </a:spcBef>
            </a:pPr>
            <a:r>
              <a:rPr lang="en-US" b="true" sz="3297">
                <a:solidFill>
                  <a:srgbClr val="0B081D"/>
                </a:solidFill>
                <a:latin typeface="Open Sans Bold"/>
                <a:ea typeface="Open Sans Bold"/>
                <a:cs typeface="Open Sans Bold"/>
                <a:sym typeface="Open Sans Bold"/>
              </a:rPr>
              <a:t>03</a:t>
            </a:r>
          </a:p>
        </p:txBody>
      </p:sp>
      <p:sp>
        <p:nvSpPr>
          <p:cNvPr name="TextBox 27" id="27"/>
          <p:cNvSpPr txBox="true"/>
          <p:nvPr/>
        </p:nvSpPr>
        <p:spPr>
          <a:xfrm rot="0">
            <a:off x="4076748" y="5193205"/>
            <a:ext cx="12531146" cy="1856527"/>
          </a:xfrm>
          <a:prstGeom prst="rect">
            <a:avLst/>
          </a:prstGeom>
        </p:spPr>
        <p:txBody>
          <a:bodyPr anchor="t" rtlCol="false" tIns="0" lIns="0" bIns="0" rIns="0">
            <a:spAutoFit/>
          </a:bodyPr>
          <a:lstStyle/>
          <a:p>
            <a:pPr algn="l">
              <a:lnSpc>
                <a:spcPts val="3721"/>
              </a:lnSpc>
              <a:spcBef>
                <a:spcPct val="0"/>
              </a:spcBef>
            </a:pPr>
            <a:r>
              <a:rPr lang="en-US" b="true" sz="2658" u="sng">
                <a:solidFill>
                  <a:srgbClr val="FFFFFF"/>
                </a:solidFill>
                <a:latin typeface="Open Sans Bold"/>
                <a:ea typeface="Open Sans Bold"/>
                <a:cs typeface="Open Sans Bold"/>
                <a:sym typeface="Open Sans Bold"/>
              </a:rPr>
              <a:t>Temperature Sensors</a:t>
            </a:r>
            <a:r>
              <a:rPr lang="en-US" sz="2658">
                <a:solidFill>
                  <a:srgbClr val="FFFFFF"/>
                </a:solidFill>
                <a:latin typeface="Open Sans"/>
                <a:ea typeface="Open Sans"/>
                <a:cs typeface="Open Sans"/>
                <a:sym typeface="Open Sans"/>
              </a:rPr>
              <a:t> - One sensor near the CubeSat’s exterior to monitor ambient temperatures, and another inside the CubeSat to monitor internal temperatures. To assess the thermal environment around the satellite and ensure that all components operate within their temperature limits.</a:t>
            </a:r>
          </a:p>
        </p:txBody>
      </p:sp>
      <p:sp>
        <p:nvSpPr>
          <p:cNvPr name="TextBox 28" id="28"/>
          <p:cNvSpPr txBox="true"/>
          <p:nvPr/>
        </p:nvSpPr>
        <p:spPr>
          <a:xfrm rot="0">
            <a:off x="2110424" y="799952"/>
            <a:ext cx="5102846" cy="1321453"/>
          </a:xfrm>
          <a:prstGeom prst="rect">
            <a:avLst/>
          </a:prstGeom>
        </p:spPr>
        <p:txBody>
          <a:bodyPr anchor="t" rtlCol="false" tIns="0" lIns="0" bIns="0" rIns="0">
            <a:spAutoFit/>
          </a:bodyPr>
          <a:lstStyle/>
          <a:p>
            <a:pPr algn="l">
              <a:lnSpc>
                <a:spcPts val="10861"/>
              </a:lnSpc>
              <a:spcBef>
                <a:spcPct val="0"/>
              </a:spcBef>
            </a:pPr>
            <a:r>
              <a:rPr lang="en-US" sz="7758">
                <a:solidFill>
                  <a:srgbClr val="FFFFFF"/>
                </a:solidFill>
                <a:latin typeface="TT Octosquares Compressed"/>
                <a:ea typeface="TT Octosquares Compressed"/>
                <a:cs typeface="TT Octosquares Compressed"/>
                <a:sym typeface="TT Octosquares Compressed"/>
              </a:rPr>
              <a:t>SENSORS</a:t>
            </a:r>
          </a:p>
        </p:txBody>
      </p:sp>
      <p:sp>
        <p:nvSpPr>
          <p:cNvPr name="TextBox 29" id="29"/>
          <p:cNvSpPr txBox="true"/>
          <p:nvPr/>
        </p:nvSpPr>
        <p:spPr>
          <a:xfrm rot="0">
            <a:off x="4076748" y="7913973"/>
            <a:ext cx="12531146" cy="1389802"/>
          </a:xfrm>
          <a:prstGeom prst="rect">
            <a:avLst/>
          </a:prstGeom>
        </p:spPr>
        <p:txBody>
          <a:bodyPr anchor="t" rtlCol="false" tIns="0" lIns="0" bIns="0" rIns="0">
            <a:spAutoFit/>
          </a:bodyPr>
          <a:lstStyle/>
          <a:p>
            <a:pPr algn="l">
              <a:lnSpc>
                <a:spcPts val="3721"/>
              </a:lnSpc>
              <a:spcBef>
                <a:spcPct val="0"/>
              </a:spcBef>
            </a:pPr>
            <a:r>
              <a:rPr lang="en-US" b="true" sz="2658" u="sng">
                <a:solidFill>
                  <a:srgbClr val="FFFFFF"/>
                </a:solidFill>
                <a:latin typeface="Open Sans Bold"/>
                <a:ea typeface="Open Sans Bold"/>
                <a:cs typeface="Open Sans Bold"/>
                <a:sym typeface="Open Sans Bold"/>
              </a:rPr>
              <a:t>Pressure Sensors</a:t>
            </a:r>
            <a:r>
              <a:rPr lang="en-US" sz="2658">
                <a:solidFill>
                  <a:srgbClr val="FFFFFF"/>
                </a:solidFill>
                <a:latin typeface="Open Sans"/>
                <a:ea typeface="Open Sans"/>
                <a:cs typeface="Open Sans"/>
                <a:sym typeface="Open Sans"/>
              </a:rPr>
              <a:t> - Similar to gas analyzers, pressure sensors should be mounted on a side panel with an unobstructed external port. For accurate readings of the pressure of the Venusian atmosphere.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2110424" y="2128306"/>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2575544" y="2128306"/>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3485349" y="1404851"/>
            <a:ext cx="10717556" cy="1389761"/>
          </a:xfrm>
          <a:prstGeom prst="rect">
            <a:avLst/>
          </a:prstGeom>
        </p:spPr>
        <p:txBody>
          <a:bodyPr anchor="t" rtlCol="false" tIns="0" lIns="0" bIns="0" rIns="0">
            <a:spAutoFit/>
          </a:bodyPr>
          <a:lstStyle/>
          <a:p>
            <a:pPr algn="l">
              <a:lnSpc>
                <a:spcPts val="3724"/>
              </a:lnSpc>
              <a:spcBef>
                <a:spcPct val="0"/>
              </a:spcBef>
            </a:pPr>
            <a:r>
              <a:rPr lang="en-US" b="true" sz="2660" u="sng">
                <a:solidFill>
                  <a:srgbClr val="FFFFFF"/>
                </a:solidFill>
                <a:latin typeface="Open Sans Bold"/>
                <a:ea typeface="Open Sans Bold"/>
                <a:cs typeface="Open Sans Bold"/>
                <a:sym typeface="Open Sans Bold"/>
              </a:rPr>
              <a:t>Imaging Sensors</a:t>
            </a:r>
            <a:r>
              <a:rPr lang="en-US" sz="2660">
                <a:solidFill>
                  <a:srgbClr val="FFFFFF"/>
                </a:solidFill>
                <a:latin typeface="Open Sans"/>
                <a:ea typeface="Open Sans"/>
                <a:cs typeface="Open Sans"/>
                <a:sym typeface="Open Sans"/>
              </a:rPr>
              <a:t> - For capturing images of the Venusian atmosphere, clouds, and surface features to analyze reflectivity and chemical compositions.</a:t>
            </a:r>
          </a:p>
        </p:txBody>
      </p:sp>
      <p:sp>
        <p:nvSpPr>
          <p:cNvPr name="TextBox 6" id="6"/>
          <p:cNvSpPr txBox="true"/>
          <p:nvPr/>
        </p:nvSpPr>
        <p:spPr>
          <a:xfrm rot="0">
            <a:off x="2201244" y="4815540"/>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0B081D"/>
                </a:solidFill>
                <a:latin typeface="Open Sans Bold"/>
                <a:ea typeface="Open Sans Bold"/>
                <a:cs typeface="Open Sans Bold"/>
                <a:sym typeface="Open Sans Bold"/>
              </a:rPr>
              <a:t>01</a:t>
            </a:r>
          </a:p>
        </p:txBody>
      </p:sp>
      <p:sp>
        <p:nvSpPr>
          <p:cNvPr name="TextBox 7" id="7"/>
          <p:cNvSpPr txBox="true"/>
          <p:nvPr/>
        </p:nvSpPr>
        <p:spPr>
          <a:xfrm rot="0">
            <a:off x="2201244" y="6236240"/>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0B081D"/>
                </a:solidFill>
                <a:latin typeface="Open Sans Bold"/>
                <a:ea typeface="Open Sans Bold"/>
                <a:cs typeface="Open Sans Bold"/>
                <a:sym typeface="Open Sans Bold"/>
              </a:rPr>
              <a:t>02</a:t>
            </a:r>
          </a:p>
        </p:txBody>
      </p:sp>
      <p:sp>
        <p:nvSpPr>
          <p:cNvPr name="TextBox 8" id="8"/>
          <p:cNvSpPr txBox="true"/>
          <p:nvPr/>
        </p:nvSpPr>
        <p:spPr>
          <a:xfrm rot="0">
            <a:off x="2201244" y="7656941"/>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0B081D"/>
                </a:solidFill>
                <a:latin typeface="Open Sans Bold"/>
                <a:ea typeface="Open Sans Bold"/>
                <a:cs typeface="Open Sans Bold"/>
                <a:sym typeface="Open Sans Bold"/>
              </a:rPr>
              <a:t>03</a:t>
            </a:r>
          </a:p>
        </p:txBody>
      </p:sp>
      <p:grpSp>
        <p:nvGrpSpPr>
          <p:cNvPr name="Group 9" id="9"/>
          <p:cNvGrpSpPr/>
          <p:nvPr/>
        </p:nvGrpSpPr>
        <p:grpSpPr>
          <a:xfrm rot="0">
            <a:off x="1546472" y="1520607"/>
            <a:ext cx="1206751" cy="1215399"/>
            <a:chOff x="0" y="0"/>
            <a:chExt cx="804257" cy="810020"/>
          </a:xfrm>
        </p:grpSpPr>
        <p:sp>
          <p:nvSpPr>
            <p:cNvPr name="Freeform 10" id="10"/>
            <p:cNvSpPr/>
            <p:nvPr/>
          </p:nvSpPr>
          <p:spPr>
            <a:xfrm flipH="false" flipV="false" rot="0">
              <a:off x="0" y="0"/>
              <a:ext cx="804257" cy="810020"/>
            </a:xfrm>
            <a:custGeom>
              <a:avLst/>
              <a:gdLst/>
              <a:ahLst/>
              <a:cxnLst/>
              <a:rect r="r" b="b" t="t" l="l"/>
              <a:pathLst>
                <a:path h="810020" w="804257">
                  <a:moveTo>
                    <a:pt x="0" y="0"/>
                  </a:moveTo>
                  <a:lnTo>
                    <a:pt x="804257" y="0"/>
                  </a:lnTo>
                  <a:lnTo>
                    <a:pt x="804257" y="810020"/>
                  </a:lnTo>
                  <a:lnTo>
                    <a:pt x="0" y="810020"/>
                  </a:lnTo>
                  <a:close/>
                </a:path>
              </a:pathLst>
            </a:custGeom>
            <a:solidFill>
              <a:srgbClr val="12F1FF"/>
            </a:solidFill>
          </p:spPr>
        </p:sp>
        <p:sp>
          <p:nvSpPr>
            <p:cNvPr name="TextBox 11" id="11"/>
            <p:cNvSpPr txBox="true"/>
            <p:nvPr/>
          </p:nvSpPr>
          <p:spPr>
            <a:xfrm>
              <a:off x="0" y="-66675"/>
              <a:ext cx="804257" cy="876695"/>
            </a:xfrm>
            <a:prstGeom prst="rect">
              <a:avLst/>
            </a:prstGeom>
          </p:spPr>
          <p:txBody>
            <a:bodyPr anchor="ctr" rtlCol="false" tIns="50800" lIns="50800" bIns="50800" rIns="50800"/>
            <a:lstStyle/>
            <a:p>
              <a:pPr algn="ctr">
                <a:lnSpc>
                  <a:spcPts val="4620"/>
                </a:lnSpc>
              </a:pPr>
              <a:r>
                <a:rPr lang="en-US" b="true" sz="3300">
                  <a:solidFill>
                    <a:srgbClr val="0B081D"/>
                  </a:solidFill>
                  <a:latin typeface="Open Sans Bold"/>
                  <a:ea typeface="Open Sans Bold"/>
                  <a:cs typeface="Open Sans Bold"/>
                  <a:sym typeface="Open Sans Bold"/>
                </a:rPr>
                <a:t>04</a:t>
              </a:r>
            </a:p>
          </p:txBody>
        </p:sp>
      </p:grpSp>
      <p:grpSp>
        <p:nvGrpSpPr>
          <p:cNvPr name="Group 12" id="12"/>
          <p:cNvGrpSpPr/>
          <p:nvPr/>
        </p:nvGrpSpPr>
        <p:grpSpPr>
          <a:xfrm rot="0">
            <a:off x="1684727" y="4236415"/>
            <a:ext cx="1206751" cy="1215399"/>
            <a:chOff x="0" y="0"/>
            <a:chExt cx="804257" cy="810020"/>
          </a:xfrm>
        </p:grpSpPr>
        <p:sp>
          <p:nvSpPr>
            <p:cNvPr name="Freeform 13" id="13"/>
            <p:cNvSpPr/>
            <p:nvPr/>
          </p:nvSpPr>
          <p:spPr>
            <a:xfrm flipH="false" flipV="false" rot="0">
              <a:off x="0" y="0"/>
              <a:ext cx="804257" cy="810020"/>
            </a:xfrm>
            <a:custGeom>
              <a:avLst/>
              <a:gdLst/>
              <a:ahLst/>
              <a:cxnLst/>
              <a:rect r="r" b="b" t="t" l="l"/>
              <a:pathLst>
                <a:path h="810020" w="804257">
                  <a:moveTo>
                    <a:pt x="0" y="0"/>
                  </a:moveTo>
                  <a:lnTo>
                    <a:pt x="804257" y="0"/>
                  </a:lnTo>
                  <a:lnTo>
                    <a:pt x="804257" y="810020"/>
                  </a:lnTo>
                  <a:lnTo>
                    <a:pt x="0" y="810020"/>
                  </a:lnTo>
                  <a:close/>
                </a:path>
              </a:pathLst>
            </a:custGeom>
            <a:solidFill>
              <a:srgbClr val="12F1FF"/>
            </a:solidFill>
          </p:spPr>
        </p:sp>
        <p:sp>
          <p:nvSpPr>
            <p:cNvPr name="TextBox 14" id="14"/>
            <p:cNvSpPr txBox="true"/>
            <p:nvPr/>
          </p:nvSpPr>
          <p:spPr>
            <a:xfrm>
              <a:off x="0" y="-66675"/>
              <a:ext cx="804257" cy="876695"/>
            </a:xfrm>
            <a:prstGeom prst="rect">
              <a:avLst/>
            </a:prstGeom>
          </p:spPr>
          <p:txBody>
            <a:bodyPr anchor="ctr" rtlCol="false" tIns="50800" lIns="50800" bIns="50800" rIns="50800"/>
            <a:lstStyle/>
            <a:p>
              <a:pPr algn="ctr">
                <a:lnSpc>
                  <a:spcPts val="4620"/>
                </a:lnSpc>
              </a:pPr>
              <a:r>
                <a:rPr lang="en-US" b="true" sz="3300">
                  <a:solidFill>
                    <a:srgbClr val="0B081D"/>
                  </a:solidFill>
                  <a:latin typeface="Open Sans Bold"/>
                  <a:ea typeface="Open Sans Bold"/>
                  <a:cs typeface="Open Sans Bold"/>
                  <a:sym typeface="Open Sans Bold"/>
                </a:rPr>
                <a:t>05</a:t>
              </a:r>
            </a:p>
          </p:txBody>
        </p:sp>
      </p:grpSp>
      <p:grpSp>
        <p:nvGrpSpPr>
          <p:cNvPr name="Group 15" id="15"/>
          <p:cNvGrpSpPr/>
          <p:nvPr/>
        </p:nvGrpSpPr>
        <p:grpSpPr>
          <a:xfrm rot="-5400000">
            <a:off x="17631481" y="8597471"/>
            <a:ext cx="924223" cy="397435"/>
            <a:chOff x="0" y="0"/>
            <a:chExt cx="1347239" cy="579341"/>
          </a:xfrm>
        </p:grpSpPr>
        <p:sp>
          <p:nvSpPr>
            <p:cNvPr name="Freeform 16" id="16"/>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17" id="17"/>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TextBox 18" id="18"/>
          <p:cNvSpPr txBox="true"/>
          <p:nvPr/>
        </p:nvSpPr>
        <p:spPr>
          <a:xfrm rot="0">
            <a:off x="3485349" y="3887297"/>
            <a:ext cx="10717556" cy="1856486"/>
          </a:xfrm>
          <a:prstGeom prst="rect">
            <a:avLst/>
          </a:prstGeom>
        </p:spPr>
        <p:txBody>
          <a:bodyPr anchor="t" rtlCol="false" tIns="0" lIns="0" bIns="0" rIns="0">
            <a:spAutoFit/>
          </a:bodyPr>
          <a:lstStyle/>
          <a:p>
            <a:pPr algn="l">
              <a:lnSpc>
                <a:spcPts val="3724"/>
              </a:lnSpc>
              <a:spcBef>
                <a:spcPct val="0"/>
              </a:spcBef>
            </a:pPr>
            <a:r>
              <a:rPr lang="en-US" b="true" sz="2660" u="sng">
                <a:solidFill>
                  <a:srgbClr val="FFFFFF"/>
                </a:solidFill>
                <a:latin typeface="Open Sans Bold"/>
                <a:ea typeface="Open Sans Bold"/>
                <a:cs typeface="Open Sans Bold"/>
                <a:sym typeface="Open Sans Bold"/>
              </a:rPr>
              <a:t>Radiation Sensors</a:t>
            </a:r>
            <a:r>
              <a:rPr lang="en-US" sz="2660">
                <a:solidFill>
                  <a:srgbClr val="FFFFFF"/>
                </a:solidFill>
                <a:latin typeface="Open Sans"/>
                <a:ea typeface="Open Sans"/>
                <a:cs typeface="Open Sans"/>
                <a:sym typeface="Open Sans"/>
              </a:rPr>
              <a:t> - For measuring the  levels of cosmic radiation and solar activity affecting the atmosphere of Venus. To be positioned on the outer frame of the CubeSat to measure incoming radiation without blockage from other components.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2110424" y="799952"/>
            <a:ext cx="5102846" cy="1321453"/>
          </a:xfrm>
          <a:prstGeom prst="rect">
            <a:avLst/>
          </a:prstGeom>
        </p:spPr>
        <p:txBody>
          <a:bodyPr anchor="t" rtlCol="false" tIns="0" lIns="0" bIns="0" rIns="0">
            <a:spAutoFit/>
          </a:bodyPr>
          <a:lstStyle/>
          <a:p>
            <a:pPr algn="l">
              <a:lnSpc>
                <a:spcPts val="10861"/>
              </a:lnSpc>
              <a:spcBef>
                <a:spcPct val="0"/>
              </a:spcBef>
            </a:pPr>
            <a:r>
              <a:rPr lang="en-US" sz="7758">
                <a:solidFill>
                  <a:srgbClr val="FFFFFF"/>
                </a:solidFill>
                <a:latin typeface="TT Octosquares Compressed"/>
                <a:ea typeface="TT Octosquares Compressed"/>
                <a:cs typeface="TT Octosquares Compressed"/>
                <a:sym typeface="TT Octosquares Compressed"/>
              </a:rPr>
              <a:t>POWER</a:t>
            </a:r>
          </a:p>
        </p:txBody>
      </p:sp>
      <p:sp>
        <p:nvSpPr>
          <p:cNvPr name="Freeform 7" id="7"/>
          <p:cNvSpPr/>
          <p:nvPr/>
        </p:nvSpPr>
        <p:spPr>
          <a:xfrm flipH="false" flipV="false" rot="0">
            <a:off x="2145375" y="975781"/>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2610495" y="975781"/>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3075615" y="975781"/>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2145375" y="3049068"/>
            <a:ext cx="1206751" cy="1215399"/>
            <a:chOff x="0" y="0"/>
            <a:chExt cx="804257" cy="810020"/>
          </a:xfrm>
        </p:grpSpPr>
        <p:sp>
          <p:nvSpPr>
            <p:cNvPr name="Freeform 11" id="11"/>
            <p:cNvSpPr/>
            <p:nvPr/>
          </p:nvSpPr>
          <p:spPr>
            <a:xfrm flipH="false" flipV="false" rot="0">
              <a:off x="0" y="0"/>
              <a:ext cx="804257" cy="810020"/>
            </a:xfrm>
            <a:custGeom>
              <a:avLst/>
              <a:gdLst/>
              <a:ahLst/>
              <a:cxnLst/>
              <a:rect r="r" b="b" t="t" l="l"/>
              <a:pathLst>
                <a:path h="810020" w="804257">
                  <a:moveTo>
                    <a:pt x="0" y="0"/>
                  </a:moveTo>
                  <a:lnTo>
                    <a:pt x="804257" y="0"/>
                  </a:lnTo>
                  <a:lnTo>
                    <a:pt x="804257" y="810020"/>
                  </a:lnTo>
                  <a:lnTo>
                    <a:pt x="0" y="810020"/>
                  </a:lnTo>
                  <a:close/>
                </a:path>
              </a:pathLst>
            </a:custGeom>
            <a:solidFill>
              <a:srgbClr val="12F1FF"/>
            </a:solidFill>
          </p:spPr>
        </p:sp>
        <p:sp>
          <p:nvSpPr>
            <p:cNvPr name="TextBox 12" id="12"/>
            <p:cNvSpPr txBox="true"/>
            <p:nvPr/>
          </p:nvSpPr>
          <p:spPr>
            <a:xfrm>
              <a:off x="0" y="-47625"/>
              <a:ext cx="804257" cy="857645"/>
            </a:xfrm>
            <a:prstGeom prst="rect">
              <a:avLst/>
            </a:prstGeom>
          </p:spPr>
          <p:txBody>
            <a:bodyPr anchor="ctr" rtlCol="false" tIns="50800" lIns="50800" bIns="50800" rIns="50800"/>
            <a:lstStyle/>
            <a:p>
              <a:pPr algn="ctr">
                <a:lnSpc>
                  <a:spcPts val="2239"/>
                </a:lnSpc>
              </a:pPr>
            </a:p>
          </p:txBody>
        </p:sp>
      </p:grpSp>
      <p:sp>
        <p:nvSpPr>
          <p:cNvPr name="TextBox 13" id="13"/>
          <p:cNvSpPr txBox="true"/>
          <p:nvPr/>
        </p:nvSpPr>
        <p:spPr>
          <a:xfrm rot="0">
            <a:off x="4076748" y="2937056"/>
            <a:ext cx="9165739" cy="1382274"/>
          </a:xfrm>
          <a:prstGeom prst="rect">
            <a:avLst/>
          </a:prstGeom>
        </p:spPr>
        <p:txBody>
          <a:bodyPr anchor="t" rtlCol="false" tIns="0" lIns="0" bIns="0" rIns="0">
            <a:spAutoFit/>
          </a:bodyPr>
          <a:lstStyle/>
          <a:p>
            <a:pPr algn="l">
              <a:lnSpc>
                <a:spcPts val="3721"/>
              </a:lnSpc>
              <a:spcBef>
                <a:spcPct val="0"/>
              </a:spcBef>
            </a:pPr>
            <a:r>
              <a:rPr lang="en-US" sz="2658">
                <a:solidFill>
                  <a:srgbClr val="FFFFFF"/>
                </a:solidFill>
                <a:latin typeface="Open Sans"/>
                <a:ea typeface="Open Sans"/>
                <a:cs typeface="Open Sans"/>
                <a:sym typeface="Open Sans"/>
              </a:rPr>
              <a:t>Power Generation can be done by solar panels. Solar Panels should be placed in such way that maximum sunlight exposure is reduce to increase efficiency</a:t>
            </a:r>
          </a:p>
        </p:txBody>
      </p:sp>
      <p:sp>
        <p:nvSpPr>
          <p:cNvPr name="TextBox 14" id="14"/>
          <p:cNvSpPr txBox="true"/>
          <p:nvPr/>
        </p:nvSpPr>
        <p:spPr>
          <a:xfrm rot="0">
            <a:off x="2308800" y="3350509"/>
            <a:ext cx="892720" cy="550013"/>
          </a:xfrm>
          <a:prstGeom prst="rect">
            <a:avLst/>
          </a:prstGeom>
        </p:spPr>
        <p:txBody>
          <a:bodyPr anchor="t" rtlCol="false" tIns="0" lIns="0" bIns="0" rIns="0">
            <a:spAutoFit/>
          </a:bodyPr>
          <a:lstStyle/>
          <a:p>
            <a:pPr algn="ctr">
              <a:lnSpc>
                <a:spcPts val="4534"/>
              </a:lnSpc>
              <a:spcBef>
                <a:spcPct val="0"/>
              </a:spcBef>
            </a:pPr>
            <a:r>
              <a:rPr lang="en-US" b="true" sz="3238">
                <a:solidFill>
                  <a:srgbClr val="0B081D"/>
                </a:solidFill>
                <a:latin typeface="Open Sans Bold"/>
                <a:ea typeface="Open Sans Bold"/>
                <a:cs typeface="Open Sans Bold"/>
                <a:sym typeface="Open Sans Bold"/>
              </a:rPr>
              <a:t>01</a:t>
            </a:r>
          </a:p>
        </p:txBody>
      </p:sp>
      <p:grpSp>
        <p:nvGrpSpPr>
          <p:cNvPr name="Group 15" id="15"/>
          <p:cNvGrpSpPr/>
          <p:nvPr/>
        </p:nvGrpSpPr>
        <p:grpSpPr>
          <a:xfrm rot="0">
            <a:off x="2110424" y="5521767"/>
            <a:ext cx="1241702" cy="1241702"/>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2F1FF"/>
            </a:solidFill>
          </p:spPr>
        </p:sp>
        <p:sp>
          <p:nvSpPr>
            <p:cNvPr name="TextBox 17" id="17"/>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18" id="18"/>
          <p:cNvSpPr txBox="true"/>
          <p:nvPr/>
        </p:nvSpPr>
        <p:spPr>
          <a:xfrm rot="0">
            <a:off x="2276815" y="5829888"/>
            <a:ext cx="908920" cy="558785"/>
          </a:xfrm>
          <a:prstGeom prst="rect">
            <a:avLst/>
          </a:prstGeom>
        </p:spPr>
        <p:txBody>
          <a:bodyPr anchor="t" rtlCol="false" tIns="0" lIns="0" bIns="0" rIns="0">
            <a:spAutoFit/>
          </a:bodyPr>
          <a:lstStyle/>
          <a:p>
            <a:pPr algn="ctr">
              <a:lnSpc>
                <a:spcPts val="4616"/>
              </a:lnSpc>
              <a:spcBef>
                <a:spcPct val="0"/>
              </a:spcBef>
            </a:pPr>
            <a:r>
              <a:rPr lang="en-US" b="true" sz="3297">
                <a:solidFill>
                  <a:srgbClr val="0B081D"/>
                </a:solidFill>
                <a:latin typeface="Open Sans Bold"/>
                <a:ea typeface="Open Sans Bold"/>
                <a:cs typeface="Open Sans Bold"/>
                <a:sym typeface="Open Sans Bold"/>
              </a:rPr>
              <a:t>02</a:t>
            </a:r>
          </a:p>
        </p:txBody>
      </p:sp>
      <p:grpSp>
        <p:nvGrpSpPr>
          <p:cNvPr name="Group 19" id="19"/>
          <p:cNvGrpSpPr/>
          <p:nvPr/>
        </p:nvGrpSpPr>
        <p:grpSpPr>
          <a:xfrm rot="0">
            <a:off x="2110424" y="8016598"/>
            <a:ext cx="1241702" cy="1241702"/>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2F1FF"/>
            </a:solidFill>
          </p:spPr>
        </p:sp>
        <p:sp>
          <p:nvSpPr>
            <p:cNvPr name="TextBox 21" id="21"/>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22" id="22"/>
          <p:cNvSpPr txBox="true"/>
          <p:nvPr/>
        </p:nvSpPr>
        <p:spPr>
          <a:xfrm rot="0">
            <a:off x="2276815" y="8324719"/>
            <a:ext cx="908920" cy="558785"/>
          </a:xfrm>
          <a:prstGeom prst="rect">
            <a:avLst/>
          </a:prstGeom>
        </p:spPr>
        <p:txBody>
          <a:bodyPr anchor="t" rtlCol="false" tIns="0" lIns="0" bIns="0" rIns="0">
            <a:spAutoFit/>
          </a:bodyPr>
          <a:lstStyle/>
          <a:p>
            <a:pPr algn="ctr">
              <a:lnSpc>
                <a:spcPts val="4616"/>
              </a:lnSpc>
              <a:spcBef>
                <a:spcPct val="0"/>
              </a:spcBef>
            </a:pPr>
            <a:r>
              <a:rPr lang="en-US" b="true" sz="3297">
                <a:solidFill>
                  <a:srgbClr val="0B081D"/>
                </a:solidFill>
                <a:latin typeface="Open Sans Bold"/>
                <a:ea typeface="Open Sans Bold"/>
                <a:cs typeface="Open Sans Bold"/>
                <a:sym typeface="Open Sans Bold"/>
              </a:rPr>
              <a:t>03</a:t>
            </a:r>
          </a:p>
        </p:txBody>
      </p:sp>
      <p:sp>
        <p:nvSpPr>
          <p:cNvPr name="TextBox 23" id="23"/>
          <p:cNvSpPr txBox="true"/>
          <p:nvPr/>
        </p:nvSpPr>
        <p:spPr>
          <a:xfrm rot="0">
            <a:off x="4076748" y="7447269"/>
            <a:ext cx="9610409" cy="1856486"/>
          </a:xfrm>
          <a:prstGeom prst="rect">
            <a:avLst/>
          </a:prstGeom>
        </p:spPr>
        <p:txBody>
          <a:bodyPr anchor="t" rtlCol="false" tIns="0" lIns="0" bIns="0" rIns="0">
            <a:spAutoFit/>
          </a:bodyPr>
          <a:lstStyle/>
          <a:p>
            <a:pPr algn="l">
              <a:lnSpc>
                <a:spcPts val="3724"/>
              </a:lnSpc>
              <a:spcBef>
                <a:spcPct val="0"/>
              </a:spcBef>
            </a:pPr>
            <a:r>
              <a:rPr lang="en-US" sz="2660">
                <a:solidFill>
                  <a:srgbClr val="FFFFFF"/>
                </a:solidFill>
                <a:latin typeface="Open Sans"/>
                <a:ea typeface="Open Sans"/>
                <a:cs typeface="Open Sans"/>
                <a:sym typeface="Open Sans"/>
              </a:rPr>
              <a:t>Power Distribution Unit regualtes and distributes power from the solar panels and batteries to all subsystems, including sensors, communication equipment, and onboard computers.</a:t>
            </a:r>
          </a:p>
        </p:txBody>
      </p:sp>
      <p:sp>
        <p:nvSpPr>
          <p:cNvPr name="TextBox 24" id="24"/>
          <p:cNvSpPr txBox="true"/>
          <p:nvPr/>
        </p:nvSpPr>
        <p:spPr>
          <a:xfrm rot="0">
            <a:off x="4076748" y="5193205"/>
            <a:ext cx="9165739" cy="1846490"/>
          </a:xfrm>
          <a:prstGeom prst="rect">
            <a:avLst/>
          </a:prstGeom>
        </p:spPr>
        <p:txBody>
          <a:bodyPr anchor="t" rtlCol="false" tIns="0" lIns="0" bIns="0" rIns="0">
            <a:spAutoFit/>
          </a:bodyPr>
          <a:lstStyle/>
          <a:p>
            <a:pPr algn="l">
              <a:lnSpc>
                <a:spcPts val="3721"/>
              </a:lnSpc>
              <a:spcBef>
                <a:spcPct val="0"/>
              </a:spcBef>
            </a:pPr>
            <a:r>
              <a:rPr lang="en-US" sz="2658">
                <a:solidFill>
                  <a:srgbClr val="FFFFFF"/>
                </a:solidFill>
                <a:latin typeface="Open Sans"/>
                <a:ea typeface="Open Sans"/>
                <a:cs typeface="Open Sans"/>
                <a:sym typeface="Open Sans"/>
              </a:rPr>
              <a:t>Power Storage can be done using Lithium Ion batteries due to their high energy density, rechargeability, and reliability. Batteries during sunlit periods and discharge during eclipse.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2110424" y="799952"/>
            <a:ext cx="5102846" cy="1321453"/>
          </a:xfrm>
          <a:prstGeom prst="rect">
            <a:avLst/>
          </a:prstGeom>
        </p:spPr>
        <p:txBody>
          <a:bodyPr anchor="t" rtlCol="false" tIns="0" lIns="0" bIns="0" rIns="0">
            <a:spAutoFit/>
          </a:bodyPr>
          <a:lstStyle/>
          <a:p>
            <a:pPr algn="l">
              <a:lnSpc>
                <a:spcPts val="10861"/>
              </a:lnSpc>
              <a:spcBef>
                <a:spcPct val="0"/>
              </a:spcBef>
            </a:pPr>
            <a:r>
              <a:rPr lang="en-US" sz="7758">
                <a:solidFill>
                  <a:srgbClr val="FFFFFF"/>
                </a:solidFill>
                <a:latin typeface="TT Octosquares Compressed"/>
                <a:ea typeface="TT Octosquares Compressed"/>
                <a:cs typeface="TT Octosquares Compressed"/>
                <a:sym typeface="TT Octosquares Compressed"/>
              </a:rPr>
              <a:t>MECHANICAL</a:t>
            </a:r>
          </a:p>
        </p:txBody>
      </p:sp>
      <p:sp>
        <p:nvSpPr>
          <p:cNvPr name="Freeform 7" id="7"/>
          <p:cNvSpPr/>
          <p:nvPr/>
        </p:nvSpPr>
        <p:spPr>
          <a:xfrm flipH="false" flipV="false" rot="0">
            <a:off x="2145375" y="975781"/>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2610495" y="975781"/>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3075615" y="975781"/>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2145375" y="3049068"/>
            <a:ext cx="1206751" cy="1215399"/>
            <a:chOff x="0" y="0"/>
            <a:chExt cx="804257" cy="810020"/>
          </a:xfrm>
        </p:grpSpPr>
        <p:sp>
          <p:nvSpPr>
            <p:cNvPr name="Freeform 11" id="11"/>
            <p:cNvSpPr/>
            <p:nvPr/>
          </p:nvSpPr>
          <p:spPr>
            <a:xfrm flipH="false" flipV="false" rot="0">
              <a:off x="0" y="0"/>
              <a:ext cx="804257" cy="810020"/>
            </a:xfrm>
            <a:custGeom>
              <a:avLst/>
              <a:gdLst/>
              <a:ahLst/>
              <a:cxnLst/>
              <a:rect r="r" b="b" t="t" l="l"/>
              <a:pathLst>
                <a:path h="810020" w="804257">
                  <a:moveTo>
                    <a:pt x="0" y="0"/>
                  </a:moveTo>
                  <a:lnTo>
                    <a:pt x="804257" y="0"/>
                  </a:lnTo>
                  <a:lnTo>
                    <a:pt x="804257" y="810020"/>
                  </a:lnTo>
                  <a:lnTo>
                    <a:pt x="0" y="810020"/>
                  </a:lnTo>
                  <a:close/>
                </a:path>
              </a:pathLst>
            </a:custGeom>
            <a:solidFill>
              <a:srgbClr val="12F1FF"/>
            </a:solidFill>
          </p:spPr>
        </p:sp>
        <p:sp>
          <p:nvSpPr>
            <p:cNvPr name="TextBox 12" id="12"/>
            <p:cNvSpPr txBox="true"/>
            <p:nvPr/>
          </p:nvSpPr>
          <p:spPr>
            <a:xfrm>
              <a:off x="0" y="-47625"/>
              <a:ext cx="804257" cy="857645"/>
            </a:xfrm>
            <a:prstGeom prst="rect">
              <a:avLst/>
            </a:prstGeom>
          </p:spPr>
          <p:txBody>
            <a:bodyPr anchor="ctr" rtlCol="false" tIns="50800" lIns="50800" bIns="50800" rIns="50800"/>
            <a:lstStyle/>
            <a:p>
              <a:pPr algn="ctr">
                <a:lnSpc>
                  <a:spcPts val="2239"/>
                </a:lnSpc>
              </a:pPr>
            </a:p>
          </p:txBody>
        </p:sp>
      </p:grpSp>
      <p:sp>
        <p:nvSpPr>
          <p:cNvPr name="TextBox 13" id="13"/>
          <p:cNvSpPr txBox="true"/>
          <p:nvPr/>
        </p:nvSpPr>
        <p:spPr>
          <a:xfrm rot="0">
            <a:off x="4076748" y="2474926"/>
            <a:ext cx="9165739" cy="2310705"/>
          </a:xfrm>
          <a:prstGeom prst="rect">
            <a:avLst/>
          </a:prstGeom>
        </p:spPr>
        <p:txBody>
          <a:bodyPr anchor="t" rtlCol="false" tIns="0" lIns="0" bIns="0" rIns="0">
            <a:spAutoFit/>
          </a:bodyPr>
          <a:lstStyle/>
          <a:p>
            <a:pPr algn="l">
              <a:lnSpc>
                <a:spcPts val="3721"/>
              </a:lnSpc>
              <a:spcBef>
                <a:spcPct val="0"/>
              </a:spcBef>
            </a:pPr>
            <a:r>
              <a:rPr lang="en-US" sz="2658">
                <a:solidFill>
                  <a:srgbClr val="FFFFFF"/>
                </a:solidFill>
                <a:latin typeface="Open Sans"/>
                <a:ea typeface="Open Sans"/>
                <a:cs typeface="Open Sans"/>
                <a:sym typeface="Open Sans"/>
              </a:rPr>
              <a:t>The Structure of CubeSat can be made using Aluminum Alloy(T6-6061) or Carbon Fiber composite , aluminum being better thermal regulator and cheaper, Carbon Fiber on the other hand is way lighter,6061-T6 alloy is 1.5 times denser than Carbon Fiber. </a:t>
            </a:r>
          </a:p>
        </p:txBody>
      </p:sp>
      <p:sp>
        <p:nvSpPr>
          <p:cNvPr name="TextBox 14" id="14"/>
          <p:cNvSpPr txBox="true"/>
          <p:nvPr/>
        </p:nvSpPr>
        <p:spPr>
          <a:xfrm rot="0">
            <a:off x="2308800" y="3350509"/>
            <a:ext cx="892720" cy="550013"/>
          </a:xfrm>
          <a:prstGeom prst="rect">
            <a:avLst/>
          </a:prstGeom>
        </p:spPr>
        <p:txBody>
          <a:bodyPr anchor="t" rtlCol="false" tIns="0" lIns="0" bIns="0" rIns="0">
            <a:spAutoFit/>
          </a:bodyPr>
          <a:lstStyle/>
          <a:p>
            <a:pPr algn="ctr">
              <a:lnSpc>
                <a:spcPts val="4534"/>
              </a:lnSpc>
              <a:spcBef>
                <a:spcPct val="0"/>
              </a:spcBef>
            </a:pPr>
            <a:r>
              <a:rPr lang="en-US" b="true" sz="3238">
                <a:solidFill>
                  <a:srgbClr val="0B081D"/>
                </a:solidFill>
                <a:latin typeface="Open Sans Bold"/>
                <a:ea typeface="Open Sans Bold"/>
                <a:cs typeface="Open Sans Bold"/>
                <a:sym typeface="Open Sans Bold"/>
              </a:rPr>
              <a:t>01</a:t>
            </a:r>
          </a:p>
        </p:txBody>
      </p:sp>
      <p:grpSp>
        <p:nvGrpSpPr>
          <p:cNvPr name="Group 15" id="15"/>
          <p:cNvGrpSpPr/>
          <p:nvPr/>
        </p:nvGrpSpPr>
        <p:grpSpPr>
          <a:xfrm rot="0">
            <a:off x="2110424" y="5521767"/>
            <a:ext cx="1241702" cy="1241702"/>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2F1FF"/>
            </a:solidFill>
          </p:spPr>
        </p:sp>
        <p:sp>
          <p:nvSpPr>
            <p:cNvPr name="TextBox 17" id="17"/>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18" id="18"/>
          <p:cNvSpPr txBox="true"/>
          <p:nvPr/>
        </p:nvSpPr>
        <p:spPr>
          <a:xfrm rot="0">
            <a:off x="2276815" y="5829888"/>
            <a:ext cx="908920" cy="558785"/>
          </a:xfrm>
          <a:prstGeom prst="rect">
            <a:avLst/>
          </a:prstGeom>
        </p:spPr>
        <p:txBody>
          <a:bodyPr anchor="t" rtlCol="false" tIns="0" lIns="0" bIns="0" rIns="0">
            <a:spAutoFit/>
          </a:bodyPr>
          <a:lstStyle/>
          <a:p>
            <a:pPr algn="ctr">
              <a:lnSpc>
                <a:spcPts val="4616"/>
              </a:lnSpc>
              <a:spcBef>
                <a:spcPct val="0"/>
              </a:spcBef>
            </a:pPr>
            <a:r>
              <a:rPr lang="en-US" b="true" sz="3297">
                <a:solidFill>
                  <a:srgbClr val="0B081D"/>
                </a:solidFill>
                <a:latin typeface="Open Sans Bold"/>
                <a:ea typeface="Open Sans Bold"/>
                <a:cs typeface="Open Sans Bold"/>
                <a:sym typeface="Open Sans Bold"/>
              </a:rPr>
              <a:t>02</a:t>
            </a:r>
          </a:p>
        </p:txBody>
      </p:sp>
      <p:grpSp>
        <p:nvGrpSpPr>
          <p:cNvPr name="Group 19" id="19"/>
          <p:cNvGrpSpPr/>
          <p:nvPr/>
        </p:nvGrpSpPr>
        <p:grpSpPr>
          <a:xfrm rot="0">
            <a:off x="2110424" y="8016598"/>
            <a:ext cx="1241702" cy="1241702"/>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2F1FF"/>
            </a:solidFill>
          </p:spPr>
        </p:sp>
        <p:sp>
          <p:nvSpPr>
            <p:cNvPr name="TextBox 21" id="21"/>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22" id="22"/>
          <p:cNvSpPr txBox="true"/>
          <p:nvPr/>
        </p:nvSpPr>
        <p:spPr>
          <a:xfrm rot="0">
            <a:off x="2276815" y="8324719"/>
            <a:ext cx="908920" cy="558785"/>
          </a:xfrm>
          <a:prstGeom prst="rect">
            <a:avLst/>
          </a:prstGeom>
        </p:spPr>
        <p:txBody>
          <a:bodyPr anchor="t" rtlCol="false" tIns="0" lIns="0" bIns="0" rIns="0">
            <a:spAutoFit/>
          </a:bodyPr>
          <a:lstStyle/>
          <a:p>
            <a:pPr algn="ctr">
              <a:lnSpc>
                <a:spcPts val="4616"/>
              </a:lnSpc>
              <a:spcBef>
                <a:spcPct val="0"/>
              </a:spcBef>
            </a:pPr>
            <a:r>
              <a:rPr lang="en-US" b="true" sz="3297">
                <a:solidFill>
                  <a:srgbClr val="0B081D"/>
                </a:solidFill>
                <a:latin typeface="Open Sans Bold"/>
                <a:ea typeface="Open Sans Bold"/>
                <a:cs typeface="Open Sans Bold"/>
                <a:sym typeface="Open Sans Bold"/>
              </a:rPr>
              <a:t>03</a:t>
            </a:r>
          </a:p>
        </p:txBody>
      </p:sp>
      <p:sp>
        <p:nvSpPr>
          <p:cNvPr name="TextBox 23" id="23"/>
          <p:cNvSpPr txBox="true"/>
          <p:nvPr/>
        </p:nvSpPr>
        <p:spPr>
          <a:xfrm rot="0">
            <a:off x="4076748" y="7447269"/>
            <a:ext cx="9610409" cy="2323211"/>
          </a:xfrm>
          <a:prstGeom prst="rect">
            <a:avLst/>
          </a:prstGeom>
        </p:spPr>
        <p:txBody>
          <a:bodyPr anchor="t" rtlCol="false" tIns="0" lIns="0" bIns="0" rIns="0">
            <a:spAutoFit/>
          </a:bodyPr>
          <a:lstStyle/>
          <a:p>
            <a:pPr algn="l">
              <a:lnSpc>
                <a:spcPts val="3724"/>
              </a:lnSpc>
              <a:spcBef>
                <a:spcPct val="0"/>
              </a:spcBef>
            </a:pPr>
            <a:r>
              <a:rPr lang="en-US" sz="2660">
                <a:solidFill>
                  <a:srgbClr val="FFFFFF"/>
                </a:solidFill>
                <a:latin typeface="Open Sans"/>
                <a:ea typeface="Open Sans"/>
                <a:cs typeface="Open Sans"/>
                <a:sym typeface="Open Sans"/>
              </a:rPr>
              <a:t>To reduce the mass of the structure a honey comb structure can be used as the skeleton of CubeSat on which all the components are mounted, the heavier components are carefully placed near the center of gyration for better mobility.</a:t>
            </a:r>
          </a:p>
        </p:txBody>
      </p:sp>
      <p:sp>
        <p:nvSpPr>
          <p:cNvPr name="TextBox 24" id="24"/>
          <p:cNvSpPr txBox="true"/>
          <p:nvPr/>
        </p:nvSpPr>
        <p:spPr>
          <a:xfrm rot="0">
            <a:off x="4076748" y="5193205"/>
            <a:ext cx="9165739" cy="1846490"/>
          </a:xfrm>
          <a:prstGeom prst="rect">
            <a:avLst/>
          </a:prstGeom>
        </p:spPr>
        <p:txBody>
          <a:bodyPr anchor="t" rtlCol="false" tIns="0" lIns="0" bIns="0" rIns="0">
            <a:spAutoFit/>
          </a:bodyPr>
          <a:lstStyle/>
          <a:p>
            <a:pPr algn="l">
              <a:lnSpc>
                <a:spcPts val="3721"/>
              </a:lnSpc>
              <a:spcBef>
                <a:spcPct val="0"/>
              </a:spcBef>
            </a:pPr>
            <a:r>
              <a:rPr lang="en-US" sz="2658">
                <a:solidFill>
                  <a:srgbClr val="FFFFFF"/>
                </a:solidFill>
                <a:latin typeface="Open Sans"/>
                <a:ea typeface="Open Sans"/>
                <a:cs typeface="Open Sans"/>
                <a:sym typeface="Open Sans"/>
              </a:rPr>
              <a:t>Any of the two materials can be used depending on the budget and weight requirement of the satellite. Both have their own pros and cons but if the budget permits carbon fiber is a wise choice.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2110424" y="2128306"/>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2575544" y="2128306"/>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3485349" y="1404851"/>
            <a:ext cx="10717556" cy="1389761"/>
          </a:xfrm>
          <a:prstGeom prst="rect">
            <a:avLst/>
          </a:prstGeom>
        </p:spPr>
        <p:txBody>
          <a:bodyPr anchor="t" rtlCol="false" tIns="0" lIns="0" bIns="0" rIns="0">
            <a:spAutoFit/>
          </a:bodyPr>
          <a:lstStyle/>
          <a:p>
            <a:pPr algn="l">
              <a:lnSpc>
                <a:spcPts val="3724"/>
              </a:lnSpc>
              <a:spcBef>
                <a:spcPct val="0"/>
              </a:spcBef>
            </a:pPr>
            <a:r>
              <a:rPr lang="en-US" sz="2660">
                <a:solidFill>
                  <a:srgbClr val="FFFFFF"/>
                </a:solidFill>
                <a:latin typeface="Open Sans"/>
                <a:ea typeface="Open Sans"/>
                <a:cs typeface="Open Sans"/>
                <a:sym typeface="Open Sans"/>
              </a:rPr>
              <a:t>Two foldable solar panels on 4 sides of the CubeSat shall be added. Gallium Arsenide solar cells can be implemented as they have a high efficiency of 0.3W/cc, giving us a max power output of 270W.</a:t>
            </a:r>
          </a:p>
        </p:txBody>
      </p:sp>
      <p:sp>
        <p:nvSpPr>
          <p:cNvPr name="TextBox 6" id="6"/>
          <p:cNvSpPr txBox="true"/>
          <p:nvPr/>
        </p:nvSpPr>
        <p:spPr>
          <a:xfrm rot="0">
            <a:off x="2201244" y="4815540"/>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0B081D"/>
                </a:solidFill>
                <a:latin typeface="Open Sans Bold"/>
                <a:ea typeface="Open Sans Bold"/>
                <a:cs typeface="Open Sans Bold"/>
                <a:sym typeface="Open Sans Bold"/>
              </a:rPr>
              <a:t>01</a:t>
            </a:r>
          </a:p>
        </p:txBody>
      </p:sp>
      <p:sp>
        <p:nvSpPr>
          <p:cNvPr name="TextBox 7" id="7"/>
          <p:cNvSpPr txBox="true"/>
          <p:nvPr/>
        </p:nvSpPr>
        <p:spPr>
          <a:xfrm rot="0">
            <a:off x="2201244" y="6236240"/>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0B081D"/>
                </a:solidFill>
                <a:latin typeface="Open Sans Bold"/>
                <a:ea typeface="Open Sans Bold"/>
                <a:cs typeface="Open Sans Bold"/>
                <a:sym typeface="Open Sans Bold"/>
              </a:rPr>
              <a:t>02</a:t>
            </a:r>
          </a:p>
        </p:txBody>
      </p:sp>
      <p:sp>
        <p:nvSpPr>
          <p:cNvPr name="TextBox 8" id="8"/>
          <p:cNvSpPr txBox="true"/>
          <p:nvPr/>
        </p:nvSpPr>
        <p:spPr>
          <a:xfrm rot="0">
            <a:off x="2201244" y="7656941"/>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0B081D"/>
                </a:solidFill>
                <a:latin typeface="Open Sans Bold"/>
                <a:ea typeface="Open Sans Bold"/>
                <a:cs typeface="Open Sans Bold"/>
                <a:sym typeface="Open Sans Bold"/>
              </a:rPr>
              <a:t>03</a:t>
            </a:r>
          </a:p>
        </p:txBody>
      </p:sp>
      <p:grpSp>
        <p:nvGrpSpPr>
          <p:cNvPr name="Group 9" id="9"/>
          <p:cNvGrpSpPr/>
          <p:nvPr/>
        </p:nvGrpSpPr>
        <p:grpSpPr>
          <a:xfrm rot="0">
            <a:off x="1546472" y="1520607"/>
            <a:ext cx="1206751" cy="1215399"/>
            <a:chOff x="0" y="0"/>
            <a:chExt cx="804257" cy="810020"/>
          </a:xfrm>
        </p:grpSpPr>
        <p:sp>
          <p:nvSpPr>
            <p:cNvPr name="Freeform 10" id="10"/>
            <p:cNvSpPr/>
            <p:nvPr/>
          </p:nvSpPr>
          <p:spPr>
            <a:xfrm flipH="false" flipV="false" rot="0">
              <a:off x="0" y="0"/>
              <a:ext cx="804257" cy="810020"/>
            </a:xfrm>
            <a:custGeom>
              <a:avLst/>
              <a:gdLst/>
              <a:ahLst/>
              <a:cxnLst/>
              <a:rect r="r" b="b" t="t" l="l"/>
              <a:pathLst>
                <a:path h="810020" w="804257">
                  <a:moveTo>
                    <a:pt x="0" y="0"/>
                  </a:moveTo>
                  <a:lnTo>
                    <a:pt x="804257" y="0"/>
                  </a:lnTo>
                  <a:lnTo>
                    <a:pt x="804257" y="810020"/>
                  </a:lnTo>
                  <a:lnTo>
                    <a:pt x="0" y="810020"/>
                  </a:lnTo>
                  <a:close/>
                </a:path>
              </a:pathLst>
            </a:custGeom>
            <a:solidFill>
              <a:srgbClr val="12F1FF"/>
            </a:solidFill>
          </p:spPr>
        </p:sp>
        <p:sp>
          <p:nvSpPr>
            <p:cNvPr name="TextBox 11" id="11"/>
            <p:cNvSpPr txBox="true"/>
            <p:nvPr/>
          </p:nvSpPr>
          <p:spPr>
            <a:xfrm>
              <a:off x="0" y="-66675"/>
              <a:ext cx="804257" cy="876695"/>
            </a:xfrm>
            <a:prstGeom prst="rect">
              <a:avLst/>
            </a:prstGeom>
          </p:spPr>
          <p:txBody>
            <a:bodyPr anchor="ctr" rtlCol="false" tIns="50800" lIns="50800" bIns="50800" rIns="50800"/>
            <a:lstStyle/>
            <a:p>
              <a:pPr algn="ctr">
                <a:lnSpc>
                  <a:spcPts val="4620"/>
                </a:lnSpc>
              </a:pPr>
              <a:r>
                <a:rPr lang="en-US" b="true" sz="3300">
                  <a:solidFill>
                    <a:srgbClr val="0B081D"/>
                  </a:solidFill>
                  <a:latin typeface="Open Sans Bold"/>
                  <a:ea typeface="Open Sans Bold"/>
                  <a:cs typeface="Open Sans Bold"/>
                  <a:sym typeface="Open Sans Bold"/>
                </a:rPr>
                <a:t>04</a:t>
              </a:r>
            </a:p>
          </p:txBody>
        </p:sp>
      </p:grpSp>
      <p:grpSp>
        <p:nvGrpSpPr>
          <p:cNvPr name="Group 12" id="12"/>
          <p:cNvGrpSpPr/>
          <p:nvPr/>
        </p:nvGrpSpPr>
        <p:grpSpPr>
          <a:xfrm rot="0">
            <a:off x="1684727" y="4236415"/>
            <a:ext cx="1206751" cy="1215399"/>
            <a:chOff x="0" y="0"/>
            <a:chExt cx="804257" cy="810020"/>
          </a:xfrm>
        </p:grpSpPr>
        <p:sp>
          <p:nvSpPr>
            <p:cNvPr name="Freeform 13" id="13"/>
            <p:cNvSpPr/>
            <p:nvPr/>
          </p:nvSpPr>
          <p:spPr>
            <a:xfrm flipH="false" flipV="false" rot="0">
              <a:off x="0" y="0"/>
              <a:ext cx="804257" cy="810020"/>
            </a:xfrm>
            <a:custGeom>
              <a:avLst/>
              <a:gdLst/>
              <a:ahLst/>
              <a:cxnLst/>
              <a:rect r="r" b="b" t="t" l="l"/>
              <a:pathLst>
                <a:path h="810020" w="804257">
                  <a:moveTo>
                    <a:pt x="0" y="0"/>
                  </a:moveTo>
                  <a:lnTo>
                    <a:pt x="804257" y="0"/>
                  </a:lnTo>
                  <a:lnTo>
                    <a:pt x="804257" y="810020"/>
                  </a:lnTo>
                  <a:lnTo>
                    <a:pt x="0" y="810020"/>
                  </a:lnTo>
                  <a:close/>
                </a:path>
              </a:pathLst>
            </a:custGeom>
            <a:solidFill>
              <a:srgbClr val="12F1FF"/>
            </a:solidFill>
          </p:spPr>
        </p:sp>
        <p:sp>
          <p:nvSpPr>
            <p:cNvPr name="TextBox 14" id="14"/>
            <p:cNvSpPr txBox="true"/>
            <p:nvPr/>
          </p:nvSpPr>
          <p:spPr>
            <a:xfrm>
              <a:off x="0" y="-66675"/>
              <a:ext cx="804257" cy="876695"/>
            </a:xfrm>
            <a:prstGeom prst="rect">
              <a:avLst/>
            </a:prstGeom>
          </p:spPr>
          <p:txBody>
            <a:bodyPr anchor="ctr" rtlCol="false" tIns="50800" lIns="50800" bIns="50800" rIns="50800"/>
            <a:lstStyle/>
            <a:p>
              <a:pPr algn="ctr">
                <a:lnSpc>
                  <a:spcPts val="4620"/>
                </a:lnSpc>
              </a:pPr>
              <a:r>
                <a:rPr lang="en-US" b="true" sz="3300">
                  <a:solidFill>
                    <a:srgbClr val="0B081D"/>
                  </a:solidFill>
                  <a:latin typeface="Open Sans Bold"/>
                  <a:ea typeface="Open Sans Bold"/>
                  <a:cs typeface="Open Sans Bold"/>
                  <a:sym typeface="Open Sans Bold"/>
                </a:rPr>
                <a:t>05</a:t>
              </a:r>
            </a:p>
          </p:txBody>
        </p:sp>
      </p:grpSp>
      <p:grpSp>
        <p:nvGrpSpPr>
          <p:cNvPr name="Group 15" id="15"/>
          <p:cNvGrpSpPr/>
          <p:nvPr/>
        </p:nvGrpSpPr>
        <p:grpSpPr>
          <a:xfrm rot="-5400000">
            <a:off x="17631481" y="8597471"/>
            <a:ext cx="924223" cy="397435"/>
            <a:chOff x="0" y="0"/>
            <a:chExt cx="1347239" cy="579341"/>
          </a:xfrm>
        </p:grpSpPr>
        <p:sp>
          <p:nvSpPr>
            <p:cNvPr name="Freeform 16" id="16"/>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17" id="17"/>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TextBox 18" id="18"/>
          <p:cNvSpPr txBox="true"/>
          <p:nvPr/>
        </p:nvSpPr>
        <p:spPr>
          <a:xfrm rot="0">
            <a:off x="3485349" y="3887297"/>
            <a:ext cx="10717556" cy="1856486"/>
          </a:xfrm>
          <a:prstGeom prst="rect">
            <a:avLst/>
          </a:prstGeom>
        </p:spPr>
        <p:txBody>
          <a:bodyPr anchor="t" rtlCol="false" tIns="0" lIns="0" bIns="0" rIns="0">
            <a:spAutoFit/>
          </a:bodyPr>
          <a:lstStyle/>
          <a:p>
            <a:pPr algn="l">
              <a:lnSpc>
                <a:spcPts val="3724"/>
              </a:lnSpc>
              <a:spcBef>
                <a:spcPct val="0"/>
              </a:spcBef>
            </a:pPr>
            <a:r>
              <a:rPr lang="en-US" sz="2660">
                <a:solidFill>
                  <a:srgbClr val="FFFFFF"/>
                </a:solidFill>
                <a:latin typeface="Open Sans"/>
                <a:ea typeface="Open Sans"/>
                <a:cs typeface="Open Sans"/>
                <a:sym typeface="Open Sans"/>
              </a:rPr>
              <a:t>Battery Pack can be placed centrally along one of the side panels. Antenna can be mounted at the top of the CubeSat. Transceiver should be located near the antenna and same side of the battery for convenient wiring.</a:t>
            </a:r>
          </a:p>
        </p:txBody>
      </p:sp>
      <p:grpSp>
        <p:nvGrpSpPr>
          <p:cNvPr name="Group 19" id="19"/>
          <p:cNvGrpSpPr/>
          <p:nvPr/>
        </p:nvGrpSpPr>
        <p:grpSpPr>
          <a:xfrm rot="0">
            <a:off x="1684727" y="7077817"/>
            <a:ext cx="1206751" cy="1215399"/>
            <a:chOff x="0" y="0"/>
            <a:chExt cx="804257" cy="810020"/>
          </a:xfrm>
        </p:grpSpPr>
        <p:sp>
          <p:nvSpPr>
            <p:cNvPr name="Freeform 20" id="20"/>
            <p:cNvSpPr/>
            <p:nvPr/>
          </p:nvSpPr>
          <p:spPr>
            <a:xfrm flipH="false" flipV="false" rot="0">
              <a:off x="0" y="0"/>
              <a:ext cx="804257" cy="810020"/>
            </a:xfrm>
            <a:custGeom>
              <a:avLst/>
              <a:gdLst/>
              <a:ahLst/>
              <a:cxnLst/>
              <a:rect r="r" b="b" t="t" l="l"/>
              <a:pathLst>
                <a:path h="810020" w="804257">
                  <a:moveTo>
                    <a:pt x="0" y="0"/>
                  </a:moveTo>
                  <a:lnTo>
                    <a:pt x="804257" y="0"/>
                  </a:lnTo>
                  <a:lnTo>
                    <a:pt x="804257" y="810020"/>
                  </a:lnTo>
                  <a:lnTo>
                    <a:pt x="0" y="810020"/>
                  </a:lnTo>
                  <a:close/>
                </a:path>
              </a:pathLst>
            </a:custGeom>
            <a:solidFill>
              <a:srgbClr val="12F1FF"/>
            </a:solidFill>
          </p:spPr>
        </p:sp>
        <p:sp>
          <p:nvSpPr>
            <p:cNvPr name="TextBox 21" id="21"/>
            <p:cNvSpPr txBox="true"/>
            <p:nvPr/>
          </p:nvSpPr>
          <p:spPr>
            <a:xfrm>
              <a:off x="0" y="-66675"/>
              <a:ext cx="804257" cy="876695"/>
            </a:xfrm>
            <a:prstGeom prst="rect">
              <a:avLst/>
            </a:prstGeom>
          </p:spPr>
          <p:txBody>
            <a:bodyPr anchor="ctr" rtlCol="false" tIns="50800" lIns="50800" bIns="50800" rIns="50800"/>
            <a:lstStyle/>
            <a:p>
              <a:pPr algn="ctr">
                <a:lnSpc>
                  <a:spcPts val="4620"/>
                </a:lnSpc>
              </a:pPr>
              <a:r>
                <a:rPr lang="en-US" b="true" sz="3300">
                  <a:solidFill>
                    <a:srgbClr val="0B081D"/>
                  </a:solidFill>
                  <a:latin typeface="Open Sans Bold"/>
                  <a:ea typeface="Open Sans Bold"/>
                  <a:cs typeface="Open Sans Bold"/>
                  <a:sym typeface="Open Sans Bold"/>
                </a:rPr>
                <a:t>06</a:t>
              </a:r>
            </a:p>
          </p:txBody>
        </p:sp>
      </p:grpSp>
      <p:sp>
        <p:nvSpPr>
          <p:cNvPr name="TextBox 22" id="22"/>
          <p:cNvSpPr txBox="true"/>
          <p:nvPr/>
        </p:nvSpPr>
        <p:spPr>
          <a:xfrm rot="0">
            <a:off x="3485349" y="6962061"/>
            <a:ext cx="10717556" cy="1389761"/>
          </a:xfrm>
          <a:prstGeom prst="rect">
            <a:avLst/>
          </a:prstGeom>
        </p:spPr>
        <p:txBody>
          <a:bodyPr anchor="t" rtlCol="false" tIns="0" lIns="0" bIns="0" rIns="0">
            <a:spAutoFit/>
          </a:bodyPr>
          <a:lstStyle/>
          <a:p>
            <a:pPr algn="l">
              <a:lnSpc>
                <a:spcPts val="3724"/>
              </a:lnSpc>
            </a:pPr>
            <a:r>
              <a:rPr lang="en-US" sz="2660">
                <a:solidFill>
                  <a:srgbClr val="FFFFFF"/>
                </a:solidFill>
                <a:latin typeface="Open Sans"/>
                <a:ea typeface="Open Sans"/>
                <a:cs typeface="Open Sans"/>
                <a:sym typeface="Open Sans"/>
              </a:rPr>
              <a:t>Gas Analyzers and Imaging Sensors should installed on side panels, on the sides facing Venus, to safeguard them from Solar Radiations.</a:t>
            </a:r>
          </a:p>
          <a:p>
            <a:pPr algn="l">
              <a:lnSpc>
                <a:spcPts val="3724"/>
              </a:lnSpc>
              <a:spcBef>
                <a:spcPct val="0"/>
              </a:spcBef>
            </a:pPr>
            <a:r>
              <a:rPr lang="en-US" sz="2660">
                <a:solidFill>
                  <a:srgbClr val="FFFFFF"/>
                </a:solidFill>
                <a:latin typeface="Open Sans"/>
                <a:ea typeface="Open Sans"/>
                <a:cs typeface="Open Sans"/>
                <a:sym typeface="Open Sans"/>
              </a:rPr>
              <a:t>Temperature and Pressure Sensors should be placed internally.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DAGVVwNTwWQ</dc:identifier>
  <dcterms:modified xsi:type="dcterms:W3CDTF">2011-08-01T06:04:30Z</dcterms:modified>
  <cp:revision>1</cp:revision>
  <dc:title>CUBESAT</dc:title>
</cp:coreProperties>
</file>