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B Garamond Medium"/>
      <p:regular r:id="rId13"/>
      <p:bold r:id="rId14"/>
      <p:italic r:id="rId15"/>
      <p:boldItalic r:id="rId16"/>
    </p:embeddedFont>
    <p:embeddedFont>
      <p:font typeface="EB Garamond SemiBold"/>
      <p:regular r:id="rId17"/>
      <p:bold r:id="rId18"/>
      <p:italic r:id="rId19"/>
      <p:boldItalic r:id="rId20"/>
    </p:embeddedFont>
    <p:embeddedFont>
      <p:font typeface="EB Garamond"/>
      <p:regular r:id="rId21"/>
      <p:bold r:id="rId22"/>
      <p:italic r:id="rId23"/>
      <p:boldItalic r:id="rId24"/>
    </p:embeddedFont>
    <p:embeddedFont>
      <p:font typeface="EB Garamond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SemiBold-boldItalic.fntdata"/><Relationship Id="rId22" Type="http://schemas.openxmlformats.org/officeDocument/2006/relationships/font" Target="fonts/EBGaramond-bold.fntdata"/><Relationship Id="rId21" Type="http://schemas.openxmlformats.org/officeDocument/2006/relationships/font" Target="fonts/EBGaramond-regular.fntdata"/><Relationship Id="rId24" Type="http://schemas.openxmlformats.org/officeDocument/2006/relationships/font" Target="fonts/EBGaramond-boldItalic.fntdata"/><Relationship Id="rId23" Type="http://schemas.openxmlformats.org/officeDocument/2006/relationships/font" Target="fonts/EB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BGaramondExtraBold-boldItalic.fntdata"/><Relationship Id="rId25" Type="http://schemas.openxmlformats.org/officeDocument/2006/relationships/font" Target="fonts/EBGaramond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BGaramondMedium-regular.fntdata"/><Relationship Id="rId12" Type="http://schemas.openxmlformats.org/officeDocument/2006/relationships/slide" Target="slides/slide6.xml"/><Relationship Id="rId15" Type="http://schemas.openxmlformats.org/officeDocument/2006/relationships/font" Target="fonts/EBGaramondMedium-italic.fntdata"/><Relationship Id="rId14" Type="http://schemas.openxmlformats.org/officeDocument/2006/relationships/font" Target="fonts/EBGaramondMedium-bold.fntdata"/><Relationship Id="rId17" Type="http://schemas.openxmlformats.org/officeDocument/2006/relationships/font" Target="fonts/EBGaramondSemiBold-regular.fntdata"/><Relationship Id="rId16" Type="http://schemas.openxmlformats.org/officeDocument/2006/relationships/font" Target="fonts/EBGaramondMedium-boldItalic.fntdata"/><Relationship Id="rId19" Type="http://schemas.openxmlformats.org/officeDocument/2006/relationships/font" Target="fonts/EBGaramondSemiBold-italic.fntdata"/><Relationship Id="rId18" Type="http://schemas.openxmlformats.org/officeDocument/2006/relationships/font" Target="fonts/EBGaramond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d5038ae25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8d5038ae25_4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dccaecd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8dccaecdbe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d5038ae25_4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8d5038ae25_4_1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d5038ae25_4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8d5038ae25_4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d5038ae25_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8d5038ae25_4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d5038ae25_7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8d5038ae25_7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1454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1143000" y="382964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454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58832" l="0" r="18354" t="1974"/>
          <a:stretch/>
        </p:blipFill>
        <p:spPr>
          <a:xfrm>
            <a:off x="9659" y="13451"/>
            <a:ext cx="5114108" cy="334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8980" y="2151934"/>
            <a:ext cx="4734225" cy="106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90" y="2036712"/>
            <a:ext cx="4734225" cy="1066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78" y="3204180"/>
            <a:ext cx="1518557" cy="193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4884" y="207375"/>
            <a:ext cx="564983" cy="1329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252908" y="4632722"/>
            <a:ext cx="2782426" cy="38626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ML Challenge Finale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0.jpg"/><Relationship Id="rId5" Type="http://schemas.openxmlformats.org/officeDocument/2006/relationships/image" Target="../media/image7.jpg"/><Relationship Id="rId6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ctrTitle"/>
          </p:nvPr>
        </p:nvSpPr>
        <p:spPr>
          <a:xfrm>
            <a:off x="593729" y="274651"/>
            <a:ext cx="7956600" cy="13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" sz="3600"/>
              <a:t>Amazon ML Challenge Finale</a:t>
            </a:r>
            <a:br>
              <a:rPr lang="en" sz="3600"/>
            </a:br>
            <a:r>
              <a:rPr lang="en" sz="2700"/>
              <a:t>SPAM_LLMs</a:t>
            </a:r>
            <a:endParaRPr sz="3600"/>
          </a:p>
        </p:txBody>
      </p:sp>
      <p:sp>
        <p:nvSpPr>
          <p:cNvPr id="136" name="Google Shape;136;p25"/>
          <p:cNvSpPr txBox="1"/>
          <p:nvPr/>
        </p:nvSpPr>
        <p:spPr>
          <a:xfrm>
            <a:off x="1046678" y="3550278"/>
            <a:ext cx="109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Manav Jain</a:t>
            </a:r>
            <a:endParaRPr sz="1100"/>
          </a:p>
        </p:txBody>
      </p:sp>
      <p:sp>
        <p:nvSpPr>
          <p:cNvPr id="137" name="Google Shape;137;p25"/>
          <p:cNvSpPr/>
          <p:nvPr/>
        </p:nvSpPr>
        <p:spPr>
          <a:xfrm>
            <a:off x="787284" y="2056509"/>
            <a:ext cx="1747800" cy="1458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1 &lt;Photograph&gt;</a:t>
            </a:r>
            <a:endParaRPr sz="1100"/>
          </a:p>
        </p:txBody>
      </p:sp>
      <p:sp>
        <p:nvSpPr>
          <p:cNvPr id="138" name="Google Shape;138;p25"/>
          <p:cNvSpPr/>
          <p:nvPr/>
        </p:nvSpPr>
        <p:spPr>
          <a:xfrm>
            <a:off x="2695397" y="2047959"/>
            <a:ext cx="1747800" cy="1458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2 &lt;Photograph&gt;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627409" y="2053116"/>
            <a:ext cx="1747800" cy="1458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 3 &lt;Photograph&gt;</a:t>
            </a:r>
            <a:endParaRPr sz="1100"/>
          </a:p>
        </p:txBody>
      </p:sp>
      <p:sp>
        <p:nvSpPr>
          <p:cNvPr id="140" name="Google Shape;140;p25"/>
          <p:cNvSpPr txBox="1"/>
          <p:nvPr/>
        </p:nvSpPr>
        <p:spPr>
          <a:xfrm>
            <a:off x="787284" y="3804194"/>
            <a:ext cx="160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IIT (ISM) Dhanbad</a:t>
            </a:r>
            <a:endParaRPr sz="1100"/>
          </a:p>
        </p:txBody>
      </p:sp>
      <p:sp>
        <p:nvSpPr>
          <p:cNvPr id="141" name="Google Shape;141;p25"/>
          <p:cNvSpPr/>
          <p:nvPr/>
        </p:nvSpPr>
        <p:spPr>
          <a:xfrm>
            <a:off x="6563530" y="2056509"/>
            <a:ext cx="1747800" cy="14583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8D8D8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4 &lt;Photograph&gt;</a:t>
            </a:r>
            <a:endParaRPr sz="1100"/>
          </a:p>
        </p:txBody>
      </p:sp>
      <p:cxnSp>
        <p:nvCxnSpPr>
          <p:cNvPr id="142" name="Google Shape;142;p25"/>
          <p:cNvCxnSpPr>
            <a:endCxn id="139" idx="3"/>
          </p:cNvCxnSpPr>
          <p:nvPr/>
        </p:nvCxnSpPr>
        <p:spPr>
          <a:xfrm>
            <a:off x="4443809" y="2782266"/>
            <a:ext cx="1836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5"/>
          <p:cNvCxnSpPr/>
          <p:nvPr/>
        </p:nvCxnSpPr>
        <p:spPr>
          <a:xfrm>
            <a:off x="2511773" y="2785853"/>
            <a:ext cx="1836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5"/>
          <p:cNvCxnSpPr/>
          <p:nvPr/>
        </p:nvCxnSpPr>
        <p:spPr>
          <a:xfrm>
            <a:off x="6379906" y="2789425"/>
            <a:ext cx="183600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5"/>
          <p:cNvSpPr txBox="1"/>
          <p:nvPr/>
        </p:nvSpPr>
        <p:spPr>
          <a:xfrm>
            <a:off x="2434919" y="3550275"/>
            <a:ext cx="2237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Prasanth Naidu Karaka</a:t>
            </a:r>
            <a:endParaRPr sz="1100"/>
          </a:p>
        </p:txBody>
      </p:sp>
      <p:sp>
        <p:nvSpPr>
          <p:cNvPr id="146" name="Google Shape;146;p25"/>
          <p:cNvSpPr txBox="1"/>
          <p:nvPr/>
        </p:nvSpPr>
        <p:spPr>
          <a:xfrm>
            <a:off x="4941309" y="3550278"/>
            <a:ext cx="109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Alok Raj</a:t>
            </a:r>
            <a:endParaRPr sz="1100"/>
          </a:p>
        </p:txBody>
      </p:sp>
      <p:sp>
        <p:nvSpPr>
          <p:cNvPr id="147" name="Google Shape;147;p25"/>
          <p:cNvSpPr txBox="1"/>
          <p:nvPr/>
        </p:nvSpPr>
        <p:spPr>
          <a:xfrm>
            <a:off x="6471856" y="3550338"/>
            <a:ext cx="193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</a:rPr>
              <a:t>Rudraksh Sachin Joshi</a:t>
            </a:r>
            <a:endParaRPr sz="1100"/>
          </a:p>
        </p:txBody>
      </p:sp>
      <p:sp>
        <p:nvSpPr>
          <p:cNvPr id="148" name="Google Shape;148;p25"/>
          <p:cNvSpPr txBox="1"/>
          <p:nvPr/>
        </p:nvSpPr>
        <p:spPr>
          <a:xfrm>
            <a:off x="2739347" y="3804194"/>
            <a:ext cx="160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IIT (ISM) Dhanbad</a:t>
            </a:r>
            <a:endParaRPr sz="1100"/>
          </a:p>
        </p:txBody>
      </p:sp>
      <p:sp>
        <p:nvSpPr>
          <p:cNvPr id="149" name="Google Shape;149;p25"/>
          <p:cNvSpPr txBox="1"/>
          <p:nvPr/>
        </p:nvSpPr>
        <p:spPr>
          <a:xfrm>
            <a:off x="4710109" y="3804194"/>
            <a:ext cx="160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IIT (ISM) Dhanbad</a:t>
            </a:r>
            <a:endParaRPr sz="1100"/>
          </a:p>
        </p:txBody>
      </p:sp>
      <p:sp>
        <p:nvSpPr>
          <p:cNvPr id="150" name="Google Shape;150;p25"/>
          <p:cNvSpPr txBox="1"/>
          <p:nvPr/>
        </p:nvSpPr>
        <p:spPr>
          <a:xfrm>
            <a:off x="6633397" y="3804194"/>
            <a:ext cx="1608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IIT (ISM) Dhanbad</a:t>
            </a:r>
            <a:endParaRPr sz="1100"/>
          </a:p>
        </p:txBody>
      </p:sp>
      <p:pic>
        <p:nvPicPr>
          <p:cNvPr id="151" name="Google Shape;151;p25" title="f377e5d2-5ef7-42d9-9f9e-f1a383e9f1c8.jpg"/>
          <p:cNvPicPr preferRelativeResize="0"/>
          <p:nvPr/>
        </p:nvPicPr>
        <p:blipFill rotWithShape="1">
          <a:blip r:embed="rId3">
            <a:alphaModFix/>
          </a:blip>
          <a:srcRect b="47991" l="34158" r="0" t="9991"/>
          <a:stretch/>
        </p:blipFill>
        <p:spPr>
          <a:xfrm>
            <a:off x="2653229" y="2012400"/>
            <a:ext cx="1826400" cy="153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5" title="75a4d545-1351-492e-b13d-1bf18d8424f0.jpg"/>
          <p:cNvPicPr preferRelativeResize="0"/>
          <p:nvPr/>
        </p:nvPicPr>
        <p:blipFill rotWithShape="1">
          <a:blip r:embed="rId4">
            <a:alphaModFix/>
          </a:blip>
          <a:srcRect b="30008" l="0" r="0" t="9097"/>
          <a:stretch/>
        </p:blipFill>
        <p:spPr>
          <a:xfrm>
            <a:off x="4589954" y="2012400"/>
            <a:ext cx="1826400" cy="153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25" title="ac0805c4-3662-4109-aabe-3f43b318e86d.jpg"/>
          <p:cNvPicPr preferRelativeResize="0"/>
          <p:nvPr/>
        </p:nvPicPr>
        <p:blipFill rotWithShape="1">
          <a:blip r:embed="rId5">
            <a:alphaModFix/>
          </a:blip>
          <a:srcRect b="29008" l="0" r="4003" t="5404"/>
          <a:stretch/>
        </p:blipFill>
        <p:spPr>
          <a:xfrm>
            <a:off x="6526429" y="2012400"/>
            <a:ext cx="1826400" cy="153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25" title="1673977002865.jpg"/>
          <p:cNvPicPr preferRelativeResize="0"/>
          <p:nvPr/>
        </p:nvPicPr>
        <p:blipFill rotWithShape="1">
          <a:blip r:embed="rId6">
            <a:alphaModFix/>
          </a:blip>
          <a:srcRect b="21315" l="0" r="1195" t="0"/>
          <a:stretch/>
        </p:blipFill>
        <p:spPr>
          <a:xfrm>
            <a:off x="741079" y="2002625"/>
            <a:ext cx="1846200" cy="1547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1407600" y="124000"/>
            <a:ext cx="6328800" cy="51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Qualitative &amp; Quantitative Data Analysis</a:t>
            </a:r>
            <a:endParaRPr sz="24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143375" y="767549"/>
            <a:ext cx="4177200" cy="3450426"/>
            <a:chOff x="143375" y="767549"/>
            <a:chExt cx="4177200" cy="3450426"/>
          </a:xfrm>
        </p:grpSpPr>
        <p:sp>
          <p:nvSpPr>
            <p:cNvPr id="161" name="Google Shape;161;p26"/>
            <p:cNvSpPr/>
            <p:nvPr/>
          </p:nvSpPr>
          <p:spPr>
            <a:xfrm flipH="1">
              <a:off x="143375" y="896975"/>
              <a:ext cx="4177200" cy="3321000"/>
            </a:xfrm>
            <a:prstGeom prst="round2DiagRect">
              <a:avLst>
                <a:gd fmla="val 4221" name="adj1"/>
                <a:gd fmla="val 0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6"/>
            <p:cNvSpPr txBox="1"/>
            <p:nvPr/>
          </p:nvSpPr>
          <p:spPr>
            <a:xfrm>
              <a:off x="236370" y="767549"/>
              <a:ext cx="1540800" cy="269700"/>
            </a:xfrm>
            <a:prstGeom prst="rect">
              <a:avLst/>
            </a:prstGeom>
            <a:solidFill>
              <a:srgbClr val="134F5C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lt1"/>
                  </a:solidFill>
                  <a:latin typeface="EB Garamond SemiBold"/>
                  <a:ea typeface="EB Garamond SemiBold"/>
                  <a:cs typeface="EB Garamond SemiBold"/>
                  <a:sym typeface="EB Garamond SemiBold"/>
                </a:rPr>
                <a:t>Distribution</a:t>
              </a:r>
              <a:endParaRPr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endParaRPr>
            </a:p>
          </p:txBody>
        </p:sp>
        <p:pic>
          <p:nvPicPr>
            <p:cNvPr id="163" name="Google Shape;163;p26" title="log_price_red_kde_plot.png"/>
            <p:cNvPicPr preferRelativeResize="0"/>
            <p:nvPr/>
          </p:nvPicPr>
          <p:blipFill rotWithShape="1">
            <a:blip r:embed="rId3">
              <a:alphaModFix/>
            </a:blip>
            <a:srcRect b="6735" l="52912" r="714" t="6019"/>
            <a:stretch/>
          </p:blipFill>
          <p:spPr>
            <a:xfrm>
              <a:off x="2325279" y="1462966"/>
              <a:ext cx="1884493" cy="1251556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64" name="Google Shape;164;p26" title="price_percentile_up_to_99_plot.png"/>
            <p:cNvPicPr preferRelativeResize="0"/>
            <p:nvPr/>
          </p:nvPicPr>
          <p:blipFill rotWithShape="1">
            <a:blip r:embed="rId4">
              <a:alphaModFix/>
            </a:blip>
            <a:srcRect b="5837" l="3716" r="0" t="9802"/>
            <a:stretch/>
          </p:blipFill>
          <p:spPr>
            <a:xfrm>
              <a:off x="249750" y="1507274"/>
              <a:ext cx="1884493" cy="117472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5" name="Google Shape;165;p26"/>
            <p:cNvSpPr txBox="1"/>
            <p:nvPr/>
          </p:nvSpPr>
          <p:spPr>
            <a:xfrm>
              <a:off x="236327" y="1099623"/>
              <a:ext cx="18846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Frequency Distribution of Raw Price (0-99th Percentile)</a:t>
              </a:r>
              <a:endParaRPr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66" name="Google Shape;166;p26"/>
            <p:cNvSpPr txBox="1"/>
            <p:nvPr/>
          </p:nvSpPr>
          <p:spPr>
            <a:xfrm>
              <a:off x="2325257" y="1099623"/>
              <a:ext cx="1884600" cy="3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Frequency Distribution of Log Transformed Price (0-99th Percentile)</a:t>
              </a:r>
              <a:endParaRPr sz="9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249750" y="2788835"/>
              <a:ext cx="1884600" cy="1351200"/>
            </a:xfrm>
            <a:prstGeom prst="rect">
              <a:avLst/>
            </a:prstGeom>
            <a:solidFill>
              <a:srgbClr val="134F5C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Original Price Data (Up to the 99th Percentile)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Number of Values: 74,250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Mean: 21.63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Variance: 511.07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Original Price Data (Beyond the 99th Percentile)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Number of Values: 750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Mean: 223.04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794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Variance: 20,672.09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68" name="Google Shape;168;p26"/>
            <p:cNvSpPr txBox="1"/>
            <p:nvPr/>
          </p:nvSpPr>
          <p:spPr>
            <a:xfrm>
              <a:off x="2325236" y="2788907"/>
              <a:ext cx="1884600" cy="1351200"/>
            </a:xfrm>
            <a:prstGeom prst="rect">
              <a:avLst/>
            </a:prstGeom>
            <a:solidFill>
              <a:srgbClr val="134F5C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Log-Transformed Price Data (Up to the 99th Percentile)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Number of Values: 74,250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Mean (log1p(Price)): 2.71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Variance: 0.83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Log-Transformed Price Data (Beyond the 99th Percentile)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Number of Values: 750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Mean (log1p(Price)): 5.33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EB Garamond Medium"/>
                <a:buChar char="➢"/>
              </a:pPr>
              <a:r>
                <a:rPr lang="en" sz="800">
                  <a:solidFill>
                    <a:schemeClr val="lt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Variance: 0.12</a:t>
              </a:r>
              <a:endParaRPr sz="8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2161131" y="2080739"/>
              <a:ext cx="143100" cy="105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26"/>
          <p:cNvSpPr/>
          <p:nvPr/>
        </p:nvSpPr>
        <p:spPr>
          <a:xfrm flipH="1">
            <a:off x="4367550" y="898900"/>
            <a:ext cx="2458500" cy="2669100"/>
          </a:xfrm>
          <a:prstGeom prst="round2DiagRect">
            <a:avLst>
              <a:gd fmla="val 4221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522475" y="767550"/>
            <a:ext cx="1419600" cy="2730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Data Variance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4367550" y="1068450"/>
            <a:ext cx="23706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Visual Duplication Variance:</a:t>
            </a:r>
            <a:endParaRPr sz="13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73" name="Google Shape;173;p26" title="71LRdXdqc0L._UF894,1000_QL80_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550" y="1392800"/>
            <a:ext cx="937375" cy="907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6"/>
          <p:cNvSpPr txBox="1"/>
          <p:nvPr/>
        </p:nvSpPr>
        <p:spPr>
          <a:xfrm>
            <a:off x="5595200" y="1406750"/>
            <a:ext cx="12309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Price 1 : 39.41$</a:t>
            </a:r>
            <a:endParaRPr sz="1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Price 2 : 29.07$</a:t>
            </a:r>
            <a:endParaRPr sz="1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+</a:t>
            </a:r>
            <a:endParaRPr sz="1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Varied catalogs</a:t>
            </a:r>
            <a:endParaRPr sz="13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367675" y="2272750"/>
            <a:ext cx="241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Textual Duplication Variance:</a:t>
            </a:r>
            <a:endParaRPr sz="13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466788" y="2652700"/>
            <a:ext cx="924900" cy="786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PAPYRUS Everyday Card</a:t>
            </a:r>
            <a:endParaRPr sz="1200">
              <a:solidFill>
                <a:schemeClr val="dk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5631125" y="2652700"/>
            <a:ext cx="1182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Repeated Instances (Train) : 21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Min price : 9.97$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Max price : 20.495$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Mean price : 16$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78" name="Google Shape;178;p26"/>
          <p:cNvSpPr/>
          <p:nvPr/>
        </p:nvSpPr>
        <p:spPr>
          <a:xfrm flipH="1">
            <a:off x="6932075" y="898900"/>
            <a:ext cx="2102100" cy="3744900"/>
          </a:xfrm>
          <a:prstGeom prst="round2DiagRect">
            <a:avLst>
              <a:gd fmla="val 4221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7021725" y="767550"/>
            <a:ext cx="1575300" cy="3798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Pre-Processing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6932075" y="1147350"/>
            <a:ext cx="20574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 Catalog Content Strip: Product Description, Bullet Points, Unit, Value</a:t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 Textual Preprocessing: Emoji removal, numbers to text conversion.</a:t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 Unit Mapping Standardization: gram, gm, grams -&gt; gm; case removal, grouping</a:t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 Unknown Units: Mapped to NA (Others)</a:t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 Prioritization: Product Description or top 5 bullet points</a:t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- Training Data Handling: Empty value processing, log normalization of price, label encoding of units</a:t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81" name="Google Shape;181;p26"/>
          <p:cNvSpPr/>
          <p:nvPr/>
        </p:nvSpPr>
        <p:spPr>
          <a:xfrm flipH="1">
            <a:off x="143275" y="4421150"/>
            <a:ext cx="6212700" cy="643800"/>
          </a:xfrm>
          <a:prstGeom prst="round2DiagRect">
            <a:avLst>
              <a:gd fmla="val 4221" name="adj1"/>
              <a:gd fmla="val 0" name="adj2"/>
            </a:avLst>
          </a:prstGeom>
          <a:solidFill>
            <a:srgbClr val="134F5C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33025" y="4289800"/>
            <a:ext cx="1575300" cy="2730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Ideation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143375" y="4562800"/>
            <a:ext cx="61566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Use Image Features, Text Features, Fused Image-Text Features, and Processed Tabular Data for training &amp; indexing (MLPs, KNNs, LGBMs, Transformers)</a:t>
            </a:r>
            <a:endParaRPr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4320575" y="3615075"/>
            <a:ext cx="2505300" cy="603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281275" y="3629500"/>
            <a:ext cx="86400" cy="573600"/>
          </a:xfrm>
          <a:prstGeom prst="rect">
            <a:avLst/>
          </a:prstGeom>
          <a:solidFill>
            <a:srgbClr val="01454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5439299" y="1793675"/>
            <a:ext cx="2271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439299" y="2993200"/>
            <a:ext cx="227100" cy="10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4320575" y="3629500"/>
            <a:ext cx="252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Severe positive skew → Applied log1p transform + normalization</a:t>
            </a:r>
            <a:endParaRPr sz="12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/>
          <p:nvPr/>
        </p:nvSpPr>
        <p:spPr>
          <a:xfrm flipH="1">
            <a:off x="144225" y="855225"/>
            <a:ext cx="3678300" cy="4208700"/>
          </a:xfrm>
          <a:prstGeom prst="round2DiagRect">
            <a:avLst>
              <a:gd fmla="val 5486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1407600" y="124000"/>
            <a:ext cx="6328800" cy="51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Our Model : Architecture &amp; Loss</a:t>
            </a:r>
            <a:endParaRPr sz="24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226245" y="722486"/>
            <a:ext cx="1540800" cy="269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Architecture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96" name="Google Shape;196;p27" title="Screenshot 2025-10-16 055800.png"/>
          <p:cNvPicPr preferRelativeResize="0"/>
          <p:nvPr/>
        </p:nvPicPr>
        <p:blipFill rotWithShape="1">
          <a:blip r:embed="rId3">
            <a:alphaModFix/>
          </a:blip>
          <a:srcRect b="0" l="268" r="258" t="0"/>
          <a:stretch/>
        </p:blipFill>
        <p:spPr>
          <a:xfrm>
            <a:off x="178250" y="1074975"/>
            <a:ext cx="3556500" cy="3957900"/>
          </a:xfrm>
          <a:prstGeom prst="roundRect">
            <a:avLst>
              <a:gd fmla="val 513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7" name="Google Shape;197;p27"/>
          <p:cNvSpPr/>
          <p:nvPr/>
        </p:nvSpPr>
        <p:spPr>
          <a:xfrm flipH="1">
            <a:off x="3955525" y="855225"/>
            <a:ext cx="5070000" cy="623700"/>
          </a:xfrm>
          <a:prstGeom prst="round2DiagRect">
            <a:avLst>
              <a:gd fmla="val 5486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4047595" y="722474"/>
            <a:ext cx="1540800" cy="269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Loss Function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99" name="Google Shape;199;p27"/>
          <p:cNvSpPr/>
          <p:nvPr/>
        </p:nvSpPr>
        <p:spPr>
          <a:xfrm flipH="1">
            <a:off x="3955525" y="1697275"/>
            <a:ext cx="5070000" cy="578400"/>
          </a:xfrm>
          <a:prstGeom prst="round2DiagRect">
            <a:avLst>
              <a:gd fmla="val 5486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4047595" y="1538374"/>
            <a:ext cx="1540800" cy="269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Latency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01" name="Google Shape;201;p27"/>
          <p:cNvSpPr/>
          <p:nvPr/>
        </p:nvSpPr>
        <p:spPr>
          <a:xfrm flipH="1">
            <a:off x="3955525" y="2481000"/>
            <a:ext cx="5070000" cy="1626600"/>
          </a:xfrm>
          <a:prstGeom prst="round2DiagRect">
            <a:avLst>
              <a:gd fmla="val 5486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047595" y="2354261"/>
            <a:ext cx="1540800" cy="269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Concept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034725" y="1801325"/>
            <a:ext cx="4878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Embedding Generation:- 84 ms/sample</a:t>
            </a:r>
            <a:endParaRPr sz="13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MLP head:- 30 µs/sample</a:t>
            </a:r>
            <a:endParaRPr sz="13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7461325" y="1801325"/>
            <a:ext cx="1452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*Benchmarked on P100 GPU</a:t>
            </a:r>
            <a:endParaRPr sz="17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3968575" y="2571750"/>
            <a:ext cx="4977900" cy="15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Input Towers: 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Each of the 4 embedding types (Image, Text, Text+Image) is processed by its own feed-forward tower (Linear → ReLU → BatchNorm → Dropout).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Purpose:</a:t>
            </a:r>
            <a:r>
              <a:rPr b="1"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Towers project high-dimensional embeddings into a shared 512-dimensional space, learning relevant features from each modality. 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Fusion: 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Outputs of all 4 towers are concatenated into a 2048-dimensional unified feature vector.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Regression Head: 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The fused vector is passed through an MLP to 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predict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the final price.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Advantage: </a:t>
            </a:r>
            <a:r>
              <a:rPr lang="en" sz="10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Allows learning of specialized compact representations per modality before combining them for the final prediction.</a:t>
            </a:r>
            <a:endParaRPr sz="1000">
              <a:solidFill>
                <a:schemeClr val="lt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206" name="Google Shape;206;p27"/>
          <p:cNvSpPr/>
          <p:nvPr/>
        </p:nvSpPr>
        <p:spPr>
          <a:xfrm flipH="1">
            <a:off x="3955525" y="4318275"/>
            <a:ext cx="5070000" cy="400800"/>
          </a:xfrm>
          <a:prstGeom prst="round2DiagRect">
            <a:avLst>
              <a:gd fmla="val 5486" name="adj1"/>
              <a:gd fmla="val 0" name="adj2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4047595" y="4164899"/>
            <a:ext cx="1540800" cy="269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Parameters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3968575" y="4411825"/>
            <a:ext cx="4977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Text – 4B, Image – 0.8B, Text+Image – 2B, MLP – 8.9M x 5 (5-Fold)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9" name="Google Shape;209;p27" title="AMLC2025-Final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250" y="1074950"/>
            <a:ext cx="3556500" cy="3957900"/>
          </a:xfrm>
          <a:prstGeom prst="roundRect">
            <a:avLst>
              <a:gd fmla="val 5052" name="adj"/>
            </a:avLst>
          </a:prstGeom>
          <a:noFill/>
          <a:ln>
            <a:noFill/>
          </a:ln>
        </p:spPr>
      </p:pic>
      <p:pic>
        <p:nvPicPr>
          <p:cNvPr descr="{&quot;id&quot;:&quot;1&quot;,&quot;type&quot;:&quot;$$&quot;,&quot;code&quot;:&quot;$$L_{\\text{MSE-Log}} = \\frac{1}{N} \\sum_{i=1}^{N} (\\log_{}(y_{i} + 1) - \\hat{y}_{i} )^{2}$$&quot;,&quot;font&quot;:{&quot;size&quot;:12,&quot;color&quot;:&quot;#ffffff&quot;,&quot;family&quot;:&quot;Arial&quot;},&quot;aid&quot;:null,&quot;backgroundColorModified&quot;:false,&quot;backgroundColor&quot;:&quot;#01454F&quot;,&quot;ts&quot;:1760622473114,&quot;cs&quot;:&quot;o+L0c/OJjBjRcR4x9LkKWg==&quot;,&quot;size&quot;:{&quot;width&quot;:296,&quot;height&quot;:51.5}}" id="210" name="Google Shape;21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950" y="923213"/>
            <a:ext cx="2819400" cy="49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/>
          <p:nvPr/>
        </p:nvSpPr>
        <p:spPr>
          <a:xfrm>
            <a:off x="1407600" y="124000"/>
            <a:ext cx="6328800" cy="51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Previous Approaches</a:t>
            </a:r>
            <a:endParaRPr sz="24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216" name="Google Shape;216;p28"/>
          <p:cNvSpPr/>
          <p:nvPr/>
        </p:nvSpPr>
        <p:spPr>
          <a:xfrm flipH="1">
            <a:off x="171825" y="921375"/>
            <a:ext cx="4580100" cy="15579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264050" y="788625"/>
            <a:ext cx="4196700" cy="3015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Tree-Based Models: LGBM and Beyond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171850" y="1090125"/>
            <a:ext cx="46434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Parsed catalog content to extract meaningful features.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Incorporated previously generated embeddings alongside the new features.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Applied 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regression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models combining features and embeddings.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Approach with combined features and embeddings was unsuccessful.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Google Shape;219;p28"/>
          <p:cNvSpPr/>
          <p:nvPr/>
        </p:nvSpPr>
        <p:spPr>
          <a:xfrm flipH="1">
            <a:off x="4878000" y="921375"/>
            <a:ext cx="4143600" cy="15579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4970250" y="788625"/>
            <a:ext cx="3866100" cy="3015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KNN-Based Feature Extraction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878050" y="1090125"/>
            <a:ext cx="4196700" cy="13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Used FAISS-based KNN for finding nearest neighbors of embeddings.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Applied to enhance feature representation with similar embeddings.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Due to small-scale dataset, performance did not meet expectations.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2" name="Google Shape;222;p28"/>
          <p:cNvSpPr/>
          <p:nvPr/>
        </p:nvSpPr>
        <p:spPr>
          <a:xfrm flipH="1">
            <a:off x="4878000" y="2791800"/>
            <a:ext cx="4143600" cy="16965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026900" y="2659050"/>
            <a:ext cx="3372900" cy="344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MinMax + Log Loss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4880825" y="3003650"/>
            <a:ext cx="40404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Applied MinMax scaling to targets (0,1) and used BCE Loss to improve SMAPE metric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25" name="Google Shape;225;p28" title="Screenshot_2025-10-16_052123-removebg-preview.png"/>
          <p:cNvPicPr preferRelativeResize="0"/>
          <p:nvPr/>
        </p:nvPicPr>
        <p:blipFill rotWithShape="1">
          <a:blip r:embed="rId3">
            <a:alphaModFix/>
          </a:blip>
          <a:srcRect b="25344" l="1620" r="1348" t="24250"/>
          <a:stretch/>
        </p:blipFill>
        <p:spPr>
          <a:xfrm>
            <a:off x="4929613" y="4057075"/>
            <a:ext cx="4040376" cy="3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8" title="Screenshot_2025-10-16_052108-removebg-preview.png"/>
          <p:cNvPicPr preferRelativeResize="0"/>
          <p:nvPr/>
        </p:nvPicPr>
        <p:blipFill rotWithShape="1">
          <a:blip r:embed="rId4">
            <a:alphaModFix/>
          </a:blip>
          <a:srcRect b="15434" l="9121" r="4500" t="26212"/>
          <a:stretch/>
        </p:blipFill>
        <p:spPr>
          <a:xfrm>
            <a:off x="4970250" y="3628613"/>
            <a:ext cx="1231675" cy="3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 flipH="1">
            <a:off x="171825" y="2791800"/>
            <a:ext cx="4580100" cy="16965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304300" y="2659050"/>
            <a:ext cx="3372900" cy="344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Cross-Attention Integration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215125" y="2960550"/>
            <a:ext cx="44916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Planned to replace separate networks with cross-attention between modalities.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Aimed to improve performance by integrating information across modalities.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The approach did not yield the expected improvements in performance. Needs 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further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experimentation.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407600" y="112800"/>
            <a:ext cx="6328800" cy="515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Expansion &amp; Future Work</a:t>
            </a:r>
            <a:endParaRPr sz="24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235" name="Google Shape;235;p29"/>
          <p:cNvSpPr/>
          <p:nvPr/>
        </p:nvSpPr>
        <p:spPr>
          <a:xfrm flipH="1">
            <a:off x="171850" y="911350"/>
            <a:ext cx="4580100" cy="36486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264050" y="788625"/>
            <a:ext cx="4201800" cy="377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Embeddings Expansion into KNN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171850" y="1090125"/>
            <a:ext cx="4534500" cy="3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Post-model correction using nearest neighbors in embedding space.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Each item uses its embedding and predicted price; the model refines prediction based on local neighbor residuals.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Mechanism: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- 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Find k nearest neighbors within a price band x.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- Compute a weighted residual Δ from those neighbors.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- Adj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us</a:t>
            </a: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t the predicted price by α·Δ.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Controls: k, x, λ, α → locality / tolerance / decay strength.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Smooths inconsistencies, improves calibration in sparse regions.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8" name="Google Shape;238;p29"/>
          <p:cNvSpPr/>
          <p:nvPr/>
        </p:nvSpPr>
        <p:spPr>
          <a:xfrm flipH="1">
            <a:off x="4844450" y="906700"/>
            <a:ext cx="4201500" cy="22455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4928725" y="783975"/>
            <a:ext cx="3854700" cy="377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Cross Attention &amp; BCE-Loss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4844150" y="1317150"/>
            <a:ext cx="41601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Refine cross-attention integration to improve information sharing across modalities.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Enhance MinMax + BCE loss formulation for better SMAPE stability.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Explore hybrid loss functions to improve convergence.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Conduct further experiments to evaluate performance across diverse modalities.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1" name="Google Shape;241;p29"/>
          <p:cNvSpPr/>
          <p:nvPr/>
        </p:nvSpPr>
        <p:spPr>
          <a:xfrm flipH="1">
            <a:off x="4823600" y="3469375"/>
            <a:ext cx="4201500" cy="1090500"/>
          </a:xfrm>
          <a:prstGeom prst="round2DiagRect">
            <a:avLst>
              <a:gd fmla="val 5486" name="adj1"/>
              <a:gd fmla="val 0" name="adj2"/>
            </a:avLst>
          </a:prstGeom>
          <a:solidFill>
            <a:srgbClr val="01454F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907875" y="3346650"/>
            <a:ext cx="3854700" cy="377700"/>
          </a:xfrm>
          <a:prstGeom prst="rect">
            <a:avLst/>
          </a:prstGeom>
          <a:solidFill>
            <a:srgbClr val="134F5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Hyperparam. </a:t>
            </a:r>
            <a:r>
              <a:rPr lang="en" sz="17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tuning &amp; Arch. Search</a:t>
            </a:r>
            <a:endParaRPr sz="17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4832652" y="3808150"/>
            <a:ext cx="41601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Richer embedding models, different configs of MLP head to be explored, like adapter depth, adapter dim., etc.</a:t>
            </a: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descr="{&quot;mathml&quot;:&quot;&lt;math style=\&quot;font-family:stix;font-size:16px;\&quot; xmlns=\&quot;http://www.w3.org/1998/Math/MathML\&quot;&gt;&lt;mstyle mathsize=\&quot;16px\&quot;&gt;&lt;msubsup&gt;&lt;mover mathcolor=\&quot;#FFFFFF\&quot;&gt;&lt;mi&gt;y&lt;/mi&gt;&lt;mo&gt;^&lt;/mo&gt;&lt;/mover&gt;&lt;mi mathcolor=\&quot;#FFFFFF\&quot;&gt;q&lt;/mi&gt;&lt;mo mathcolor=\&quot;#FFFFFF\&quot;&gt;*&lt;/mo&gt;&lt;/msubsup&gt;&lt;mo mathcolor=\&quot;#FFFFFF\&quot;&gt;=&lt;/mo&gt;&lt;msub&gt;&lt;mover mathcolor=\&quot;#FFFFFF\&quot;&gt;&lt;mi&gt;y&lt;/mi&gt;&lt;mo&gt;^&lt;/mo&gt;&lt;/mover&gt;&lt;mi mathcolor=\&quot;#FFFFFF\&quot;&gt;q&lt;/mi&gt;&lt;/msub&gt;&lt;mo mathcolor=\&quot;#FFFFFF\&quot;&gt;+&lt;/mo&gt;&lt;mi mathcolor=\&quot;#FFFFFF\&quot;&gt;&amp;#x3B1;&lt;/mi&gt;&lt;mfrac mathcolor=\&quot;#FFFFFF\&quot;&gt;&lt;mrow&gt;&lt;msub&gt;&lt;mo&gt;&amp;#x2211;&lt;/mo&gt;&lt;mrow&gt;&lt;mi&gt;j&lt;/mi&gt;&lt;mo&gt;&amp;#x2208;&lt;/mo&gt;&lt;msub&gt;&lt;mi&gt;N&lt;/mi&gt;&lt;mi&gt;k&lt;/mi&gt;&lt;/msub&gt;&lt;mo&gt;(&lt;/mo&gt;&lt;msub&gt;&lt;mi&gt;z&lt;/mi&gt;&lt;mi&gt;q&lt;/mi&gt;&lt;/msub&gt;&lt;mo&gt;)&lt;/mo&gt;&lt;/mrow&gt;&lt;/msub&gt;&lt;msup&gt;&lt;mi&gt;e&lt;/mi&gt;&lt;mrow&gt;&lt;mo&gt;-&lt;/mo&gt;&lt;mi&gt;&amp;#x3BB;&lt;/mi&gt;&lt;mi&gt;d&lt;/mi&gt;&lt;mo&gt;(&lt;/mo&gt;&lt;msub&gt;&lt;mi&gt;z&lt;/mi&gt;&lt;mi&gt;q&lt;/mi&gt;&lt;/msub&gt;&lt;mo&gt;,&lt;/mo&gt;&lt;msub&gt;&lt;mi&gt;z&lt;/mi&gt;&lt;mi&gt;j&lt;/mi&gt;&lt;/msub&gt;&lt;mo&gt;)&lt;/mo&gt;&lt;/mrow&gt;&lt;/msup&gt;&lt;mo&gt;(&lt;/mo&gt;&lt;msub&gt;&lt;mi&gt;y&lt;/mi&gt;&lt;mi&gt;j&lt;/mi&gt;&lt;/msub&gt;&lt;mo&gt;)&lt;/mo&gt;&lt;/mrow&gt;&lt;mrow&gt;&lt;msub&gt;&lt;mo&gt;&amp;#x2211;&lt;/mo&gt;&lt;mrow&gt;&lt;mi&gt;j&lt;/mi&gt;&lt;mo&gt;&amp;#x2208;&lt;/mo&gt;&lt;msub&gt;&lt;mi&gt;N&lt;/mi&gt;&lt;mi&gt;k&lt;/mi&gt;&lt;/msub&gt;&lt;mo&gt;(&lt;/mo&gt;&lt;msub&gt;&lt;mi&gt;z&lt;/mi&gt;&lt;mi&gt;q&lt;/mi&gt;&lt;/msub&gt;&lt;mo&gt;)&lt;/mo&gt;&lt;/mrow&gt;&lt;/msub&gt;&lt;msup&gt;&lt;mi&gt;e&lt;/mi&gt;&lt;mrow&gt;&lt;mo&gt;-&lt;/mo&gt;&lt;mi&gt;&amp;#x3BB;&lt;/mi&gt;&lt;mi&gt;d&lt;/mi&gt;&lt;mo&gt;(&lt;/mo&gt;&lt;msub&gt;&lt;mi&gt;z&lt;/mi&gt;&lt;mi&gt;q&lt;/mi&gt;&lt;/msub&gt;&lt;mo&gt;,&lt;/mo&gt;&lt;msub&gt;&lt;mi&gt;z&lt;/mi&gt;&lt;mi&gt;j&lt;/mi&gt;&lt;/msub&gt;&lt;mo&gt;)&lt;/mo&gt;&lt;/mrow&gt;&lt;/msup&gt;&lt;/mrow&gt;&lt;/mfrac&gt;&lt;/mstyle&gt;&lt;/math&gt;&quot;,&quot;truncated&quot;:false}" id="244" name="Google Shape;244;p29" title="y with hat on top subscript q superscript asterisk times equals y with hat on top subscript q plus alpha fraction numerator sum subscript j element of N subscript k left parenthesis z subscript q right parenthesis end subscript e to the power of negative lambda d left parenthesis z subscript q comma z subscript j right parenthesis end exponent left parenthesis y subscript j right parenthesis over denominator sum subscript j element of N subscript k left parenthesis z subscript q right parenthesis end subscript e to the power of negative lambda d left parenthesis z subscript q comma z subscript j right parenthesis end exponent end frac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00" y="2993226"/>
            <a:ext cx="3458900" cy="9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1551600" y="933625"/>
            <a:ext cx="6040800" cy="2274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 !!</a:t>
            </a:r>
            <a:endParaRPr sz="50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5253400" y="3536225"/>
            <a:ext cx="3156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B Garamond SemiBold"/>
              <a:buChar char="-"/>
            </a:pPr>
            <a:r>
              <a:rPr lang="en" sz="240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Team SPAM_LLMs</a:t>
            </a:r>
            <a:endParaRPr sz="240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