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Open Sauce Light Bold" pitchFamily="2" charset="77"/>
      <p:regular r:id="rId24"/>
    </p:embeddedFont>
    <p:embeddedFont>
      <p:font typeface="Open Sauce SemiBold" pitchFamily="2" charset="77"/>
      <p:regular r:id="rId25"/>
      <p:bold r:id="rId26"/>
    </p:embeddedFont>
    <p:embeddedFont>
      <p:font typeface="Open Sauce SemiBold Bold" pitchFamily="2" charset="77"/>
      <p:regular r:id="rId27"/>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558" autoAdjust="0"/>
  </p:normalViewPr>
  <p:slideViewPr>
    <p:cSldViewPr>
      <p:cViewPr varScale="1">
        <p:scale>
          <a:sx n="80" d="100"/>
          <a:sy n="80" d="100"/>
        </p:scale>
        <p:origin x="82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TextBox 2"/>
          <p:cNvSpPr txBox="1"/>
          <p:nvPr/>
        </p:nvSpPr>
        <p:spPr>
          <a:xfrm>
            <a:off x="545526" y="8288923"/>
            <a:ext cx="5708102" cy="1381853"/>
          </a:xfrm>
          <a:prstGeom prst="rect">
            <a:avLst/>
          </a:prstGeom>
        </p:spPr>
        <p:txBody>
          <a:bodyPr lIns="0" tIns="0" rIns="0" bIns="0" rtlCol="0" anchor="t">
            <a:spAutoFit/>
          </a:bodyPr>
          <a:lstStyle/>
          <a:p>
            <a:pPr>
              <a:lnSpc>
                <a:spcPts val="3657"/>
              </a:lnSpc>
            </a:pPr>
            <a:r>
              <a:rPr lang="en-US" sz="2612" spc="261">
                <a:solidFill>
                  <a:srgbClr val="FFFFFF"/>
                </a:solidFill>
                <a:latin typeface="Open Sauce Light Bold"/>
              </a:rPr>
              <a:t>AVANI </a:t>
            </a:r>
            <a:r>
              <a:rPr lang="en-US" sz="2612" spc="261" dirty="0">
                <a:solidFill>
                  <a:srgbClr val="FFFFFF"/>
                </a:solidFill>
                <a:latin typeface="Open Sauce Light Bold"/>
              </a:rPr>
              <a:t>DUBEY</a:t>
            </a:r>
          </a:p>
          <a:p>
            <a:pPr>
              <a:lnSpc>
                <a:spcPts val="3657"/>
              </a:lnSpc>
            </a:pPr>
            <a:r>
              <a:rPr lang="en-US" sz="2612" spc="261" dirty="0">
                <a:solidFill>
                  <a:srgbClr val="FFFFFF"/>
                </a:solidFill>
                <a:latin typeface="Open Sauce Light Bold"/>
              </a:rPr>
              <a:t>RUDRAKSH SUGANDHI </a:t>
            </a:r>
          </a:p>
          <a:p>
            <a:pPr>
              <a:lnSpc>
                <a:spcPts val="3657"/>
              </a:lnSpc>
              <a:spcBef>
                <a:spcPct val="0"/>
              </a:spcBef>
            </a:pPr>
            <a:r>
              <a:rPr lang="en-US" sz="2612" spc="261" dirty="0">
                <a:solidFill>
                  <a:srgbClr val="FFFFFF"/>
                </a:solidFill>
                <a:latin typeface="Open Sauce Light Bold"/>
              </a:rPr>
              <a:t>SHAHRIAR BULBUL </a:t>
            </a:r>
          </a:p>
        </p:txBody>
      </p:sp>
      <p:grpSp>
        <p:nvGrpSpPr>
          <p:cNvPr id="4" name="Group 4"/>
          <p:cNvGrpSpPr/>
          <p:nvPr/>
        </p:nvGrpSpPr>
        <p:grpSpPr>
          <a:xfrm rot="-5400000">
            <a:off x="132066" y="1577883"/>
            <a:ext cx="1948417" cy="155149"/>
            <a:chOff x="0" y="0"/>
            <a:chExt cx="1913890" cy="152400"/>
          </a:xfrm>
        </p:grpSpPr>
        <p:sp>
          <p:nvSpPr>
            <p:cNvPr id="5" name="Freeform 5"/>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pic>
        <p:nvPicPr>
          <p:cNvPr id="6" name="Picture 6"/>
          <p:cNvPicPr>
            <a:picLocks noChangeAspect="1"/>
          </p:cNvPicPr>
          <p:nvPr/>
        </p:nvPicPr>
        <p:blipFill>
          <a:blip r:embed="rId2"/>
          <a:srcRect l="2247"/>
          <a:stretch>
            <a:fillRect/>
          </a:stretch>
        </p:blipFill>
        <p:spPr>
          <a:xfrm>
            <a:off x="5955084" y="3170892"/>
            <a:ext cx="11142152" cy="5646085"/>
          </a:xfrm>
          <a:prstGeom prst="rect">
            <a:avLst/>
          </a:prstGeom>
        </p:spPr>
      </p:pic>
      <p:sp>
        <p:nvSpPr>
          <p:cNvPr id="7" name="TextBox 7"/>
          <p:cNvSpPr txBox="1"/>
          <p:nvPr/>
        </p:nvSpPr>
        <p:spPr>
          <a:xfrm>
            <a:off x="1478533" y="645808"/>
            <a:ext cx="13190989" cy="2009775"/>
          </a:xfrm>
          <a:prstGeom prst="rect">
            <a:avLst/>
          </a:prstGeom>
        </p:spPr>
        <p:txBody>
          <a:bodyPr lIns="0" tIns="0" rIns="0" bIns="0" rtlCol="0" anchor="t">
            <a:spAutoFit/>
          </a:bodyPr>
          <a:lstStyle/>
          <a:p>
            <a:pPr>
              <a:lnSpc>
                <a:spcPts val="7919"/>
              </a:lnSpc>
            </a:pPr>
            <a:r>
              <a:rPr lang="en-US" sz="6599">
                <a:solidFill>
                  <a:srgbClr val="FFFFFF"/>
                </a:solidFill>
                <a:latin typeface="Open Sauce SemiBold Bold"/>
              </a:rPr>
              <a:t>EXPLAINABLE DETECTION OF </a:t>
            </a:r>
            <a:r>
              <a:rPr lang="en-US" sz="6599">
                <a:solidFill>
                  <a:srgbClr val="BF2D00"/>
                </a:solidFill>
                <a:latin typeface="Open Sauce SemiBold Bold"/>
              </a:rPr>
              <a:t>ONLINE SEXISM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TextBox 2"/>
          <p:cNvSpPr txBox="1"/>
          <p:nvPr/>
        </p:nvSpPr>
        <p:spPr>
          <a:xfrm>
            <a:off x="722513" y="638175"/>
            <a:ext cx="8402437" cy="828675"/>
          </a:xfrm>
          <a:prstGeom prst="rect">
            <a:avLst/>
          </a:prstGeom>
        </p:spPr>
        <p:txBody>
          <a:bodyPr lIns="0" tIns="0" rIns="0" bIns="0" rtlCol="0" anchor="t">
            <a:spAutoFit/>
          </a:bodyPr>
          <a:lstStyle/>
          <a:p>
            <a:pPr>
              <a:lnSpc>
                <a:spcPts val="6599"/>
              </a:lnSpc>
            </a:pPr>
            <a:r>
              <a:rPr lang="en-US" sz="5499">
                <a:solidFill>
                  <a:srgbClr val="E6E6E6"/>
                </a:solidFill>
                <a:latin typeface="Open Sauce SemiBold Bold"/>
              </a:rPr>
              <a:t>DATA PREPROCESSING</a:t>
            </a:r>
          </a:p>
        </p:txBody>
      </p:sp>
      <p:grpSp>
        <p:nvGrpSpPr>
          <p:cNvPr id="3" name="Group 3"/>
          <p:cNvGrpSpPr/>
          <p:nvPr/>
        </p:nvGrpSpPr>
        <p:grpSpPr>
          <a:xfrm>
            <a:off x="609600" y="1504128"/>
            <a:ext cx="8534400" cy="57972"/>
            <a:chOff x="-105938" y="-39060"/>
            <a:chExt cx="8007231" cy="54391"/>
          </a:xfrm>
        </p:grpSpPr>
        <p:sp>
          <p:nvSpPr>
            <p:cNvPr id="4" name="Freeform 4"/>
            <p:cNvSpPr/>
            <p:nvPr/>
          </p:nvSpPr>
          <p:spPr>
            <a:xfrm>
              <a:off x="-105938" y="-39060"/>
              <a:ext cx="8007231" cy="54391"/>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5" name="AutoShape 5"/>
          <p:cNvSpPr/>
          <p:nvPr/>
        </p:nvSpPr>
        <p:spPr>
          <a:xfrm rot="5400000">
            <a:off x="9468092" y="-7833179"/>
            <a:ext cx="57970" cy="19316345"/>
          </a:xfrm>
          <a:prstGeom prst="rect">
            <a:avLst/>
          </a:prstGeom>
          <a:solidFill>
            <a:srgbClr val="FFFFFF">
              <a:alpha val="29804"/>
            </a:srgbClr>
          </a:solidFill>
        </p:spPr>
      </p:sp>
      <p:sp>
        <p:nvSpPr>
          <p:cNvPr id="6" name="TextBox 6"/>
          <p:cNvSpPr txBox="1"/>
          <p:nvPr/>
        </p:nvSpPr>
        <p:spPr>
          <a:xfrm>
            <a:off x="17564152" y="9210675"/>
            <a:ext cx="364182" cy="438785"/>
          </a:xfrm>
          <a:prstGeom prst="rect">
            <a:avLst/>
          </a:prstGeom>
        </p:spPr>
        <p:txBody>
          <a:bodyPr lIns="0" tIns="0" rIns="0" bIns="0" rtlCol="0" anchor="t">
            <a:spAutoFit/>
          </a:bodyPr>
          <a:lstStyle/>
          <a:p>
            <a:pPr algn="ctr">
              <a:lnSpc>
                <a:spcPts val="3639"/>
              </a:lnSpc>
              <a:spcBef>
                <a:spcPct val="0"/>
              </a:spcBef>
            </a:pPr>
            <a:r>
              <a:rPr lang="en-US" sz="2599">
                <a:solidFill>
                  <a:srgbClr val="FFFFFF"/>
                </a:solidFill>
                <a:latin typeface="Open Sauce SemiBold"/>
              </a:rPr>
              <a:t>1o</a:t>
            </a:r>
          </a:p>
        </p:txBody>
      </p:sp>
      <p:sp>
        <p:nvSpPr>
          <p:cNvPr id="7" name="TextBox 7"/>
          <p:cNvSpPr txBox="1"/>
          <p:nvPr/>
        </p:nvSpPr>
        <p:spPr>
          <a:xfrm>
            <a:off x="110058" y="2336666"/>
            <a:ext cx="17746243" cy="5783655"/>
          </a:xfrm>
          <a:prstGeom prst="rect">
            <a:avLst/>
          </a:prstGeom>
        </p:spPr>
        <p:txBody>
          <a:bodyPr lIns="0" tIns="0" rIns="0" bIns="0" rtlCol="0" anchor="t">
            <a:spAutoFit/>
          </a:bodyPr>
          <a:lstStyle/>
          <a:p>
            <a:pPr algn="just">
              <a:lnSpc>
                <a:spcPts val="4600"/>
              </a:lnSpc>
            </a:pPr>
            <a:endParaRPr dirty="0"/>
          </a:p>
          <a:p>
            <a:pPr marL="709482" lvl="1" indent="-354741" algn="just">
              <a:lnSpc>
                <a:spcPts val="4600"/>
              </a:lnSpc>
              <a:buFont typeface="Arial"/>
              <a:buChar char="•"/>
            </a:pPr>
            <a:r>
              <a:rPr lang="en-US" sz="3286" dirty="0">
                <a:solidFill>
                  <a:srgbClr val="FFFFFF"/>
                </a:solidFill>
                <a:latin typeface="Open Sauce SemiBold"/>
              </a:rPr>
              <a:t>Cleaning: The WordNet </a:t>
            </a:r>
            <a:r>
              <a:rPr lang="en-US" sz="3286" dirty="0" err="1">
                <a:solidFill>
                  <a:srgbClr val="FFFFFF"/>
                </a:solidFill>
                <a:latin typeface="Open Sauce SemiBold"/>
              </a:rPr>
              <a:t>lemmatizer</a:t>
            </a:r>
            <a:r>
              <a:rPr lang="en-US" sz="3286" dirty="0">
                <a:solidFill>
                  <a:srgbClr val="FFFFFF"/>
                </a:solidFill>
                <a:latin typeface="Open Sauce SemiBold"/>
              </a:rPr>
              <a:t> and the WordNet database OMW1.4 for multilingual word net databases were used for cleaning.</a:t>
            </a:r>
          </a:p>
          <a:p>
            <a:pPr marL="709482" lvl="1" indent="-354741" algn="just">
              <a:lnSpc>
                <a:spcPts val="4600"/>
              </a:lnSpc>
              <a:buFont typeface="Arial"/>
              <a:buChar char="•"/>
            </a:pPr>
            <a:r>
              <a:rPr lang="en-US" sz="3286" dirty="0">
                <a:solidFill>
                  <a:srgbClr val="FFFFFF"/>
                </a:solidFill>
                <a:latin typeface="Open Sauce SemiBold"/>
              </a:rPr>
              <a:t>Encoding: One hot encoding and label encoding were used for data encoding.</a:t>
            </a:r>
          </a:p>
          <a:p>
            <a:pPr marL="709482" lvl="1" indent="-354741" algn="just">
              <a:lnSpc>
                <a:spcPts val="4600"/>
              </a:lnSpc>
              <a:buFont typeface="Arial"/>
              <a:buChar char="•"/>
            </a:pPr>
            <a:r>
              <a:rPr lang="en-US" sz="3286" dirty="0">
                <a:solidFill>
                  <a:srgbClr val="FFFFFF"/>
                </a:solidFill>
                <a:latin typeface="Open Sauce SemiBold"/>
              </a:rPr>
              <a:t>Train-test split: The data was split into training and testing sets in a 70-30 ratio.</a:t>
            </a:r>
          </a:p>
          <a:p>
            <a:pPr marL="709482" lvl="1" indent="-354741" algn="just">
              <a:lnSpc>
                <a:spcPts val="4600"/>
              </a:lnSpc>
              <a:buFont typeface="Arial"/>
              <a:buChar char="•"/>
            </a:pPr>
            <a:r>
              <a:rPr lang="en-US" sz="3286" dirty="0">
                <a:solidFill>
                  <a:srgbClr val="FFFFFF"/>
                </a:solidFill>
                <a:latin typeface="Open Sauce SemiBold"/>
              </a:rPr>
              <a:t>Regularization: Regularization techniques like LR reducer were used to prevent overfitting.</a:t>
            </a:r>
          </a:p>
          <a:p>
            <a:pPr marL="709482" lvl="1" indent="-354741" algn="just">
              <a:lnSpc>
                <a:spcPts val="4600"/>
              </a:lnSpc>
              <a:buFont typeface="Arial"/>
              <a:buChar char="•"/>
            </a:pPr>
            <a:r>
              <a:rPr lang="en-US" sz="3286" dirty="0">
                <a:solidFill>
                  <a:srgbClr val="FFFFFF"/>
                </a:solidFill>
                <a:latin typeface="Open Sauce SemiBold"/>
              </a:rPr>
              <a:t>Embedding: </a:t>
            </a:r>
            <a:r>
              <a:rPr lang="en-US" sz="3286" dirty="0" err="1">
                <a:solidFill>
                  <a:srgbClr val="FFFFFF"/>
                </a:solidFill>
                <a:latin typeface="Open Sauce SemiBold"/>
              </a:rPr>
              <a:t>MiniLM</a:t>
            </a:r>
            <a:r>
              <a:rPr lang="en-US" sz="3286" dirty="0">
                <a:solidFill>
                  <a:srgbClr val="FFFFFF"/>
                </a:solidFill>
                <a:latin typeface="Open Sauce SemiBold"/>
              </a:rPr>
              <a:t> was used to convert sentences into sentence embeddings.</a:t>
            </a:r>
          </a:p>
          <a:p>
            <a:pPr marL="709482" lvl="1" indent="-354741" algn="just">
              <a:lnSpc>
                <a:spcPts val="4600"/>
              </a:lnSpc>
              <a:buFont typeface="Arial"/>
              <a:buChar char="•"/>
            </a:pPr>
            <a:r>
              <a:rPr lang="en-US" sz="3286" dirty="0">
                <a:solidFill>
                  <a:srgbClr val="FFFFFF"/>
                </a:solidFill>
                <a:latin typeface="Open Sauce SemiBold"/>
              </a:rPr>
              <a:t>Data transformation: Data transformation was performed using </a:t>
            </a:r>
            <a:r>
              <a:rPr lang="en-US" sz="3286" dirty="0" err="1">
                <a:solidFill>
                  <a:srgbClr val="FFFFFF"/>
                </a:solidFill>
                <a:latin typeface="Open Sauce SemiBold"/>
              </a:rPr>
              <a:t>MiniLM</a:t>
            </a:r>
            <a:r>
              <a:rPr lang="en-US" sz="3286" dirty="0">
                <a:solidFill>
                  <a:srgbClr val="FFFFFF"/>
                </a:solidFill>
                <a:latin typeface="Open Sauce SemiBold"/>
              </a:rPr>
              <a:t>.</a:t>
            </a:r>
          </a:p>
          <a:p>
            <a:pPr algn="just">
              <a:lnSpc>
                <a:spcPts val="4600"/>
              </a:lnSpc>
              <a:spcBef>
                <a:spcPct val="0"/>
              </a:spcBef>
            </a:pPr>
            <a:endParaRPr lang="en-US" sz="3286" dirty="0">
              <a:solidFill>
                <a:srgbClr val="FFFFFF"/>
              </a:solidFill>
              <a:latin typeface="Open Sauce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extBox 2"/>
          <p:cNvSpPr txBox="1"/>
          <p:nvPr/>
        </p:nvSpPr>
        <p:spPr>
          <a:xfrm>
            <a:off x="616715" y="399870"/>
            <a:ext cx="2185746" cy="1762125"/>
          </a:xfrm>
          <a:prstGeom prst="rect">
            <a:avLst/>
          </a:prstGeom>
        </p:spPr>
        <p:txBody>
          <a:bodyPr lIns="0" tIns="0" rIns="0" bIns="0" rtlCol="0" anchor="t">
            <a:spAutoFit/>
          </a:bodyPr>
          <a:lstStyle/>
          <a:p>
            <a:pPr>
              <a:lnSpc>
                <a:spcPts val="6959"/>
              </a:lnSpc>
            </a:pPr>
            <a:r>
              <a:rPr lang="en-US" sz="5799">
                <a:solidFill>
                  <a:srgbClr val="303030"/>
                </a:solidFill>
                <a:latin typeface="Open Sauce SemiBold Bold"/>
              </a:rPr>
              <a:t>CNN</a:t>
            </a:r>
          </a:p>
          <a:p>
            <a:pPr>
              <a:lnSpc>
                <a:spcPts val="6959"/>
              </a:lnSpc>
            </a:pPr>
            <a:endParaRPr lang="en-US" sz="5799">
              <a:solidFill>
                <a:srgbClr val="303030"/>
              </a:solidFill>
              <a:latin typeface="Open Sauce SemiBold Bold"/>
            </a:endParaRPr>
          </a:p>
        </p:txBody>
      </p:sp>
      <p:grpSp>
        <p:nvGrpSpPr>
          <p:cNvPr id="4" name="Group 4"/>
          <p:cNvGrpSpPr/>
          <p:nvPr/>
        </p:nvGrpSpPr>
        <p:grpSpPr>
          <a:xfrm>
            <a:off x="616715" y="1661602"/>
            <a:ext cx="1948417" cy="155149"/>
            <a:chOff x="0" y="0"/>
            <a:chExt cx="1913890" cy="152400"/>
          </a:xfrm>
        </p:grpSpPr>
        <p:sp>
          <p:nvSpPr>
            <p:cNvPr id="5" name="Freeform 5"/>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pic>
        <p:nvPicPr>
          <p:cNvPr id="6" name="Picture 6"/>
          <p:cNvPicPr>
            <a:picLocks noChangeAspect="1"/>
          </p:cNvPicPr>
          <p:nvPr/>
        </p:nvPicPr>
        <p:blipFill>
          <a:blip r:embed="rId2"/>
          <a:srcRect t="290" b="290"/>
          <a:stretch>
            <a:fillRect/>
          </a:stretch>
        </p:blipFill>
        <p:spPr>
          <a:xfrm>
            <a:off x="11058152" y="110009"/>
            <a:ext cx="4507048" cy="10066981"/>
          </a:xfrm>
          <a:prstGeom prst="rect">
            <a:avLst/>
          </a:prstGeom>
        </p:spPr>
      </p:pic>
      <p:sp>
        <p:nvSpPr>
          <p:cNvPr id="7" name="TextBox 7"/>
          <p:cNvSpPr txBox="1"/>
          <p:nvPr/>
        </p:nvSpPr>
        <p:spPr>
          <a:xfrm>
            <a:off x="616715" y="2040868"/>
            <a:ext cx="8527285" cy="7469111"/>
          </a:xfrm>
          <a:prstGeom prst="rect">
            <a:avLst/>
          </a:prstGeom>
        </p:spPr>
        <p:txBody>
          <a:bodyPr lIns="0" tIns="0" rIns="0" bIns="0" rtlCol="0" anchor="t">
            <a:spAutoFit/>
          </a:bodyPr>
          <a:lstStyle/>
          <a:p>
            <a:pPr>
              <a:lnSpc>
                <a:spcPts val="3745"/>
              </a:lnSpc>
            </a:pPr>
            <a:endParaRPr/>
          </a:p>
          <a:p>
            <a:pPr marL="622014" lvl="1" indent="-311007">
              <a:lnSpc>
                <a:spcPts val="3745"/>
              </a:lnSpc>
              <a:buFont typeface="Arial"/>
              <a:buChar char="•"/>
            </a:pPr>
            <a:r>
              <a:rPr lang="en-US" sz="2881">
                <a:solidFill>
                  <a:srgbClr val="303030"/>
                </a:solidFill>
                <a:latin typeface="Open Sauce SemiBold"/>
              </a:rPr>
              <a:t>Convolutional neural network (CNN) that takes as input a sequence of word embeddings. The input is passed through several convolutional layers, each with different kernel sizes, followed by max-pooling and dropout layers. </a:t>
            </a:r>
          </a:p>
          <a:p>
            <a:pPr marL="622014" lvl="1" indent="-311007">
              <a:lnSpc>
                <a:spcPts val="3745"/>
              </a:lnSpc>
              <a:buFont typeface="Arial"/>
              <a:buChar char="•"/>
            </a:pPr>
            <a:r>
              <a:rPr lang="en-US" sz="2881">
                <a:solidFill>
                  <a:srgbClr val="303030"/>
                </a:solidFill>
                <a:latin typeface="Open Sauce SemiBold"/>
              </a:rPr>
              <a:t>The resulting feature maps are concatenated and fed into a dense layer with a ReLU activation function, followed by another dropout layer and a final dense layer with a sigmoid activation function that outputs a binary classification prediction.</a:t>
            </a:r>
          </a:p>
          <a:p>
            <a:pPr marL="622014" lvl="1" indent="-311007">
              <a:lnSpc>
                <a:spcPts val="3745"/>
              </a:lnSpc>
              <a:buFont typeface="Arial"/>
              <a:buChar char="•"/>
            </a:pPr>
            <a:r>
              <a:rPr lang="en-US" sz="2881">
                <a:solidFill>
                  <a:srgbClr val="303030"/>
                </a:solidFill>
                <a:latin typeface="Open Sauce SemiBold"/>
              </a:rPr>
              <a:t>The model takes an input layer with 384 embeddings followed by a convo1D layer and a max-pooling layer. </a:t>
            </a:r>
          </a:p>
        </p:txBody>
      </p:sp>
      <p:sp>
        <p:nvSpPr>
          <p:cNvPr id="8" name="TextBox 8"/>
          <p:cNvSpPr txBox="1"/>
          <p:nvPr/>
        </p:nvSpPr>
        <p:spPr>
          <a:xfrm>
            <a:off x="17479351" y="9644706"/>
            <a:ext cx="279797" cy="422275"/>
          </a:xfrm>
          <a:prstGeom prst="rect">
            <a:avLst/>
          </a:prstGeom>
        </p:spPr>
        <p:txBody>
          <a:bodyPr lIns="0" tIns="0" rIns="0" bIns="0" rtlCol="0" anchor="t">
            <a:spAutoFit/>
          </a:bodyPr>
          <a:lstStyle/>
          <a:p>
            <a:pPr algn="ctr">
              <a:lnSpc>
                <a:spcPts val="3499"/>
              </a:lnSpc>
              <a:spcBef>
                <a:spcPct val="0"/>
              </a:spcBef>
            </a:pPr>
            <a:r>
              <a:rPr lang="en-US" sz="2499">
                <a:solidFill>
                  <a:srgbClr val="303030"/>
                </a:solidFill>
                <a:latin typeface="Open Sauce SemiBold"/>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r="1394"/>
          <a:stretch>
            <a:fillRect/>
          </a:stretch>
        </p:blipFill>
        <p:spPr>
          <a:xfrm>
            <a:off x="1701584" y="0"/>
            <a:ext cx="3716409" cy="10287000"/>
          </a:xfrm>
          <a:prstGeom prst="rect">
            <a:avLst/>
          </a:prstGeom>
        </p:spPr>
      </p:pic>
      <p:sp>
        <p:nvSpPr>
          <p:cNvPr id="4" name="TextBox 4"/>
          <p:cNvSpPr txBox="1"/>
          <p:nvPr/>
        </p:nvSpPr>
        <p:spPr>
          <a:xfrm>
            <a:off x="14085175" y="585787"/>
            <a:ext cx="2435275" cy="876300"/>
          </a:xfrm>
          <a:prstGeom prst="rect">
            <a:avLst/>
          </a:prstGeom>
        </p:spPr>
        <p:txBody>
          <a:bodyPr lIns="0" tIns="0" rIns="0" bIns="0" rtlCol="0" anchor="t">
            <a:spAutoFit/>
          </a:bodyPr>
          <a:lstStyle/>
          <a:p>
            <a:pPr>
              <a:lnSpc>
                <a:spcPts val="6839"/>
              </a:lnSpc>
            </a:pPr>
            <a:r>
              <a:rPr lang="en-US" sz="5699">
                <a:solidFill>
                  <a:srgbClr val="E6E6E6"/>
                </a:solidFill>
                <a:latin typeface="Open Sauce SemiBold Bold"/>
              </a:rPr>
              <a:t>LSTM  </a:t>
            </a:r>
          </a:p>
        </p:txBody>
      </p:sp>
      <p:sp>
        <p:nvSpPr>
          <p:cNvPr id="5" name="TextBox 5"/>
          <p:cNvSpPr txBox="1"/>
          <p:nvPr/>
        </p:nvSpPr>
        <p:spPr>
          <a:xfrm>
            <a:off x="7694852" y="3086870"/>
            <a:ext cx="9353054" cy="6957257"/>
          </a:xfrm>
          <a:prstGeom prst="rect">
            <a:avLst/>
          </a:prstGeom>
        </p:spPr>
        <p:txBody>
          <a:bodyPr lIns="0" tIns="0" rIns="0" bIns="0" rtlCol="0" anchor="t">
            <a:spAutoFit/>
          </a:bodyPr>
          <a:lstStyle/>
          <a:p>
            <a:pPr marL="566960" lvl="1" indent="-283480" algn="just">
              <a:lnSpc>
                <a:spcPts val="3676"/>
              </a:lnSpc>
              <a:buFont typeface="Arial"/>
              <a:buChar char="•"/>
            </a:pPr>
            <a:r>
              <a:rPr lang="en-US" sz="2626">
                <a:solidFill>
                  <a:srgbClr val="FFFFFF"/>
                </a:solidFill>
                <a:latin typeface="Open Sauce SemiBold Bold"/>
              </a:rPr>
              <a:t>The LSTM model was trained on a dataset consisting of text sequences to perform binary and multiclass classification.</a:t>
            </a:r>
          </a:p>
          <a:p>
            <a:pPr marL="566960" lvl="1" indent="-283480" algn="just">
              <a:lnSpc>
                <a:spcPts val="3676"/>
              </a:lnSpc>
              <a:buFont typeface="Arial"/>
              <a:buChar char="•"/>
            </a:pPr>
            <a:r>
              <a:rPr lang="en-US" sz="2626">
                <a:solidFill>
                  <a:srgbClr val="FFFFFF"/>
                </a:solidFill>
                <a:latin typeface="Open Sauce SemiBold Bold"/>
              </a:rPr>
              <a:t> The model was composed of an embedding layer followed by an LSTM layer with 64 units, and a dense layer with a sigmoid activation function as the output layer. </a:t>
            </a:r>
          </a:p>
          <a:p>
            <a:pPr marL="566960" lvl="1" indent="-283480" algn="just">
              <a:lnSpc>
                <a:spcPts val="3676"/>
              </a:lnSpc>
              <a:buFont typeface="Arial"/>
              <a:buChar char="•"/>
            </a:pPr>
            <a:r>
              <a:rPr lang="en-US" sz="2626">
                <a:solidFill>
                  <a:srgbClr val="FFFFFF"/>
                </a:solidFill>
                <a:latin typeface="Open Sauce SemiBold Bold"/>
              </a:rPr>
              <a:t>The model was trained for 20 epochs with a batch size of 612.</a:t>
            </a:r>
          </a:p>
          <a:p>
            <a:pPr marL="566960" lvl="1" indent="-283480" algn="just">
              <a:lnSpc>
                <a:spcPts val="3676"/>
              </a:lnSpc>
              <a:buFont typeface="Arial"/>
              <a:buChar char="•"/>
            </a:pPr>
            <a:r>
              <a:rPr lang="en-US" sz="2626">
                <a:solidFill>
                  <a:srgbClr val="FFFFFF"/>
                </a:solidFill>
                <a:latin typeface="Open Sauce SemiBold Bold"/>
              </a:rPr>
              <a:t>The results indicate that the LSTM model was effective in learning the underlying patterns in the text data and making accurate predictions. </a:t>
            </a:r>
          </a:p>
          <a:p>
            <a:pPr algn="just">
              <a:lnSpc>
                <a:spcPts val="3676"/>
              </a:lnSpc>
            </a:pPr>
            <a:endParaRPr lang="en-US" sz="2626">
              <a:solidFill>
                <a:srgbClr val="FFFFFF"/>
              </a:solidFill>
              <a:latin typeface="Open Sauce SemiBold Bold"/>
            </a:endParaRPr>
          </a:p>
          <a:p>
            <a:pPr algn="just">
              <a:lnSpc>
                <a:spcPts val="3676"/>
              </a:lnSpc>
            </a:pPr>
            <a:endParaRPr lang="en-US" sz="2626">
              <a:solidFill>
                <a:srgbClr val="FFFFFF"/>
              </a:solidFill>
              <a:latin typeface="Open Sauce SemiBold Bold"/>
            </a:endParaRPr>
          </a:p>
          <a:p>
            <a:pPr algn="just">
              <a:lnSpc>
                <a:spcPts val="3676"/>
              </a:lnSpc>
              <a:spcBef>
                <a:spcPct val="0"/>
              </a:spcBef>
            </a:pPr>
            <a:endParaRPr lang="en-US" sz="2626">
              <a:solidFill>
                <a:srgbClr val="FFFFFF"/>
              </a:solidFill>
              <a:latin typeface="Open Sauce SemiBold Bold"/>
            </a:endParaRPr>
          </a:p>
        </p:txBody>
      </p:sp>
      <p:sp>
        <p:nvSpPr>
          <p:cNvPr id="6" name="TextBox 6"/>
          <p:cNvSpPr txBox="1"/>
          <p:nvPr/>
        </p:nvSpPr>
        <p:spPr>
          <a:xfrm>
            <a:off x="17434852" y="9210675"/>
            <a:ext cx="368796" cy="438785"/>
          </a:xfrm>
          <a:prstGeom prst="rect">
            <a:avLst/>
          </a:prstGeom>
        </p:spPr>
        <p:txBody>
          <a:bodyPr lIns="0" tIns="0" rIns="0" bIns="0" rtlCol="0" anchor="t">
            <a:spAutoFit/>
          </a:bodyPr>
          <a:lstStyle/>
          <a:p>
            <a:pPr algn="ctr">
              <a:lnSpc>
                <a:spcPts val="3639"/>
              </a:lnSpc>
              <a:spcBef>
                <a:spcPct val="0"/>
              </a:spcBef>
            </a:pPr>
            <a:r>
              <a:rPr lang="en-US" sz="2599">
                <a:solidFill>
                  <a:srgbClr val="E6E6E6"/>
                </a:solidFill>
                <a:latin typeface="Open Sauce SemiBold"/>
              </a:rPr>
              <a:t>13</a:t>
            </a:r>
          </a:p>
        </p:txBody>
      </p:sp>
      <p:grpSp>
        <p:nvGrpSpPr>
          <p:cNvPr id="7" name="Group 7"/>
          <p:cNvGrpSpPr/>
          <p:nvPr/>
        </p:nvGrpSpPr>
        <p:grpSpPr>
          <a:xfrm>
            <a:off x="13925350" y="1598447"/>
            <a:ext cx="2244752" cy="88248"/>
            <a:chOff x="0" y="0"/>
            <a:chExt cx="3876570" cy="152400"/>
          </a:xfrm>
        </p:grpSpPr>
        <p:sp>
          <p:nvSpPr>
            <p:cNvPr id="8" name="Freeform 8"/>
            <p:cNvSpPr/>
            <p:nvPr/>
          </p:nvSpPr>
          <p:spPr>
            <a:xfrm>
              <a:off x="0" y="0"/>
              <a:ext cx="3876570" cy="152400"/>
            </a:xfrm>
            <a:custGeom>
              <a:avLst/>
              <a:gdLst/>
              <a:ahLst/>
              <a:cxnLst/>
              <a:rect l="l" t="t" r="r" b="b"/>
              <a:pathLst>
                <a:path w="3876570" h="152400">
                  <a:moveTo>
                    <a:pt x="0" y="0"/>
                  </a:moveTo>
                  <a:lnTo>
                    <a:pt x="3876570" y="0"/>
                  </a:lnTo>
                  <a:lnTo>
                    <a:pt x="3876570" y="152400"/>
                  </a:lnTo>
                  <a:lnTo>
                    <a:pt x="0" y="152400"/>
                  </a:lnTo>
                  <a:close/>
                </a:path>
              </a:pathLst>
            </a:custGeom>
            <a:solidFill>
              <a:srgbClr val="BF2D00"/>
            </a:solidFill>
          </p:spPr>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extBox 2"/>
          <p:cNvSpPr txBox="1"/>
          <p:nvPr/>
        </p:nvSpPr>
        <p:spPr>
          <a:xfrm>
            <a:off x="850910" y="127194"/>
            <a:ext cx="3697784" cy="904875"/>
          </a:xfrm>
          <a:prstGeom prst="rect">
            <a:avLst/>
          </a:prstGeom>
        </p:spPr>
        <p:txBody>
          <a:bodyPr lIns="0" tIns="0" rIns="0" bIns="0" rtlCol="0" anchor="t">
            <a:spAutoFit/>
          </a:bodyPr>
          <a:lstStyle/>
          <a:p>
            <a:pPr>
              <a:lnSpc>
                <a:spcPts val="7079"/>
              </a:lnSpc>
            </a:pPr>
            <a:r>
              <a:rPr lang="en-US" sz="5899">
                <a:solidFill>
                  <a:srgbClr val="303030"/>
                </a:solidFill>
                <a:latin typeface="Open Sauce SemiBold Bold"/>
              </a:rPr>
              <a:t>ROBERTA</a:t>
            </a:r>
          </a:p>
        </p:txBody>
      </p:sp>
      <p:sp>
        <p:nvSpPr>
          <p:cNvPr id="4" name="AutoShape 4"/>
          <p:cNvSpPr/>
          <p:nvPr/>
        </p:nvSpPr>
        <p:spPr>
          <a:xfrm>
            <a:off x="9134475" y="0"/>
            <a:ext cx="9525" cy="10623253"/>
          </a:xfrm>
          <a:prstGeom prst="rect">
            <a:avLst/>
          </a:prstGeom>
          <a:solidFill>
            <a:srgbClr val="FFFFFF"/>
          </a:solidFill>
        </p:spPr>
      </p:sp>
      <p:sp>
        <p:nvSpPr>
          <p:cNvPr id="6" name="TextBox 6"/>
          <p:cNvSpPr txBox="1"/>
          <p:nvPr/>
        </p:nvSpPr>
        <p:spPr>
          <a:xfrm>
            <a:off x="850910" y="1905154"/>
            <a:ext cx="7720390" cy="8381846"/>
          </a:xfrm>
          <a:prstGeom prst="rect">
            <a:avLst/>
          </a:prstGeom>
        </p:spPr>
        <p:txBody>
          <a:bodyPr lIns="0" tIns="0" rIns="0" bIns="0" rtlCol="0" anchor="t">
            <a:spAutoFit/>
          </a:bodyPr>
          <a:lstStyle/>
          <a:p>
            <a:pPr marL="487088" lvl="1" indent="-243544">
              <a:lnSpc>
                <a:spcPts val="3158"/>
              </a:lnSpc>
              <a:buFont typeface="Arial"/>
              <a:buChar char="•"/>
            </a:pPr>
            <a:r>
              <a:rPr lang="en-US" sz="2256">
                <a:solidFill>
                  <a:srgbClr val="000000"/>
                </a:solidFill>
                <a:latin typeface="Open Sauce SemiBold"/>
              </a:rPr>
              <a:t>The RoBERTa model is a type of transformer-based neural network architecture that was introduced in 2019 by Facebook AI. It is an extension of the BERT (Bidirectional Encoder Representations from Transformers) model.</a:t>
            </a:r>
          </a:p>
          <a:p>
            <a:pPr>
              <a:lnSpc>
                <a:spcPts val="3158"/>
              </a:lnSpc>
            </a:pPr>
            <a:endParaRPr lang="en-US" sz="2256">
              <a:solidFill>
                <a:srgbClr val="000000"/>
              </a:solidFill>
              <a:latin typeface="Open Sauce SemiBold"/>
            </a:endParaRPr>
          </a:p>
          <a:p>
            <a:pPr marL="487088" lvl="1" indent="-243544">
              <a:lnSpc>
                <a:spcPts val="3158"/>
              </a:lnSpc>
              <a:buFont typeface="Arial"/>
              <a:buChar char="•"/>
            </a:pPr>
            <a:r>
              <a:rPr lang="en-US" sz="2256">
                <a:solidFill>
                  <a:srgbClr val="000000"/>
                </a:solidFill>
                <a:latin typeface="Open Sauce SemiBold"/>
              </a:rPr>
              <a:t>Model fusing with RoBERTa and MiniLM involves combining the strengths of both models to improve the performance of the system on the task of sentence-to-sentence prediction.</a:t>
            </a:r>
          </a:p>
          <a:p>
            <a:pPr>
              <a:lnSpc>
                <a:spcPts val="3158"/>
              </a:lnSpc>
            </a:pPr>
            <a:endParaRPr lang="en-US" sz="2256">
              <a:solidFill>
                <a:srgbClr val="000000"/>
              </a:solidFill>
              <a:latin typeface="Open Sauce SemiBold"/>
            </a:endParaRPr>
          </a:p>
          <a:p>
            <a:pPr marL="487088" lvl="1" indent="-243544">
              <a:lnSpc>
                <a:spcPts val="3158"/>
              </a:lnSpc>
              <a:buFont typeface="Arial"/>
              <a:buChar char="•"/>
            </a:pPr>
            <a:r>
              <a:rPr lang="en-US" sz="2256">
                <a:solidFill>
                  <a:srgbClr val="000000"/>
                </a:solidFill>
                <a:latin typeface="Open Sauce SemiBold"/>
              </a:rPr>
              <a:t>To fuse these models, we have use an ensemble approach, where we train both models independently on the same dataset and combine their predictions using a voting or averaging technique.</a:t>
            </a:r>
          </a:p>
          <a:p>
            <a:pPr marL="487088" lvl="1" indent="-243544">
              <a:lnSpc>
                <a:spcPts val="3158"/>
              </a:lnSpc>
              <a:buFont typeface="Arial"/>
              <a:buChar char="•"/>
            </a:pPr>
            <a:r>
              <a:rPr lang="en-US" sz="2256">
                <a:solidFill>
                  <a:srgbClr val="000000"/>
                </a:solidFill>
                <a:latin typeface="Open Sauce SemiBold"/>
              </a:rPr>
              <a:t>By fusing these models, we can potentially achieve better performance than using either model alone</a:t>
            </a:r>
          </a:p>
          <a:p>
            <a:pPr>
              <a:lnSpc>
                <a:spcPts val="3158"/>
              </a:lnSpc>
            </a:pPr>
            <a:endParaRPr lang="en-US" sz="2256">
              <a:solidFill>
                <a:srgbClr val="000000"/>
              </a:solidFill>
              <a:latin typeface="Open Sauce SemiBold"/>
            </a:endParaRPr>
          </a:p>
          <a:p>
            <a:pPr>
              <a:lnSpc>
                <a:spcPts val="3158"/>
              </a:lnSpc>
              <a:spcBef>
                <a:spcPct val="0"/>
              </a:spcBef>
            </a:pPr>
            <a:r>
              <a:rPr lang="en-US" sz="2256">
                <a:solidFill>
                  <a:srgbClr val="000000"/>
                </a:solidFill>
                <a:latin typeface="Open Sauce SemiBold"/>
              </a:rPr>
              <a:t> </a:t>
            </a:r>
          </a:p>
        </p:txBody>
      </p:sp>
      <p:sp>
        <p:nvSpPr>
          <p:cNvPr id="7" name="TextBox 7"/>
          <p:cNvSpPr txBox="1"/>
          <p:nvPr/>
        </p:nvSpPr>
        <p:spPr>
          <a:xfrm>
            <a:off x="17551243" y="9624562"/>
            <a:ext cx="365075" cy="438785"/>
          </a:xfrm>
          <a:prstGeom prst="rect">
            <a:avLst/>
          </a:prstGeom>
        </p:spPr>
        <p:txBody>
          <a:bodyPr lIns="0" tIns="0" rIns="0" bIns="0" rtlCol="0" anchor="t">
            <a:spAutoFit/>
          </a:bodyPr>
          <a:lstStyle/>
          <a:p>
            <a:pPr algn="ctr">
              <a:lnSpc>
                <a:spcPts val="3639"/>
              </a:lnSpc>
              <a:spcBef>
                <a:spcPct val="0"/>
              </a:spcBef>
            </a:pPr>
            <a:r>
              <a:rPr lang="en-US" sz="2599">
                <a:solidFill>
                  <a:srgbClr val="303030"/>
                </a:solidFill>
                <a:latin typeface="Open Sauce SemiBold"/>
              </a:rPr>
              <a:t>14</a:t>
            </a:r>
          </a:p>
        </p:txBody>
      </p:sp>
      <p:pic>
        <p:nvPicPr>
          <p:cNvPr id="8" name="Picture 8"/>
          <p:cNvPicPr>
            <a:picLocks noChangeAspect="1"/>
          </p:cNvPicPr>
          <p:nvPr/>
        </p:nvPicPr>
        <p:blipFill>
          <a:blip r:embed="rId2"/>
          <a:srcRect l="1975" r="5008"/>
          <a:stretch>
            <a:fillRect/>
          </a:stretch>
        </p:blipFill>
        <p:spPr>
          <a:xfrm>
            <a:off x="9364952" y="136719"/>
            <a:ext cx="7392640" cy="9867767"/>
          </a:xfrm>
          <a:prstGeom prst="rect">
            <a:avLst/>
          </a:prstGeom>
        </p:spPr>
      </p:pic>
      <p:grpSp>
        <p:nvGrpSpPr>
          <p:cNvPr id="9" name="Group 9"/>
          <p:cNvGrpSpPr/>
          <p:nvPr/>
        </p:nvGrpSpPr>
        <p:grpSpPr>
          <a:xfrm>
            <a:off x="850910" y="1317819"/>
            <a:ext cx="2244752" cy="88248"/>
            <a:chOff x="0" y="0"/>
            <a:chExt cx="3876570" cy="152400"/>
          </a:xfrm>
        </p:grpSpPr>
        <p:sp>
          <p:nvSpPr>
            <p:cNvPr id="10" name="Freeform 10"/>
            <p:cNvSpPr/>
            <p:nvPr/>
          </p:nvSpPr>
          <p:spPr>
            <a:xfrm>
              <a:off x="0" y="0"/>
              <a:ext cx="3876570" cy="152400"/>
            </a:xfrm>
            <a:custGeom>
              <a:avLst/>
              <a:gdLst/>
              <a:ahLst/>
              <a:cxnLst/>
              <a:rect l="l" t="t" r="r" b="b"/>
              <a:pathLst>
                <a:path w="3876570" h="152400">
                  <a:moveTo>
                    <a:pt x="0" y="0"/>
                  </a:moveTo>
                  <a:lnTo>
                    <a:pt x="3876570" y="0"/>
                  </a:lnTo>
                  <a:lnTo>
                    <a:pt x="3876570" y="152400"/>
                  </a:lnTo>
                  <a:lnTo>
                    <a:pt x="0" y="152400"/>
                  </a:lnTo>
                  <a:close/>
                </a:path>
              </a:pathLst>
            </a:custGeom>
            <a:solidFill>
              <a:srgbClr val="BF2D00"/>
            </a:solidFill>
          </p:spPr>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993" t="889" r="993"/>
          <a:stretch>
            <a:fillRect/>
          </a:stretch>
        </p:blipFill>
        <p:spPr>
          <a:xfrm>
            <a:off x="7109375" y="2307011"/>
            <a:ext cx="10694124" cy="5741109"/>
          </a:xfrm>
          <a:prstGeom prst="rect">
            <a:avLst/>
          </a:prstGeom>
        </p:spPr>
      </p:pic>
      <p:sp>
        <p:nvSpPr>
          <p:cNvPr id="3" name="TextBox 3"/>
          <p:cNvSpPr txBox="1"/>
          <p:nvPr/>
        </p:nvSpPr>
        <p:spPr>
          <a:xfrm>
            <a:off x="556984" y="433477"/>
            <a:ext cx="3986442" cy="904875"/>
          </a:xfrm>
          <a:prstGeom prst="rect">
            <a:avLst/>
          </a:prstGeom>
        </p:spPr>
        <p:txBody>
          <a:bodyPr lIns="0" tIns="0" rIns="0" bIns="0" rtlCol="0" anchor="t">
            <a:spAutoFit/>
          </a:bodyPr>
          <a:lstStyle/>
          <a:p>
            <a:pPr>
              <a:lnSpc>
                <a:spcPts val="7199"/>
              </a:lnSpc>
            </a:pPr>
            <a:r>
              <a:rPr lang="en-US" sz="5999">
                <a:solidFill>
                  <a:srgbClr val="E6E6E6"/>
                </a:solidFill>
                <a:latin typeface="Open Sauce SemiBold Bold"/>
              </a:rPr>
              <a:t>ELECTRA </a:t>
            </a:r>
          </a:p>
        </p:txBody>
      </p:sp>
      <p:sp>
        <p:nvSpPr>
          <p:cNvPr id="4" name="TextBox 4"/>
          <p:cNvSpPr txBox="1"/>
          <p:nvPr/>
        </p:nvSpPr>
        <p:spPr>
          <a:xfrm>
            <a:off x="23974" y="2548890"/>
            <a:ext cx="7085401" cy="5937885"/>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E6E6E6"/>
                </a:solidFill>
                <a:latin typeface="Open Sauce SemiBold"/>
              </a:rPr>
              <a:t>The Electra model was used for the binary classification of text data in this project.The model architecture consisted of an Electra pre-trained transformer encoder, followed by a dense layer with ReLU activation and a sigmoid or softmax output layer. </a:t>
            </a:r>
          </a:p>
          <a:p>
            <a:pPr marL="453390" lvl="1" indent="-226695">
              <a:lnSpc>
                <a:spcPts val="2940"/>
              </a:lnSpc>
              <a:buFont typeface="Arial"/>
              <a:buChar char="•"/>
            </a:pPr>
            <a:r>
              <a:rPr lang="en-US" sz="2100">
                <a:solidFill>
                  <a:srgbClr val="E6E6E6"/>
                </a:solidFill>
                <a:latin typeface="Open Sauce SemiBold"/>
              </a:rPr>
              <a:t>The input text data was tokenized and passed through the Electra encoder to generate contextualized word embeddings. </a:t>
            </a:r>
          </a:p>
          <a:p>
            <a:pPr marL="453390" lvl="1" indent="-226695">
              <a:lnSpc>
                <a:spcPts val="2940"/>
              </a:lnSpc>
              <a:buFont typeface="Arial"/>
              <a:buChar char="•"/>
            </a:pPr>
            <a:r>
              <a:rPr lang="en-US" sz="2100">
                <a:solidFill>
                  <a:srgbClr val="E6E6E6"/>
                </a:solidFill>
                <a:latin typeface="Open Sauce SemiBold"/>
              </a:rPr>
              <a:t>The model was trained on a binary cross-entropy loss function using the Adam optimizer.</a:t>
            </a:r>
          </a:p>
          <a:p>
            <a:pPr marL="453390" lvl="1" indent="-226695">
              <a:lnSpc>
                <a:spcPts val="2940"/>
              </a:lnSpc>
              <a:buFont typeface="Arial"/>
              <a:buChar char="•"/>
            </a:pPr>
            <a:r>
              <a:rPr lang="en-US" sz="2100">
                <a:solidFill>
                  <a:srgbClr val="E6E6E6"/>
                </a:solidFill>
                <a:latin typeface="Open Sauce SemiBold"/>
              </a:rPr>
              <a:t>The Electra model also demonstrated better performance on other evaluation metrics, including precision, recall, and F1-score. These results demonstrate the effectiveness of the Electra model in binary text classification tasks</a:t>
            </a:r>
          </a:p>
        </p:txBody>
      </p:sp>
      <p:sp>
        <p:nvSpPr>
          <p:cNvPr id="5" name="TextBox 5"/>
          <p:cNvSpPr txBox="1"/>
          <p:nvPr/>
        </p:nvSpPr>
        <p:spPr>
          <a:xfrm>
            <a:off x="17435001" y="9210675"/>
            <a:ext cx="368498" cy="438785"/>
          </a:xfrm>
          <a:prstGeom prst="rect">
            <a:avLst/>
          </a:prstGeom>
        </p:spPr>
        <p:txBody>
          <a:bodyPr lIns="0" tIns="0" rIns="0" bIns="0" rtlCol="0" anchor="t">
            <a:spAutoFit/>
          </a:bodyPr>
          <a:lstStyle/>
          <a:p>
            <a:pPr algn="ctr">
              <a:lnSpc>
                <a:spcPts val="3639"/>
              </a:lnSpc>
              <a:spcBef>
                <a:spcPct val="0"/>
              </a:spcBef>
            </a:pPr>
            <a:r>
              <a:rPr lang="en-US" sz="2599">
                <a:solidFill>
                  <a:srgbClr val="E6E6E6"/>
                </a:solidFill>
                <a:latin typeface="Open Sauce SemiBold"/>
              </a:rPr>
              <a:t>16</a:t>
            </a:r>
          </a:p>
        </p:txBody>
      </p:sp>
      <p:grpSp>
        <p:nvGrpSpPr>
          <p:cNvPr id="6" name="Group 6"/>
          <p:cNvGrpSpPr/>
          <p:nvPr/>
        </p:nvGrpSpPr>
        <p:grpSpPr>
          <a:xfrm>
            <a:off x="556984" y="1812942"/>
            <a:ext cx="2244752" cy="88248"/>
            <a:chOff x="0" y="0"/>
            <a:chExt cx="3876570" cy="152400"/>
          </a:xfrm>
        </p:grpSpPr>
        <p:sp>
          <p:nvSpPr>
            <p:cNvPr id="7" name="Freeform 7"/>
            <p:cNvSpPr/>
            <p:nvPr/>
          </p:nvSpPr>
          <p:spPr>
            <a:xfrm>
              <a:off x="0" y="0"/>
              <a:ext cx="3876570" cy="152400"/>
            </a:xfrm>
            <a:custGeom>
              <a:avLst/>
              <a:gdLst/>
              <a:ahLst/>
              <a:cxnLst/>
              <a:rect l="l" t="t" r="r" b="b"/>
              <a:pathLst>
                <a:path w="3876570" h="152400">
                  <a:moveTo>
                    <a:pt x="0" y="0"/>
                  </a:moveTo>
                  <a:lnTo>
                    <a:pt x="3876570" y="0"/>
                  </a:lnTo>
                  <a:lnTo>
                    <a:pt x="3876570" y="152400"/>
                  </a:lnTo>
                  <a:lnTo>
                    <a:pt x="0" y="152400"/>
                  </a:lnTo>
                  <a:close/>
                </a:path>
              </a:pathLst>
            </a:custGeom>
            <a:solidFill>
              <a:srgbClr val="BF2D00"/>
            </a:solidFill>
          </p:spPr>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grpSp>
        <p:nvGrpSpPr>
          <p:cNvPr id="3" name="Group 3"/>
          <p:cNvGrpSpPr/>
          <p:nvPr/>
        </p:nvGrpSpPr>
        <p:grpSpPr>
          <a:xfrm>
            <a:off x="14677008" y="1237723"/>
            <a:ext cx="2244752" cy="88248"/>
            <a:chOff x="0" y="0"/>
            <a:chExt cx="3876570" cy="152400"/>
          </a:xfrm>
        </p:grpSpPr>
        <p:sp>
          <p:nvSpPr>
            <p:cNvPr id="4" name="Freeform 4"/>
            <p:cNvSpPr/>
            <p:nvPr/>
          </p:nvSpPr>
          <p:spPr>
            <a:xfrm>
              <a:off x="0" y="0"/>
              <a:ext cx="3876570" cy="152400"/>
            </a:xfrm>
            <a:custGeom>
              <a:avLst/>
              <a:gdLst/>
              <a:ahLst/>
              <a:cxnLst/>
              <a:rect l="l" t="t" r="r" b="b"/>
              <a:pathLst>
                <a:path w="3876570" h="152400">
                  <a:moveTo>
                    <a:pt x="0" y="0"/>
                  </a:moveTo>
                  <a:lnTo>
                    <a:pt x="3876570" y="0"/>
                  </a:lnTo>
                  <a:lnTo>
                    <a:pt x="3876570" y="152400"/>
                  </a:lnTo>
                  <a:lnTo>
                    <a:pt x="0" y="152400"/>
                  </a:lnTo>
                  <a:close/>
                </a:path>
              </a:pathLst>
            </a:custGeom>
            <a:solidFill>
              <a:srgbClr val="BF2D00"/>
            </a:solidFill>
          </p:spPr>
        </p:sp>
      </p:grpSp>
      <p:pic>
        <p:nvPicPr>
          <p:cNvPr id="5" name="Picture 5"/>
          <p:cNvPicPr>
            <a:picLocks noChangeAspect="1"/>
          </p:cNvPicPr>
          <p:nvPr/>
        </p:nvPicPr>
        <p:blipFill>
          <a:blip r:embed="rId2"/>
          <a:srcRect/>
          <a:stretch>
            <a:fillRect/>
          </a:stretch>
        </p:blipFill>
        <p:spPr>
          <a:xfrm>
            <a:off x="0" y="16266"/>
            <a:ext cx="8272312" cy="10270734"/>
          </a:xfrm>
          <a:prstGeom prst="rect">
            <a:avLst/>
          </a:prstGeom>
        </p:spPr>
      </p:pic>
      <p:sp>
        <p:nvSpPr>
          <p:cNvPr id="6" name="TextBox 6"/>
          <p:cNvSpPr txBox="1"/>
          <p:nvPr/>
        </p:nvSpPr>
        <p:spPr>
          <a:xfrm>
            <a:off x="12923462" y="418573"/>
            <a:ext cx="5318198" cy="819150"/>
          </a:xfrm>
          <a:prstGeom prst="rect">
            <a:avLst/>
          </a:prstGeom>
        </p:spPr>
        <p:txBody>
          <a:bodyPr lIns="0" tIns="0" rIns="0" bIns="0" rtlCol="0" anchor="t">
            <a:spAutoFit/>
          </a:bodyPr>
          <a:lstStyle/>
          <a:p>
            <a:pPr>
              <a:lnSpc>
                <a:spcPts val="6479"/>
              </a:lnSpc>
            </a:pPr>
            <a:r>
              <a:rPr lang="en-US" sz="5399">
                <a:solidFill>
                  <a:srgbClr val="303030"/>
                </a:solidFill>
                <a:latin typeface="Open Sauce SemiBold Bold"/>
              </a:rPr>
              <a:t>DISTILLBERT</a:t>
            </a:r>
          </a:p>
        </p:txBody>
      </p:sp>
      <p:sp>
        <p:nvSpPr>
          <p:cNvPr id="7" name="TextBox 7"/>
          <p:cNvSpPr txBox="1"/>
          <p:nvPr/>
        </p:nvSpPr>
        <p:spPr>
          <a:xfrm>
            <a:off x="9337374" y="1392455"/>
            <a:ext cx="8466423" cy="10062446"/>
          </a:xfrm>
          <a:prstGeom prst="rect">
            <a:avLst/>
          </a:prstGeom>
        </p:spPr>
        <p:txBody>
          <a:bodyPr lIns="0" tIns="0" rIns="0" bIns="0" rtlCol="0" anchor="t">
            <a:spAutoFit/>
          </a:bodyPr>
          <a:lstStyle/>
          <a:p>
            <a:pPr marL="532348" lvl="1" indent="-266174">
              <a:lnSpc>
                <a:spcPts val="3452"/>
              </a:lnSpc>
              <a:buFont typeface="Arial"/>
              <a:buChar char="•"/>
            </a:pPr>
            <a:r>
              <a:rPr lang="en-US" sz="2465">
                <a:solidFill>
                  <a:srgbClr val="000000"/>
                </a:solidFill>
                <a:latin typeface="Open Sauce SemiBold"/>
              </a:rPr>
              <a:t>The DistilBERT model is a variant of the popular BERT model.</a:t>
            </a:r>
          </a:p>
          <a:p>
            <a:pPr marL="532348" lvl="1" indent="-266174">
              <a:lnSpc>
                <a:spcPts val="3452"/>
              </a:lnSpc>
              <a:buFont typeface="Arial"/>
              <a:buChar char="•"/>
            </a:pPr>
            <a:r>
              <a:rPr lang="en-US" sz="2465">
                <a:solidFill>
                  <a:srgbClr val="000000"/>
                </a:solidFill>
                <a:latin typeface="Open Sauce SemiBold"/>
              </a:rPr>
              <a:t>The DistilBERT model is intended to be a more compact and computationally effective variant of BERT that can still perform well on a variety of NLP applications.</a:t>
            </a:r>
          </a:p>
          <a:p>
            <a:pPr marL="532348" lvl="1" indent="-266174">
              <a:lnSpc>
                <a:spcPts val="3452"/>
              </a:lnSpc>
              <a:buFont typeface="Arial"/>
              <a:buChar char="•"/>
            </a:pPr>
            <a:r>
              <a:rPr lang="en-US" sz="2465">
                <a:solidFill>
                  <a:srgbClr val="000000"/>
                </a:solidFill>
                <a:latin typeface="Open Sauce SemiBold"/>
              </a:rPr>
              <a:t>The DistilBERT model has several advantages over the complete BERT model, one of which is that it requires less processing. As a result, the model is simpler to train and deploy on a number of hardware platforms, such as mobile and edge devices.</a:t>
            </a:r>
          </a:p>
          <a:p>
            <a:pPr marL="532348" lvl="1" indent="-266174">
              <a:lnSpc>
                <a:spcPts val="3452"/>
              </a:lnSpc>
              <a:buFont typeface="Arial"/>
              <a:buChar char="•"/>
            </a:pPr>
            <a:r>
              <a:rPr lang="en-US" sz="2465">
                <a:solidFill>
                  <a:srgbClr val="000000"/>
                </a:solidFill>
                <a:latin typeface="Open Sauce SemiBold"/>
              </a:rPr>
              <a:t>Moreover, the DistilBERT model may be trained faster than the entire BERT model which is beneficial when working with big datasets or doing experiments with lots of different hyperparameters. The DistilBERT model is a popular option for many NLP applications because it offers a strong overall balance between performance and efficiency. </a:t>
            </a:r>
          </a:p>
          <a:p>
            <a:pPr>
              <a:lnSpc>
                <a:spcPts val="3452"/>
              </a:lnSpc>
            </a:pPr>
            <a:endParaRPr lang="en-US" sz="2465">
              <a:solidFill>
                <a:srgbClr val="000000"/>
              </a:solidFill>
              <a:latin typeface="Open Sauce SemiBold"/>
            </a:endParaRPr>
          </a:p>
          <a:p>
            <a:pPr>
              <a:lnSpc>
                <a:spcPts val="3452"/>
              </a:lnSpc>
            </a:pPr>
            <a:endParaRPr lang="en-US" sz="2465">
              <a:solidFill>
                <a:srgbClr val="000000"/>
              </a:solidFill>
              <a:latin typeface="Open Sauce SemiBold"/>
            </a:endParaRPr>
          </a:p>
          <a:p>
            <a:pPr>
              <a:lnSpc>
                <a:spcPts val="3452"/>
              </a:lnSpc>
              <a:spcBef>
                <a:spcPct val="0"/>
              </a:spcBef>
            </a:pPr>
            <a:endParaRPr lang="en-US" sz="2465">
              <a:solidFill>
                <a:srgbClr val="000000"/>
              </a:solidFill>
              <a:latin typeface="Open Sauce SemiBold"/>
            </a:endParaRPr>
          </a:p>
        </p:txBody>
      </p:sp>
      <p:sp>
        <p:nvSpPr>
          <p:cNvPr id="8" name="TextBox 8"/>
          <p:cNvSpPr txBox="1"/>
          <p:nvPr/>
        </p:nvSpPr>
        <p:spPr>
          <a:xfrm>
            <a:off x="17434703" y="9210675"/>
            <a:ext cx="369094" cy="438785"/>
          </a:xfrm>
          <a:prstGeom prst="rect">
            <a:avLst/>
          </a:prstGeom>
        </p:spPr>
        <p:txBody>
          <a:bodyPr lIns="0" tIns="0" rIns="0" bIns="0" rtlCol="0" anchor="t">
            <a:spAutoFit/>
          </a:bodyPr>
          <a:lstStyle/>
          <a:p>
            <a:pPr algn="ctr">
              <a:lnSpc>
                <a:spcPts val="3639"/>
              </a:lnSpc>
              <a:spcBef>
                <a:spcPct val="0"/>
              </a:spcBef>
            </a:pPr>
            <a:r>
              <a:rPr lang="en-US" sz="2599">
                <a:solidFill>
                  <a:srgbClr val="303030"/>
                </a:solidFill>
                <a:latin typeface="Open Sauce SemiBold"/>
              </a:rPr>
              <a:t>18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7062777" y="1028700"/>
          <a:ext cx="9904809" cy="8590956"/>
        </p:xfrm>
        <a:graphic>
          <a:graphicData uri="http://schemas.openxmlformats.org/drawingml/2006/table">
            <a:tbl>
              <a:tblPr/>
              <a:tblGrid>
                <a:gridCol w="2010066">
                  <a:extLst>
                    <a:ext uri="{9D8B030D-6E8A-4147-A177-3AD203B41FA5}">
                      <a16:colId xmlns:a16="http://schemas.microsoft.com/office/drawing/2014/main" val="20000"/>
                    </a:ext>
                  </a:extLst>
                </a:gridCol>
                <a:gridCol w="2942339">
                  <a:extLst>
                    <a:ext uri="{9D8B030D-6E8A-4147-A177-3AD203B41FA5}">
                      <a16:colId xmlns:a16="http://schemas.microsoft.com/office/drawing/2014/main" val="20001"/>
                    </a:ext>
                  </a:extLst>
                </a:gridCol>
                <a:gridCol w="2476202">
                  <a:extLst>
                    <a:ext uri="{9D8B030D-6E8A-4147-A177-3AD203B41FA5}">
                      <a16:colId xmlns:a16="http://schemas.microsoft.com/office/drawing/2014/main" val="20002"/>
                    </a:ext>
                  </a:extLst>
                </a:gridCol>
                <a:gridCol w="2476202">
                  <a:extLst>
                    <a:ext uri="{9D8B030D-6E8A-4147-A177-3AD203B41FA5}">
                      <a16:colId xmlns:a16="http://schemas.microsoft.com/office/drawing/2014/main" val="20003"/>
                    </a:ext>
                  </a:extLst>
                </a:gridCol>
              </a:tblGrid>
              <a:tr h="1431826">
                <a:tc>
                  <a:txBody>
                    <a:bodyPr/>
                    <a:lstStyle/>
                    <a:p>
                      <a:pPr algn="ctr">
                        <a:lnSpc>
                          <a:spcPts val="294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Bold"/>
                        </a:rPr>
                        <a:t>TASK 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Bold"/>
                        </a:rPr>
                        <a:t>TASK B</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Bold"/>
                        </a:rPr>
                        <a:t>TASK 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31826">
                <a:tc>
                  <a:txBody>
                    <a:bodyPr/>
                    <a:lstStyle/>
                    <a:p>
                      <a:pPr algn="ctr">
                        <a:lnSpc>
                          <a:spcPts val="2940"/>
                        </a:lnSpc>
                        <a:defRPr/>
                      </a:pPr>
                      <a:r>
                        <a:rPr lang="en-US" sz="2100">
                          <a:solidFill>
                            <a:srgbClr val="000000"/>
                          </a:solidFill>
                          <a:latin typeface="Open Sauce SemiBold Bold"/>
                        </a:rPr>
                        <a:t>DistilBert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0.6647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0.6539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0.703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31826">
                <a:tc>
                  <a:txBody>
                    <a:bodyPr/>
                    <a:lstStyle/>
                    <a:p>
                      <a:pPr algn="ctr">
                        <a:lnSpc>
                          <a:spcPts val="2940"/>
                        </a:lnSpc>
                        <a:defRPr/>
                      </a:pPr>
                      <a:r>
                        <a:rPr lang="en-US" sz="2100">
                          <a:solidFill>
                            <a:srgbClr val="000000"/>
                          </a:solidFill>
                          <a:latin typeface="Open Sauce SemiBold Bold"/>
                        </a:rPr>
                        <a:t>Roberta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0.7817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0.644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0.612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31826">
                <a:tc>
                  <a:txBody>
                    <a:bodyPr/>
                    <a:lstStyle/>
                    <a:p>
                      <a:pPr algn="ctr">
                        <a:lnSpc>
                          <a:spcPts val="2940"/>
                        </a:lnSpc>
                        <a:defRPr/>
                      </a:pPr>
                      <a:r>
                        <a:rPr lang="en-US" sz="2100">
                          <a:solidFill>
                            <a:srgbClr val="000000"/>
                          </a:solidFill>
                          <a:latin typeface="Open Sauce SemiBold Bold"/>
                        </a:rPr>
                        <a:t>CNN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0.5346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0.419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0.399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31826">
                <a:tc>
                  <a:txBody>
                    <a:bodyPr/>
                    <a:lstStyle/>
                    <a:p>
                      <a:pPr algn="ctr">
                        <a:lnSpc>
                          <a:spcPts val="2940"/>
                        </a:lnSpc>
                        <a:defRPr/>
                      </a:pPr>
                      <a:r>
                        <a:rPr lang="en-US" sz="2100">
                          <a:solidFill>
                            <a:srgbClr val="000000"/>
                          </a:solidFill>
                          <a:latin typeface="Open Sauce SemiBold Bold"/>
                        </a:rPr>
                        <a:t>LSTM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0.4309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0.4488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0.388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31826">
                <a:tc>
                  <a:txBody>
                    <a:bodyPr/>
                    <a:lstStyle/>
                    <a:p>
                      <a:pPr algn="ctr">
                        <a:lnSpc>
                          <a:spcPts val="2940"/>
                        </a:lnSpc>
                        <a:defRPr/>
                      </a:pPr>
                      <a:r>
                        <a:rPr lang="en-US" sz="2100">
                          <a:solidFill>
                            <a:srgbClr val="000000"/>
                          </a:solidFill>
                          <a:latin typeface="Open Sauce SemiBold Bold"/>
                        </a:rPr>
                        <a:t>Electra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0.4462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0.6559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Open Sauce SemiBold"/>
                        </a:rPr>
                        <a:t>0.6524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extBox 3"/>
          <p:cNvSpPr txBox="1"/>
          <p:nvPr/>
        </p:nvSpPr>
        <p:spPr>
          <a:xfrm>
            <a:off x="2204942" y="1650439"/>
            <a:ext cx="2824257" cy="790575"/>
          </a:xfrm>
          <a:prstGeom prst="rect">
            <a:avLst/>
          </a:prstGeom>
        </p:spPr>
        <p:txBody>
          <a:bodyPr wrap="square" lIns="0" tIns="0" rIns="0" bIns="0" rtlCol="0" anchor="t">
            <a:spAutoFit/>
          </a:bodyPr>
          <a:lstStyle/>
          <a:p>
            <a:pPr>
              <a:lnSpc>
                <a:spcPts val="6239"/>
              </a:lnSpc>
            </a:pPr>
            <a:r>
              <a:rPr lang="en-US" sz="5199" dirty="0">
                <a:solidFill>
                  <a:srgbClr val="303030"/>
                </a:solidFill>
                <a:latin typeface="Open Sauce SemiBold Bold"/>
              </a:rPr>
              <a:t>Results</a:t>
            </a:r>
          </a:p>
        </p:txBody>
      </p:sp>
      <p:sp>
        <p:nvSpPr>
          <p:cNvPr id="4" name="TextBox 4"/>
          <p:cNvSpPr txBox="1"/>
          <p:nvPr/>
        </p:nvSpPr>
        <p:spPr>
          <a:xfrm>
            <a:off x="1291043" y="3985895"/>
            <a:ext cx="4626979" cy="2267585"/>
          </a:xfrm>
          <a:prstGeom prst="rect">
            <a:avLst/>
          </a:prstGeom>
        </p:spPr>
        <p:txBody>
          <a:bodyPr lIns="0" tIns="0" rIns="0" bIns="0" rtlCol="0" anchor="t">
            <a:spAutoFit/>
          </a:bodyPr>
          <a:lstStyle/>
          <a:p>
            <a:pPr algn="ctr">
              <a:lnSpc>
                <a:spcPts val="3639"/>
              </a:lnSpc>
              <a:spcBef>
                <a:spcPct val="0"/>
              </a:spcBef>
            </a:pPr>
            <a:r>
              <a:rPr lang="en-US" sz="2599">
                <a:solidFill>
                  <a:srgbClr val="303030"/>
                </a:solidFill>
                <a:latin typeface="Open Sauce SemiBold"/>
              </a:rPr>
              <a:t>The Table Demonstrates the F1- Score of all the models and the model performing better on which classification task.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2" name="Group 2"/>
          <p:cNvGrpSpPr/>
          <p:nvPr/>
        </p:nvGrpSpPr>
        <p:grpSpPr>
          <a:xfrm>
            <a:off x="1143000" y="1628692"/>
            <a:ext cx="5257800" cy="83757"/>
            <a:chOff x="0" y="-144644"/>
            <a:chExt cx="9079947" cy="144644"/>
          </a:xfrm>
        </p:grpSpPr>
        <p:sp>
          <p:nvSpPr>
            <p:cNvPr id="3" name="Freeform 3"/>
            <p:cNvSpPr/>
            <p:nvPr/>
          </p:nvSpPr>
          <p:spPr>
            <a:xfrm flipV="1">
              <a:off x="0" y="-144644"/>
              <a:ext cx="9079947" cy="144644"/>
            </a:xfrm>
            <a:custGeom>
              <a:avLst/>
              <a:gdLst/>
              <a:ahLst/>
              <a:cxnLst/>
              <a:rect l="l" t="t" r="r" b="b"/>
              <a:pathLst>
                <a:path w="3876570" h="152400">
                  <a:moveTo>
                    <a:pt x="0" y="0"/>
                  </a:moveTo>
                  <a:lnTo>
                    <a:pt x="3876570" y="0"/>
                  </a:lnTo>
                  <a:lnTo>
                    <a:pt x="3876570" y="152400"/>
                  </a:lnTo>
                  <a:lnTo>
                    <a:pt x="0" y="152400"/>
                  </a:lnTo>
                  <a:close/>
                </a:path>
              </a:pathLst>
            </a:custGeom>
            <a:solidFill>
              <a:srgbClr val="BF2D00"/>
            </a:solidFill>
          </p:spPr>
        </p:sp>
      </p:grpSp>
      <p:sp>
        <p:nvSpPr>
          <p:cNvPr id="5" name="TextBox 5"/>
          <p:cNvSpPr txBox="1"/>
          <p:nvPr/>
        </p:nvSpPr>
        <p:spPr>
          <a:xfrm>
            <a:off x="17400175" y="9210675"/>
            <a:ext cx="438150" cy="438785"/>
          </a:xfrm>
          <a:prstGeom prst="rect">
            <a:avLst/>
          </a:prstGeom>
        </p:spPr>
        <p:txBody>
          <a:bodyPr lIns="0" tIns="0" rIns="0" bIns="0" rtlCol="0" anchor="t">
            <a:spAutoFit/>
          </a:bodyPr>
          <a:lstStyle/>
          <a:p>
            <a:pPr algn="ctr">
              <a:lnSpc>
                <a:spcPts val="3639"/>
              </a:lnSpc>
              <a:spcBef>
                <a:spcPct val="0"/>
              </a:spcBef>
            </a:pPr>
            <a:r>
              <a:rPr lang="en-US" sz="2599">
                <a:solidFill>
                  <a:srgbClr val="E6E6E6"/>
                </a:solidFill>
                <a:latin typeface="Open Sauce SemiBold"/>
              </a:rPr>
              <a:t>20</a:t>
            </a:r>
          </a:p>
        </p:txBody>
      </p:sp>
      <p:sp>
        <p:nvSpPr>
          <p:cNvPr id="6" name="TextBox 6"/>
          <p:cNvSpPr txBox="1"/>
          <p:nvPr/>
        </p:nvSpPr>
        <p:spPr>
          <a:xfrm>
            <a:off x="1028700" y="723817"/>
            <a:ext cx="6858104" cy="904875"/>
          </a:xfrm>
          <a:prstGeom prst="rect">
            <a:avLst/>
          </a:prstGeom>
        </p:spPr>
        <p:txBody>
          <a:bodyPr lIns="0" tIns="0" rIns="0" bIns="0" rtlCol="0" anchor="t">
            <a:spAutoFit/>
          </a:bodyPr>
          <a:lstStyle/>
          <a:p>
            <a:pPr>
              <a:lnSpc>
                <a:spcPts val="7199"/>
              </a:lnSpc>
            </a:pPr>
            <a:r>
              <a:rPr lang="en-US" sz="5999">
                <a:solidFill>
                  <a:srgbClr val="E6E6E6"/>
                </a:solidFill>
                <a:latin typeface="Open Sauce SemiBold Bold"/>
              </a:rPr>
              <a:t>CONCLUSION</a:t>
            </a:r>
          </a:p>
        </p:txBody>
      </p:sp>
      <p:sp>
        <p:nvSpPr>
          <p:cNvPr id="7" name="TextBox 7"/>
          <p:cNvSpPr txBox="1"/>
          <p:nvPr/>
        </p:nvSpPr>
        <p:spPr>
          <a:xfrm>
            <a:off x="239590" y="2347646"/>
            <a:ext cx="17160585" cy="6556174"/>
          </a:xfrm>
          <a:prstGeom prst="rect">
            <a:avLst/>
          </a:prstGeom>
        </p:spPr>
        <p:txBody>
          <a:bodyPr lIns="0" tIns="0" rIns="0" bIns="0" rtlCol="0" anchor="t">
            <a:spAutoFit/>
          </a:bodyPr>
          <a:lstStyle/>
          <a:p>
            <a:pPr>
              <a:lnSpc>
                <a:spcPts val="3511"/>
              </a:lnSpc>
            </a:pPr>
            <a:endParaRPr/>
          </a:p>
          <a:p>
            <a:pPr marL="541455" lvl="1" indent="-270727">
              <a:lnSpc>
                <a:spcPts val="3511"/>
              </a:lnSpc>
              <a:buFont typeface="Arial"/>
              <a:buChar char="•"/>
            </a:pPr>
            <a:r>
              <a:rPr lang="en-US" sz="2507">
                <a:solidFill>
                  <a:srgbClr val="E6E6E6"/>
                </a:solidFill>
                <a:latin typeface="Open Sauce SemiBold"/>
              </a:rPr>
              <a:t>The final results suggest that RoBERTa is the most effective model for the task, given its high training accuracy and reasonable validation accuracy</a:t>
            </a:r>
          </a:p>
          <a:p>
            <a:pPr>
              <a:lnSpc>
                <a:spcPts val="3511"/>
              </a:lnSpc>
            </a:pPr>
            <a:endParaRPr lang="en-US" sz="2507">
              <a:solidFill>
                <a:srgbClr val="E6E6E6"/>
              </a:solidFill>
              <a:latin typeface="Open Sauce SemiBold"/>
            </a:endParaRPr>
          </a:p>
          <a:p>
            <a:pPr marL="541455" lvl="1" indent="-270727">
              <a:lnSpc>
                <a:spcPts val="3511"/>
              </a:lnSpc>
              <a:buFont typeface="Arial"/>
              <a:buChar char="•"/>
            </a:pPr>
            <a:r>
              <a:rPr lang="en-US" sz="2507">
                <a:solidFill>
                  <a:srgbClr val="E6E6E6"/>
                </a:solidFill>
                <a:latin typeface="Open Sauce SemiBold"/>
              </a:rPr>
              <a:t>The models used in this study were able to provide interpretable explanations for their decisions, which is important for understanding how the models arrived at their predictions.</a:t>
            </a:r>
          </a:p>
          <a:p>
            <a:pPr>
              <a:lnSpc>
                <a:spcPts val="3511"/>
              </a:lnSpc>
            </a:pPr>
            <a:endParaRPr lang="en-US" sz="2507">
              <a:solidFill>
                <a:srgbClr val="E6E6E6"/>
              </a:solidFill>
              <a:latin typeface="Open Sauce SemiBold"/>
            </a:endParaRPr>
          </a:p>
          <a:p>
            <a:pPr marL="541455" lvl="1" indent="-270727">
              <a:lnSpc>
                <a:spcPts val="3511"/>
              </a:lnSpc>
              <a:buFont typeface="Arial"/>
              <a:buChar char="•"/>
            </a:pPr>
            <a:r>
              <a:rPr lang="en-US" sz="2507">
                <a:solidFill>
                  <a:srgbClr val="E6E6E6"/>
                </a:solidFill>
                <a:latin typeface="Open Sauce SemiBold"/>
              </a:rPr>
              <a:t>Roberta outperformed the competition on Task A,  Electra, and Distil-BERT both got relatively good scores . Electra has the highest F1-score for Task B , followed by DistilBERT. CNN has the lowest F1 score ,followed by RoBERTa  and LSTM . DistilBERT has the greatest F1-score for Task C, followed by RoBERTa. In contrast to CNN and LSTM, which have the lowest scores. </a:t>
            </a:r>
          </a:p>
          <a:p>
            <a:pPr>
              <a:lnSpc>
                <a:spcPts val="3511"/>
              </a:lnSpc>
            </a:pPr>
            <a:endParaRPr lang="en-US" sz="2507">
              <a:solidFill>
                <a:srgbClr val="E6E6E6"/>
              </a:solidFill>
              <a:latin typeface="Open Sauce SemiBold"/>
            </a:endParaRPr>
          </a:p>
          <a:p>
            <a:pPr marL="541455" lvl="1" indent="-270727">
              <a:lnSpc>
                <a:spcPts val="3511"/>
              </a:lnSpc>
              <a:buFont typeface="Arial"/>
              <a:buChar char="•"/>
            </a:pPr>
            <a:r>
              <a:rPr lang="en-US" sz="2507">
                <a:solidFill>
                  <a:srgbClr val="E6E6E6"/>
                </a:solidFill>
                <a:latin typeface="Open Sauce SemiBold"/>
              </a:rPr>
              <a:t>Overall, our results demonstrate the effectiveness of our proposed model for the primary task of explainable detection of sexism in online comments. Our model achieves high performance while also providing interpretable explanations for its decisions.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TextBox 2"/>
          <p:cNvSpPr txBox="1"/>
          <p:nvPr/>
        </p:nvSpPr>
        <p:spPr>
          <a:xfrm>
            <a:off x="3309264" y="2129668"/>
            <a:ext cx="10025736" cy="2525847"/>
          </a:xfrm>
          <a:prstGeom prst="rect">
            <a:avLst/>
          </a:prstGeom>
        </p:spPr>
        <p:txBody>
          <a:bodyPr lIns="0" tIns="0" rIns="0" bIns="0" rtlCol="0" anchor="t">
            <a:spAutoFit/>
          </a:bodyPr>
          <a:lstStyle/>
          <a:p>
            <a:pPr algn="ctr">
              <a:lnSpc>
                <a:spcPts val="20701"/>
              </a:lnSpc>
              <a:spcBef>
                <a:spcPct val="0"/>
              </a:spcBef>
            </a:pPr>
            <a:r>
              <a:rPr lang="en-US" sz="14786" dirty="0">
                <a:solidFill>
                  <a:srgbClr val="FFFFFF"/>
                </a:solidFill>
                <a:latin typeface="Open Sauce SemiBold"/>
              </a:rPr>
              <a:t>Thank you </a:t>
            </a:r>
          </a:p>
        </p:txBody>
      </p:sp>
      <p:sp>
        <p:nvSpPr>
          <p:cNvPr id="3" name="TextBox 3"/>
          <p:cNvSpPr txBox="1"/>
          <p:nvPr/>
        </p:nvSpPr>
        <p:spPr>
          <a:xfrm rot="-10800000">
            <a:off x="6513444" y="6667501"/>
            <a:ext cx="3225947" cy="1489831"/>
          </a:xfrm>
          <a:prstGeom prst="rect">
            <a:avLst/>
          </a:prstGeom>
        </p:spPr>
        <p:txBody>
          <a:bodyPr wrap="square" lIns="0" tIns="0" rIns="0" bIns="0" rtlCol="0" anchor="t">
            <a:spAutoFit/>
          </a:bodyPr>
          <a:lstStyle/>
          <a:p>
            <a:pPr algn="ctr">
              <a:lnSpc>
                <a:spcPts val="12742"/>
              </a:lnSpc>
              <a:spcBef>
                <a:spcPct val="0"/>
              </a:spcBef>
            </a:pPr>
            <a:r>
              <a:rPr lang="en-US" sz="9101" dirty="0">
                <a:solidFill>
                  <a:srgbClr val="545454"/>
                </a:solidFill>
                <a:latin typeface="Open Sauce SemiBold"/>
              </a:rPr>
              <a:t>Q/A</a:t>
            </a:r>
          </a:p>
        </p:txBody>
      </p:sp>
      <p:sp>
        <p:nvSpPr>
          <p:cNvPr id="4" name="TextBox 4"/>
          <p:cNvSpPr txBox="1"/>
          <p:nvPr/>
        </p:nvSpPr>
        <p:spPr>
          <a:xfrm>
            <a:off x="6691391" y="5438328"/>
            <a:ext cx="3519409" cy="1489831"/>
          </a:xfrm>
          <a:prstGeom prst="rect">
            <a:avLst/>
          </a:prstGeom>
        </p:spPr>
        <p:txBody>
          <a:bodyPr wrap="square" lIns="0" tIns="0" rIns="0" bIns="0" rtlCol="0" anchor="t">
            <a:spAutoFit/>
          </a:bodyPr>
          <a:lstStyle/>
          <a:p>
            <a:pPr algn="ctr">
              <a:lnSpc>
                <a:spcPts val="12742"/>
              </a:lnSpc>
              <a:spcBef>
                <a:spcPct val="0"/>
              </a:spcBef>
            </a:pPr>
            <a:r>
              <a:rPr lang="en-US" sz="9102" dirty="0">
                <a:solidFill>
                  <a:srgbClr val="FFFFFF"/>
                </a:solidFill>
                <a:latin typeface="Open Sauce SemiBold"/>
              </a:rPr>
              <a:t>Q/A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extBox 2"/>
          <p:cNvSpPr txBox="1"/>
          <p:nvPr/>
        </p:nvSpPr>
        <p:spPr>
          <a:xfrm>
            <a:off x="352030" y="1306181"/>
            <a:ext cx="7565481" cy="1905000"/>
          </a:xfrm>
          <a:prstGeom prst="rect">
            <a:avLst/>
          </a:prstGeom>
        </p:spPr>
        <p:txBody>
          <a:bodyPr lIns="0" tIns="0" rIns="0" bIns="0" rtlCol="0" anchor="t">
            <a:spAutoFit/>
          </a:bodyPr>
          <a:lstStyle/>
          <a:p>
            <a:pPr>
              <a:lnSpc>
                <a:spcPts val="7572"/>
              </a:lnSpc>
            </a:pPr>
            <a:r>
              <a:rPr lang="en-US" sz="6310">
                <a:solidFill>
                  <a:srgbClr val="303030"/>
                </a:solidFill>
                <a:latin typeface="Open Sauce SemiBold Bold"/>
              </a:rPr>
              <a:t>TABLE OF CONTENT</a:t>
            </a:r>
          </a:p>
        </p:txBody>
      </p:sp>
      <p:sp>
        <p:nvSpPr>
          <p:cNvPr id="3" name="AutoShape 3"/>
          <p:cNvSpPr/>
          <p:nvPr/>
        </p:nvSpPr>
        <p:spPr>
          <a:xfrm>
            <a:off x="5316768" y="80619"/>
            <a:ext cx="24898" cy="10448239"/>
          </a:xfrm>
          <a:prstGeom prst="line">
            <a:avLst/>
          </a:prstGeom>
          <a:ln w="38100" cap="flat">
            <a:solidFill>
              <a:srgbClr val="000000"/>
            </a:solidFill>
            <a:prstDash val="solid"/>
            <a:headEnd type="none" w="sm" len="sm"/>
            <a:tailEnd type="none" w="sm" len="sm"/>
          </a:ln>
        </p:spPr>
      </p:sp>
      <p:grpSp>
        <p:nvGrpSpPr>
          <p:cNvPr id="4" name="Group 4"/>
          <p:cNvGrpSpPr/>
          <p:nvPr/>
        </p:nvGrpSpPr>
        <p:grpSpPr>
          <a:xfrm>
            <a:off x="5980061" y="231717"/>
            <a:ext cx="6036149" cy="1641187"/>
            <a:chOff x="0" y="0"/>
            <a:chExt cx="8048199" cy="2188249"/>
          </a:xfrm>
        </p:grpSpPr>
        <p:grpSp>
          <p:nvGrpSpPr>
            <p:cNvPr id="5" name="Group 5"/>
            <p:cNvGrpSpPr/>
            <p:nvPr/>
          </p:nvGrpSpPr>
          <p:grpSpPr>
            <a:xfrm>
              <a:off x="0" y="0"/>
              <a:ext cx="1369358" cy="109040"/>
              <a:chOff x="0" y="0"/>
              <a:chExt cx="1913890" cy="152400"/>
            </a:xfrm>
          </p:grpSpPr>
          <p:sp>
            <p:nvSpPr>
              <p:cNvPr id="6" name="Freeform 6"/>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7" name="TextBox 7"/>
            <p:cNvSpPr txBox="1"/>
            <p:nvPr/>
          </p:nvSpPr>
          <p:spPr>
            <a:xfrm>
              <a:off x="0" y="1845465"/>
              <a:ext cx="7252838" cy="342784"/>
            </a:xfrm>
            <a:prstGeom prst="rect">
              <a:avLst/>
            </a:prstGeom>
          </p:spPr>
          <p:txBody>
            <a:bodyPr lIns="0" tIns="0" rIns="0" bIns="0" rtlCol="0" anchor="t">
              <a:spAutoFit/>
            </a:bodyPr>
            <a:lstStyle/>
            <a:p>
              <a:pPr>
                <a:lnSpc>
                  <a:spcPts val="2250"/>
                </a:lnSpc>
              </a:pPr>
              <a:endParaRPr/>
            </a:p>
          </p:txBody>
        </p:sp>
        <p:sp>
          <p:nvSpPr>
            <p:cNvPr id="8" name="TextBox 8"/>
            <p:cNvSpPr txBox="1"/>
            <p:nvPr/>
          </p:nvSpPr>
          <p:spPr>
            <a:xfrm>
              <a:off x="0" y="402305"/>
              <a:ext cx="1719351" cy="416965"/>
            </a:xfrm>
            <a:prstGeom prst="rect">
              <a:avLst/>
            </a:prstGeom>
          </p:spPr>
          <p:txBody>
            <a:bodyPr lIns="0" tIns="0" rIns="0" bIns="0" rtlCol="0" anchor="t">
              <a:spAutoFit/>
            </a:bodyPr>
            <a:lstStyle/>
            <a:p>
              <a:pPr>
                <a:lnSpc>
                  <a:spcPts val="2625"/>
                </a:lnSpc>
              </a:pPr>
              <a:r>
                <a:rPr lang="en-US" sz="1875">
                  <a:solidFill>
                    <a:srgbClr val="000000"/>
                  </a:solidFill>
                  <a:latin typeface="Open Sauce SemiBold"/>
                </a:rPr>
                <a:t>01.</a:t>
              </a:r>
            </a:p>
          </p:txBody>
        </p:sp>
        <p:sp>
          <p:nvSpPr>
            <p:cNvPr id="9" name="TextBox 9"/>
            <p:cNvSpPr txBox="1"/>
            <p:nvPr/>
          </p:nvSpPr>
          <p:spPr>
            <a:xfrm>
              <a:off x="0" y="1085246"/>
              <a:ext cx="8048199" cy="374201"/>
            </a:xfrm>
            <a:prstGeom prst="rect">
              <a:avLst/>
            </a:prstGeom>
          </p:spPr>
          <p:txBody>
            <a:bodyPr lIns="0" tIns="0" rIns="0" bIns="0" rtlCol="0" anchor="t">
              <a:spAutoFit/>
            </a:bodyPr>
            <a:lstStyle/>
            <a:p>
              <a:pPr>
                <a:lnSpc>
                  <a:spcPts val="2250"/>
                </a:lnSpc>
                <a:spcBef>
                  <a:spcPct val="0"/>
                </a:spcBef>
              </a:pPr>
              <a:r>
                <a:rPr lang="en-US" sz="1875">
                  <a:solidFill>
                    <a:srgbClr val="000000"/>
                  </a:solidFill>
                  <a:latin typeface="Open Sauce SemiBold"/>
                </a:rPr>
                <a:t>Introduction</a:t>
              </a:r>
            </a:p>
          </p:txBody>
        </p:sp>
      </p:grpSp>
      <p:grpSp>
        <p:nvGrpSpPr>
          <p:cNvPr id="10" name="Group 10"/>
          <p:cNvGrpSpPr/>
          <p:nvPr/>
        </p:nvGrpSpPr>
        <p:grpSpPr>
          <a:xfrm>
            <a:off x="5980061" y="1717289"/>
            <a:ext cx="5803718" cy="1680366"/>
            <a:chOff x="0" y="0"/>
            <a:chExt cx="7738291" cy="2240488"/>
          </a:xfrm>
        </p:grpSpPr>
        <p:grpSp>
          <p:nvGrpSpPr>
            <p:cNvPr id="11" name="Group 11"/>
            <p:cNvGrpSpPr/>
            <p:nvPr/>
          </p:nvGrpSpPr>
          <p:grpSpPr>
            <a:xfrm>
              <a:off x="0" y="0"/>
              <a:ext cx="1369358" cy="109040"/>
              <a:chOff x="0" y="0"/>
              <a:chExt cx="1913890" cy="152400"/>
            </a:xfrm>
          </p:grpSpPr>
          <p:sp>
            <p:nvSpPr>
              <p:cNvPr id="12" name="Freeform 12"/>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13" name="TextBox 13"/>
            <p:cNvSpPr txBox="1"/>
            <p:nvPr/>
          </p:nvSpPr>
          <p:spPr>
            <a:xfrm>
              <a:off x="0" y="378838"/>
              <a:ext cx="1719351" cy="416965"/>
            </a:xfrm>
            <a:prstGeom prst="rect">
              <a:avLst/>
            </a:prstGeom>
          </p:spPr>
          <p:txBody>
            <a:bodyPr lIns="0" tIns="0" rIns="0" bIns="0" rtlCol="0" anchor="t">
              <a:spAutoFit/>
            </a:bodyPr>
            <a:lstStyle/>
            <a:p>
              <a:pPr>
                <a:lnSpc>
                  <a:spcPts val="2625"/>
                </a:lnSpc>
              </a:pPr>
              <a:r>
                <a:rPr lang="en-US" sz="1875">
                  <a:solidFill>
                    <a:srgbClr val="000000"/>
                  </a:solidFill>
                  <a:latin typeface="Open Sauce SemiBold"/>
                </a:rPr>
                <a:t>02.</a:t>
              </a:r>
            </a:p>
          </p:txBody>
        </p:sp>
        <p:sp>
          <p:nvSpPr>
            <p:cNvPr id="14" name="TextBox 14"/>
            <p:cNvSpPr txBox="1"/>
            <p:nvPr/>
          </p:nvSpPr>
          <p:spPr>
            <a:xfrm>
              <a:off x="0" y="1897704"/>
              <a:ext cx="7738291" cy="342784"/>
            </a:xfrm>
            <a:prstGeom prst="rect">
              <a:avLst/>
            </a:prstGeom>
          </p:spPr>
          <p:txBody>
            <a:bodyPr lIns="0" tIns="0" rIns="0" bIns="0" rtlCol="0" anchor="t">
              <a:spAutoFit/>
            </a:bodyPr>
            <a:lstStyle/>
            <a:p>
              <a:pPr>
                <a:lnSpc>
                  <a:spcPts val="2250"/>
                </a:lnSpc>
              </a:pPr>
              <a:endParaRPr/>
            </a:p>
          </p:txBody>
        </p:sp>
        <p:sp>
          <p:nvSpPr>
            <p:cNvPr id="15" name="TextBox 15"/>
            <p:cNvSpPr txBox="1"/>
            <p:nvPr/>
          </p:nvSpPr>
          <p:spPr>
            <a:xfrm>
              <a:off x="0" y="1118248"/>
              <a:ext cx="7039151" cy="374201"/>
            </a:xfrm>
            <a:prstGeom prst="rect">
              <a:avLst/>
            </a:prstGeom>
          </p:spPr>
          <p:txBody>
            <a:bodyPr lIns="0" tIns="0" rIns="0" bIns="0" rtlCol="0" anchor="t">
              <a:spAutoFit/>
            </a:bodyPr>
            <a:lstStyle/>
            <a:p>
              <a:pPr>
                <a:lnSpc>
                  <a:spcPts val="2250"/>
                </a:lnSpc>
                <a:spcBef>
                  <a:spcPct val="0"/>
                </a:spcBef>
              </a:pPr>
              <a:r>
                <a:rPr lang="en-US" sz="1875">
                  <a:solidFill>
                    <a:srgbClr val="000000"/>
                  </a:solidFill>
                  <a:latin typeface="Open Sauce SemiBold"/>
                </a:rPr>
                <a:t>Motivation</a:t>
              </a:r>
            </a:p>
          </p:txBody>
        </p:sp>
      </p:grpSp>
      <p:sp>
        <p:nvSpPr>
          <p:cNvPr id="16" name="AutoShape 16"/>
          <p:cNvSpPr/>
          <p:nvPr/>
        </p:nvSpPr>
        <p:spPr>
          <a:xfrm rot="5400000">
            <a:off x="11690637" y="-3408297"/>
            <a:ext cx="8505" cy="10638445"/>
          </a:xfrm>
          <a:prstGeom prst="rect">
            <a:avLst/>
          </a:prstGeom>
          <a:solidFill>
            <a:srgbClr val="FFFFFF">
              <a:alpha val="29804"/>
            </a:srgbClr>
          </a:solidFill>
        </p:spPr>
      </p:sp>
      <p:grpSp>
        <p:nvGrpSpPr>
          <p:cNvPr id="18" name="Group 18"/>
          <p:cNvGrpSpPr/>
          <p:nvPr/>
        </p:nvGrpSpPr>
        <p:grpSpPr>
          <a:xfrm>
            <a:off x="5980061" y="3210511"/>
            <a:ext cx="6036149" cy="1641187"/>
            <a:chOff x="0" y="0"/>
            <a:chExt cx="8048199" cy="2188249"/>
          </a:xfrm>
        </p:grpSpPr>
        <p:grpSp>
          <p:nvGrpSpPr>
            <p:cNvPr id="19" name="Group 19"/>
            <p:cNvGrpSpPr/>
            <p:nvPr/>
          </p:nvGrpSpPr>
          <p:grpSpPr>
            <a:xfrm>
              <a:off x="0" y="0"/>
              <a:ext cx="1369358" cy="109040"/>
              <a:chOff x="0" y="0"/>
              <a:chExt cx="1913890" cy="152400"/>
            </a:xfrm>
          </p:grpSpPr>
          <p:sp>
            <p:nvSpPr>
              <p:cNvPr id="20" name="Freeform 20"/>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21" name="TextBox 21"/>
            <p:cNvSpPr txBox="1"/>
            <p:nvPr/>
          </p:nvSpPr>
          <p:spPr>
            <a:xfrm>
              <a:off x="0" y="1845465"/>
              <a:ext cx="7252838" cy="342784"/>
            </a:xfrm>
            <a:prstGeom prst="rect">
              <a:avLst/>
            </a:prstGeom>
          </p:spPr>
          <p:txBody>
            <a:bodyPr lIns="0" tIns="0" rIns="0" bIns="0" rtlCol="0" anchor="t">
              <a:spAutoFit/>
            </a:bodyPr>
            <a:lstStyle/>
            <a:p>
              <a:pPr>
                <a:lnSpc>
                  <a:spcPts val="2250"/>
                </a:lnSpc>
              </a:pPr>
              <a:endParaRPr/>
            </a:p>
          </p:txBody>
        </p:sp>
        <p:sp>
          <p:nvSpPr>
            <p:cNvPr id="22" name="TextBox 22"/>
            <p:cNvSpPr txBox="1"/>
            <p:nvPr/>
          </p:nvSpPr>
          <p:spPr>
            <a:xfrm>
              <a:off x="0" y="402305"/>
              <a:ext cx="1719351" cy="416965"/>
            </a:xfrm>
            <a:prstGeom prst="rect">
              <a:avLst/>
            </a:prstGeom>
          </p:spPr>
          <p:txBody>
            <a:bodyPr lIns="0" tIns="0" rIns="0" bIns="0" rtlCol="0" anchor="t">
              <a:spAutoFit/>
            </a:bodyPr>
            <a:lstStyle/>
            <a:p>
              <a:pPr>
                <a:lnSpc>
                  <a:spcPts val="2625"/>
                </a:lnSpc>
              </a:pPr>
              <a:r>
                <a:rPr lang="en-US" sz="1875">
                  <a:solidFill>
                    <a:srgbClr val="000000"/>
                  </a:solidFill>
                  <a:latin typeface="Open Sauce SemiBold"/>
                </a:rPr>
                <a:t>03.</a:t>
              </a:r>
            </a:p>
          </p:txBody>
        </p:sp>
        <p:sp>
          <p:nvSpPr>
            <p:cNvPr id="23" name="TextBox 23"/>
            <p:cNvSpPr txBox="1"/>
            <p:nvPr/>
          </p:nvSpPr>
          <p:spPr>
            <a:xfrm>
              <a:off x="0" y="1085246"/>
              <a:ext cx="8048199" cy="374201"/>
            </a:xfrm>
            <a:prstGeom prst="rect">
              <a:avLst/>
            </a:prstGeom>
          </p:spPr>
          <p:txBody>
            <a:bodyPr lIns="0" tIns="0" rIns="0" bIns="0" rtlCol="0" anchor="t">
              <a:spAutoFit/>
            </a:bodyPr>
            <a:lstStyle/>
            <a:p>
              <a:pPr>
                <a:lnSpc>
                  <a:spcPts val="2250"/>
                </a:lnSpc>
                <a:spcBef>
                  <a:spcPct val="0"/>
                </a:spcBef>
              </a:pPr>
              <a:r>
                <a:rPr lang="en-US" sz="1875">
                  <a:solidFill>
                    <a:srgbClr val="000000"/>
                  </a:solidFill>
                  <a:latin typeface="Open Sauce SemiBold"/>
                </a:rPr>
                <a:t>Problem Description </a:t>
              </a:r>
            </a:p>
          </p:txBody>
        </p:sp>
      </p:grpSp>
      <p:grpSp>
        <p:nvGrpSpPr>
          <p:cNvPr id="24" name="Group 24"/>
          <p:cNvGrpSpPr/>
          <p:nvPr/>
        </p:nvGrpSpPr>
        <p:grpSpPr>
          <a:xfrm>
            <a:off x="5980061" y="4658773"/>
            <a:ext cx="6036149" cy="1641187"/>
            <a:chOff x="0" y="0"/>
            <a:chExt cx="8048199" cy="2188249"/>
          </a:xfrm>
        </p:grpSpPr>
        <p:grpSp>
          <p:nvGrpSpPr>
            <p:cNvPr id="25" name="Group 25"/>
            <p:cNvGrpSpPr/>
            <p:nvPr/>
          </p:nvGrpSpPr>
          <p:grpSpPr>
            <a:xfrm>
              <a:off x="0" y="0"/>
              <a:ext cx="1369358" cy="109040"/>
              <a:chOff x="0" y="0"/>
              <a:chExt cx="1913890" cy="152400"/>
            </a:xfrm>
          </p:grpSpPr>
          <p:sp>
            <p:nvSpPr>
              <p:cNvPr id="26" name="Freeform 26"/>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27" name="TextBox 27"/>
            <p:cNvSpPr txBox="1"/>
            <p:nvPr/>
          </p:nvSpPr>
          <p:spPr>
            <a:xfrm>
              <a:off x="0" y="1845465"/>
              <a:ext cx="7252838" cy="342784"/>
            </a:xfrm>
            <a:prstGeom prst="rect">
              <a:avLst/>
            </a:prstGeom>
          </p:spPr>
          <p:txBody>
            <a:bodyPr lIns="0" tIns="0" rIns="0" bIns="0" rtlCol="0" anchor="t">
              <a:spAutoFit/>
            </a:bodyPr>
            <a:lstStyle/>
            <a:p>
              <a:pPr>
                <a:lnSpc>
                  <a:spcPts val="2250"/>
                </a:lnSpc>
              </a:pPr>
              <a:endParaRPr/>
            </a:p>
          </p:txBody>
        </p:sp>
        <p:sp>
          <p:nvSpPr>
            <p:cNvPr id="28" name="TextBox 28"/>
            <p:cNvSpPr txBox="1"/>
            <p:nvPr/>
          </p:nvSpPr>
          <p:spPr>
            <a:xfrm>
              <a:off x="0" y="402305"/>
              <a:ext cx="1719351" cy="416965"/>
            </a:xfrm>
            <a:prstGeom prst="rect">
              <a:avLst/>
            </a:prstGeom>
          </p:spPr>
          <p:txBody>
            <a:bodyPr lIns="0" tIns="0" rIns="0" bIns="0" rtlCol="0" anchor="t">
              <a:spAutoFit/>
            </a:bodyPr>
            <a:lstStyle/>
            <a:p>
              <a:pPr>
                <a:lnSpc>
                  <a:spcPts val="2625"/>
                </a:lnSpc>
              </a:pPr>
              <a:r>
                <a:rPr lang="en-US" sz="1875">
                  <a:solidFill>
                    <a:srgbClr val="000000"/>
                  </a:solidFill>
                  <a:latin typeface="Open Sauce SemiBold"/>
                </a:rPr>
                <a:t>04.</a:t>
              </a:r>
            </a:p>
          </p:txBody>
        </p:sp>
        <p:sp>
          <p:nvSpPr>
            <p:cNvPr id="29" name="TextBox 29"/>
            <p:cNvSpPr txBox="1"/>
            <p:nvPr/>
          </p:nvSpPr>
          <p:spPr>
            <a:xfrm>
              <a:off x="0" y="1085246"/>
              <a:ext cx="8048199" cy="374201"/>
            </a:xfrm>
            <a:prstGeom prst="rect">
              <a:avLst/>
            </a:prstGeom>
          </p:spPr>
          <p:txBody>
            <a:bodyPr lIns="0" tIns="0" rIns="0" bIns="0" rtlCol="0" anchor="t">
              <a:spAutoFit/>
            </a:bodyPr>
            <a:lstStyle/>
            <a:p>
              <a:pPr>
                <a:lnSpc>
                  <a:spcPts val="2250"/>
                </a:lnSpc>
                <a:spcBef>
                  <a:spcPct val="0"/>
                </a:spcBef>
              </a:pPr>
              <a:r>
                <a:rPr lang="en-US" sz="1875">
                  <a:solidFill>
                    <a:srgbClr val="000000"/>
                  </a:solidFill>
                  <a:latin typeface="Open Sauce SemiBold"/>
                </a:rPr>
                <a:t>Dataset</a:t>
              </a:r>
            </a:p>
          </p:txBody>
        </p:sp>
      </p:grpSp>
      <p:grpSp>
        <p:nvGrpSpPr>
          <p:cNvPr id="30" name="Group 30"/>
          <p:cNvGrpSpPr/>
          <p:nvPr/>
        </p:nvGrpSpPr>
        <p:grpSpPr>
          <a:xfrm>
            <a:off x="5980061" y="6144391"/>
            <a:ext cx="6036149" cy="1641187"/>
            <a:chOff x="0" y="0"/>
            <a:chExt cx="8048199" cy="2188249"/>
          </a:xfrm>
        </p:grpSpPr>
        <p:grpSp>
          <p:nvGrpSpPr>
            <p:cNvPr id="31" name="Group 31"/>
            <p:cNvGrpSpPr/>
            <p:nvPr/>
          </p:nvGrpSpPr>
          <p:grpSpPr>
            <a:xfrm>
              <a:off x="0" y="0"/>
              <a:ext cx="1369358" cy="109040"/>
              <a:chOff x="0" y="0"/>
              <a:chExt cx="1913890" cy="152400"/>
            </a:xfrm>
          </p:grpSpPr>
          <p:sp>
            <p:nvSpPr>
              <p:cNvPr id="32" name="Freeform 32"/>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33" name="TextBox 33"/>
            <p:cNvSpPr txBox="1"/>
            <p:nvPr/>
          </p:nvSpPr>
          <p:spPr>
            <a:xfrm>
              <a:off x="0" y="1845465"/>
              <a:ext cx="7252838" cy="342784"/>
            </a:xfrm>
            <a:prstGeom prst="rect">
              <a:avLst/>
            </a:prstGeom>
          </p:spPr>
          <p:txBody>
            <a:bodyPr lIns="0" tIns="0" rIns="0" bIns="0" rtlCol="0" anchor="t">
              <a:spAutoFit/>
            </a:bodyPr>
            <a:lstStyle/>
            <a:p>
              <a:pPr>
                <a:lnSpc>
                  <a:spcPts val="2250"/>
                </a:lnSpc>
              </a:pPr>
              <a:endParaRPr/>
            </a:p>
          </p:txBody>
        </p:sp>
        <p:sp>
          <p:nvSpPr>
            <p:cNvPr id="34" name="TextBox 34"/>
            <p:cNvSpPr txBox="1"/>
            <p:nvPr/>
          </p:nvSpPr>
          <p:spPr>
            <a:xfrm>
              <a:off x="0" y="402305"/>
              <a:ext cx="1719351" cy="416965"/>
            </a:xfrm>
            <a:prstGeom prst="rect">
              <a:avLst/>
            </a:prstGeom>
          </p:spPr>
          <p:txBody>
            <a:bodyPr lIns="0" tIns="0" rIns="0" bIns="0" rtlCol="0" anchor="t">
              <a:spAutoFit/>
            </a:bodyPr>
            <a:lstStyle/>
            <a:p>
              <a:pPr>
                <a:lnSpc>
                  <a:spcPts val="2625"/>
                </a:lnSpc>
              </a:pPr>
              <a:r>
                <a:rPr lang="en-US" sz="1875">
                  <a:solidFill>
                    <a:srgbClr val="000000"/>
                  </a:solidFill>
                  <a:latin typeface="Open Sauce SemiBold"/>
                </a:rPr>
                <a:t>05.</a:t>
              </a:r>
            </a:p>
          </p:txBody>
        </p:sp>
        <p:sp>
          <p:nvSpPr>
            <p:cNvPr id="35" name="TextBox 35"/>
            <p:cNvSpPr txBox="1"/>
            <p:nvPr/>
          </p:nvSpPr>
          <p:spPr>
            <a:xfrm>
              <a:off x="0" y="1085246"/>
              <a:ext cx="8048199" cy="374201"/>
            </a:xfrm>
            <a:prstGeom prst="rect">
              <a:avLst/>
            </a:prstGeom>
          </p:spPr>
          <p:txBody>
            <a:bodyPr lIns="0" tIns="0" rIns="0" bIns="0" rtlCol="0" anchor="t">
              <a:spAutoFit/>
            </a:bodyPr>
            <a:lstStyle/>
            <a:p>
              <a:pPr>
                <a:lnSpc>
                  <a:spcPts val="2250"/>
                </a:lnSpc>
                <a:spcBef>
                  <a:spcPct val="0"/>
                </a:spcBef>
              </a:pPr>
              <a:r>
                <a:rPr lang="en-US" sz="1875">
                  <a:solidFill>
                    <a:srgbClr val="000000"/>
                  </a:solidFill>
                  <a:latin typeface="Open Sauce SemiBold"/>
                </a:rPr>
                <a:t>Models</a:t>
              </a:r>
            </a:p>
          </p:txBody>
        </p:sp>
      </p:grpSp>
      <p:grpSp>
        <p:nvGrpSpPr>
          <p:cNvPr id="36" name="Group 36"/>
          <p:cNvGrpSpPr/>
          <p:nvPr/>
        </p:nvGrpSpPr>
        <p:grpSpPr>
          <a:xfrm>
            <a:off x="5980061" y="7558634"/>
            <a:ext cx="6036149" cy="1641187"/>
            <a:chOff x="0" y="0"/>
            <a:chExt cx="8048199" cy="2188249"/>
          </a:xfrm>
        </p:grpSpPr>
        <p:grpSp>
          <p:nvGrpSpPr>
            <p:cNvPr id="37" name="Group 37"/>
            <p:cNvGrpSpPr/>
            <p:nvPr/>
          </p:nvGrpSpPr>
          <p:grpSpPr>
            <a:xfrm>
              <a:off x="0" y="0"/>
              <a:ext cx="1369358" cy="109040"/>
              <a:chOff x="0" y="0"/>
              <a:chExt cx="1913890" cy="152400"/>
            </a:xfrm>
          </p:grpSpPr>
          <p:sp>
            <p:nvSpPr>
              <p:cNvPr id="38" name="Freeform 38"/>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39" name="TextBox 39"/>
            <p:cNvSpPr txBox="1"/>
            <p:nvPr/>
          </p:nvSpPr>
          <p:spPr>
            <a:xfrm>
              <a:off x="0" y="1845465"/>
              <a:ext cx="7252838" cy="342784"/>
            </a:xfrm>
            <a:prstGeom prst="rect">
              <a:avLst/>
            </a:prstGeom>
          </p:spPr>
          <p:txBody>
            <a:bodyPr lIns="0" tIns="0" rIns="0" bIns="0" rtlCol="0" anchor="t">
              <a:spAutoFit/>
            </a:bodyPr>
            <a:lstStyle/>
            <a:p>
              <a:pPr>
                <a:lnSpc>
                  <a:spcPts val="2250"/>
                </a:lnSpc>
              </a:pPr>
              <a:endParaRPr/>
            </a:p>
          </p:txBody>
        </p:sp>
        <p:sp>
          <p:nvSpPr>
            <p:cNvPr id="40" name="TextBox 40"/>
            <p:cNvSpPr txBox="1"/>
            <p:nvPr/>
          </p:nvSpPr>
          <p:spPr>
            <a:xfrm>
              <a:off x="0" y="402305"/>
              <a:ext cx="1719351" cy="416965"/>
            </a:xfrm>
            <a:prstGeom prst="rect">
              <a:avLst/>
            </a:prstGeom>
          </p:spPr>
          <p:txBody>
            <a:bodyPr lIns="0" tIns="0" rIns="0" bIns="0" rtlCol="0" anchor="t">
              <a:spAutoFit/>
            </a:bodyPr>
            <a:lstStyle/>
            <a:p>
              <a:pPr>
                <a:lnSpc>
                  <a:spcPts val="2625"/>
                </a:lnSpc>
              </a:pPr>
              <a:r>
                <a:rPr lang="en-US" sz="1875">
                  <a:solidFill>
                    <a:srgbClr val="000000"/>
                  </a:solidFill>
                  <a:latin typeface="Open Sauce SemiBold"/>
                </a:rPr>
                <a:t>06.</a:t>
              </a:r>
            </a:p>
          </p:txBody>
        </p:sp>
        <p:sp>
          <p:nvSpPr>
            <p:cNvPr id="41" name="TextBox 41"/>
            <p:cNvSpPr txBox="1"/>
            <p:nvPr/>
          </p:nvSpPr>
          <p:spPr>
            <a:xfrm>
              <a:off x="0" y="1085246"/>
              <a:ext cx="8048199" cy="374201"/>
            </a:xfrm>
            <a:prstGeom prst="rect">
              <a:avLst/>
            </a:prstGeom>
          </p:spPr>
          <p:txBody>
            <a:bodyPr lIns="0" tIns="0" rIns="0" bIns="0" rtlCol="0" anchor="t">
              <a:spAutoFit/>
            </a:bodyPr>
            <a:lstStyle/>
            <a:p>
              <a:pPr>
                <a:lnSpc>
                  <a:spcPts val="2250"/>
                </a:lnSpc>
                <a:spcBef>
                  <a:spcPct val="0"/>
                </a:spcBef>
              </a:pPr>
              <a:r>
                <a:rPr lang="en-US" sz="1875">
                  <a:solidFill>
                    <a:srgbClr val="000000"/>
                  </a:solidFill>
                  <a:latin typeface="Open Sauce SemiBold"/>
                </a:rPr>
                <a:t>Results</a:t>
              </a:r>
            </a:p>
          </p:txBody>
        </p:sp>
      </p:grpSp>
      <p:sp>
        <p:nvSpPr>
          <p:cNvPr id="42" name="AutoShape 42"/>
          <p:cNvSpPr/>
          <p:nvPr/>
        </p:nvSpPr>
        <p:spPr>
          <a:xfrm>
            <a:off x="7589353" y="1324649"/>
            <a:ext cx="7175055" cy="27898"/>
          </a:xfrm>
          <a:prstGeom prst="line">
            <a:avLst/>
          </a:prstGeom>
          <a:ln w="38100" cap="flat">
            <a:solidFill>
              <a:srgbClr val="000000"/>
            </a:solidFill>
            <a:prstDash val="sysDot"/>
            <a:headEnd type="none" w="sm" len="sm"/>
            <a:tailEnd type="none" w="sm" len="sm"/>
          </a:ln>
        </p:spPr>
      </p:sp>
      <p:sp>
        <p:nvSpPr>
          <p:cNvPr id="43" name="AutoShape 43"/>
          <p:cNvSpPr/>
          <p:nvPr/>
        </p:nvSpPr>
        <p:spPr>
          <a:xfrm>
            <a:off x="7589287" y="2811133"/>
            <a:ext cx="7166616" cy="0"/>
          </a:xfrm>
          <a:prstGeom prst="line">
            <a:avLst/>
          </a:prstGeom>
          <a:ln w="38100" cap="flat">
            <a:solidFill>
              <a:srgbClr val="000000"/>
            </a:solidFill>
            <a:prstDash val="sysDot"/>
            <a:headEnd type="none" w="sm" len="sm"/>
            <a:tailEnd type="none" w="sm" len="sm"/>
          </a:ln>
        </p:spPr>
      </p:sp>
      <p:sp>
        <p:nvSpPr>
          <p:cNvPr id="44" name="AutoShape 44"/>
          <p:cNvSpPr/>
          <p:nvPr/>
        </p:nvSpPr>
        <p:spPr>
          <a:xfrm>
            <a:off x="7137860" y="5496374"/>
            <a:ext cx="7617871" cy="77150"/>
          </a:xfrm>
          <a:prstGeom prst="line">
            <a:avLst/>
          </a:prstGeom>
          <a:ln w="38100" cap="flat">
            <a:solidFill>
              <a:srgbClr val="000000"/>
            </a:solidFill>
            <a:prstDash val="sysDot"/>
            <a:headEnd type="none" w="sm" len="sm"/>
            <a:tailEnd type="none" w="sm" len="sm"/>
          </a:ln>
        </p:spPr>
      </p:sp>
      <p:sp>
        <p:nvSpPr>
          <p:cNvPr id="45" name="AutoShape 45"/>
          <p:cNvSpPr/>
          <p:nvPr/>
        </p:nvSpPr>
        <p:spPr>
          <a:xfrm>
            <a:off x="7137687" y="8379227"/>
            <a:ext cx="7618140" cy="51883"/>
          </a:xfrm>
          <a:prstGeom prst="line">
            <a:avLst/>
          </a:prstGeom>
          <a:ln w="38100" cap="flat">
            <a:solidFill>
              <a:srgbClr val="000000"/>
            </a:solidFill>
            <a:prstDash val="sysDot"/>
            <a:headEnd type="none" w="sm" len="sm"/>
            <a:tailEnd type="none" w="sm" len="sm"/>
          </a:ln>
        </p:spPr>
      </p:sp>
      <p:sp>
        <p:nvSpPr>
          <p:cNvPr id="46" name="AutoShape 46"/>
          <p:cNvSpPr/>
          <p:nvPr/>
        </p:nvSpPr>
        <p:spPr>
          <a:xfrm>
            <a:off x="8560226" y="4259437"/>
            <a:ext cx="6204377" cy="45978"/>
          </a:xfrm>
          <a:prstGeom prst="line">
            <a:avLst/>
          </a:prstGeom>
          <a:ln w="38100" cap="flat">
            <a:solidFill>
              <a:srgbClr val="000000"/>
            </a:solidFill>
            <a:prstDash val="sysDot"/>
            <a:headEnd type="none" w="sm" len="sm"/>
            <a:tailEnd type="none" w="sm" len="sm"/>
          </a:ln>
        </p:spPr>
      </p:sp>
      <p:sp>
        <p:nvSpPr>
          <p:cNvPr id="47" name="AutoShape 47"/>
          <p:cNvSpPr/>
          <p:nvPr/>
        </p:nvSpPr>
        <p:spPr>
          <a:xfrm>
            <a:off x="7137860" y="6964984"/>
            <a:ext cx="7618044" cy="0"/>
          </a:xfrm>
          <a:prstGeom prst="line">
            <a:avLst/>
          </a:prstGeom>
          <a:ln w="38100" cap="flat">
            <a:solidFill>
              <a:srgbClr val="000000"/>
            </a:solidFill>
            <a:prstDash val="sysDot"/>
            <a:headEnd type="none" w="sm" len="sm"/>
            <a:tailEnd type="none" w="sm" len="sm"/>
          </a:ln>
        </p:spPr>
      </p:sp>
      <p:sp>
        <p:nvSpPr>
          <p:cNvPr id="48" name="TextBox 48"/>
          <p:cNvSpPr txBox="1"/>
          <p:nvPr/>
        </p:nvSpPr>
        <p:spPr>
          <a:xfrm>
            <a:off x="15039421" y="839584"/>
            <a:ext cx="220414" cy="428715"/>
          </a:xfrm>
          <a:prstGeom prst="rect">
            <a:avLst/>
          </a:prstGeom>
        </p:spPr>
        <p:txBody>
          <a:bodyPr lIns="0" tIns="0" rIns="0" bIns="0" rtlCol="0" anchor="t">
            <a:spAutoFit/>
          </a:bodyPr>
          <a:lstStyle/>
          <a:p>
            <a:pPr algn="ctr">
              <a:lnSpc>
                <a:spcPts val="3670"/>
              </a:lnSpc>
              <a:spcBef>
                <a:spcPct val="0"/>
              </a:spcBef>
            </a:pPr>
            <a:r>
              <a:rPr lang="en-US" sz="2621">
                <a:solidFill>
                  <a:srgbClr val="303030"/>
                </a:solidFill>
                <a:latin typeface="Open Sauce SemiBold"/>
              </a:rPr>
              <a:t>3</a:t>
            </a:r>
          </a:p>
        </p:txBody>
      </p:sp>
      <p:sp>
        <p:nvSpPr>
          <p:cNvPr id="49" name="TextBox 49"/>
          <p:cNvSpPr txBox="1"/>
          <p:nvPr/>
        </p:nvSpPr>
        <p:spPr>
          <a:xfrm>
            <a:off x="15041281" y="2423779"/>
            <a:ext cx="216694" cy="428715"/>
          </a:xfrm>
          <a:prstGeom prst="rect">
            <a:avLst/>
          </a:prstGeom>
        </p:spPr>
        <p:txBody>
          <a:bodyPr lIns="0" tIns="0" rIns="0" bIns="0" rtlCol="0" anchor="t">
            <a:spAutoFit/>
          </a:bodyPr>
          <a:lstStyle/>
          <a:p>
            <a:pPr algn="ctr">
              <a:lnSpc>
                <a:spcPts val="3670"/>
              </a:lnSpc>
              <a:spcBef>
                <a:spcPct val="0"/>
              </a:spcBef>
            </a:pPr>
            <a:r>
              <a:rPr lang="en-US" sz="2621">
                <a:solidFill>
                  <a:srgbClr val="303030"/>
                </a:solidFill>
                <a:latin typeface="Open Sauce SemiBold"/>
              </a:rPr>
              <a:t>4</a:t>
            </a:r>
          </a:p>
        </p:txBody>
      </p:sp>
      <p:sp>
        <p:nvSpPr>
          <p:cNvPr id="50" name="TextBox 50"/>
          <p:cNvSpPr txBox="1"/>
          <p:nvPr/>
        </p:nvSpPr>
        <p:spPr>
          <a:xfrm>
            <a:off x="15040612" y="3818377"/>
            <a:ext cx="218033" cy="428715"/>
          </a:xfrm>
          <a:prstGeom prst="rect">
            <a:avLst/>
          </a:prstGeom>
        </p:spPr>
        <p:txBody>
          <a:bodyPr lIns="0" tIns="0" rIns="0" bIns="0" rtlCol="0" anchor="t">
            <a:spAutoFit/>
          </a:bodyPr>
          <a:lstStyle/>
          <a:p>
            <a:pPr algn="ctr">
              <a:lnSpc>
                <a:spcPts val="3670"/>
              </a:lnSpc>
              <a:spcBef>
                <a:spcPct val="0"/>
              </a:spcBef>
            </a:pPr>
            <a:r>
              <a:rPr lang="en-US" sz="2621">
                <a:solidFill>
                  <a:srgbClr val="303030"/>
                </a:solidFill>
                <a:latin typeface="Open Sauce SemiBold"/>
              </a:rPr>
              <a:t>5</a:t>
            </a:r>
          </a:p>
        </p:txBody>
      </p:sp>
      <p:sp>
        <p:nvSpPr>
          <p:cNvPr id="51" name="TextBox 51"/>
          <p:cNvSpPr txBox="1"/>
          <p:nvPr/>
        </p:nvSpPr>
        <p:spPr>
          <a:xfrm>
            <a:off x="15039570" y="5266639"/>
            <a:ext cx="220117" cy="428715"/>
          </a:xfrm>
          <a:prstGeom prst="rect">
            <a:avLst/>
          </a:prstGeom>
        </p:spPr>
        <p:txBody>
          <a:bodyPr lIns="0" tIns="0" rIns="0" bIns="0" rtlCol="0" anchor="t">
            <a:spAutoFit/>
          </a:bodyPr>
          <a:lstStyle/>
          <a:p>
            <a:pPr algn="ctr">
              <a:lnSpc>
                <a:spcPts val="3670"/>
              </a:lnSpc>
              <a:spcBef>
                <a:spcPct val="0"/>
              </a:spcBef>
            </a:pPr>
            <a:r>
              <a:rPr lang="en-US" sz="2621">
                <a:solidFill>
                  <a:srgbClr val="303030"/>
                </a:solidFill>
                <a:latin typeface="Open Sauce SemiBold"/>
              </a:rPr>
              <a:t>6</a:t>
            </a:r>
          </a:p>
        </p:txBody>
      </p:sp>
      <p:sp>
        <p:nvSpPr>
          <p:cNvPr id="52" name="TextBox 52"/>
          <p:cNvSpPr txBox="1"/>
          <p:nvPr/>
        </p:nvSpPr>
        <p:spPr>
          <a:xfrm>
            <a:off x="15001247" y="6735248"/>
            <a:ext cx="296763" cy="428715"/>
          </a:xfrm>
          <a:prstGeom prst="rect">
            <a:avLst/>
          </a:prstGeom>
        </p:spPr>
        <p:txBody>
          <a:bodyPr lIns="0" tIns="0" rIns="0" bIns="0" rtlCol="0" anchor="t">
            <a:spAutoFit/>
          </a:bodyPr>
          <a:lstStyle/>
          <a:p>
            <a:pPr algn="ctr">
              <a:lnSpc>
                <a:spcPts val="3670"/>
              </a:lnSpc>
              <a:spcBef>
                <a:spcPct val="0"/>
              </a:spcBef>
            </a:pPr>
            <a:r>
              <a:rPr lang="en-US" sz="2621">
                <a:solidFill>
                  <a:srgbClr val="303030"/>
                </a:solidFill>
                <a:latin typeface="Open Sauce SemiBold"/>
              </a:rPr>
              <a:t>11</a:t>
            </a:r>
          </a:p>
        </p:txBody>
      </p:sp>
      <p:sp>
        <p:nvSpPr>
          <p:cNvPr id="53" name="TextBox 53"/>
          <p:cNvSpPr txBox="1"/>
          <p:nvPr/>
        </p:nvSpPr>
        <p:spPr>
          <a:xfrm>
            <a:off x="14965379" y="7991873"/>
            <a:ext cx="368498" cy="428715"/>
          </a:xfrm>
          <a:prstGeom prst="rect">
            <a:avLst/>
          </a:prstGeom>
        </p:spPr>
        <p:txBody>
          <a:bodyPr lIns="0" tIns="0" rIns="0" bIns="0" rtlCol="0" anchor="t">
            <a:spAutoFit/>
          </a:bodyPr>
          <a:lstStyle/>
          <a:p>
            <a:pPr algn="ctr">
              <a:lnSpc>
                <a:spcPts val="3670"/>
              </a:lnSpc>
              <a:spcBef>
                <a:spcPct val="0"/>
              </a:spcBef>
            </a:pPr>
            <a:r>
              <a:rPr lang="en-US" sz="2621">
                <a:solidFill>
                  <a:srgbClr val="303030"/>
                </a:solidFill>
                <a:latin typeface="Open Sauce SemiBold"/>
              </a:rPr>
              <a:t>16</a:t>
            </a:r>
          </a:p>
        </p:txBody>
      </p:sp>
      <p:sp>
        <p:nvSpPr>
          <p:cNvPr id="54" name="TextBox 54"/>
          <p:cNvSpPr txBox="1"/>
          <p:nvPr/>
        </p:nvSpPr>
        <p:spPr>
          <a:xfrm>
            <a:off x="17565197" y="9397780"/>
            <a:ext cx="241548" cy="507366"/>
          </a:xfrm>
          <a:prstGeom prst="rect">
            <a:avLst/>
          </a:prstGeom>
        </p:spPr>
        <p:txBody>
          <a:bodyPr lIns="0" tIns="0" rIns="0" bIns="0" rtlCol="0" anchor="t">
            <a:spAutoFit/>
          </a:bodyPr>
          <a:lstStyle/>
          <a:p>
            <a:pPr algn="ctr">
              <a:lnSpc>
                <a:spcPts val="4059"/>
              </a:lnSpc>
              <a:spcBef>
                <a:spcPct val="0"/>
              </a:spcBef>
            </a:pPr>
            <a:r>
              <a:rPr lang="en-US" sz="2899">
                <a:solidFill>
                  <a:srgbClr val="303030"/>
                </a:solidFill>
                <a:latin typeface="Open Sauce SemiBold"/>
              </a:rPr>
              <a:t>4</a:t>
            </a:r>
          </a:p>
        </p:txBody>
      </p:sp>
      <p:grpSp>
        <p:nvGrpSpPr>
          <p:cNvPr id="56" name="Group 56"/>
          <p:cNvGrpSpPr/>
          <p:nvPr/>
        </p:nvGrpSpPr>
        <p:grpSpPr>
          <a:xfrm>
            <a:off x="5913951" y="8970412"/>
            <a:ext cx="6036149" cy="1641187"/>
            <a:chOff x="0" y="0"/>
            <a:chExt cx="8048199" cy="2188249"/>
          </a:xfrm>
        </p:grpSpPr>
        <p:grpSp>
          <p:nvGrpSpPr>
            <p:cNvPr id="57" name="Group 57"/>
            <p:cNvGrpSpPr/>
            <p:nvPr/>
          </p:nvGrpSpPr>
          <p:grpSpPr>
            <a:xfrm>
              <a:off x="0" y="0"/>
              <a:ext cx="1369358" cy="109040"/>
              <a:chOff x="0" y="0"/>
              <a:chExt cx="1913890" cy="152400"/>
            </a:xfrm>
          </p:grpSpPr>
          <p:sp>
            <p:nvSpPr>
              <p:cNvPr id="58" name="Freeform 58"/>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59" name="TextBox 59"/>
            <p:cNvSpPr txBox="1"/>
            <p:nvPr/>
          </p:nvSpPr>
          <p:spPr>
            <a:xfrm>
              <a:off x="0" y="1845465"/>
              <a:ext cx="7252838" cy="342784"/>
            </a:xfrm>
            <a:prstGeom prst="rect">
              <a:avLst/>
            </a:prstGeom>
          </p:spPr>
          <p:txBody>
            <a:bodyPr lIns="0" tIns="0" rIns="0" bIns="0" rtlCol="0" anchor="t">
              <a:spAutoFit/>
            </a:bodyPr>
            <a:lstStyle/>
            <a:p>
              <a:pPr>
                <a:lnSpc>
                  <a:spcPts val="2250"/>
                </a:lnSpc>
              </a:pPr>
              <a:endParaRPr/>
            </a:p>
          </p:txBody>
        </p:sp>
        <p:sp>
          <p:nvSpPr>
            <p:cNvPr id="60" name="TextBox 60"/>
            <p:cNvSpPr txBox="1"/>
            <p:nvPr/>
          </p:nvSpPr>
          <p:spPr>
            <a:xfrm>
              <a:off x="0" y="402305"/>
              <a:ext cx="1719351" cy="416965"/>
            </a:xfrm>
            <a:prstGeom prst="rect">
              <a:avLst/>
            </a:prstGeom>
          </p:spPr>
          <p:txBody>
            <a:bodyPr lIns="0" tIns="0" rIns="0" bIns="0" rtlCol="0" anchor="t">
              <a:spAutoFit/>
            </a:bodyPr>
            <a:lstStyle/>
            <a:p>
              <a:pPr>
                <a:lnSpc>
                  <a:spcPts val="2625"/>
                </a:lnSpc>
              </a:pPr>
              <a:r>
                <a:rPr lang="en-US" sz="1875">
                  <a:solidFill>
                    <a:srgbClr val="000000"/>
                  </a:solidFill>
                  <a:latin typeface="Open Sauce SemiBold"/>
                </a:rPr>
                <a:t>07.</a:t>
              </a:r>
            </a:p>
          </p:txBody>
        </p:sp>
        <p:sp>
          <p:nvSpPr>
            <p:cNvPr id="61" name="TextBox 61"/>
            <p:cNvSpPr txBox="1"/>
            <p:nvPr/>
          </p:nvSpPr>
          <p:spPr>
            <a:xfrm>
              <a:off x="0" y="1085246"/>
              <a:ext cx="8048199" cy="374201"/>
            </a:xfrm>
            <a:prstGeom prst="rect">
              <a:avLst/>
            </a:prstGeom>
          </p:spPr>
          <p:txBody>
            <a:bodyPr lIns="0" tIns="0" rIns="0" bIns="0" rtlCol="0" anchor="t">
              <a:spAutoFit/>
            </a:bodyPr>
            <a:lstStyle/>
            <a:p>
              <a:pPr>
                <a:lnSpc>
                  <a:spcPts val="2250"/>
                </a:lnSpc>
                <a:spcBef>
                  <a:spcPct val="0"/>
                </a:spcBef>
              </a:pPr>
              <a:r>
                <a:rPr lang="en-US" sz="1875">
                  <a:solidFill>
                    <a:srgbClr val="000000"/>
                  </a:solidFill>
                  <a:latin typeface="Open Sauce SemiBold"/>
                </a:rPr>
                <a:t>Conclusion</a:t>
              </a:r>
            </a:p>
          </p:txBody>
        </p:sp>
      </p:grpSp>
      <p:sp>
        <p:nvSpPr>
          <p:cNvPr id="62" name="AutoShape 62"/>
          <p:cNvSpPr/>
          <p:nvPr/>
        </p:nvSpPr>
        <p:spPr>
          <a:xfrm>
            <a:off x="7071578" y="9791005"/>
            <a:ext cx="7618140" cy="51883"/>
          </a:xfrm>
          <a:prstGeom prst="line">
            <a:avLst/>
          </a:prstGeom>
          <a:ln w="38100" cap="flat">
            <a:solidFill>
              <a:srgbClr val="000000"/>
            </a:solidFill>
            <a:prstDash val="sysDot"/>
            <a:headEnd type="none" w="sm" len="sm"/>
            <a:tailEnd type="none" w="sm" len="sm"/>
          </a:ln>
        </p:spPr>
      </p:sp>
      <p:sp>
        <p:nvSpPr>
          <p:cNvPr id="63" name="TextBox 63"/>
          <p:cNvSpPr txBox="1"/>
          <p:nvPr/>
        </p:nvSpPr>
        <p:spPr>
          <a:xfrm>
            <a:off x="14909464" y="9403651"/>
            <a:ext cx="348109" cy="428715"/>
          </a:xfrm>
          <a:prstGeom prst="rect">
            <a:avLst/>
          </a:prstGeom>
        </p:spPr>
        <p:txBody>
          <a:bodyPr lIns="0" tIns="0" rIns="0" bIns="0" rtlCol="0" anchor="t">
            <a:spAutoFit/>
          </a:bodyPr>
          <a:lstStyle/>
          <a:p>
            <a:pPr algn="ctr">
              <a:lnSpc>
                <a:spcPts val="3670"/>
              </a:lnSpc>
              <a:spcBef>
                <a:spcPct val="0"/>
              </a:spcBef>
            </a:pPr>
            <a:r>
              <a:rPr lang="en-US" sz="2621">
                <a:solidFill>
                  <a:srgbClr val="303030"/>
                </a:solidFill>
                <a:latin typeface="Open Sauce SemiBold"/>
              </a:rPr>
              <a:t>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AutoShape 2"/>
          <p:cNvSpPr/>
          <p:nvPr/>
        </p:nvSpPr>
        <p:spPr>
          <a:xfrm flipH="1">
            <a:off x="7718224" y="1"/>
            <a:ext cx="45719" cy="10287000"/>
          </a:xfrm>
          <a:prstGeom prst="rect">
            <a:avLst/>
          </a:prstGeom>
          <a:solidFill>
            <a:srgbClr val="E8E8E8">
              <a:alpha val="29804"/>
            </a:srgbClr>
          </a:solidFill>
        </p:spPr>
      </p:sp>
      <p:pic>
        <p:nvPicPr>
          <p:cNvPr id="3" name="Picture 3"/>
          <p:cNvPicPr>
            <a:picLocks noChangeAspect="1"/>
          </p:cNvPicPr>
          <p:nvPr/>
        </p:nvPicPr>
        <p:blipFill>
          <a:blip r:embed="rId2"/>
          <a:srcRect r="4475"/>
          <a:stretch>
            <a:fillRect/>
          </a:stretch>
        </p:blipFill>
        <p:spPr>
          <a:xfrm>
            <a:off x="698099" y="3187790"/>
            <a:ext cx="6041645" cy="4743544"/>
          </a:xfrm>
          <a:prstGeom prst="rect">
            <a:avLst/>
          </a:prstGeom>
        </p:spPr>
      </p:pic>
      <p:sp>
        <p:nvSpPr>
          <p:cNvPr id="4" name="TextBox 4"/>
          <p:cNvSpPr txBox="1"/>
          <p:nvPr/>
        </p:nvSpPr>
        <p:spPr>
          <a:xfrm>
            <a:off x="698099" y="533700"/>
            <a:ext cx="6815342" cy="1009650"/>
          </a:xfrm>
          <a:prstGeom prst="rect">
            <a:avLst/>
          </a:prstGeom>
        </p:spPr>
        <p:txBody>
          <a:bodyPr lIns="0" tIns="0" rIns="0" bIns="0" rtlCol="0" anchor="t">
            <a:spAutoFit/>
          </a:bodyPr>
          <a:lstStyle/>
          <a:p>
            <a:pPr>
              <a:lnSpc>
                <a:spcPts val="7919"/>
              </a:lnSpc>
            </a:pPr>
            <a:r>
              <a:rPr lang="en-US" sz="6599">
                <a:solidFill>
                  <a:srgbClr val="E6E6E6"/>
                </a:solidFill>
                <a:latin typeface="Open Sauce SemiBold Bold"/>
              </a:rPr>
              <a:t>INTRODUCTION</a:t>
            </a:r>
          </a:p>
        </p:txBody>
      </p:sp>
      <p:sp>
        <p:nvSpPr>
          <p:cNvPr id="5" name="TextBox 5"/>
          <p:cNvSpPr txBox="1"/>
          <p:nvPr/>
        </p:nvSpPr>
        <p:spPr>
          <a:xfrm>
            <a:off x="16162331" y="9403950"/>
            <a:ext cx="1509278" cy="422276"/>
          </a:xfrm>
          <a:prstGeom prst="rect">
            <a:avLst/>
          </a:prstGeom>
        </p:spPr>
        <p:txBody>
          <a:bodyPr lIns="0" tIns="0" rIns="0" bIns="0" rtlCol="0" anchor="t">
            <a:spAutoFit/>
          </a:bodyPr>
          <a:lstStyle/>
          <a:p>
            <a:pPr algn="r">
              <a:lnSpc>
                <a:spcPts val="3499"/>
              </a:lnSpc>
              <a:spcBef>
                <a:spcPct val="0"/>
              </a:spcBef>
            </a:pPr>
            <a:r>
              <a:rPr lang="en-US" sz="2499" spc="249">
                <a:solidFill>
                  <a:srgbClr val="FFFFFF"/>
                </a:solidFill>
                <a:latin typeface="Open Sauce SemiBold"/>
              </a:rPr>
              <a:t>3</a:t>
            </a:r>
          </a:p>
        </p:txBody>
      </p:sp>
      <p:sp>
        <p:nvSpPr>
          <p:cNvPr id="6" name="TextBox 6"/>
          <p:cNvSpPr txBox="1"/>
          <p:nvPr/>
        </p:nvSpPr>
        <p:spPr>
          <a:xfrm>
            <a:off x="8208684" y="505125"/>
            <a:ext cx="9462925" cy="8957953"/>
          </a:xfrm>
          <a:prstGeom prst="rect">
            <a:avLst/>
          </a:prstGeom>
        </p:spPr>
        <p:txBody>
          <a:bodyPr lIns="0" tIns="0" rIns="0" bIns="0" rtlCol="0" anchor="t">
            <a:spAutoFit/>
          </a:bodyPr>
          <a:lstStyle/>
          <a:p>
            <a:pPr marL="547746" lvl="1" indent="-273873">
              <a:lnSpc>
                <a:spcPts val="3551"/>
              </a:lnSpc>
              <a:buFont typeface="Arial"/>
              <a:buChar char="•"/>
            </a:pPr>
            <a:r>
              <a:rPr lang="en-US" sz="2537" dirty="0">
                <a:solidFill>
                  <a:srgbClr val="FFFFFF"/>
                </a:solidFill>
                <a:latin typeface="Open Sauce SemiBold"/>
              </a:rPr>
              <a:t>Detecting online sexism is challenging due to the subjective nature and nuances of language.</a:t>
            </a:r>
          </a:p>
          <a:p>
            <a:pPr marL="547746" lvl="1" indent="-273873">
              <a:lnSpc>
                <a:spcPts val="3551"/>
              </a:lnSpc>
              <a:buFont typeface="Arial"/>
              <a:buChar char="•"/>
            </a:pPr>
            <a:r>
              <a:rPr lang="en-US" sz="2537" dirty="0">
                <a:solidFill>
                  <a:srgbClr val="FFFFFF"/>
                </a:solidFill>
                <a:latin typeface="Open Sauce SemiBold"/>
              </a:rPr>
              <a:t>Developing an explainable model is essential to understand the reasons for sexist behavior and to develop effective interventions and policies.</a:t>
            </a:r>
          </a:p>
          <a:p>
            <a:pPr marL="547746" lvl="1" indent="-273873">
              <a:lnSpc>
                <a:spcPts val="3551"/>
              </a:lnSpc>
              <a:buFont typeface="Arial"/>
              <a:buChar char="•"/>
            </a:pPr>
            <a:r>
              <a:rPr lang="en-US" sz="2537" dirty="0">
                <a:solidFill>
                  <a:srgbClr val="FFFFFF"/>
                </a:solidFill>
                <a:latin typeface="Open Sauce SemiBold"/>
              </a:rPr>
              <a:t>This project aims to develop an explainable NLP model that can detect online sexism and provide explanations for its predictions.</a:t>
            </a:r>
          </a:p>
          <a:p>
            <a:pPr marL="547746" lvl="1" indent="-273873">
              <a:lnSpc>
                <a:spcPts val="3551"/>
              </a:lnSpc>
              <a:buFont typeface="Arial"/>
              <a:buChar char="•"/>
            </a:pPr>
            <a:r>
              <a:rPr lang="en-US" sz="2537" dirty="0">
                <a:solidFill>
                  <a:srgbClr val="FFFFFF"/>
                </a:solidFill>
                <a:latin typeface="Open Sauce SemiBold"/>
              </a:rPr>
              <a:t>By providing explanations for the model's predictions, the project aims to enhance the interpretability and transparency of the model.</a:t>
            </a:r>
          </a:p>
          <a:p>
            <a:pPr marL="547746" lvl="1" indent="-273873">
              <a:lnSpc>
                <a:spcPts val="3551"/>
              </a:lnSpc>
              <a:spcBef>
                <a:spcPct val="0"/>
              </a:spcBef>
              <a:buFont typeface="Arial"/>
              <a:buChar char="•"/>
            </a:pPr>
            <a:r>
              <a:rPr lang="en-US" sz="2537" dirty="0">
                <a:solidFill>
                  <a:srgbClr val="FFFFFF"/>
                </a:solidFill>
                <a:latin typeface="Open Sauce SemiBold"/>
              </a:rPr>
              <a:t>The ultimate goal of this project is to contribute to the development of effective interventions and policies that can mitigate the harmful effects of online sexism.</a:t>
            </a:r>
          </a:p>
          <a:p>
            <a:pPr marL="547746" lvl="1" indent="-273873">
              <a:lnSpc>
                <a:spcPts val="3551"/>
              </a:lnSpc>
              <a:spcBef>
                <a:spcPct val="0"/>
              </a:spcBef>
              <a:buFont typeface="Arial"/>
              <a:buChar char="•"/>
            </a:pPr>
            <a:r>
              <a:rPr lang="en-US" sz="2537" dirty="0">
                <a:solidFill>
                  <a:srgbClr val="FFFFFF"/>
                </a:solidFill>
                <a:latin typeface="Open Sauce SemiBold"/>
              </a:rPr>
              <a:t>By addressing the challenges of detecting online sexism and developing an explainable model, this project hopes to improve our understanding of this issue and promote a safer and more inclusive online environment.</a:t>
            </a:r>
          </a:p>
          <a:p>
            <a:pPr>
              <a:lnSpc>
                <a:spcPts val="3551"/>
              </a:lnSpc>
              <a:spcBef>
                <a:spcPct val="0"/>
              </a:spcBef>
            </a:pPr>
            <a:endParaRPr lang="en-US" sz="2537" dirty="0">
              <a:solidFill>
                <a:srgbClr val="FFFFFF"/>
              </a:solidFill>
              <a:latin typeface="Open Sauce SemiBold"/>
            </a:endParaRPr>
          </a:p>
        </p:txBody>
      </p:sp>
      <p:grpSp>
        <p:nvGrpSpPr>
          <p:cNvPr id="7" name="Group 7"/>
          <p:cNvGrpSpPr/>
          <p:nvPr/>
        </p:nvGrpSpPr>
        <p:grpSpPr>
          <a:xfrm rot="-5400000">
            <a:off x="-220148" y="1098818"/>
            <a:ext cx="1256519" cy="145335"/>
            <a:chOff x="0" y="0"/>
            <a:chExt cx="1913890" cy="221370"/>
          </a:xfrm>
        </p:grpSpPr>
        <p:sp>
          <p:nvSpPr>
            <p:cNvPr id="8" name="Freeform 8"/>
            <p:cNvSpPr/>
            <p:nvPr/>
          </p:nvSpPr>
          <p:spPr>
            <a:xfrm>
              <a:off x="0" y="0"/>
              <a:ext cx="1913890" cy="221370"/>
            </a:xfrm>
            <a:custGeom>
              <a:avLst/>
              <a:gdLst/>
              <a:ahLst/>
              <a:cxnLst/>
              <a:rect l="l" t="t" r="r" b="b"/>
              <a:pathLst>
                <a:path w="1913890" h="221370">
                  <a:moveTo>
                    <a:pt x="0" y="0"/>
                  </a:moveTo>
                  <a:lnTo>
                    <a:pt x="1913890" y="0"/>
                  </a:lnTo>
                  <a:lnTo>
                    <a:pt x="1913890" y="221370"/>
                  </a:lnTo>
                  <a:lnTo>
                    <a:pt x="0" y="221370"/>
                  </a:lnTo>
                  <a:close/>
                </a:path>
              </a:pathLst>
            </a:custGeom>
            <a:solidFill>
              <a:srgbClr val="BF2D00"/>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extBox 2"/>
          <p:cNvSpPr txBox="1"/>
          <p:nvPr/>
        </p:nvSpPr>
        <p:spPr>
          <a:xfrm>
            <a:off x="580355" y="604838"/>
            <a:ext cx="6734845" cy="1095375"/>
          </a:xfrm>
          <a:prstGeom prst="rect">
            <a:avLst/>
          </a:prstGeom>
        </p:spPr>
        <p:txBody>
          <a:bodyPr wrap="square" lIns="0" tIns="0" rIns="0" bIns="0" rtlCol="0" anchor="t">
            <a:spAutoFit/>
          </a:bodyPr>
          <a:lstStyle/>
          <a:p>
            <a:pPr>
              <a:lnSpc>
                <a:spcPts val="8639"/>
              </a:lnSpc>
            </a:pPr>
            <a:r>
              <a:rPr lang="en-US" sz="7199" dirty="0">
                <a:solidFill>
                  <a:srgbClr val="303030"/>
                </a:solidFill>
                <a:latin typeface="Open Sauce SemiBold Bold"/>
              </a:rPr>
              <a:t>MOTIVATION</a:t>
            </a:r>
          </a:p>
        </p:txBody>
      </p:sp>
      <p:grpSp>
        <p:nvGrpSpPr>
          <p:cNvPr id="3" name="Group 3"/>
          <p:cNvGrpSpPr/>
          <p:nvPr/>
        </p:nvGrpSpPr>
        <p:grpSpPr>
          <a:xfrm>
            <a:off x="580355" y="1790700"/>
            <a:ext cx="6049045" cy="92187"/>
            <a:chOff x="0" y="56986"/>
            <a:chExt cx="6260694" cy="95412"/>
          </a:xfrm>
        </p:grpSpPr>
        <p:sp>
          <p:nvSpPr>
            <p:cNvPr id="4" name="Freeform 4"/>
            <p:cNvSpPr/>
            <p:nvPr/>
          </p:nvSpPr>
          <p:spPr>
            <a:xfrm>
              <a:off x="0" y="56986"/>
              <a:ext cx="6260694" cy="95412"/>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txBody>
            <a:bodyPr/>
            <a:lstStyle/>
            <a:p>
              <a:endParaRPr lang="en-US" dirty="0"/>
            </a:p>
          </p:txBody>
        </p:sp>
      </p:grpSp>
      <p:sp>
        <p:nvSpPr>
          <p:cNvPr id="5" name="TextBox 5"/>
          <p:cNvSpPr txBox="1"/>
          <p:nvPr/>
        </p:nvSpPr>
        <p:spPr>
          <a:xfrm>
            <a:off x="292908" y="2853940"/>
            <a:ext cx="16678945" cy="6170405"/>
          </a:xfrm>
          <a:prstGeom prst="rect">
            <a:avLst/>
          </a:prstGeom>
        </p:spPr>
        <p:txBody>
          <a:bodyPr lIns="0" tIns="0" rIns="0" bIns="0" rtlCol="0" anchor="t">
            <a:spAutoFit/>
          </a:bodyPr>
          <a:lstStyle/>
          <a:p>
            <a:pPr marL="581994" lvl="1" indent="-290997">
              <a:lnSpc>
                <a:spcPts val="3773"/>
              </a:lnSpc>
              <a:buFont typeface="Arial"/>
              <a:buChar char="•"/>
            </a:pPr>
            <a:r>
              <a:rPr lang="en-US" sz="2695" dirty="0">
                <a:solidFill>
                  <a:srgbClr val="303030"/>
                </a:solidFill>
                <a:latin typeface="Open Sauce SemiBold"/>
              </a:rPr>
              <a:t>Social media has provided people with a platform to express themselves and connect with others.</a:t>
            </a:r>
          </a:p>
          <a:p>
            <a:pPr marL="581994" lvl="1" indent="-290997">
              <a:lnSpc>
                <a:spcPts val="3773"/>
              </a:lnSpc>
              <a:buFont typeface="Arial"/>
              <a:buChar char="•"/>
            </a:pPr>
            <a:r>
              <a:rPr lang="en-US" sz="2695" dirty="0">
                <a:solidFill>
                  <a:srgbClr val="303030"/>
                </a:solidFill>
                <a:latin typeface="Open Sauce SemiBold"/>
              </a:rPr>
              <a:t>However, this platform has also enabled negative traits, such as online sexism, to spread more easily.</a:t>
            </a:r>
          </a:p>
          <a:p>
            <a:pPr marL="581994" lvl="1" indent="-290997">
              <a:lnSpc>
                <a:spcPts val="3773"/>
              </a:lnSpc>
              <a:buFont typeface="Arial"/>
              <a:buChar char="•"/>
            </a:pPr>
            <a:r>
              <a:rPr lang="en-US" sz="2695" dirty="0">
                <a:solidFill>
                  <a:srgbClr val="303030"/>
                </a:solidFill>
                <a:latin typeface="Open Sauce SemiBold"/>
              </a:rPr>
              <a:t>Social media's anonymity and lack of responsibility have made it easier for people to engage in online sexism, which can harm individuals and perpetuate damaging gender stereotypes.</a:t>
            </a:r>
          </a:p>
          <a:p>
            <a:pPr marL="581994" lvl="1" indent="-290997">
              <a:lnSpc>
                <a:spcPts val="3773"/>
              </a:lnSpc>
              <a:buFont typeface="Arial"/>
              <a:buChar char="•"/>
            </a:pPr>
            <a:r>
              <a:rPr lang="en-US" sz="2695" dirty="0">
                <a:solidFill>
                  <a:srgbClr val="303030"/>
                </a:solidFill>
                <a:latin typeface="Open Sauce SemiBold"/>
              </a:rPr>
              <a:t>It is crucial to identify and address online sexism in order to ensure that social media is a safe and welcoming environment for all users.</a:t>
            </a:r>
          </a:p>
          <a:p>
            <a:pPr marL="581994" lvl="1" indent="-290997">
              <a:lnSpc>
                <a:spcPts val="3773"/>
              </a:lnSpc>
              <a:buFont typeface="Arial"/>
              <a:buChar char="•"/>
            </a:pPr>
            <a:r>
              <a:rPr lang="en-US" sz="2695" dirty="0">
                <a:solidFill>
                  <a:srgbClr val="303030"/>
                </a:solidFill>
                <a:latin typeface="Open Sauce SemiBold"/>
              </a:rPr>
              <a:t>Online sexism is a pervasive and hazardous problem that can have negative effects on both individuals and society as a whole.</a:t>
            </a:r>
          </a:p>
          <a:p>
            <a:pPr marL="581994" lvl="1" indent="-290997">
              <a:lnSpc>
                <a:spcPts val="3773"/>
              </a:lnSpc>
              <a:buFont typeface="Arial"/>
              <a:buChar char="•"/>
            </a:pPr>
            <a:r>
              <a:rPr lang="en-US" sz="2695" dirty="0">
                <a:solidFill>
                  <a:srgbClr val="303030"/>
                </a:solidFill>
                <a:latin typeface="Open Sauce SemiBold"/>
              </a:rPr>
              <a:t>By developing a system that can identify instances of online sexism, we can take steps to reduce its impact and promote a more inclusive and respectful online community.</a:t>
            </a:r>
          </a:p>
          <a:p>
            <a:pPr>
              <a:lnSpc>
                <a:spcPts val="3773"/>
              </a:lnSpc>
            </a:pPr>
            <a:endParaRPr lang="en-US" sz="2695" dirty="0">
              <a:solidFill>
                <a:srgbClr val="303030"/>
              </a:solidFill>
              <a:latin typeface="Open Sauce SemiBold"/>
            </a:endParaRPr>
          </a:p>
        </p:txBody>
      </p:sp>
      <p:sp>
        <p:nvSpPr>
          <p:cNvPr id="6" name="TextBox 6"/>
          <p:cNvSpPr txBox="1"/>
          <p:nvPr/>
        </p:nvSpPr>
        <p:spPr>
          <a:xfrm>
            <a:off x="17577624" y="9416830"/>
            <a:ext cx="216694" cy="438785"/>
          </a:xfrm>
          <a:prstGeom prst="rect">
            <a:avLst/>
          </a:prstGeom>
        </p:spPr>
        <p:txBody>
          <a:bodyPr lIns="0" tIns="0" rIns="0" bIns="0" rtlCol="0" anchor="t">
            <a:spAutoFit/>
          </a:bodyPr>
          <a:lstStyle/>
          <a:p>
            <a:pPr algn="ctr">
              <a:lnSpc>
                <a:spcPts val="3639"/>
              </a:lnSpc>
              <a:spcBef>
                <a:spcPct val="0"/>
              </a:spcBef>
            </a:pPr>
            <a:r>
              <a:rPr lang="en-US" sz="2599">
                <a:solidFill>
                  <a:srgbClr val="303030"/>
                </a:solidFill>
                <a:latin typeface="Open Sauce SemiBold"/>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TextBox 2"/>
          <p:cNvSpPr txBox="1"/>
          <p:nvPr/>
        </p:nvSpPr>
        <p:spPr>
          <a:xfrm>
            <a:off x="1028700" y="557213"/>
            <a:ext cx="9542264" cy="933450"/>
          </a:xfrm>
          <a:prstGeom prst="rect">
            <a:avLst/>
          </a:prstGeom>
        </p:spPr>
        <p:txBody>
          <a:bodyPr lIns="0" tIns="0" rIns="0" bIns="0" rtlCol="0" anchor="t">
            <a:spAutoFit/>
          </a:bodyPr>
          <a:lstStyle/>
          <a:p>
            <a:pPr>
              <a:lnSpc>
                <a:spcPts val="7319"/>
              </a:lnSpc>
            </a:pPr>
            <a:r>
              <a:rPr lang="en-US" sz="6099">
                <a:solidFill>
                  <a:srgbClr val="E6E6E6"/>
                </a:solidFill>
                <a:latin typeface="Open Sauce SemiBold Bold"/>
              </a:rPr>
              <a:t>PROBLEM DESCRIPTION</a:t>
            </a:r>
          </a:p>
        </p:txBody>
      </p:sp>
      <p:sp>
        <p:nvSpPr>
          <p:cNvPr id="3" name="TextBox 3"/>
          <p:cNvSpPr txBox="1"/>
          <p:nvPr/>
        </p:nvSpPr>
        <p:spPr>
          <a:xfrm>
            <a:off x="17427889" y="9210675"/>
            <a:ext cx="205680" cy="422275"/>
          </a:xfrm>
          <a:prstGeom prst="rect">
            <a:avLst/>
          </a:prstGeom>
        </p:spPr>
        <p:txBody>
          <a:bodyPr lIns="0" tIns="0" rIns="0" bIns="0" rtlCol="0" anchor="t">
            <a:spAutoFit/>
          </a:bodyPr>
          <a:lstStyle/>
          <a:p>
            <a:pPr algn="ctr">
              <a:lnSpc>
                <a:spcPts val="3499"/>
              </a:lnSpc>
              <a:spcBef>
                <a:spcPct val="0"/>
              </a:spcBef>
            </a:pPr>
            <a:r>
              <a:rPr lang="en-US" sz="2499">
                <a:solidFill>
                  <a:srgbClr val="FFFFFF"/>
                </a:solidFill>
                <a:latin typeface="Open Sauce SemiBold"/>
              </a:rPr>
              <a:t>5</a:t>
            </a:r>
          </a:p>
        </p:txBody>
      </p:sp>
      <p:grpSp>
        <p:nvGrpSpPr>
          <p:cNvPr id="4" name="Group 4"/>
          <p:cNvGrpSpPr/>
          <p:nvPr/>
        </p:nvGrpSpPr>
        <p:grpSpPr>
          <a:xfrm rot="5400000">
            <a:off x="13897" y="1442504"/>
            <a:ext cx="1491987" cy="118805"/>
            <a:chOff x="0" y="0"/>
            <a:chExt cx="1913890" cy="152400"/>
          </a:xfrm>
        </p:grpSpPr>
        <p:sp>
          <p:nvSpPr>
            <p:cNvPr id="5" name="Freeform 5"/>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6" name="AutoShape 6"/>
          <p:cNvSpPr/>
          <p:nvPr/>
        </p:nvSpPr>
        <p:spPr>
          <a:xfrm rot="-5400000">
            <a:off x="9105901" y="-6705602"/>
            <a:ext cx="76200" cy="18288003"/>
          </a:xfrm>
          <a:prstGeom prst="rect">
            <a:avLst/>
          </a:prstGeom>
          <a:solidFill>
            <a:srgbClr val="FFFFFF"/>
          </a:solidFill>
        </p:spPr>
      </p:sp>
      <p:sp>
        <p:nvSpPr>
          <p:cNvPr id="7" name="TextBox 7"/>
          <p:cNvSpPr txBox="1"/>
          <p:nvPr/>
        </p:nvSpPr>
        <p:spPr>
          <a:xfrm>
            <a:off x="335264" y="2933271"/>
            <a:ext cx="16707468" cy="4622166"/>
          </a:xfrm>
          <a:prstGeom prst="rect">
            <a:avLst/>
          </a:prstGeom>
        </p:spPr>
        <p:txBody>
          <a:bodyPr lIns="0" tIns="0" rIns="0" bIns="0" rtlCol="0" anchor="t">
            <a:spAutoFit/>
          </a:bodyPr>
          <a:lstStyle/>
          <a:p>
            <a:pPr marL="626106" lvl="1" indent="-313053" algn="just">
              <a:lnSpc>
                <a:spcPts val="4059"/>
              </a:lnSpc>
              <a:buFont typeface="Arial"/>
              <a:buChar char="•"/>
            </a:pPr>
            <a:r>
              <a:rPr lang="en-US" sz="2899">
                <a:solidFill>
                  <a:srgbClr val="FFFFFF"/>
                </a:solidFill>
                <a:latin typeface="Open Sauce SemiBold"/>
              </a:rPr>
              <a:t>The objective of this project is to create an explainable NLP model that can identify online sexismand offer justifications for its predictions.</a:t>
            </a:r>
          </a:p>
          <a:p>
            <a:pPr algn="just">
              <a:lnSpc>
                <a:spcPts val="4059"/>
              </a:lnSpc>
            </a:pPr>
            <a:endParaRPr lang="en-US" sz="2899">
              <a:solidFill>
                <a:srgbClr val="FFFFFF"/>
              </a:solidFill>
              <a:latin typeface="Open Sauce SemiBold"/>
            </a:endParaRPr>
          </a:p>
          <a:p>
            <a:pPr marL="626106" lvl="1" indent="-313053" algn="just">
              <a:lnSpc>
                <a:spcPts val="4059"/>
              </a:lnSpc>
              <a:buFont typeface="Arial"/>
              <a:buChar char="•"/>
            </a:pPr>
            <a:r>
              <a:rPr lang="en-US" sz="2899">
                <a:solidFill>
                  <a:srgbClr val="FFFFFF"/>
                </a:solidFill>
                <a:latin typeface="Open Sauce SemiBold"/>
              </a:rPr>
              <a:t>The project's objective is to create a model that achieves high accuracy in identifying and classifying sexist language and can be used to assist human moderators in monitoring and addressing sexist language in the workplace and social media. </a:t>
            </a:r>
          </a:p>
          <a:p>
            <a:pPr algn="just">
              <a:lnSpc>
                <a:spcPts val="4059"/>
              </a:lnSpc>
            </a:pPr>
            <a:endParaRPr lang="en-US" sz="2899">
              <a:solidFill>
                <a:srgbClr val="FFFFFF"/>
              </a:solidFill>
              <a:latin typeface="Open Sauce SemiBold"/>
            </a:endParaRPr>
          </a:p>
          <a:p>
            <a:pPr marL="626106" lvl="1" indent="-313053" algn="just">
              <a:lnSpc>
                <a:spcPts val="4059"/>
              </a:lnSpc>
              <a:buFont typeface="Arial"/>
              <a:buChar char="•"/>
            </a:pPr>
            <a:r>
              <a:rPr lang="en-US" sz="2899">
                <a:solidFill>
                  <a:srgbClr val="FFFFFF"/>
                </a:solidFill>
                <a:latin typeface="Open Sauce SemiBold"/>
              </a:rPr>
              <a:t>By doing this, our project intends to aid in the creation of efficient initiatives and regulations that can lessen the negative consequences of online sexism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extBox 2"/>
          <p:cNvSpPr txBox="1"/>
          <p:nvPr/>
        </p:nvSpPr>
        <p:spPr>
          <a:xfrm>
            <a:off x="457369" y="587066"/>
            <a:ext cx="1990725" cy="638175"/>
          </a:xfrm>
          <a:prstGeom prst="rect">
            <a:avLst/>
          </a:prstGeom>
        </p:spPr>
        <p:txBody>
          <a:bodyPr lIns="0" tIns="0" rIns="0" bIns="0" rtlCol="0" anchor="t">
            <a:spAutoFit/>
          </a:bodyPr>
          <a:lstStyle/>
          <a:p>
            <a:pPr>
              <a:lnSpc>
                <a:spcPts val="5040"/>
              </a:lnSpc>
            </a:pPr>
            <a:r>
              <a:rPr lang="en-US" sz="4200">
                <a:solidFill>
                  <a:srgbClr val="303030"/>
                </a:solidFill>
                <a:latin typeface="Open Sauce SemiBold Bold"/>
              </a:rPr>
              <a:t>TASK A</a:t>
            </a:r>
          </a:p>
        </p:txBody>
      </p:sp>
      <p:grpSp>
        <p:nvGrpSpPr>
          <p:cNvPr id="3" name="Group 3"/>
          <p:cNvGrpSpPr/>
          <p:nvPr/>
        </p:nvGrpSpPr>
        <p:grpSpPr>
          <a:xfrm>
            <a:off x="453576" y="1832609"/>
            <a:ext cx="1150247" cy="91592"/>
            <a:chOff x="0" y="0"/>
            <a:chExt cx="1913890" cy="152400"/>
          </a:xfrm>
        </p:grpSpPr>
        <p:sp>
          <p:nvSpPr>
            <p:cNvPr id="4" name="Freeform 4"/>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5" name="TextBox 5"/>
          <p:cNvSpPr txBox="1"/>
          <p:nvPr/>
        </p:nvSpPr>
        <p:spPr>
          <a:xfrm>
            <a:off x="457369" y="2714777"/>
            <a:ext cx="4287420" cy="5194935"/>
          </a:xfrm>
          <a:prstGeom prst="rect">
            <a:avLst/>
          </a:prstGeom>
        </p:spPr>
        <p:txBody>
          <a:bodyPr lIns="0" tIns="0" rIns="0" bIns="0" rtlCol="0" anchor="t">
            <a:spAutoFit/>
          </a:bodyPr>
          <a:lstStyle/>
          <a:p>
            <a:pPr>
              <a:lnSpc>
                <a:spcPts val="2940"/>
              </a:lnSpc>
            </a:pPr>
            <a:r>
              <a:rPr lang="en-US" sz="2100">
                <a:solidFill>
                  <a:srgbClr val="303030"/>
                </a:solidFill>
                <a:latin typeface="Open Sauce SemiBold Bold"/>
              </a:rPr>
              <a:t>Task A is a</a:t>
            </a:r>
          </a:p>
          <a:p>
            <a:pPr>
              <a:lnSpc>
                <a:spcPts val="2940"/>
              </a:lnSpc>
            </a:pPr>
            <a:r>
              <a:rPr lang="en-US" sz="2100">
                <a:solidFill>
                  <a:srgbClr val="303030"/>
                </a:solidFill>
                <a:latin typeface="Open Sauce SemiBold Bold"/>
              </a:rPr>
              <a:t>two-class (or binary) classification in which sys-</a:t>
            </a:r>
          </a:p>
          <a:p>
            <a:pPr>
              <a:lnSpc>
                <a:spcPts val="2940"/>
              </a:lnSpc>
            </a:pPr>
            <a:r>
              <a:rPr lang="en-US" sz="2100">
                <a:solidFill>
                  <a:srgbClr val="303030"/>
                </a:solidFill>
                <a:latin typeface="Open Sauce SemiBold Bold"/>
              </a:rPr>
              <a:t>tems must predict whether or not a post is sexist. </a:t>
            </a:r>
          </a:p>
          <a:p>
            <a:pPr>
              <a:lnSpc>
                <a:spcPts val="2940"/>
              </a:lnSpc>
            </a:pPr>
            <a:endParaRPr lang="en-US" sz="2100">
              <a:solidFill>
                <a:srgbClr val="303030"/>
              </a:solidFill>
              <a:latin typeface="Open Sauce SemiBold Bold"/>
            </a:endParaRPr>
          </a:p>
          <a:p>
            <a:pPr>
              <a:lnSpc>
                <a:spcPts val="2940"/>
              </a:lnSpc>
            </a:pPr>
            <a:r>
              <a:rPr lang="en-US" sz="2100">
                <a:solidFill>
                  <a:srgbClr val="303030"/>
                </a:solidFill>
                <a:latin typeface="Open Sauce SemiBold Bold"/>
              </a:rPr>
              <a:t>To classify whether the text is sexist or not, we are initially training the data to preprocess the text and extract meaningful features from the text and then running it through different models to classify and predict whether the text is sexist</a:t>
            </a:r>
          </a:p>
        </p:txBody>
      </p:sp>
      <p:sp>
        <p:nvSpPr>
          <p:cNvPr id="7" name="TextBox 7"/>
          <p:cNvSpPr txBox="1"/>
          <p:nvPr/>
        </p:nvSpPr>
        <p:spPr>
          <a:xfrm>
            <a:off x="6183043" y="587066"/>
            <a:ext cx="2120354" cy="638175"/>
          </a:xfrm>
          <a:prstGeom prst="rect">
            <a:avLst/>
          </a:prstGeom>
        </p:spPr>
        <p:txBody>
          <a:bodyPr lIns="0" tIns="0" rIns="0" bIns="0" rtlCol="0" anchor="t">
            <a:spAutoFit/>
          </a:bodyPr>
          <a:lstStyle/>
          <a:p>
            <a:pPr>
              <a:lnSpc>
                <a:spcPts val="5040"/>
              </a:lnSpc>
            </a:pPr>
            <a:r>
              <a:rPr lang="en-US" sz="4200">
                <a:solidFill>
                  <a:srgbClr val="303030"/>
                </a:solidFill>
                <a:latin typeface="Open Sauce SemiBold Bold"/>
              </a:rPr>
              <a:t>TASK B </a:t>
            </a:r>
          </a:p>
        </p:txBody>
      </p:sp>
      <p:grpSp>
        <p:nvGrpSpPr>
          <p:cNvPr id="8" name="Group 8"/>
          <p:cNvGrpSpPr/>
          <p:nvPr/>
        </p:nvGrpSpPr>
        <p:grpSpPr>
          <a:xfrm>
            <a:off x="6183043" y="1832609"/>
            <a:ext cx="1150247" cy="91592"/>
            <a:chOff x="0" y="0"/>
            <a:chExt cx="1913890" cy="152400"/>
          </a:xfrm>
        </p:grpSpPr>
        <p:sp>
          <p:nvSpPr>
            <p:cNvPr id="9" name="Freeform 9"/>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10" name="TextBox 10"/>
          <p:cNvSpPr txBox="1"/>
          <p:nvPr/>
        </p:nvSpPr>
        <p:spPr>
          <a:xfrm>
            <a:off x="6183043" y="2714777"/>
            <a:ext cx="4214752" cy="5566410"/>
          </a:xfrm>
          <a:prstGeom prst="rect">
            <a:avLst/>
          </a:prstGeom>
        </p:spPr>
        <p:txBody>
          <a:bodyPr lIns="0" tIns="0" rIns="0" bIns="0" rtlCol="0" anchor="t">
            <a:spAutoFit/>
          </a:bodyPr>
          <a:lstStyle/>
          <a:p>
            <a:pPr>
              <a:lnSpc>
                <a:spcPts val="2940"/>
              </a:lnSpc>
            </a:pPr>
            <a:r>
              <a:rPr lang="en-US" sz="2100">
                <a:solidFill>
                  <a:srgbClr val="303030"/>
                </a:solidFill>
                <a:latin typeface="Open Sauce SemiBold Bold"/>
              </a:rPr>
              <a:t>Task B distinguishes between four distinct categories of sexism</a:t>
            </a:r>
          </a:p>
          <a:p>
            <a:pPr>
              <a:lnSpc>
                <a:spcPts val="2940"/>
              </a:lnSpc>
            </a:pPr>
            <a:endParaRPr lang="en-US" sz="2100">
              <a:solidFill>
                <a:srgbClr val="303030"/>
              </a:solidFill>
              <a:latin typeface="Open Sauce SemiBold Bold"/>
            </a:endParaRPr>
          </a:p>
          <a:p>
            <a:pPr>
              <a:lnSpc>
                <a:spcPts val="2940"/>
              </a:lnSpc>
            </a:pPr>
            <a:r>
              <a:rPr lang="en-US" sz="2100">
                <a:solidFill>
                  <a:srgbClr val="303030"/>
                </a:solidFill>
                <a:latin typeface="Open Sauce SemiBold Bold"/>
              </a:rPr>
              <a:t>The second level of</a:t>
            </a:r>
          </a:p>
          <a:p>
            <a:pPr>
              <a:lnSpc>
                <a:spcPts val="2940"/>
              </a:lnSpc>
            </a:pPr>
            <a:r>
              <a:rPr lang="en-US" sz="2100">
                <a:solidFill>
                  <a:srgbClr val="303030"/>
                </a:solidFill>
                <a:latin typeface="Open Sauce SemiBold Bold"/>
              </a:rPr>
              <a:t>our taxonomy categorizes sexist content into four</a:t>
            </a:r>
          </a:p>
          <a:p>
            <a:pPr>
              <a:lnSpc>
                <a:spcPts val="2940"/>
              </a:lnSpc>
            </a:pPr>
            <a:r>
              <a:rPr lang="en-US" sz="2100">
                <a:solidFill>
                  <a:srgbClr val="303030"/>
                </a:solidFill>
                <a:latin typeface="Open Sauce SemiBold Bold"/>
              </a:rPr>
              <a:t>conceptually and analytically separate groups.The</a:t>
            </a:r>
          </a:p>
          <a:p>
            <a:pPr>
              <a:lnSpc>
                <a:spcPts val="2940"/>
              </a:lnSpc>
            </a:pPr>
            <a:r>
              <a:rPr lang="en-US" sz="2100">
                <a:solidFill>
                  <a:srgbClr val="303030"/>
                </a:solidFill>
                <a:latin typeface="Open Sauce SemiBold Bold"/>
              </a:rPr>
              <a:t>four categories are</a:t>
            </a:r>
          </a:p>
          <a:p>
            <a:pPr>
              <a:lnSpc>
                <a:spcPts val="2940"/>
              </a:lnSpc>
            </a:pPr>
            <a:r>
              <a:rPr lang="en-US" sz="2100">
                <a:solidFill>
                  <a:srgbClr val="303030"/>
                </a:solidFill>
                <a:latin typeface="Open Sauce SemiBold Bold"/>
              </a:rPr>
              <a:t>(1) Threats, plans to harm &amp; incitement</a:t>
            </a:r>
          </a:p>
          <a:p>
            <a:pPr>
              <a:lnSpc>
                <a:spcPts val="2940"/>
              </a:lnSpc>
            </a:pPr>
            <a:r>
              <a:rPr lang="en-US" sz="2100">
                <a:solidFill>
                  <a:srgbClr val="303030"/>
                </a:solidFill>
                <a:latin typeface="Open Sauce SemiBold Bold"/>
              </a:rPr>
              <a:t>(2) Derogation</a:t>
            </a:r>
          </a:p>
          <a:p>
            <a:pPr>
              <a:lnSpc>
                <a:spcPts val="2940"/>
              </a:lnSpc>
            </a:pPr>
            <a:r>
              <a:rPr lang="en-US" sz="2100">
                <a:solidFill>
                  <a:srgbClr val="303030"/>
                </a:solidFill>
                <a:latin typeface="Open Sauce SemiBold Bold"/>
              </a:rPr>
              <a:t>(3) Animosity</a:t>
            </a:r>
          </a:p>
          <a:p>
            <a:pPr>
              <a:lnSpc>
                <a:spcPts val="2940"/>
              </a:lnSpc>
            </a:pPr>
            <a:r>
              <a:rPr lang="en-US" sz="2100">
                <a:solidFill>
                  <a:srgbClr val="303030"/>
                </a:solidFill>
                <a:latin typeface="Open Sauce SemiBold Bold"/>
              </a:rPr>
              <a:t>(4) Prejudiced Discussion</a:t>
            </a:r>
          </a:p>
        </p:txBody>
      </p:sp>
      <p:sp>
        <p:nvSpPr>
          <p:cNvPr id="11" name="TextBox 11"/>
          <p:cNvSpPr txBox="1"/>
          <p:nvPr/>
        </p:nvSpPr>
        <p:spPr>
          <a:xfrm>
            <a:off x="12263651" y="587066"/>
            <a:ext cx="2160836" cy="638175"/>
          </a:xfrm>
          <a:prstGeom prst="rect">
            <a:avLst/>
          </a:prstGeom>
        </p:spPr>
        <p:txBody>
          <a:bodyPr lIns="0" tIns="0" rIns="0" bIns="0" rtlCol="0" anchor="t">
            <a:spAutoFit/>
          </a:bodyPr>
          <a:lstStyle/>
          <a:p>
            <a:pPr>
              <a:lnSpc>
                <a:spcPts val="5040"/>
              </a:lnSpc>
            </a:pPr>
            <a:r>
              <a:rPr lang="en-US" sz="4200">
                <a:solidFill>
                  <a:srgbClr val="303030"/>
                </a:solidFill>
                <a:latin typeface="Open Sauce SemiBold Bold"/>
              </a:rPr>
              <a:t>TASK C </a:t>
            </a:r>
          </a:p>
        </p:txBody>
      </p:sp>
      <p:grpSp>
        <p:nvGrpSpPr>
          <p:cNvPr id="12" name="Group 12"/>
          <p:cNvGrpSpPr/>
          <p:nvPr/>
        </p:nvGrpSpPr>
        <p:grpSpPr>
          <a:xfrm>
            <a:off x="12263651" y="1878405"/>
            <a:ext cx="1150247" cy="91592"/>
            <a:chOff x="0" y="0"/>
            <a:chExt cx="1913890" cy="152400"/>
          </a:xfrm>
        </p:grpSpPr>
        <p:sp>
          <p:nvSpPr>
            <p:cNvPr id="13" name="Freeform 13"/>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14" name="TextBox 14"/>
          <p:cNvSpPr txBox="1"/>
          <p:nvPr/>
        </p:nvSpPr>
        <p:spPr>
          <a:xfrm>
            <a:off x="12398045" y="2735542"/>
            <a:ext cx="3139769" cy="4080510"/>
          </a:xfrm>
          <a:prstGeom prst="rect">
            <a:avLst/>
          </a:prstGeom>
        </p:spPr>
        <p:txBody>
          <a:bodyPr lIns="0" tIns="0" rIns="0" bIns="0" rtlCol="0" anchor="t">
            <a:spAutoFit/>
          </a:bodyPr>
          <a:lstStyle/>
          <a:p>
            <a:pPr>
              <a:lnSpc>
                <a:spcPts val="2940"/>
              </a:lnSpc>
            </a:pPr>
            <a:r>
              <a:rPr lang="en-US" sz="2100">
                <a:solidFill>
                  <a:srgbClr val="303030"/>
                </a:solidFill>
                <a:latin typeface="Open Sauce SemiBold Bold"/>
              </a:rPr>
              <a:t>Task C identifies one of 11 fine-grained sexism vectors.</a:t>
            </a:r>
          </a:p>
          <a:p>
            <a:pPr>
              <a:lnSpc>
                <a:spcPts val="2940"/>
              </a:lnSpc>
            </a:pPr>
            <a:endParaRPr lang="en-US" sz="2100">
              <a:solidFill>
                <a:srgbClr val="303030"/>
              </a:solidFill>
              <a:latin typeface="Open Sauce SemiBold Bold"/>
            </a:endParaRPr>
          </a:p>
          <a:p>
            <a:pPr>
              <a:lnSpc>
                <a:spcPts val="2940"/>
              </a:lnSpc>
            </a:pPr>
            <a:r>
              <a:rPr lang="en-US" sz="2100">
                <a:solidFill>
                  <a:srgbClr val="303030"/>
                </a:solidFill>
                <a:latin typeface="Open Sauce SemiBold Bold"/>
              </a:rPr>
              <a:t> The third level of our taxonomy disaggregates each category of sexism into fine-grained sexism vectors.</a:t>
            </a:r>
          </a:p>
          <a:p>
            <a:pPr>
              <a:lnSpc>
                <a:spcPts val="2940"/>
              </a:lnSpc>
            </a:pPr>
            <a:endParaRPr lang="en-US" sz="2100">
              <a:solidFill>
                <a:srgbClr val="303030"/>
              </a:solidFill>
              <a:latin typeface="Open Sauce SemiBold Bold"/>
            </a:endParaRPr>
          </a:p>
        </p:txBody>
      </p:sp>
      <p:sp>
        <p:nvSpPr>
          <p:cNvPr id="15" name="TextBox 15"/>
          <p:cNvSpPr txBox="1"/>
          <p:nvPr/>
        </p:nvSpPr>
        <p:spPr>
          <a:xfrm>
            <a:off x="17623722" y="9563836"/>
            <a:ext cx="220117" cy="438785"/>
          </a:xfrm>
          <a:prstGeom prst="rect">
            <a:avLst/>
          </a:prstGeom>
        </p:spPr>
        <p:txBody>
          <a:bodyPr lIns="0" tIns="0" rIns="0" bIns="0" rtlCol="0" anchor="t">
            <a:spAutoFit/>
          </a:bodyPr>
          <a:lstStyle/>
          <a:p>
            <a:pPr algn="ctr">
              <a:lnSpc>
                <a:spcPts val="3639"/>
              </a:lnSpc>
              <a:spcBef>
                <a:spcPct val="0"/>
              </a:spcBef>
            </a:pPr>
            <a:r>
              <a:rPr lang="en-US" sz="2599">
                <a:solidFill>
                  <a:srgbClr val="303030"/>
                </a:solidFill>
                <a:latin typeface="Open Sauce SemiBold"/>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511" r="2179" b="3044"/>
          <a:stretch>
            <a:fillRect/>
          </a:stretch>
        </p:blipFill>
        <p:spPr>
          <a:xfrm>
            <a:off x="0" y="0"/>
            <a:ext cx="18288000" cy="10287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TextBox 2"/>
          <p:cNvSpPr txBox="1"/>
          <p:nvPr/>
        </p:nvSpPr>
        <p:spPr>
          <a:xfrm>
            <a:off x="753552" y="798895"/>
            <a:ext cx="17263318" cy="676275"/>
          </a:xfrm>
          <a:prstGeom prst="rect">
            <a:avLst/>
          </a:prstGeom>
        </p:spPr>
        <p:txBody>
          <a:bodyPr lIns="0" tIns="0" rIns="0" bIns="0" rtlCol="0" anchor="t">
            <a:spAutoFit/>
          </a:bodyPr>
          <a:lstStyle/>
          <a:p>
            <a:pPr>
              <a:lnSpc>
                <a:spcPts val="5399"/>
              </a:lnSpc>
            </a:pPr>
            <a:r>
              <a:rPr lang="en-US" sz="4499">
                <a:solidFill>
                  <a:srgbClr val="E6E6E6"/>
                </a:solidFill>
                <a:latin typeface="Open Sauce SemiBold Bold"/>
              </a:rPr>
              <a:t> "I can't believe you're so emotional, typical of your gender" </a:t>
            </a:r>
          </a:p>
        </p:txBody>
      </p:sp>
      <p:sp>
        <p:nvSpPr>
          <p:cNvPr id="5" name="TextBox 5"/>
          <p:cNvSpPr txBox="1"/>
          <p:nvPr/>
        </p:nvSpPr>
        <p:spPr>
          <a:xfrm>
            <a:off x="17664414" y="9293717"/>
            <a:ext cx="220712" cy="438785"/>
          </a:xfrm>
          <a:prstGeom prst="rect">
            <a:avLst/>
          </a:prstGeom>
        </p:spPr>
        <p:txBody>
          <a:bodyPr lIns="0" tIns="0" rIns="0" bIns="0" rtlCol="0" anchor="t">
            <a:spAutoFit/>
          </a:bodyPr>
          <a:lstStyle/>
          <a:p>
            <a:pPr algn="ctr">
              <a:lnSpc>
                <a:spcPts val="3639"/>
              </a:lnSpc>
              <a:spcBef>
                <a:spcPct val="0"/>
              </a:spcBef>
            </a:pPr>
            <a:r>
              <a:rPr lang="en-US" sz="2599">
                <a:solidFill>
                  <a:srgbClr val="E6E6E6"/>
                </a:solidFill>
                <a:latin typeface="Open Sauce SemiBold"/>
              </a:rPr>
              <a:t>8</a:t>
            </a:r>
          </a:p>
        </p:txBody>
      </p:sp>
      <p:grpSp>
        <p:nvGrpSpPr>
          <p:cNvPr id="6" name="Group 6"/>
          <p:cNvGrpSpPr/>
          <p:nvPr/>
        </p:nvGrpSpPr>
        <p:grpSpPr>
          <a:xfrm>
            <a:off x="1028700" y="3464859"/>
            <a:ext cx="4325758" cy="4678525"/>
            <a:chOff x="0" y="0"/>
            <a:chExt cx="5767677" cy="6238033"/>
          </a:xfrm>
        </p:grpSpPr>
        <p:sp>
          <p:nvSpPr>
            <p:cNvPr id="7" name="TextBox 7"/>
            <p:cNvSpPr txBox="1"/>
            <p:nvPr/>
          </p:nvSpPr>
          <p:spPr>
            <a:xfrm>
              <a:off x="0" y="2297977"/>
              <a:ext cx="5767677" cy="3940056"/>
            </a:xfrm>
            <a:prstGeom prst="rect">
              <a:avLst/>
            </a:prstGeom>
          </p:spPr>
          <p:txBody>
            <a:bodyPr lIns="0" tIns="0" rIns="0" bIns="0" rtlCol="0" anchor="t">
              <a:spAutoFit/>
            </a:bodyPr>
            <a:lstStyle/>
            <a:p>
              <a:pPr marL="0" lvl="0" indent="0" algn="l">
                <a:lnSpc>
                  <a:spcPts val="2940"/>
                </a:lnSpc>
                <a:spcBef>
                  <a:spcPct val="0"/>
                </a:spcBef>
              </a:pPr>
              <a:r>
                <a:rPr lang="en-US" sz="2100">
                  <a:solidFill>
                    <a:srgbClr val="FFFFFF"/>
                  </a:solidFill>
                  <a:latin typeface="Open Sauce SemiBold Bold"/>
                </a:rPr>
                <a:t>The sentence is sexist because it makes a baseless generalization about women's emotions and reinforces gender stereotypes that women are overly emotional and unable to control their feelings.</a:t>
              </a:r>
            </a:p>
          </p:txBody>
        </p:sp>
        <p:grpSp>
          <p:nvGrpSpPr>
            <p:cNvPr id="8" name="Group 8"/>
            <p:cNvGrpSpPr/>
            <p:nvPr/>
          </p:nvGrpSpPr>
          <p:grpSpPr>
            <a:xfrm>
              <a:off x="0" y="0"/>
              <a:ext cx="1533663" cy="122123"/>
              <a:chOff x="0" y="0"/>
              <a:chExt cx="1913890" cy="152400"/>
            </a:xfrm>
          </p:grpSpPr>
          <p:sp>
            <p:nvSpPr>
              <p:cNvPr id="9" name="Freeform 9"/>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10" name="TextBox 10"/>
            <p:cNvSpPr txBox="1"/>
            <p:nvPr/>
          </p:nvSpPr>
          <p:spPr>
            <a:xfrm>
              <a:off x="0" y="631915"/>
              <a:ext cx="2883839" cy="503076"/>
            </a:xfrm>
            <a:prstGeom prst="rect">
              <a:avLst/>
            </a:prstGeom>
          </p:spPr>
          <p:txBody>
            <a:bodyPr lIns="0" tIns="0" rIns="0" bIns="0" rtlCol="0" anchor="t">
              <a:spAutoFit/>
            </a:bodyPr>
            <a:lstStyle/>
            <a:p>
              <a:pPr>
                <a:lnSpc>
                  <a:spcPts val="3359"/>
                </a:lnSpc>
              </a:pPr>
              <a:r>
                <a:rPr lang="en-US" sz="2399">
                  <a:solidFill>
                    <a:srgbClr val="FFFFFF"/>
                  </a:solidFill>
                  <a:latin typeface="Open Sauce SemiBold"/>
                </a:rPr>
                <a:t>01.Task A  </a:t>
              </a:r>
            </a:p>
          </p:txBody>
        </p:sp>
      </p:grpSp>
      <p:grpSp>
        <p:nvGrpSpPr>
          <p:cNvPr id="11" name="Group 11"/>
          <p:cNvGrpSpPr/>
          <p:nvPr/>
        </p:nvGrpSpPr>
        <p:grpSpPr>
          <a:xfrm>
            <a:off x="6794762" y="3450217"/>
            <a:ext cx="4698476" cy="4292299"/>
            <a:chOff x="0" y="0"/>
            <a:chExt cx="6264635" cy="5723066"/>
          </a:xfrm>
        </p:grpSpPr>
        <p:sp>
          <p:nvSpPr>
            <p:cNvPr id="12" name="TextBox 12"/>
            <p:cNvSpPr txBox="1"/>
            <p:nvPr/>
          </p:nvSpPr>
          <p:spPr>
            <a:xfrm>
              <a:off x="0" y="2278454"/>
              <a:ext cx="6264635" cy="3444612"/>
            </a:xfrm>
            <a:prstGeom prst="rect">
              <a:avLst/>
            </a:prstGeom>
          </p:spPr>
          <p:txBody>
            <a:bodyPr lIns="0" tIns="0" rIns="0" bIns="0" rtlCol="0" anchor="t">
              <a:spAutoFit/>
            </a:bodyPr>
            <a:lstStyle/>
            <a:p>
              <a:pPr marL="0" lvl="0" indent="0" algn="l">
                <a:lnSpc>
                  <a:spcPts val="2940"/>
                </a:lnSpc>
                <a:spcBef>
                  <a:spcPct val="0"/>
                </a:spcBef>
              </a:pPr>
              <a:r>
                <a:rPr lang="en-US" sz="2100">
                  <a:solidFill>
                    <a:srgbClr val="FFFFFF"/>
                  </a:solidFill>
                  <a:latin typeface="Open Sauce SemiBold Bold"/>
                </a:rPr>
                <a:t>This statement falls under the category of "animosity," It characterizes women in a derogatory manner by reducing them to emotional beings who are not in control of their emotions</a:t>
              </a:r>
            </a:p>
          </p:txBody>
        </p:sp>
        <p:grpSp>
          <p:nvGrpSpPr>
            <p:cNvPr id="13" name="Group 13"/>
            <p:cNvGrpSpPr/>
            <p:nvPr/>
          </p:nvGrpSpPr>
          <p:grpSpPr>
            <a:xfrm>
              <a:off x="0" y="0"/>
              <a:ext cx="1533663" cy="122123"/>
              <a:chOff x="0" y="0"/>
              <a:chExt cx="1913890" cy="152400"/>
            </a:xfrm>
          </p:grpSpPr>
          <p:sp>
            <p:nvSpPr>
              <p:cNvPr id="14" name="Freeform 14"/>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15" name="TextBox 15"/>
            <p:cNvSpPr txBox="1"/>
            <p:nvPr/>
          </p:nvSpPr>
          <p:spPr>
            <a:xfrm>
              <a:off x="47847" y="816249"/>
              <a:ext cx="3084470" cy="503076"/>
            </a:xfrm>
            <a:prstGeom prst="rect">
              <a:avLst/>
            </a:prstGeom>
          </p:spPr>
          <p:txBody>
            <a:bodyPr lIns="0" tIns="0" rIns="0" bIns="0" rtlCol="0" anchor="t">
              <a:spAutoFit/>
            </a:bodyPr>
            <a:lstStyle/>
            <a:p>
              <a:pPr>
                <a:lnSpc>
                  <a:spcPts val="3359"/>
                </a:lnSpc>
              </a:pPr>
              <a:r>
                <a:rPr lang="en-US" sz="2399">
                  <a:solidFill>
                    <a:srgbClr val="FFFFFF"/>
                  </a:solidFill>
                  <a:latin typeface="Open Sauce SemiBold"/>
                </a:rPr>
                <a:t>02.Task B </a:t>
              </a:r>
            </a:p>
          </p:txBody>
        </p:sp>
      </p:grpSp>
      <p:grpSp>
        <p:nvGrpSpPr>
          <p:cNvPr id="17" name="Group 17"/>
          <p:cNvGrpSpPr/>
          <p:nvPr/>
        </p:nvGrpSpPr>
        <p:grpSpPr>
          <a:xfrm>
            <a:off x="12933542" y="3450217"/>
            <a:ext cx="4325758" cy="4678525"/>
            <a:chOff x="0" y="0"/>
            <a:chExt cx="5767677" cy="6238033"/>
          </a:xfrm>
        </p:grpSpPr>
        <p:sp>
          <p:nvSpPr>
            <p:cNvPr id="18" name="TextBox 18"/>
            <p:cNvSpPr txBox="1"/>
            <p:nvPr/>
          </p:nvSpPr>
          <p:spPr>
            <a:xfrm>
              <a:off x="0" y="2297977"/>
              <a:ext cx="5767677" cy="3940056"/>
            </a:xfrm>
            <a:prstGeom prst="rect">
              <a:avLst/>
            </a:prstGeom>
          </p:spPr>
          <p:txBody>
            <a:bodyPr lIns="0" tIns="0" rIns="0" bIns="0" rtlCol="0" anchor="t">
              <a:spAutoFit/>
            </a:bodyPr>
            <a:lstStyle/>
            <a:p>
              <a:pPr marL="0" lvl="0" indent="0" algn="l">
                <a:lnSpc>
                  <a:spcPts val="2940"/>
                </a:lnSpc>
                <a:spcBef>
                  <a:spcPct val="0"/>
                </a:spcBef>
              </a:pPr>
              <a:r>
                <a:rPr lang="en-US" sz="2100">
                  <a:solidFill>
                    <a:srgbClr val="FFFFFF"/>
                  </a:solidFill>
                  <a:latin typeface="Open Sauce SemiBold Bold"/>
                </a:rPr>
                <a:t>This statement would fall under the factor of "immutable gender differences and gender stereotypes." It reinforces the harmful stereotype that women are overly emotional and cannot handle stressful situations.</a:t>
              </a:r>
            </a:p>
          </p:txBody>
        </p:sp>
        <p:grpSp>
          <p:nvGrpSpPr>
            <p:cNvPr id="19" name="Group 19"/>
            <p:cNvGrpSpPr/>
            <p:nvPr/>
          </p:nvGrpSpPr>
          <p:grpSpPr>
            <a:xfrm>
              <a:off x="0" y="0"/>
              <a:ext cx="1533663" cy="122123"/>
              <a:chOff x="0" y="0"/>
              <a:chExt cx="1913890" cy="152400"/>
            </a:xfrm>
          </p:grpSpPr>
          <p:sp>
            <p:nvSpPr>
              <p:cNvPr id="20" name="Freeform 20"/>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21" name="TextBox 21"/>
            <p:cNvSpPr txBox="1"/>
            <p:nvPr/>
          </p:nvSpPr>
          <p:spPr>
            <a:xfrm>
              <a:off x="0" y="631915"/>
              <a:ext cx="2468394" cy="503076"/>
            </a:xfrm>
            <a:prstGeom prst="rect">
              <a:avLst/>
            </a:prstGeom>
          </p:spPr>
          <p:txBody>
            <a:bodyPr lIns="0" tIns="0" rIns="0" bIns="0" rtlCol="0" anchor="t">
              <a:spAutoFit/>
            </a:bodyPr>
            <a:lstStyle/>
            <a:p>
              <a:pPr>
                <a:lnSpc>
                  <a:spcPts val="3359"/>
                </a:lnSpc>
              </a:pPr>
              <a:r>
                <a:rPr lang="en-US" sz="2399">
                  <a:solidFill>
                    <a:srgbClr val="FFFFFF"/>
                  </a:solidFill>
                  <a:latin typeface="Open Sauce SemiBold"/>
                </a:rPr>
                <a:t>03. Task C</a:t>
              </a:r>
            </a:p>
          </p:txBody>
        </p:sp>
      </p:grpSp>
      <p:grpSp>
        <p:nvGrpSpPr>
          <p:cNvPr id="22" name="Group 22"/>
          <p:cNvGrpSpPr/>
          <p:nvPr/>
        </p:nvGrpSpPr>
        <p:grpSpPr>
          <a:xfrm rot="5400000">
            <a:off x="-190024" y="1194382"/>
            <a:ext cx="1491987" cy="118805"/>
            <a:chOff x="0" y="0"/>
            <a:chExt cx="1913890" cy="152400"/>
          </a:xfrm>
        </p:grpSpPr>
        <p:sp>
          <p:nvSpPr>
            <p:cNvPr id="23" name="Freeform 23"/>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24" name="AutoShape 24"/>
          <p:cNvSpPr/>
          <p:nvPr/>
        </p:nvSpPr>
        <p:spPr>
          <a:xfrm rot="-5400000">
            <a:off x="9801490" y="-7325916"/>
            <a:ext cx="61788" cy="19664768"/>
          </a:xfrm>
          <a:prstGeom prst="rect">
            <a:avLst/>
          </a:prstGeom>
          <a:solidFill>
            <a:srgbClr val="FFFFFF"/>
          </a:solid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4" name="TextBox 4"/>
          <p:cNvSpPr txBox="1"/>
          <p:nvPr/>
        </p:nvSpPr>
        <p:spPr>
          <a:xfrm>
            <a:off x="925326" y="510125"/>
            <a:ext cx="10902321" cy="883444"/>
          </a:xfrm>
          <a:prstGeom prst="rect">
            <a:avLst/>
          </a:prstGeom>
        </p:spPr>
        <p:txBody>
          <a:bodyPr lIns="0" tIns="0" rIns="0" bIns="0" rtlCol="0" anchor="t">
            <a:spAutoFit/>
          </a:bodyPr>
          <a:lstStyle/>
          <a:p>
            <a:pPr>
              <a:lnSpc>
                <a:spcPts val="6959"/>
              </a:lnSpc>
            </a:pPr>
            <a:r>
              <a:rPr lang="en-US" sz="5799" spc="579">
                <a:solidFill>
                  <a:srgbClr val="BF2D00"/>
                </a:solidFill>
                <a:latin typeface="Open Sauce SemiBold Bold"/>
              </a:rPr>
              <a:t>DATASET COLLECTION</a:t>
            </a:r>
          </a:p>
        </p:txBody>
      </p:sp>
      <p:sp>
        <p:nvSpPr>
          <p:cNvPr id="5" name="TextBox 5"/>
          <p:cNvSpPr txBox="1"/>
          <p:nvPr/>
        </p:nvSpPr>
        <p:spPr>
          <a:xfrm>
            <a:off x="925326" y="3220797"/>
            <a:ext cx="5761260" cy="2501265"/>
          </a:xfrm>
          <a:prstGeom prst="rect">
            <a:avLst/>
          </a:prstGeom>
        </p:spPr>
        <p:txBody>
          <a:bodyPr lIns="0" tIns="0" rIns="0" bIns="0" rtlCol="0" anchor="t">
            <a:spAutoFit/>
          </a:bodyPr>
          <a:lstStyle/>
          <a:p>
            <a:pPr>
              <a:lnSpc>
                <a:spcPts val="3359"/>
              </a:lnSpc>
            </a:pPr>
            <a:r>
              <a:rPr lang="en-US" sz="2400" dirty="0">
                <a:solidFill>
                  <a:srgbClr val="303030"/>
                </a:solidFill>
                <a:latin typeface="Open Sauce SemiBold"/>
              </a:rPr>
              <a:t>The Dataset was provided by </a:t>
            </a:r>
            <a:r>
              <a:rPr lang="en-US" sz="2400" dirty="0" err="1">
                <a:solidFill>
                  <a:srgbClr val="303030"/>
                </a:solidFill>
                <a:latin typeface="Open Sauce SemiBold Bold"/>
              </a:rPr>
              <a:t>SemEval</a:t>
            </a:r>
            <a:r>
              <a:rPr lang="en-US" sz="2400" dirty="0">
                <a:solidFill>
                  <a:srgbClr val="303030"/>
                </a:solidFill>
                <a:latin typeface="Open Sauce SemiBold Bold"/>
              </a:rPr>
              <a:t> 2023 Task 10 - Explainable Detection of Online Sexism (EDOS).</a:t>
            </a:r>
            <a:r>
              <a:rPr lang="en-US" sz="2400" dirty="0">
                <a:solidFill>
                  <a:srgbClr val="303030"/>
                </a:solidFill>
                <a:latin typeface="Open Sauce SemiBold"/>
              </a:rPr>
              <a:t> Our labeled dataset has 14000 entries from Gab alternative for Twitter and from Reddit.</a:t>
            </a:r>
          </a:p>
        </p:txBody>
      </p:sp>
      <p:grpSp>
        <p:nvGrpSpPr>
          <p:cNvPr id="6" name="Group 6"/>
          <p:cNvGrpSpPr/>
          <p:nvPr/>
        </p:nvGrpSpPr>
        <p:grpSpPr>
          <a:xfrm>
            <a:off x="925326" y="6605093"/>
            <a:ext cx="1188692" cy="94654"/>
            <a:chOff x="0" y="0"/>
            <a:chExt cx="1913890" cy="152400"/>
          </a:xfrm>
        </p:grpSpPr>
        <p:sp>
          <p:nvSpPr>
            <p:cNvPr id="7" name="Freeform 7"/>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8" name="TextBox 8"/>
          <p:cNvSpPr txBox="1"/>
          <p:nvPr/>
        </p:nvSpPr>
        <p:spPr>
          <a:xfrm>
            <a:off x="17813296" y="9632554"/>
            <a:ext cx="207466" cy="4222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Open Sauce SemiBold"/>
              </a:rPr>
              <a:t>9</a:t>
            </a:r>
          </a:p>
        </p:txBody>
      </p:sp>
      <p:grpSp>
        <p:nvGrpSpPr>
          <p:cNvPr id="9" name="Group 9"/>
          <p:cNvGrpSpPr/>
          <p:nvPr/>
        </p:nvGrpSpPr>
        <p:grpSpPr>
          <a:xfrm rot="5400000">
            <a:off x="-32604" y="818479"/>
            <a:ext cx="1312899" cy="169885"/>
            <a:chOff x="0" y="0"/>
            <a:chExt cx="1913890" cy="247651"/>
          </a:xfrm>
        </p:grpSpPr>
        <p:sp>
          <p:nvSpPr>
            <p:cNvPr id="10" name="Freeform 10"/>
            <p:cNvSpPr/>
            <p:nvPr/>
          </p:nvSpPr>
          <p:spPr>
            <a:xfrm>
              <a:off x="0" y="0"/>
              <a:ext cx="1913890" cy="247651"/>
            </a:xfrm>
            <a:custGeom>
              <a:avLst/>
              <a:gdLst/>
              <a:ahLst/>
              <a:cxnLst/>
              <a:rect l="l" t="t" r="r" b="b"/>
              <a:pathLst>
                <a:path w="1913890" h="247651">
                  <a:moveTo>
                    <a:pt x="0" y="0"/>
                  </a:moveTo>
                  <a:lnTo>
                    <a:pt x="1913890" y="0"/>
                  </a:lnTo>
                  <a:lnTo>
                    <a:pt x="1913890" y="247651"/>
                  </a:lnTo>
                  <a:lnTo>
                    <a:pt x="0" y="247651"/>
                  </a:lnTo>
                  <a:close/>
                </a:path>
              </a:pathLst>
            </a:custGeom>
            <a:solidFill>
              <a:srgbClr val="000000"/>
            </a:solidFill>
          </p:spPr>
        </p:sp>
      </p:grpSp>
      <p:sp>
        <p:nvSpPr>
          <p:cNvPr id="11" name="AutoShape 11"/>
          <p:cNvSpPr/>
          <p:nvPr/>
        </p:nvSpPr>
        <p:spPr>
          <a:xfrm rot="-5400000">
            <a:off x="9801490" y="-7879539"/>
            <a:ext cx="61788" cy="19664768"/>
          </a:xfrm>
          <a:prstGeom prst="rect">
            <a:avLst/>
          </a:prstGeom>
          <a:solidFill>
            <a:srgbClr val="303030"/>
          </a:solidFill>
        </p:spPr>
      </p:sp>
      <p:sp>
        <p:nvSpPr>
          <p:cNvPr id="12" name="TextBox 12"/>
          <p:cNvSpPr txBox="1"/>
          <p:nvPr/>
        </p:nvSpPr>
        <p:spPr>
          <a:xfrm>
            <a:off x="9832384" y="3229521"/>
            <a:ext cx="5761260" cy="2082165"/>
          </a:xfrm>
          <a:prstGeom prst="rect">
            <a:avLst/>
          </a:prstGeom>
        </p:spPr>
        <p:txBody>
          <a:bodyPr lIns="0" tIns="0" rIns="0" bIns="0" rtlCol="0" anchor="t">
            <a:spAutoFit/>
          </a:bodyPr>
          <a:lstStyle/>
          <a:p>
            <a:pPr>
              <a:lnSpc>
                <a:spcPts val="3359"/>
              </a:lnSpc>
            </a:pPr>
            <a:r>
              <a:rPr lang="en-US" sz="2400">
                <a:solidFill>
                  <a:srgbClr val="303030"/>
                </a:solidFill>
                <a:latin typeface="Open Sauce SemiBold"/>
              </a:rPr>
              <a:t>The training data consists of 14,000</a:t>
            </a:r>
          </a:p>
          <a:p>
            <a:pPr>
              <a:lnSpc>
                <a:spcPts val="3359"/>
              </a:lnSpc>
            </a:pPr>
            <a:r>
              <a:rPr lang="en-US" sz="2400">
                <a:solidFill>
                  <a:srgbClr val="303030"/>
                </a:solidFill>
                <a:latin typeface="Open Sauce SemiBold"/>
              </a:rPr>
              <a:t>entries with 10602 as not sexist and 3398 as sexist entries. The dataset is divided into 70% for training and 30% for testing.</a:t>
            </a:r>
          </a:p>
        </p:txBody>
      </p:sp>
      <p:grpSp>
        <p:nvGrpSpPr>
          <p:cNvPr id="13" name="Group 13"/>
          <p:cNvGrpSpPr/>
          <p:nvPr/>
        </p:nvGrpSpPr>
        <p:grpSpPr>
          <a:xfrm>
            <a:off x="9832384" y="2830868"/>
            <a:ext cx="1188692" cy="94654"/>
            <a:chOff x="0" y="0"/>
            <a:chExt cx="1913890" cy="152400"/>
          </a:xfrm>
        </p:grpSpPr>
        <p:sp>
          <p:nvSpPr>
            <p:cNvPr id="14" name="Freeform 14"/>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15" name="TextBox 15"/>
          <p:cNvSpPr txBox="1"/>
          <p:nvPr/>
        </p:nvSpPr>
        <p:spPr>
          <a:xfrm>
            <a:off x="10090633" y="7315539"/>
            <a:ext cx="5761260" cy="1663065"/>
          </a:xfrm>
          <a:prstGeom prst="rect">
            <a:avLst/>
          </a:prstGeom>
        </p:spPr>
        <p:txBody>
          <a:bodyPr lIns="0" tIns="0" rIns="0" bIns="0" rtlCol="0" anchor="t">
            <a:spAutoFit/>
          </a:bodyPr>
          <a:lstStyle/>
          <a:p>
            <a:pPr>
              <a:lnSpc>
                <a:spcPts val="3359"/>
              </a:lnSpc>
            </a:pPr>
            <a:r>
              <a:rPr lang="en-US" sz="2400">
                <a:solidFill>
                  <a:srgbClr val="303030"/>
                </a:solidFill>
                <a:latin typeface="Open Sauce SemiBold"/>
              </a:rPr>
              <a:t>All entries are labeled initially by professional annotators. All of the annotators and specialists</a:t>
            </a:r>
          </a:p>
          <a:p>
            <a:pPr>
              <a:lnSpc>
                <a:spcPts val="3359"/>
              </a:lnSpc>
            </a:pPr>
            <a:r>
              <a:rPr lang="en-US" sz="2400">
                <a:solidFill>
                  <a:srgbClr val="303030"/>
                </a:solidFill>
                <a:latin typeface="Open Sauce SemiBold"/>
              </a:rPr>
              <a:t>were women. </a:t>
            </a:r>
          </a:p>
        </p:txBody>
      </p:sp>
      <p:grpSp>
        <p:nvGrpSpPr>
          <p:cNvPr id="16" name="Group 16"/>
          <p:cNvGrpSpPr/>
          <p:nvPr/>
        </p:nvGrpSpPr>
        <p:grpSpPr>
          <a:xfrm>
            <a:off x="10090633" y="6605093"/>
            <a:ext cx="1188692" cy="94654"/>
            <a:chOff x="0" y="0"/>
            <a:chExt cx="1913890" cy="152400"/>
          </a:xfrm>
        </p:grpSpPr>
        <p:sp>
          <p:nvSpPr>
            <p:cNvPr id="17" name="Freeform 17"/>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
        <p:nvSpPr>
          <p:cNvPr id="18" name="TextBox 18"/>
          <p:cNvSpPr txBox="1"/>
          <p:nvPr/>
        </p:nvSpPr>
        <p:spPr>
          <a:xfrm>
            <a:off x="925326" y="6849366"/>
            <a:ext cx="7641665" cy="2920365"/>
          </a:xfrm>
          <a:prstGeom prst="rect">
            <a:avLst/>
          </a:prstGeom>
        </p:spPr>
        <p:txBody>
          <a:bodyPr lIns="0" tIns="0" rIns="0" bIns="0" rtlCol="0" anchor="t">
            <a:spAutoFit/>
          </a:bodyPr>
          <a:lstStyle/>
          <a:p>
            <a:pPr>
              <a:lnSpc>
                <a:spcPts val="3359"/>
              </a:lnSpc>
            </a:pPr>
            <a:r>
              <a:rPr lang="en-US" sz="2400">
                <a:solidFill>
                  <a:srgbClr val="303030"/>
                </a:solidFill>
                <a:latin typeface="Open Sauce SemiBold"/>
              </a:rPr>
              <a:t>The columns</a:t>
            </a:r>
          </a:p>
          <a:p>
            <a:pPr>
              <a:lnSpc>
                <a:spcPts val="3359"/>
              </a:lnSpc>
            </a:pPr>
            <a:r>
              <a:rPr lang="en-US" sz="2400">
                <a:solidFill>
                  <a:srgbClr val="303030"/>
                </a:solidFill>
                <a:latin typeface="Open Sauce SemiBold"/>
              </a:rPr>
              <a:t>are as follows: rewire id: a unique identifier for</a:t>
            </a:r>
          </a:p>
          <a:p>
            <a:pPr>
              <a:lnSpc>
                <a:spcPts val="3359"/>
              </a:lnSpc>
            </a:pPr>
            <a:r>
              <a:rPr lang="en-US" sz="2400">
                <a:solidFill>
                  <a:srgbClr val="303030"/>
                </a:solidFill>
                <a:latin typeface="Open Sauce SemiBold"/>
              </a:rPr>
              <a:t>each entry text: the input text label Task A: "label</a:t>
            </a:r>
          </a:p>
          <a:p>
            <a:pPr>
              <a:lnSpc>
                <a:spcPts val="3359"/>
              </a:lnSpc>
            </a:pPr>
            <a:r>
              <a:rPr lang="en-US" sz="2400">
                <a:solidFill>
                  <a:srgbClr val="303030"/>
                </a:solidFill>
                <a:latin typeface="Open Sauce SemiBold"/>
              </a:rPr>
              <a:t>Sexist" which means to detect whether it’s sexist</a:t>
            </a:r>
          </a:p>
          <a:p>
            <a:pPr>
              <a:lnSpc>
                <a:spcPts val="3359"/>
              </a:lnSpc>
            </a:pPr>
            <a:r>
              <a:rPr lang="en-US" sz="2400">
                <a:solidFill>
                  <a:srgbClr val="303030"/>
                </a:solidFill>
                <a:latin typeface="Open Sauce SemiBold"/>
              </a:rPr>
              <a:t>or not, Task B: "label category" which differs for 4</a:t>
            </a:r>
          </a:p>
          <a:p>
            <a:pPr>
              <a:lnSpc>
                <a:spcPts val="3359"/>
              </a:lnSpc>
            </a:pPr>
            <a:r>
              <a:rPr lang="en-US" sz="2400">
                <a:solidFill>
                  <a:srgbClr val="303030"/>
                </a:solidFill>
                <a:latin typeface="Open Sauce SemiBold"/>
              </a:rPr>
              <a:t>different categories, Task C: label vector identifies</a:t>
            </a:r>
          </a:p>
          <a:p>
            <a:pPr>
              <a:lnSpc>
                <a:spcPts val="3359"/>
              </a:lnSpc>
            </a:pPr>
            <a:r>
              <a:rPr lang="en-US" sz="2400">
                <a:solidFill>
                  <a:srgbClr val="303030"/>
                </a:solidFill>
                <a:latin typeface="Open Sauce SemiBold"/>
              </a:rPr>
              <a:t>one of the 11-grained sexism vectors</a:t>
            </a:r>
          </a:p>
        </p:txBody>
      </p:sp>
      <p:grpSp>
        <p:nvGrpSpPr>
          <p:cNvPr id="19" name="Group 19"/>
          <p:cNvGrpSpPr/>
          <p:nvPr/>
        </p:nvGrpSpPr>
        <p:grpSpPr>
          <a:xfrm>
            <a:off x="925326" y="2783541"/>
            <a:ext cx="1188692" cy="94654"/>
            <a:chOff x="0" y="0"/>
            <a:chExt cx="1913890" cy="152400"/>
          </a:xfrm>
        </p:grpSpPr>
        <p:sp>
          <p:nvSpPr>
            <p:cNvPr id="20" name="Freeform 20"/>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BF2D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1712</Words>
  <Application>Microsoft Macintosh PowerPoint</Application>
  <PresentationFormat>Custom</PresentationFormat>
  <Paragraphs>177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Open Sauce Light Bold</vt:lpstr>
      <vt:lpstr>Open Sauce SemiBold Bold</vt:lpstr>
      <vt:lpstr>Arial</vt:lpstr>
      <vt:lpstr>Calibri</vt:lpstr>
      <vt:lpstr>Open Sauce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NLP_Presentation</dc:title>
  <cp:lastModifiedBy>rudraksh sugandhi</cp:lastModifiedBy>
  <cp:revision>7</cp:revision>
  <dcterms:created xsi:type="dcterms:W3CDTF">2006-08-16T00:00:00Z</dcterms:created>
  <dcterms:modified xsi:type="dcterms:W3CDTF">2023-05-03T04:49:34Z</dcterms:modified>
  <dc:identifier>DAFhm8blUZ0</dc:identifier>
</cp:coreProperties>
</file>