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3" r:id="rId7"/>
    <p:sldId id="260" r:id="rId8"/>
    <p:sldId id="270" r:id="rId9"/>
    <p:sldId id="259" r:id="rId10"/>
    <p:sldId id="264" r:id="rId11"/>
    <p:sldId id="261" r:id="rId12"/>
    <p:sldId id="262" r:id="rId13"/>
  </p:sldIdLst>
  <p:sldSz cx="12192000" cy="6858000"/>
  <p:notesSz cx="6858000" cy="9144000"/>
  <p:embeddedFontLst>
    <p:embeddedFont>
      <p:font typeface="Poppins" panose="0000050000000000000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3" name="Google Shape;233;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7" name="Google Shape;247;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panose="020B0604020202020204"/>
              <a:buNone/>
              <a:defRPr sz="60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panose="020B0604020202020204"/>
                <a:ea typeface="Arial" panose="020B0604020202020204"/>
                <a:cs typeface="Arial" panose="020B0604020202020204"/>
                <a:sym typeface="Arial" panose="020B060402020202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07"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9" name="Google Shape;109;p18"/>
          <p:cNvSpPr txBox="1"/>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8"/>
          <p:cNvSpPr/>
          <p:nvPr>
            <p:ph type="pic" idx="2"/>
          </p:nvPr>
        </p:nvSpPr>
        <p:spPr>
          <a:xfrm>
            <a:off x="750429" y="2227758"/>
            <a:ext cx="1200374" cy="1201242"/>
          </a:xfrm>
          <a:prstGeom prst="rect">
            <a:avLst/>
          </a:prstGeom>
          <a:noFill/>
          <a:ln>
            <a:noFill/>
          </a:ln>
        </p:spPr>
      </p:sp>
      <p:sp>
        <p:nvSpPr>
          <p:cNvPr id="111" name="Google Shape;111;p18"/>
          <p:cNvSpPr txBox="1"/>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2" name="Google Shape;112;p18"/>
          <p:cNvSpPr txBox="1"/>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3" name="Google Shape;113;p18"/>
          <p:cNvSpPr/>
          <p:nvPr>
            <p:ph type="pic" idx="4"/>
          </p:nvPr>
        </p:nvSpPr>
        <p:spPr>
          <a:xfrm>
            <a:off x="5495813" y="2227758"/>
            <a:ext cx="1200374" cy="1201242"/>
          </a:xfrm>
          <a:prstGeom prst="rect">
            <a:avLst/>
          </a:prstGeom>
          <a:noFill/>
          <a:ln>
            <a:noFill/>
          </a:ln>
        </p:spPr>
      </p:sp>
      <p:sp>
        <p:nvSpPr>
          <p:cNvPr id="114" name="Google Shape;114;p18"/>
          <p:cNvSpPr txBox="1"/>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5" name="Google Shape;115;p18"/>
          <p:cNvSpPr txBox="1"/>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6" name="Google Shape;116;p18"/>
          <p:cNvSpPr/>
          <p:nvPr>
            <p:ph type="pic" idx="7"/>
          </p:nvPr>
        </p:nvSpPr>
        <p:spPr>
          <a:xfrm>
            <a:off x="750429" y="4254273"/>
            <a:ext cx="1200374" cy="1201242"/>
          </a:xfrm>
          <a:prstGeom prst="rect">
            <a:avLst/>
          </a:prstGeom>
          <a:noFill/>
          <a:ln>
            <a:noFill/>
          </a:ln>
        </p:spPr>
      </p:sp>
      <p:sp>
        <p:nvSpPr>
          <p:cNvPr id="117" name="Google Shape;117;p18"/>
          <p:cNvSpPr txBox="1"/>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8" name="Google Shape;118;p18"/>
          <p:cNvSpPr txBox="1"/>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9" name="Google Shape;119;p18"/>
          <p:cNvSpPr/>
          <p:nvPr>
            <p:ph type="pic" idx="13"/>
          </p:nvPr>
        </p:nvSpPr>
        <p:spPr>
          <a:xfrm>
            <a:off x="5495813" y="4254273"/>
            <a:ext cx="1200374" cy="1201242"/>
          </a:xfrm>
          <a:prstGeom prst="rect">
            <a:avLst/>
          </a:prstGeom>
          <a:noFill/>
          <a:ln>
            <a:noFill/>
          </a:ln>
        </p:spPr>
      </p:sp>
      <p:sp>
        <p:nvSpPr>
          <p:cNvPr id="120" name="Google Shape;120;p18"/>
          <p:cNvSpPr txBox="1"/>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1" name="Google Shape;121;p18"/>
          <p:cNvSpPr txBox="1"/>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2" name="Google Shape;122;p18"/>
          <p:cNvSpPr txBox="1"/>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8"/>
          <p:cNvSpPr txBox="1"/>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8"/>
          <p:cNvSpPr txBox="1"/>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32" name="Shape 132"/>
        <p:cNvGrpSpPr/>
        <p:nvPr/>
      </p:nvGrpSpPr>
      <p:grpSpPr>
        <a:xfrm>
          <a:off x="0" y="0"/>
          <a:ext cx="0" cy="0"/>
          <a:chOff x="0" y="0"/>
          <a:chExt cx="0" cy="0"/>
        </a:xfrm>
      </p:grpSpPr>
      <p:sp>
        <p:nvSpPr>
          <p:cNvPr id="133" name="Google Shape;133;p19"/>
          <p:cNvSpPr txBox="1"/>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9"/>
          <p:cNvSpPr/>
          <p:nvPr>
            <p:ph type="pic" idx="2"/>
          </p:nvPr>
        </p:nvSpPr>
        <p:spPr>
          <a:xfrm>
            <a:off x="750429" y="2068734"/>
            <a:ext cx="904987" cy="905641"/>
          </a:xfrm>
          <a:prstGeom prst="rect">
            <a:avLst/>
          </a:prstGeom>
          <a:noFill/>
          <a:ln>
            <a:noFill/>
          </a:ln>
        </p:spPr>
      </p:sp>
      <p:sp>
        <p:nvSpPr>
          <p:cNvPr id="135" name="Google Shape;135;p19"/>
          <p:cNvSpPr txBox="1"/>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6" name="Google Shape;136;p19"/>
          <p:cNvSpPr txBox="1"/>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7" name="Google Shape;137;p19"/>
          <p:cNvSpPr/>
          <p:nvPr>
            <p:ph type="pic" idx="4"/>
          </p:nvPr>
        </p:nvSpPr>
        <p:spPr>
          <a:xfrm>
            <a:off x="3549397" y="2068734"/>
            <a:ext cx="904987" cy="905641"/>
          </a:xfrm>
          <a:prstGeom prst="rect">
            <a:avLst/>
          </a:prstGeom>
          <a:noFill/>
          <a:ln>
            <a:noFill/>
          </a:ln>
        </p:spPr>
      </p:sp>
      <p:sp>
        <p:nvSpPr>
          <p:cNvPr id="138" name="Google Shape;138;p19"/>
          <p:cNvSpPr txBox="1"/>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9" name="Google Shape;139;p19"/>
          <p:cNvSpPr txBox="1"/>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0" name="Google Shape;140;p19"/>
          <p:cNvSpPr/>
          <p:nvPr>
            <p:ph type="pic" idx="7"/>
          </p:nvPr>
        </p:nvSpPr>
        <p:spPr>
          <a:xfrm>
            <a:off x="6348367" y="2068734"/>
            <a:ext cx="904987" cy="905641"/>
          </a:xfrm>
          <a:prstGeom prst="rect">
            <a:avLst/>
          </a:prstGeom>
          <a:noFill/>
          <a:ln>
            <a:noFill/>
          </a:ln>
        </p:spPr>
      </p:sp>
      <p:sp>
        <p:nvSpPr>
          <p:cNvPr id="141" name="Google Shape;141;p19"/>
          <p:cNvSpPr txBox="1"/>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2" name="Google Shape;142;p19"/>
          <p:cNvSpPr txBox="1"/>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3" name="Google Shape;143;p19"/>
          <p:cNvSpPr/>
          <p:nvPr>
            <p:ph type="pic" idx="13"/>
          </p:nvPr>
        </p:nvSpPr>
        <p:spPr>
          <a:xfrm>
            <a:off x="9147335" y="2068734"/>
            <a:ext cx="904987" cy="905641"/>
          </a:xfrm>
          <a:prstGeom prst="rect">
            <a:avLst/>
          </a:prstGeom>
          <a:noFill/>
          <a:ln>
            <a:noFill/>
          </a:ln>
        </p:spPr>
      </p:sp>
      <p:sp>
        <p:nvSpPr>
          <p:cNvPr id="144" name="Google Shape;144;p19"/>
          <p:cNvSpPr txBox="1"/>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5" name="Google Shape;145;p19"/>
          <p:cNvSpPr txBox="1"/>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6" name="Google Shape;146;p19"/>
          <p:cNvSpPr/>
          <p:nvPr>
            <p:ph type="pic" idx="16"/>
          </p:nvPr>
        </p:nvSpPr>
        <p:spPr>
          <a:xfrm>
            <a:off x="750429" y="4118551"/>
            <a:ext cx="904987" cy="905641"/>
          </a:xfrm>
          <a:prstGeom prst="rect">
            <a:avLst/>
          </a:prstGeom>
          <a:noFill/>
          <a:ln>
            <a:noFill/>
          </a:ln>
        </p:spPr>
      </p:sp>
      <p:sp>
        <p:nvSpPr>
          <p:cNvPr id="147" name="Google Shape;147;p19"/>
          <p:cNvSpPr txBox="1"/>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8" name="Google Shape;148;p19"/>
          <p:cNvSpPr txBox="1"/>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9" name="Google Shape;149;p19"/>
          <p:cNvSpPr/>
          <p:nvPr>
            <p:ph type="pic" idx="19"/>
          </p:nvPr>
        </p:nvSpPr>
        <p:spPr>
          <a:xfrm>
            <a:off x="3549397" y="4118551"/>
            <a:ext cx="904987" cy="905641"/>
          </a:xfrm>
          <a:prstGeom prst="rect">
            <a:avLst/>
          </a:prstGeom>
          <a:noFill/>
          <a:ln>
            <a:noFill/>
          </a:ln>
        </p:spPr>
      </p:sp>
      <p:sp>
        <p:nvSpPr>
          <p:cNvPr id="150" name="Google Shape;150;p19"/>
          <p:cNvSpPr txBox="1"/>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1" name="Google Shape;151;p19"/>
          <p:cNvSpPr txBox="1"/>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2" name="Google Shape;152;p19"/>
          <p:cNvSpPr/>
          <p:nvPr>
            <p:ph type="pic" idx="22"/>
          </p:nvPr>
        </p:nvSpPr>
        <p:spPr>
          <a:xfrm>
            <a:off x="6348367" y="4118551"/>
            <a:ext cx="904987" cy="905641"/>
          </a:xfrm>
          <a:prstGeom prst="rect">
            <a:avLst/>
          </a:prstGeom>
          <a:noFill/>
          <a:ln>
            <a:noFill/>
          </a:ln>
        </p:spPr>
      </p:sp>
      <p:sp>
        <p:nvSpPr>
          <p:cNvPr id="153" name="Google Shape;153;p19"/>
          <p:cNvSpPr txBox="1"/>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4" name="Google Shape;154;p19"/>
          <p:cNvSpPr txBox="1"/>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5" name="Google Shape;155;p19"/>
          <p:cNvSpPr/>
          <p:nvPr>
            <p:ph type="pic" idx="25"/>
          </p:nvPr>
        </p:nvSpPr>
        <p:spPr>
          <a:xfrm>
            <a:off x="9147335" y="4118551"/>
            <a:ext cx="904987" cy="905641"/>
          </a:xfrm>
          <a:prstGeom prst="rect">
            <a:avLst/>
          </a:prstGeom>
          <a:noFill/>
          <a:ln>
            <a:noFill/>
          </a:ln>
        </p:spPr>
      </p:sp>
      <p:sp>
        <p:nvSpPr>
          <p:cNvPr id="156" name="Google Shape;156;p19"/>
          <p:cNvSpPr txBox="1"/>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7" name="Google Shape;157;p19"/>
          <p:cNvSpPr txBox="1"/>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8" name="Google Shape;158;p19"/>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6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4" name="Google Shape;164;p20"/>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panose="020B0604020202020204"/>
              <a:buNone/>
              <a:defRPr sz="4800" b="1">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0"/>
          <p:cNvSpPr txBox="1"/>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lt1"/>
              </a:buClr>
              <a:buSzPts val="2400"/>
              <a:buNone/>
              <a:defRPr>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66" name="Google Shape;166;p20"/>
          <p:cNvSpPr txBox="1"/>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0"/>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69" name="Shape 169"/>
        <p:cNvGrpSpPr/>
        <p:nvPr/>
      </p:nvGrpSpPr>
      <p:grpSpPr>
        <a:xfrm>
          <a:off x="0" y="0"/>
          <a:ext cx="0" cy="0"/>
          <a:chOff x="0" y="0"/>
          <a:chExt cx="0" cy="0"/>
        </a:xfrm>
      </p:grpSpPr>
      <p:sp>
        <p:nvSpPr>
          <p:cNvPr id="170" name="Google Shape;170;p21"/>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1"/>
          <p:cNvSpPr txBox="1"/>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78" name="Google Shape;178;p21"/>
          <p:cNvSpPr txBox="1"/>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1"/>
          <p:cNvSpPr txBox="1"/>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1" name="Google Shape;181;p21"/>
          <p:cNvSpPr txBox="1"/>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2" name="Google Shape;182;p21"/>
          <p:cNvSpPr txBox="1"/>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3" name="Google Shape;183;p21"/>
          <p:cNvSpPr txBox="1"/>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4" name="Google Shape;184;p21"/>
          <p:cNvSpPr txBox="1"/>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5" name="Google Shape;185;p21"/>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27"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 name="Google Shape;32;p10"/>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0"/>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2 Title and Content">
  <p:cSld name="OBJECT">
    <p:spTree>
      <p:nvGrpSpPr>
        <p:cNvPr id="37" name="Shape 37"/>
        <p:cNvGrpSpPr/>
        <p:nvPr/>
      </p:nvGrpSpPr>
      <p:grpSpPr>
        <a:xfrm>
          <a:off x="0" y="0"/>
          <a:ext cx="0" cy="0"/>
          <a:chOff x="0" y="0"/>
          <a:chExt cx="0" cy="0"/>
        </a:xfrm>
      </p:grpSpPr>
      <p:sp>
        <p:nvSpPr>
          <p:cNvPr id="38" name="Google Shape;38;p11"/>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1"/>
          <p:cNvSpPr txBox="1"/>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46" name="Google Shape;46;p11"/>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49" name="Google Shape;49;p11"/>
          <p:cNvSpPr txBox="1"/>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1"/>
          <p:cNvSpPr txBox="1"/>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1"/>
          <p:cNvSpPr txBox="1"/>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52" name="Shape 52"/>
        <p:cNvGrpSpPr/>
        <p:nvPr/>
      </p:nvGrpSpPr>
      <p:grpSpPr>
        <a:xfrm>
          <a:off x="0" y="0"/>
          <a:ext cx="0" cy="0"/>
          <a:chOff x="0" y="0"/>
          <a:chExt cx="0" cy="0"/>
        </a:xfrm>
      </p:grpSpPr>
      <p:sp>
        <p:nvSpPr>
          <p:cNvPr id="53" name="Google Shape;53;p12"/>
          <p:cNvSpPr txBox="1"/>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panose="020B0604020202020204"/>
              <a:buNone/>
              <a:defRPr sz="60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2"/>
          <p:cNvSpPr txBox="1"/>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panose="020B0604020202020204"/>
                <a:ea typeface="Arial" panose="020B0604020202020204"/>
                <a:cs typeface="Arial" panose="020B0604020202020204"/>
                <a:sym typeface="Arial" panose="020B060402020202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1" name="Shape 61"/>
        <p:cNvGrpSpPr/>
        <p:nvPr/>
      </p:nvGrpSpPr>
      <p:grpSpPr>
        <a:xfrm>
          <a:off x="0" y="0"/>
          <a:ext cx="0" cy="0"/>
          <a:chOff x="0" y="0"/>
          <a:chExt cx="0" cy="0"/>
        </a:xfrm>
      </p:grpSpPr>
      <p:sp>
        <p:nvSpPr>
          <p:cNvPr id="62" name="Google Shape;62;p13"/>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txBox="1"/>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400"/>
              <a:buNone/>
              <a:defRPr>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2000"/>
              <a:buNone/>
              <a:defRPr>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70" name="Google Shape;70;p13"/>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73"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5" name="Google Shape;75;p14"/>
          <p:cNvSpPr txBox="1"/>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panose="020B0604020202020204"/>
              <a:buNone/>
              <a:defRPr sz="6000" b="1">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82" name="Shape 82"/>
        <p:cNvGrpSpPr/>
        <p:nvPr/>
      </p:nvGrpSpPr>
      <p:grpSpPr>
        <a:xfrm>
          <a:off x="0" y="0"/>
          <a:ext cx="0" cy="0"/>
          <a:chOff x="0" y="0"/>
          <a:chExt cx="0" cy="0"/>
        </a:xfrm>
      </p:grpSpPr>
      <p:sp>
        <p:nvSpPr>
          <p:cNvPr id="83" name="Google Shape;83;p15"/>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5"/>
          <p:cNvSpPr txBox="1"/>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400"/>
              <a:buNone/>
              <a:defRPr>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2000"/>
              <a:buNone/>
              <a:defRPr>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15"/>
          <p:cNvSpPr txBox="1"/>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5"/>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90"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94" name="Google Shape;94;p16"/>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6"/>
          <p:cNvSpPr txBox="1"/>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400"/>
              <a:buNone/>
              <a:defRPr>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2000"/>
              <a:buNone/>
              <a:defRPr>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6" name="Google Shape;96;p16"/>
          <p:cNvSpPr txBox="1"/>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6"/>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panose="020B0604020202020204"/>
              <a:buNone/>
              <a:defRPr sz="4600">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7"/>
          <p:cNvSpPr txBox="1"/>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2" name="Google Shape;102;p17"/>
          <p:cNvSpPr txBox="1"/>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3" name="Google Shape;103;p17"/>
          <p:cNvSpPr txBox="1"/>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4" name="Google Shape;104;p17"/>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8"/>
          <p:cNvSpPr txBox="1"/>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8"/>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8"/>
          <p:cNvSpPr txBox="1"/>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1"/>
          <p:cNvSpPr txBox="1"/>
          <p:nvPr>
            <p:ph type="ctrTitle"/>
          </p:nvPr>
        </p:nvSpPr>
        <p:spPr>
          <a:xfrm>
            <a:off x="1049383" y="1340168"/>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panose="020B0604020202020204"/>
              <a:buNone/>
            </a:pPr>
            <a:r>
              <a:rPr lang="en-US" sz="5400"/>
              <a:t>Data Visualization of Bird Strikes between 2000 – 2011</a:t>
            </a:r>
            <a:endParaRPr lang="en-US" sz="5400"/>
          </a:p>
        </p:txBody>
      </p:sp>
      <p:sp>
        <p:nvSpPr>
          <p:cNvPr id="2" name="Text Box 1"/>
          <p:cNvSpPr txBox="1"/>
          <p:nvPr/>
        </p:nvSpPr>
        <p:spPr>
          <a:xfrm>
            <a:off x="2423160" y="5588635"/>
            <a:ext cx="5140960" cy="953135"/>
          </a:xfrm>
          <a:prstGeom prst="rect">
            <a:avLst/>
          </a:prstGeom>
          <a:noFill/>
        </p:spPr>
        <p:txBody>
          <a:bodyPr wrap="square" rtlCol="0">
            <a:spAutoFit/>
          </a:bodyPr>
          <a:p>
            <a:r>
              <a:rPr lang="en-US"/>
              <a:t>Submitted by:</a:t>
            </a:r>
            <a:endParaRPr lang="en-US"/>
          </a:p>
          <a:p>
            <a:r>
              <a:rPr lang="en-US"/>
              <a:t>Rudrani Ghosh</a:t>
            </a:r>
            <a:endParaRPr lang="en-US"/>
          </a:p>
          <a:p>
            <a:r>
              <a:rPr lang="en-US"/>
              <a:t>UNID: UM/IP/1276</a:t>
            </a:r>
            <a:endParaRPr lang="en-US"/>
          </a:p>
          <a:p>
            <a:r>
              <a:rPr lang="en-US"/>
              <a:t>College: M.Sc. Data Science at VIT, Vellore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7"/>
          <p:cNvSpPr txBox="1"/>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panose="020B0604020202020204"/>
              <a:buNone/>
            </a:pPr>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2"/>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a:t>Problem Statement</a:t>
            </a:r>
            <a:endParaRPr lang="en-US"/>
          </a:p>
        </p:txBody>
      </p:sp>
      <p:sp>
        <p:nvSpPr>
          <p:cNvPr id="197" name="Google Shape;197;p2"/>
          <p:cNvSpPr txBox="1"/>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a:latin typeface="Poppins" panose="00000500000000000000"/>
                <a:ea typeface="Poppins" panose="00000500000000000000"/>
                <a:cs typeface="Poppins" panose="00000500000000000000"/>
                <a:sym typeface="Poppins" panose="00000500000000000000"/>
              </a:rPr>
              <a:t>The problem revolves around the analysis of bird strikes, defined as collisions between birds and aircraft during flight, take-off, or landing. Bird strikes pose a significant threat to aircraft safety, potentially causing structural damage and engine failures, leading to fatal accidents. The analysis focuses on data collected by the FAA between 2000-2011. Key aspects include visualizing the number of bird strikes, yearly analysis, top airlines and airports affected, cost incurred, timing and altitude of strikes, flight phase during strikes, impact on flight, and the relation between pilot warnings and strike effects.</a:t>
            </a:r>
            <a:endParaRPr lang="en-US" sz="1800">
              <a:latin typeface="Poppins" panose="00000500000000000000"/>
              <a:ea typeface="Poppins" panose="00000500000000000000"/>
              <a:cs typeface="Poppins" panose="00000500000000000000"/>
              <a:sym typeface="Poppins" panose="00000500000000000000"/>
            </a:endParaRPr>
          </a:p>
          <a:p>
            <a:pPr marL="0" lvl="0" indent="0" algn="l" rtl="0">
              <a:lnSpc>
                <a:spcPct val="150000"/>
              </a:lnSpc>
              <a:spcBef>
                <a:spcPts val="0"/>
              </a:spcBef>
              <a:spcAft>
                <a:spcPts val="0"/>
              </a:spcAft>
              <a:buClr>
                <a:schemeClr val="lt1"/>
              </a:buClr>
              <a:buSzPts val="1800"/>
              <a:buNone/>
            </a:pPr>
            <a:endParaRPr lang="en-US" sz="1800">
              <a:latin typeface="Poppins" panose="00000500000000000000"/>
              <a:ea typeface="Poppins" panose="00000500000000000000"/>
              <a:cs typeface="Poppins" panose="00000500000000000000"/>
              <a:sym typeface="Poppins" panose="00000500000000000000"/>
            </a:endParaRPr>
          </a:p>
          <a:p>
            <a:pPr marL="0" lvl="0" indent="0" algn="l" rtl="0">
              <a:lnSpc>
                <a:spcPct val="150000"/>
              </a:lnSpc>
              <a:spcBef>
                <a:spcPts val="0"/>
              </a:spcBef>
              <a:spcAft>
                <a:spcPts val="0"/>
              </a:spcAft>
              <a:buClr>
                <a:schemeClr val="lt1"/>
              </a:buClr>
              <a:buSzPts val="1800"/>
              <a:buNone/>
            </a:pPr>
            <a:endParaRPr lang="en-US" sz="1800">
              <a:latin typeface="Poppins" panose="00000500000000000000"/>
              <a:ea typeface="Poppins" panose="00000500000000000000"/>
              <a:cs typeface="Poppins" panose="00000500000000000000"/>
              <a:sym typeface="Poppins" panose="00000500000000000000"/>
            </a:endParaRPr>
          </a:p>
          <a:p>
            <a:pPr marL="0" lvl="0" indent="0" algn="l" rtl="0">
              <a:lnSpc>
                <a:spcPct val="150000"/>
              </a:lnSpc>
              <a:spcBef>
                <a:spcPts val="0"/>
              </a:spcBef>
              <a:spcAft>
                <a:spcPts val="0"/>
              </a:spcAft>
              <a:buClr>
                <a:schemeClr val="lt1"/>
              </a:buClr>
              <a:buSzPts val="1800"/>
              <a:buNone/>
            </a:pPr>
            <a:endParaRPr lang="en-US" sz="1800">
              <a:latin typeface="Poppins" panose="00000500000000000000"/>
              <a:ea typeface="Poppins" panose="00000500000000000000"/>
              <a:cs typeface="Poppins" panose="00000500000000000000"/>
              <a:sym typeface="Poppins" panose="00000500000000000000"/>
            </a:endParaRPr>
          </a:p>
          <a:p>
            <a:pPr marL="0" lvl="0" indent="0" algn="l" rtl="0">
              <a:lnSpc>
                <a:spcPct val="150000"/>
              </a:lnSpc>
              <a:spcBef>
                <a:spcPts val="0"/>
              </a:spcBef>
              <a:spcAft>
                <a:spcPts val="0"/>
              </a:spcAft>
              <a:buClr>
                <a:schemeClr val="lt1"/>
              </a:buClr>
              <a:buSzPts val="1800"/>
              <a:buNone/>
            </a:pPr>
            <a:endParaRPr lang="en-US" sz="1800">
              <a:latin typeface="Poppins" panose="00000500000000000000"/>
              <a:ea typeface="Poppins" panose="00000500000000000000"/>
              <a:cs typeface="Poppins" panose="00000500000000000000"/>
              <a:sym typeface="Poppins" panose="00000500000000000000"/>
            </a:endParaRPr>
          </a:p>
          <a:p>
            <a:pPr marL="0" lvl="0" indent="0" algn="l" rtl="0">
              <a:lnSpc>
                <a:spcPct val="150000"/>
              </a:lnSpc>
              <a:spcBef>
                <a:spcPts val="0"/>
              </a:spcBef>
              <a:spcAft>
                <a:spcPts val="0"/>
              </a:spcAft>
              <a:buClr>
                <a:schemeClr val="lt1"/>
              </a:buClr>
              <a:buSzPts val="1800"/>
              <a:buNone/>
            </a:pPr>
            <a:endParaRPr lang="en-US" sz="1800">
              <a:latin typeface="Poppins" panose="00000500000000000000"/>
              <a:ea typeface="Poppins" panose="00000500000000000000"/>
              <a:cs typeface="Poppins" panose="00000500000000000000"/>
              <a:sym typeface="Poppins" panose="00000500000000000000"/>
            </a:endParaRPr>
          </a:p>
        </p:txBody>
      </p:sp>
      <p:sp>
        <p:nvSpPr>
          <p:cNvPr id="198" name="Google Shape;198;p2"/>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26/1/2024</a:t>
            </a:r>
            <a:endParaRPr lang="en-US"/>
          </a:p>
        </p:txBody>
      </p:sp>
      <p:sp>
        <p:nvSpPr>
          <p:cNvPr id="199" name="Google Shape;199;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Arial" panose="020B0604020202020204"/>
              <a:buNone/>
            </a:pPr>
            <a:r>
              <a:rPr lang="en-US">
                <a:sym typeface="+mn-ea"/>
              </a:rPr>
              <a:t>Data Visualization of Bird Strikes between 2000 – 2011</a:t>
            </a:r>
            <a:endParaRPr lang="en-US"/>
          </a:p>
        </p:txBody>
      </p:sp>
      <p:sp>
        <p:nvSpPr>
          <p:cNvPr id="200" name="Google Shape;200;p2"/>
          <p:cNvSpPr txBox="1"/>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a:t>Details of Data</a:t>
            </a:r>
            <a:endParaRPr lang="en-US"/>
          </a:p>
        </p:txBody>
      </p:sp>
      <p:sp>
        <p:nvSpPr>
          <p:cNvPr id="206" name="Google Shape;206;p3"/>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26/1/2024</a:t>
            </a:r>
            <a:endParaRPr lang="en-US"/>
          </a:p>
        </p:txBody>
      </p:sp>
      <p:sp>
        <p:nvSpPr>
          <p:cNvPr id="207" name="Google Shape;207;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Arial" panose="020B0604020202020204"/>
              <a:buNone/>
            </a:pPr>
            <a:r>
              <a:rPr lang="en-US">
                <a:sym typeface="+mn-ea"/>
              </a:rPr>
              <a:t>Data Visualization of Bird Strikes between 2000 – 2011</a:t>
            </a:r>
            <a:endParaRPr lang="en-US"/>
          </a:p>
        </p:txBody>
      </p:sp>
      <p:sp>
        <p:nvSpPr>
          <p:cNvPr id="208" name="Google Shape;208;p3"/>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 name="Text Box 1"/>
          <p:cNvSpPr txBox="1"/>
          <p:nvPr/>
        </p:nvSpPr>
        <p:spPr>
          <a:xfrm>
            <a:off x="1055370" y="1772920"/>
            <a:ext cx="6574155" cy="1014730"/>
          </a:xfrm>
          <a:prstGeom prst="rect">
            <a:avLst/>
          </a:prstGeom>
          <a:noFill/>
        </p:spPr>
        <p:txBody>
          <a:bodyPr wrap="square" rtlCol="0" anchor="t">
            <a:spAutoFit/>
          </a:bodyPr>
          <a:p>
            <a:r>
              <a:rPr lang="en-US" sz="2000"/>
              <a:t>Year range: 2000 to 2011</a:t>
            </a:r>
            <a:endParaRPr lang="en-US" sz="2000"/>
          </a:p>
          <a:p>
            <a:r>
              <a:rPr lang="en-US" sz="2000"/>
              <a:t>No of Rows: 24603</a:t>
            </a:r>
            <a:endParaRPr lang="en-US" sz="2000"/>
          </a:p>
          <a:p>
            <a:r>
              <a:rPr lang="en-US" sz="2000"/>
              <a:t>No. of columns: 26</a:t>
            </a:r>
            <a:endParaRPr lang="en-US" sz="2000"/>
          </a:p>
        </p:txBody>
      </p:sp>
      <p:pic>
        <p:nvPicPr>
          <p:cNvPr id="1" name="Picture 0"/>
          <p:cNvPicPr>
            <a:picLocks noChangeAspect="1"/>
          </p:cNvPicPr>
          <p:nvPr/>
        </p:nvPicPr>
        <p:blipFill>
          <a:blip r:embed="rId1"/>
          <a:stretch>
            <a:fillRect/>
          </a:stretch>
        </p:blipFill>
        <p:spPr>
          <a:xfrm>
            <a:off x="5641340" y="836930"/>
            <a:ext cx="6169660" cy="5441950"/>
          </a:xfrm>
          <a:prstGeom prst="rect">
            <a:avLst/>
          </a:prstGeom>
        </p:spPr>
      </p:pic>
      <p:pic>
        <p:nvPicPr>
          <p:cNvPr id="4" name="Picture 3"/>
          <p:cNvPicPr>
            <a:picLocks noChangeAspect="1"/>
          </p:cNvPicPr>
          <p:nvPr/>
        </p:nvPicPr>
        <p:blipFill>
          <a:blip r:embed="rId2"/>
          <a:stretch>
            <a:fillRect/>
          </a:stretch>
        </p:blipFill>
        <p:spPr>
          <a:xfrm>
            <a:off x="1415415" y="3357245"/>
            <a:ext cx="2311400" cy="1003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Picture 1"/>
          <p:cNvPicPr>
            <a:picLocks noChangeAspect="1"/>
          </p:cNvPicPr>
          <p:nvPr/>
        </p:nvPicPr>
        <p:blipFill>
          <a:blip r:embed="rId1"/>
          <a:stretch>
            <a:fillRect/>
          </a:stretch>
        </p:blipFill>
        <p:spPr>
          <a:xfrm>
            <a:off x="1346200" y="558800"/>
            <a:ext cx="9499600" cy="5740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6" name="Google Shape;236;p5"/>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26/1/2024</a:t>
            </a:r>
            <a:endParaRPr lang="en-US"/>
          </a:p>
        </p:txBody>
      </p:sp>
      <p:sp>
        <p:nvSpPr>
          <p:cNvPr id="238" name="Google Shape;238;p5"/>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 name="Picture 0"/>
          <p:cNvPicPr>
            <a:picLocks noChangeAspect="1"/>
          </p:cNvPicPr>
          <p:nvPr/>
        </p:nvPicPr>
        <p:blipFill>
          <a:blip r:embed="rId1"/>
          <a:stretch>
            <a:fillRect/>
          </a:stretch>
        </p:blipFill>
        <p:spPr>
          <a:xfrm>
            <a:off x="262890" y="1124585"/>
            <a:ext cx="6082665" cy="4086225"/>
          </a:xfrm>
          <a:prstGeom prst="rect">
            <a:avLst/>
          </a:prstGeom>
        </p:spPr>
      </p:pic>
      <p:pic>
        <p:nvPicPr>
          <p:cNvPr id="3" name="Picture 2"/>
          <p:cNvPicPr>
            <a:picLocks noChangeAspect="1"/>
          </p:cNvPicPr>
          <p:nvPr/>
        </p:nvPicPr>
        <p:blipFill>
          <a:blip r:embed="rId2"/>
          <a:stretch>
            <a:fillRect/>
          </a:stretch>
        </p:blipFill>
        <p:spPr>
          <a:xfrm>
            <a:off x="6438900" y="1052830"/>
            <a:ext cx="5545455" cy="43776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7"/>
          <p:cNvPicPr>
            <a:picLocks noChangeAspect="1"/>
          </p:cNvPicPr>
          <p:nvPr/>
        </p:nvPicPr>
        <p:blipFill>
          <a:blip r:embed="rId1"/>
          <a:stretch>
            <a:fillRect/>
          </a:stretch>
        </p:blipFill>
        <p:spPr>
          <a:xfrm>
            <a:off x="191135" y="116840"/>
            <a:ext cx="5979795" cy="3239770"/>
          </a:xfrm>
          <a:prstGeom prst="rect">
            <a:avLst/>
          </a:prstGeom>
        </p:spPr>
      </p:pic>
      <p:pic>
        <p:nvPicPr>
          <p:cNvPr id="9" name="Picture 8"/>
          <p:cNvPicPr>
            <a:picLocks noChangeAspect="1"/>
          </p:cNvPicPr>
          <p:nvPr/>
        </p:nvPicPr>
        <p:blipFill>
          <a:blip r:embed="rId2"/>
          <a:stretch>
            <a:fillRect/>
          </a:stretch>
        </p:blipFill>
        <p:spPr>
          <a:xfrm>
            <a:off x="6745605" y="116840"/>
            <a:ext cx="5065395" cy="3519170"/>
          </a:xfrm>
          <a:prstGeom prst="rect">
            <a:avLst/>
          </a:prstGeom>
        </p:spPr>
      </p:pic>
      <p:pic>
        <p:nvPicPr>
          <p:cNvPr id="10" name="Picture 9"/>
          <p:cNvPicPr>
            <a:picLocks noChangeAspect="1"/>
          </p:cNvPicPr>
          <p:nvPr/>
        </p:nvPicPr>
        <p:blipFill>
          <a:blip r:embed="rId3"/>
          <a:stretch>
            <a:fillRect/>
          </a:stretch>
        </p:blipFill>
        <p:spPr>
          <a:xfrm>
            <a:off x="3791585" y="3429000"/>
            <a:ext cx="5166360" cy="33807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4"/>
          <p:cNvSpPr txBox="1"/>
          <p:nvPr>
            <p:ph type="title"/>
          </p:nvPr>
        </p:nvSpPr>
        <p:spPr>
          <a:xfrm>
            <a:off x="695141" y="260121"/>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a:t>Main KPIs</a:t>
            </a:r>
            <a:endParaRPr lang="en-US"/>
          </a:p>
        </p:txBody>
      </p:sp>
      <p:sp>
        <p:nvSpPr>
          <p:cNvPr id="225" name="Google Shape;225;p4"/>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26/1/2024</a:t>
            </a:r>
            <a:endParaRPr lang="en-US"/>
          </a:p>
        </p:txBody>
      </p:sp>
      <p:sp>
        <p:nvSpPr>
          <p:cNvPr id="226" name="Google Shape;226;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Arial" panose="020B0604020202020204"/>
              <a:buNone/>
            </a:pPr>
            <a:r>
              <a:rPr lang="en-US">
                <a:sym typeface="+mn-ea"/>
              </a:rPr>
              <a:t>Data Visualization of Bird Strikes between 2000 – 2011</a:t>
            </a:r>
            <a:endParaRPr lang="en-US"/>
          </a:p>
        </p:txBody>
      </p:sp>
      <p:sp>
        <p:nvSpPr>
          <p:cNvPr id="227" name="Google Shape;227;p4"/>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29" name="Google Shape;229;p4"/>
          <p:cNvSpPr txBox="1"/>
          <p:nvPr>
            <p:ph type="body" idx="2"/>
          </p:nvPr>
        </p:nvSpPr>
        <p:spPr>
          <a:xfrm rot="-10422101">
            <a:off x="2912744" y="6717289"/>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3" name="Text Placeholder 2"/>
          <p:cNvSpPr/>
          <p:nvPr>
            <p:ph type="body" idx="4"/>
          </p:nvPr>
        </p:nvSpPr>
        <p:spPr>
          <a:xfrm>
            <a:off x="766445" y="1648460"/>
            <a:ext cx="10208895" cy="4765675"/>
          </a:xfrm>
        </p:spPr>
        <p:txBody>
          <a:bodyPr/>
          <a:p>
            <a:r>
              <a:rPr lang="en-US" sz="1800"/>
              <a:t>Key Performance Indicators (KPIs) are metrics used to evaluate the performance and effectiveness of a particular process or activity. In the context of analyzing bird strikes, several KPIs can be identified based on the problem statement provided:</a:t>
            </a:r>
            <a:endParaRPr lang="en-US" sz="1800"/>
          </a:p>
          <a:p>
            <a:pPr marL="1885950" lvl="3" indent="-285750">
              <a:buFont typeface="Wingdings" panose="05000000000000000000" charset="0"/>
              <a:buChar char=""/>
            </a:pPr>
            <a:r>
              <a:rPr lang="en-US" sz="1800" b="0"/>
              <a:t>Number of Bird Strikes</a:t>
            </a:r>
            <a:endParaRPr lang="en-US" sz="1800" b="0"/>
          </a:p>
          <a:p>
            <a:pPr marL="1885950" lvl="3" indent="-285750">
              <a:buFont typeface="Wingdings" panose="05000000000000000000" charset="0"/>
              <a:buChar char=""/>
            </a:pPr>
            <a:r>
              <a:rPr lang="en-US" sz="1800" b="0"/>
              <a:t>Yearly Cost Incurred due to Bird Strikes</a:t>
            </a:r>
            <a:endParaRPr lang="en-US" sz="1800" b="0"/>
          </a:p>
          <a:p>
            <a:pPr marL="1885950" lvl="3" indent="-285750">
              <a:buFont typeface="Wingdings" panose="05000000000000000000" charset="0"/>
              <a:buChar char=""/>
            </a:pPr>
            <a:r>
              <a:rPr lang="en-US" sz="1800" b="0"/>
              <a:t>Top 10 US Airlines by Bird Strike Encounters</a:t>
            </a:r>
            <a:endParaRPr lang="en-US" sz="1800" b="0"/>
          </a:p>
          <a:p>
            <a:pPr marL="1885950" lvl="3" indent="-285750">
              <a:buFont typeface="Wingdings" panose="05000000000000000000" charset="0"/>
              <a:buChar char=""/>
            </a:pPr>
            <a:r>
              <a:rPr lang="en-US" sz="1800" b="0"/>
              <a:t>Airports with Most Incidents of Bird Strikes</a:t>
            </a:r>
            <a:endParaRPr lang="en-US" sz="1800" b="0"/>
          </a:p>
          <a:p>
            <a:pPr marL="1885950" lvl="3" indent="-285750">
              <a:buFont typeface="Wingdings" panose="05000000000000000000" charset="0"/>
              <a:buChar char=""/>
            </a:pPr>
            <a:r>
              <a:rPr lang="en-US" sz="1800" b="0"/>
              <a:t>Timing of Bird Strikes</a:t>
            </a:r>
            <a:endParaRPr lang="en-US" sz="1800" b="0"/>
          </a:p>
          <a:p>
            <a:pPr marL="1885950" lvl="3" indent="-285750">
              <a:buFont typeface="Wingdings" panose="05000000000000000000" charset="0"/>
              <a:buChar char=""/>
            </a:pPr>
            <a:r>
              <a:rPr lang="en-US" sz="1800" b="0"/>
              <a:t>Altitude of Airplanes at Time of Strike</a:t>
            </a:r>
            <a:endParaRPr lang="en-US" sz="1800" b="0"/>
          </a:p>
          <a:p>
            <a:pPr marL="1885950" lvl="3" indent="-285750">
              <a:buFont typeface="Wingdings" panose="05000000000000000000" charset="0"/>
              <a:buChar char=""/>
            </a:pPr>
            <a:r>
              <a:rPr lang="en-US" sz="1800" b="0"/>
              <a:t>Phase of Flight at Time of Strike</a:t>
            </a:r>
            <a:endParaRPr lang="en-US" sz="1800" b="0"/>
          </a:p>
          <a:p>
            <a:pPr marL="1885950" lvl="3" indent="-285750">
              <a:buFont typeface="Wingdings" panose="05000000000000000000" charset="0"/>
              <a:buChar char=""/>
            </a:pPr>
            <a:r>
              <a:rPr lang="en-US" sz="1800" b="0"/>
              <a:t>Effect of Bird Strikes &amp; Impact on Flight</a:t>
            </a:r>
            <a:endParaRPr lang="en-US" sz="1800" b="0"/>
          </a:p>
          <a:p>
            <a:pPr marL="1885950" lvl="3" indent="-285750">
              <a:buFont typeface="Wingdings" panose="05000000000000000000" charset="0"/>
              <a:buChar char=""/>
            </a:pPr>
            <a:r>
              <a:rPr lang="en-US" sz="1800" b="0"/>
              <a:t>Effect of Strike at Different Altitude</a:t>
            </a:r>
            <a:endParaRPr lang="en-US" sz="1800" b="0"/>
          </a:p>
          <a:p>
            <a:pPr marL="1885950" lvl="3" indent="-285750">
              <a:buFont typeface="Wingdings" panose="05000000000000000000" charset="0"/>
              <a:buChar char=""/>
            </a:pPr>
            <a:r>
              <a:rPr lang="en-US" sz="1800" b="0"/>
              <a:t>Pilot Warning and Effect of Strike Relation</a:t>
            </a:r>
            <a:endParaRPr lang="en-US" sz="18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Picture 1"/>
          <p:cNvPicPr>
            <a:picLocks noChangeAspect="1"/>
          </p:cNvPicPr>
          <p:nvPr/>
        </p:nvPicPr>
        <p:blipFill>
          <a:blip r:embed="rId1"/>
          <a:stretch>
            <a:fillRect/>
          </a:stretch>
        </p:blipFill>
        <p:spPr>
          <a:xfrm>
            <a:off x="2134870" y="0"/>
            <a:ext cx="827913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50" name="Google Shape;250;p6"/>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lang="en-US"/>
          </a:p>
        </p:txBody>
      </p:sp>
      <p:sp>
        <p:nvSpPr>
          <p:cNvPr id="251" name="Google Shape;251;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Arial" panose="020B0604020202020204"/>
              <a:buNone/>
            </a:pPr>
            <a:r>
              <a:rPr lang="en-US">
                <a:sym typeface="+mn-ea"/>
              </a:rPr>
              <a:t>Data Visualization of Bird Strikes between 2000 – 2011</a:t>
            </a:r>
            <a:endParaRPr lang="en-US"/>
          </a:p>
        </p:txBody>
      </p:sp>
      <p:sp>
        <p:nvSpPr>
          <p:cNvPr id="252" name="Google Shape;252;p6"/>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 name="Picture 1"/>
          <p:cNvPicPr>
            <a:picLocks noChangeAspect="1"/>
          </p:cNvPicPr>
          <p:nvPr/>
        </p:nvPicPr>
        <p:blipFill>
          <a:blip r:embed="rId1"/>
          <a:stretch>
            <a:fillRect/>
          </a:stretch>
        </p:blipFill>
        <p:spPr>
          <a:xfrm>
            <a:off x="2280920" y="1124585"/>
            <a:ext cx="7630160" cy="4834890"/>
          </a:xfrm>
          <a:prstGeom prst="rect">
            <a:avLst/>
          </a:prstGeom>
        </p:spPr>
      </p:pic>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1759</Words>
  <Application>WPS Spreadsheets</Application>
  <PresentationFormat/>
  <Paragraphs>82</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Calibri</vt:lpstr>
      <vt:lpstr>Helvetica Neue</vt:lpstr>
      <vt:lpstr>Poppins</vt:lpstr>
      <vt:lpstr>Microsoft YaHei</vt:lpstr>
      <vt:lpstr>汉仪旗黑</vt:lpstr>
      <vt:lpstr>Arial Unicode MS</vt:lpstr>
      <vt:lpstr>宋体-简</vt:lpstr>
      <vt:lpstr>Wingdings</vt:lpstr>
      <vt:lpstr>Office Theme</vt:lpstr>
      <vt:lpstr>Foreign Direct Investment Analytics</vt:lpstr>
      <vt:lpstr>Problem Statement</vt:lpstr>
      <vt:lpstr>Details of Data</vt:lpstr>
      <vt:lpstr>PowerPoint 演示文稿</vt:lpstr>
      <vt:lpstr>PowerPoint 演示文稿</vt:lpstr>
      <vt:lpstr>PowerPoint 演示文稿</vt:lpstr>
      <vt:lpstr>Main KPIs</vt:lpstr>
      <vt:lpstr>PowerPoint 演示文稿</vt:lpstr>
      <vt:lpstr>My Design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Direct Investment Analytics</dc:title>
  <dc:creator>NAVEEN SRINIVASAN</dc:creator>
  <cp:lastModifiedBy>rudranighosh</cp:lastModifiedBy>
  <cp:revision>14</cp:revision>
  <dcterms:created xsi:type="dcterms:W3CDTF">2024-02-29T16:43:32Z</dcterms:created>
  <dcterms:modified xsi:type="dcterms:W3CDTF">2024-02-29T16:43:32Z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1033-5.6.0.8082</vt:lpwstr>
  </property>
</Properties>
</file>