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83" r:id="rId5"/>
    <p:sldId id="285" r:id="rId6"/>
    <p:sldId id="286" r:id="rId7"/>
    <p:sldId id="294" r:id="rId8"/>
    <p:sldId id="277" r:id="rId9"/>
    <p:sldId id="287" r:id="rId10"/>
    <p:sldId id="288" r:id="rId11"/>
    <p:sldId id="293" r:id="rId12"/>
    <p:sldId id="295" r:id="rId13"/>
    <p:sldId id="291" r:id="rId14"/>
    <p:sldId id="262"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85794" autoAdjust="0"/>
  </p:normalViewPr>
  <p:slideViewPr>
    <p:cSldViewPr snapToGrid="0">
      <p:cViewPr varScale="1">
        <p:scale>
          <a:sx n="115" d="100"/>
          <a:sy n="115" d="100"/>
        </p:scale>
        <p:origin x="372"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2018/10/20</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ZA" smtClean="0"/>
              <a:t>2018/10/20</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ZA" smtClean="0"/>
              <a:t>‹#›</a:t>
            </a:fld>
            <a:endParaRPr lang="en-ZA"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FDDBACE-0F8F-43FD-98F0-DEE13552DADA}" type="slidenum">
              <a:rPr lang="en-ZA" smtClean="0"/>
              <a:t>12</a:t>
            </a:fld>
            <a:endParaRPr lang="en-ZA" dirty="0"/>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ZA" dirty="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ZA" dirty="0"/>
              <a:t>Insert or Drag &amp; Drop </a:t>
            </a:r>
            <a:br>
              <a:rPr lang="en-ZA" dirty="0"/>
            </a:br>
            <a:r>
              <a:rPr lang="en-ZA" dirty="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1 Title</a:t>
            </a:r>
            <a:endParaRPr lang="en-ZA" dirty="0"/>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2 Title</a:t>
            </a:r>
            <a:endParaRPr lang="en-ZA"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3 Title</a:t>
            </a:r>
            <a:endParaRPr lang="en-ZA"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ZA" dirty="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p:txBody>
          <a:bodyPr/>
          <a:lstStyle>
            <a:lvl1pPr algn="ctr">
              <a:defRPr/>
            </a:lvl1pPr>
          </a:lstStyle>
          <a:p>
            <a:fld id="{B67B645E-C5E5-4727-B977-D372A0AA71D9}" type="slidenum">
              <a:rPr lang="en-US" smtClean="0"/>
              <a:pPr/>
              <a:t>‹#›</a:t>
            </a:fld>
            <a:endParaRPr lang="en-US" dirty="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ZA" dirty="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ZA" dirty="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dirty="0"/>
              <a:t>Item Title</a:t>
            </a:r>
            <a:endParaRPr lang="en-ZA" dirty="0"/>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dirty="0"/>
              <a:t>Month, Year</a:t>
            </a:r>
            <a:endParaRPr lang="en-ZA" dirty="0"/>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ZA" dirty="0"/>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p:txBody>
          <a:bodyPr/>
          <a:lstStyle>
            <a:lvl1pPr algn="ctr">
              <a:defRPr/>
            </a:lvl1pPr>
          </a:lstStyle>
          <a:p>
            <a:fld id="{B67B645E-C5E5-4727-B977-D372A0AA71D9}" type="slidenum">
              <a:rPr lang="en-US" smtClean="0"/>
              <a:pPr/>
              <a:t>‹#›</a:t>
            </a:fld>
            <a:endParaRPr lang="en-US" dirty="0"/>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9" name="Freeform: Shape 28">
            <a:extLst>
              <a:ext uri="{FF2B5EF4-FFF2-40B4-BE49-F238E27FC236}">
                <a16:creationId xmlns:a16="http://schemas.microsoft.com/office/drawing/2014/main"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ZA" dirty="0"/>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p:txBody>
          <a:bodyPr/>
          <a:lstStyle>
            <a:lvl1pPr algn="ctr">
              <a:defRPr/>
            </a:lvl1pPr>
          </a:lstStyle>
          <a:p>
            <a:fld id="{B67B645E-C5E5-4727-B977-D372A0AA71D9}" type="slidenum">
              <a:rPr lang="en-US" smtClean="0"/>
              <a:pPr/>
              <a:t>‹#›</a:t>
            </a:fld>
            <a:endParaRPr lang="en-US" dirty="0"/>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pic>
        <p:nvPicPr>
          <p:cNvPr id="30" name="Picture 29">
            <a:extLst>
              <a:ext uri="{FF2B5EF4-FFF2-40B4-BE49-F238E27FC236}">
                <a16:creationId xmlns:a16="http://schemas.microsoft.com/office/drawing/2014/main" id="{40217185-E5C5-4AFF-8253-EEBFB85794F9}"/>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userDrawn="1"/>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ZA" dirty="0"/>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p:txBody>
          <a:bodyPr/>
          <a:lstStyle>
            <a:lvl1pPr algn="ctr">
              <a:defRPr/>
            </a:lvl1pPr>
          </a:lstStyle>
          <a:p>
            <a:fld id="{B67B645E-C5E5-4727-B977-D372A0AA71D9}" type="slidenum">
              <a:rPr lang="en-US" smtClean="0"/>
              <a:pPr/>
              <a:t>‹#›</a:t>
            </a:fld>
            <a:endParaRPr lang="en-US" dirty="0"/>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pic>
        <p:nvPicPr>
          <p:cNvPr id="50" name="Picture 49">
            <a:extLst>
              <a:ext uri="{FF2B5EF4-FFF2-40B4-BE49-F238E27FC236}">
                <a16:creationId xmlns:a16="http://schemas.microsoft.com/office/drawing/2014/main" id="{A0068D01-FE13-4665-982C-206182381101}"/>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dirty="0"/>
              <a:t>Thank </a:t>
            </a:r>
            <a:br>
              <a:rPr lang="en-US" dirty="0"/>
            </a:br>
            <a:r>
              <a:rPr lang="en-US" dirty="0"/>
              <a:t>You</a:t>
            </a:r>
            <a:endParaRPr lang="en-ZA" dirty="0"/>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smtClean="0"/>
              <a:pPr/>
              <a:t>‹#›</a:t>
            </a:fld>
            <a:endParaRPr lang="en-US" dirty="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dirty="0"/>
              <a:t>Email</a:t>
            </a:r>
            <a:endParaRPr lang="en-ZA" dirty="0"/>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dirty="0"/>
              <a:t>Website</a:t>
            </a:r>
            <a:endParaRPr lang="en-ZA" dirty="0"/>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smtClean="0"/>
              <a:t>Click to edit Master title style</a:t>
            </a:r>
            <a:endParaRPr lang="en-ZA" dirty="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smtClean="0"/>
              <a:t>Click to edit Master title style</a:t>
            </a:r>
            <a:endParaRPr lang="en-ZA" dirty="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GB" dirty="0"/>
              <a:t>Insert or Drag &amp; Drop Your Photo</a:t>
            </a:r>
            <a:endParaRPr lang="en-ZA" dirty="0"/>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smtClean="0"/>
              <a:t>Click to edit Master title style</a:t>
            </a:r>
            <a:endParaRPr lang="en-ZA" dirty="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pPr algn="ctr"/>
            <a:fld id="{B67B645E-C5E5-4727-B977-D372A0AA71D9}" type="slidenum">
              <a:rPr lang="en-US" smtClean="0"/>
              <a:pPr algn="ctr"/>
              <a:t>‹#›</a:t>
            </a:fld>
            <a:endParaRPr lang="en-US" dirty="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ZA" dirty="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GB" dirty="0"/>
              <a:t>Insert or Drag &amp; Drop Your Photo</a:t>
            </a:r>
            <a:endParaRPr lang="en-ZA" dirty="0"/>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smtClean="0"/>
              <a:t>Click to edit Master title style</a:t>
            </a:r>
            <a:endParaRPr lang="en-ZA" dirty="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smtClean="0"/>
              <a:pPr algn="ctr"/>
              <a:t>‹#›</a:t>
            </a:fld>
            <a:endParaRPr lang="en-US" dirty="0"/>
          </a:p>
        </p:txBody>
      </p:sp>
      <p:pic>
        <p:nvPicPr>
          <p:cNvPr id="15" name="Picture 14">
            <a:extLst>
              <a:ext uri="{FF2B5EF4-FFF2-40B4-BE49-F238E27FC236}">
                <a16:creationId xmlns:a16="http://schemas.microsoft.com/office/drawing/2014/main" id="{01DD7AB4-FC84-443E-AF8E-E275716A961E}"/>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ZA" dirty="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ZA" dirty="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ZA" dirty="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B67B645E-C5E5-4727-B977-D372A0AA71D9}" type="slidenum">
              <a:rPr lang="en-US" smtClean="0"/>
              <a:pPr/>
              <a:t>‹#›</a:t>
            </a:fld>
            <a:endParaRPr lang="en-US" dirty="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smtClean="0"/>
              <a:t>Click to edit Master title style</a:t>
            </a:r>
            <a:endParaRPr lang="en-ZA"/>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p:nvPr>
        </p:nvSpPr>
        <p:spPr>
          <a:xfrm>
            <a:off x="6253200" y="1152525"/>
            <a:ext cx="5508000" cy="5038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smtClean="0"/>
              <a:t>Click to edit Master title style</a:t>
            </a:r>
            <a:endParaRPr lang="en-ZA" dirty="0"/>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ZA" dirty="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p:nvPr>
        </p:nvSpPr>
        <p:spPr>
          <a:xfrm>
            <a:off x="6253200" y="1584325"/>
            <a:ext cx="5508000" cy="46069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smtClean="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ZA" dirty="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smtClean="0"/>
              <a:t>Click to edit Master title style</a:t>
            </a:r>
            <a:endParaRPr lang="en-ZA"/>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ZA" dirty="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smtClean="0"/>
              <a:t>Click to edit Master title style</a:t>
            </a:r>
            <a:endParaRPr lang="en-ZA"/>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ZA" dirty="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ZA" dirty="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ZA" dirty="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smtClean="0"/>
              <a:t>Click to edit Master title style</a:t>
            </a:r>
            <a:endParaRPr lang="en-ZA" dirty="0"/>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ZA" dirty="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ZA" dirty="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ZA"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ZA" dirty="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smtClean="0"/>
              <a:t>Click to edit Master title style</a:t>
            </a:r>
            <a:endParaRPr lang="en-ZA" dirty="0"/>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ZA" dirty="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ZA" dirty="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B67B645E-C5E5-4727-B977-D372A0AA71D9}" type="slidenum">
              <a:rPr lang="en-US" smtClean="0"/>
              <a:pPr/>
              <a:t>‹#›</a:t>
            </a:fld>
            <a:endParaRPr lang="en-US" dirty="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ZA" dirty="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B67B645E-C5E5-4727-B977-D372A0AA71D9}" type="slidenum">
              <a:rPr lang="en-US" smtClean="0"/>
              <a:pPr/>
              <a:t>‹#›</a:t>
            </a:fld>
            <a:endParaRPr lang="en-US" dirty="0"/>
          </a:p>
        </p:txBody>
      </p:sp>
      <p:pic>
        <p:nvPicPr>
          <p:cNvPr id="44" name="Picture 43">
            <a:extLst>
              <a:ext uri="{FF2B5EF4-FFF2-40B4-BE49-F238E27FC236}">
                <a16:creationId xmlns:a16="http://schemas.microsoft.com/office/drawing/2014/main" id="{42D97A27-82CC-4C99-A055-C3572732087B}"/>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ZA"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4</a:t>
            </a:r>
            <a:endParaRPr lang="en-ZA" dirty="0"/>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ZA" dirty="0"/>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pic>
        <p:nvPicPr>
          <p:cNvPr id="53" name="Picture 52">
            <a:extLst>
              <a:ext uri="{FF2B5EF4-FFF2-40B4-BE49-F238E27FC236}">
                <a16:creationId xmlns:a16="http://schemas.microsoft.com/office/drawing/2014/main" id="{FC1DA787-0E72-4002-921D-E78F824CC3CC}"/>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tx2">
                <a:lumMod val="75000"/>
              </a:schemeClr>
            </a:gs>
            <a:gs pos="10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ZA" dirty="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ZA" dirty="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dirty="0"/>
              <a:t>Slide Title</a:t>
            </a:r>
            <a:endParaRPr lang="en-ZA" dirty="0"/>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pic>
        <p:nvPicPr>
          <p:cNvPr id="22" name="Picture 21">
            <a:extLst>
              <a:ext uri="{FF2B5EF4-FFF2-40B4-BE49-F238E27FC236}">
                <a16:creationId xmlns:a16="http://schemas.microsoft.com/office/drawing/2014/main" id="{D98D57CD-4838-4ABE-97CB-358D8A39305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ZA" dirty="0"/>
              <a:t>Insert or Drag and Drop your Screen Design here</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dirty="0"/>
              <a:t>2</a:t>
            </a:r>
            <a:endParaRPr lang="en-ZA"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p:nvPr>
        </p:nvSpPr>
        <p:spPr>
          <a:xfrm>
            <a:off x="6753360" y="3314701"/>
            <a:ext cx="3069500" cy="305119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ZA" dirty="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ZA" dirty="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rtlCol="0" anchor="ctr"/>
          <a:lstStyle/>
          <a:p>
            <a:endParaRPr lang="en-ZA"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2056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endParaRPr lang="en-ZA" dirty="0"/>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dirty="0"/>
              <a:t>2</a:t>
            </a:r>
            <a:endParaRPr lang="en-ZA" dirty="0"/>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dirty="0"/>
              <a:t>3</a:t>
            </a:r>
            <a:endParaRPr lang="en-ZA" dirty="0"/>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ZA" dirty="0"/>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p:txBody>
          <a:bodyPr/>
          <a:lstStyle>
            <a:lvl1pPr algn="ctr">
              <a:defRPr/>
            </a:lvl1pPr>
          </a:lstStyle>
          <a:p>
            <a:fld id="{B67B645E-C5E5-4727-B977-D372A0AA71D9}" type="slidenum">
              <a:rPr lang="en-US" smtClean="0"/>
              <a:pPr/>
              <a:t>‹#›</a:t>
            </a:fld>
            <a:endParaRPr lang="en-US" dirty="0"/>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192" name="Group 191">
            <a:extLst>
              <a:ext uri="{FF2B5EF4-FFF2-40B4-BE49-F238E27FC236}">
                <a16:creationId xmlns:a16="http://schemas.microsoft.com/office/drawing/2014/main" id="{03F3DBFF-E893-4319-8149-7985258E7BD0}"/>
              </a:ext>
            </a:extLst>
          </p:cNvPr>
          <p:cNvGrpSpPr/>
          <p:nvPr userDrawn="1"/>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ZA" dirty="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ZA" dirty="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smtClean="0"/>
              <a:t>Click to edit Master title style</a:t>
            </a:r>
            <a:endParaRPr lang="en-ZA"/>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ZA" dirty="0"/>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p:txBody>
          <a:bodyPr/>
          <a:lstStyle>
            <a:lvl1pPr algn="ctr">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smtClean="0"/>
              <a:t>Click to edit Master title style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ZA" dirty="0"/>
          </a:p>
        </p:txBody>
      </p:sp>
      <p:pic>
        <p:nvPicPr>
          <p:cNvPr id="12" name="Picture 11">
            <a:extLst>
              <a:ext uri="{FF2B5EF4-FFF2-40B4-BE49-F238E27FC236}">
                <a16:creationId xmlns:a16="http://schemas.microsoft.com/office/drawing/2014/main" id="{0B6E215A-5CBB-4D87-AC07-D4489F92376D}"/>
              </a:ext>
            </a:extLst>
          </p:cNvPr>
          <p:cNvPicPr>
            <a:picLocks noChangeAspect="1"/>
          </p:cNvPicPr>
          <p:nvPr userDrawn="1"/>
        </p:nvPicPr>
        <p:blipFill>
          <a:blip r:embed="rId27"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smtClean="0">
                <a:solidFill>
                  <a:schemeClr val="bg1"/>
                </a:solidFill>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61.svg"/><Relationship Id="rId11" Type="http://schemas.openxmlformats.org/officeDocument/2006/relationships/image" Target="../media/image6.png"/><Relationship Id="rId5" Type="http://schemas.openxmlformats.org/officeDocument/2006/relationships/image" Target="../media/image19.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p:txBody>
          <a:bodyPr/>
          <a:lstStyle/>
          <a:p>
            <a:r>
              <a:rPr lang="en-ZA" dirty="0" smtClean="0"/>
              <a:t>Brewing Trends in America</a:t>
            </a:r>
            <a:endParaRPr lang="en-ZA" dirty="0"/>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p:txBody>
          <a:bodyPr/>
          <a:lstStyle/>
          <a:p>
            <a:r>
              <a:rPr lang="en-ZA" noProof="1" smtClean="0"/>
              <a:t>A brief look at brewiNg trendS in America presented by</a:t>
            </a:r>
            <a:br>
              <a:rPr lang="en-ZA" noProof="1" smtClean="0"/>
            </a:br>
            <a:r>
              <a:rPr lang="en-ZA" noProof="1" smtClean="0"/>
              <a:t>P&amp;M Consulting for</a:t>
            </a:r>
            <a:br>
              <a:rPr lang="en-ZA" noProof="1" smtClean="0"/>
            </a:br>
            <a:r>
              <a:rPr lang="en-ZA" noProof="1" smtClean="0"/>
              <a:t>Craftworks Brewing.</a:t>
            </a:r>
            <a:endParaRPr lang="en-ZA" noProof="1"/>
          </a:p>
          <a:p>
            <a:endParaRPr lang="en-ZA" dirty="0"/>
          </a:p>
        </p:txBody>
      </p:sp>
      <p:pic>
        <p:nvPicPr>
          <p:cNvPr id="6" name="Picture Placeholder 5">
            <a:extLst>
              <a:ext uri="{FF2B5EF4-FFF2-40B4-BE49-F238E27FC236}">
                <a16:creationId xmlns:a16="http://schemas.microsoft.com/office/drawing/2014/main" id="{178A0520-36DB-4CF2-AE3A-5DFDAF9E6BB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42512" y="1747916"/>
            <a:ext cx="5039333" cy="3362167"/>
          </a:xfrm>
        </p:spPr>
      </p:pic>
      <p:sp>
        <p:nvSpPr>
          <p:cNvPr id="7" name="Oval 6" descr="Logo Backdrop">
            <a:extLst>
              <a:ext uri="{FF2B5EF4-FFF2-40B4-BE49-F238E27FC236}">
                <a16:creationId xmlns:a16="http://schemas.microsoft.com/office/drawing/2014/main" id="{DAE98AA7-EEC8-4349-B75F-8C7B0A80C3F3}"/>
              </a:ext>
            </a:extLst>
          </p:cNvPr>
          <p:cNvSpPr/>
          <p:nvPr/>
        </p:nvSpPr>
        <p:spPr>
          <a:xfrm>
            <a:off x="331094" y="2213600"/>
            <a:ext cx="2430801" cy="24308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4" name="Picture 3"/>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45409" y="2338295"/>
            <a:ext cx="2181406" cy="2181406"/>
          </a:xfrm>
          <a:prstGeom prst="rect">
            <a:avLst/>
          </a:prstGeom>
        </p:spPr>
      </p:pic>
    </p:spTree>
    <p:extLst>
      <p:ext uri="{BB962C8B-B14F-4D97-AF65-F5344CB8AC3E}">
        <p14:creationId xmlns:p14="http://schemas.microsoft.com/office/powerpoint/2010/main" val="809263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736321" y="5927721"/>
            <a:ext cx="908383" cy="902286"/>
          </a:xfrm>
          <a:prstGeom prst="rect">
            <a:avLst/>
          </a:prstGeom>
        </p:spPr>
      </p:pic>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4" y="392540"/>
            <a:ext cx="10634307" cy="1585549"/>
          </a:xfrm>
        </p:spPr>
        <p:txBody>
          <a:bodyPr/>
          <a:lstStyle/>
          <a:p>
            <a:r>
              <a:rPr lang="en-US" b="0" dirty="0"/>
              <a:t>Is there an apparent relationship between the bitterness of the beer and its alcoholic content</a:t>
            </a:r>
            <a:r>
              <a:rPr lang="en-US" b="0" dirty="0" smtClean="0"/>
              <a:t>?</a:t>
            </a:r>
            <a:endParaRPr lang="en-US" b="0" dirty="0"/>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10</a:t>
            </a:fld>
            <a:endParaRPr lang="en-US" dirty="0"/>
          </a:p>
        </p:txBody>
      </p:sp>
      <p:sp>
        <p:nvSpPr>
          <p:cNvPr id="5" name="Rectangle 1"/>
          <p:cNvSpPr>
            <a:spLocks noChangeArrowheads="1"/>
          </p:cNvSpPr>
          <p:nvPr/>
        </p:nvSpPr>
        <p:spPr bwMode="auto">
          <a:xfrm>
            <a:off x="217194" y="1630907"/>
            <a:ext cx="4401191" cy="4531949"/>
          </a:xfrm>
          <a:prstGeom prst="rect">
            <a:avLst/>
          </a:prstGeom>
          <a:noFill/>
          <a:ln>
            <a:noFill/>
          </a:ln>
          <a:effectLst/>
        </p:spPr>
        <p:txBody>
          <a:bodyPr vert="horz" wrap="square" lIns="91440" tIns="12696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dirty="0" smtClean="0"/>
              <a:t>We have found very </a:t>
            </a:r>
            <a:r>
              <a:rPr lang="en-US" dirty="0"/>
              <a:t>significant correlation between the alcohol content (ABV) and the bitterness (IBU) of a </a:t>
            </a:r>
            <a:r>
              <a:rPr lang="en-US" dirty="0" smtClean="0"/>
              <a:t>beer (alpha = .05, r = .67, p &lt; .0001). </a:t>
            </a:r>
            <a:r>
              <a:rPr lang="en-US" dirty="0"/>
              <a:t>One thing to keep in mind, there are 62 missing entries in AVB and 1005 in the IBU data leading to a lower degrees of freedom, but at a thousand in the current data set the correlation data is still relevant. This is observational data so even with the correlation, any inferences about causal relationship between alcohol content and bitterness is </a:t>
            </a:r>
            <a:r>
              <a:rPr lang="en-US" dirty="0" smtClean="0"/>
              <a:t>speculative, but the trend is compelling</a:t>
            </a:r>
            <a:r>
              <a:rPr lang="en-US" dirty="0" smtClean="0"/>
              <a:t>.*</a:t>
            </a:r>
          </a:p>
          <a:p>
            <a:endParaRPr lang="en-US" sz="1000" dirty="0" smtClean="0"/>
          </a:p>
          <a:p>
            <a:r>
              <a:rPr lang="en-US" sz="1000" dirty="0" smtClean="0"/>
              <a:t>*</a:t>
            </a:r>
            <a:r>
              <a:rPr lang="en-US" sz="1000" dirty="0"/>
              <a:t>Missing 42% </a:t>
            </a:r>
            <a:r>
              <a:rPr lang="en-US" sz="1000" dirty="0" smtClean="0"/>
              <a:t>of IBU </a:t>
            </a:r>
            <a:r>
              <a:rPr lang="en-US" sz="1000" dirty="0"/>
              <a:t>data. This may not show a true picture of the population</a:t>
            </a:r>
            <a:r>
              <a:rPr lang="en-US" sz="1000" dirty="0" smtClean="0"/>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6663" y="1240972"/>
            <a:ext cx="6409111" cy="4577937"/>
          </a:xfrm>
          <a:prstGeom prst="rect">
            <a:avLst/>
          </a:prstGeom>
        </p:spPr>
      </p:pic>
    </p:spTree>
    <p:extLst>
      <p:ext uri="{BB962C8B-B14F-4D97-AF65-F5344CB8AC3E}">
        <p14:creationId xmlns:p14="http://schemas.microsoft.com/office/powerpoint/2010/main" val="2357193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a:xfrm>
            <a:off x="4693518" y="4756649"/>
            <a:ext cx="1620000" cy="1140298"/>
          </a:xfrm>
        </p:spPr>
        <p:txBody>
          <a:bodyPr/>
          <a:lstStyle/>
          <a:p>
            <a:r>
              <a:rPr lang="en-ZA" noProof="1" smtClean="0"/>
              <a:t>Missing data may need to be updated if you plan on looking at the in more detail.</a:t>
            </a:r>
            <a:endParaRPr lang="en-ZA" noProof="1"/>
          </a:p>
          <a:p>
            <a:endParaRPr lang="en-ZA" dirty="0"/>
          </a:p>
        </p:txBody>
      </p:sp>
      <p:pic>
        <p:nvPicPr>
          <p:cNvPr id="27" name="Picture Placeholder 26">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2">
            <a:extLst>
              <a:ext uri="{28A0092B-C50C-407E-A947-70E740481C1C}">
                <a14:useLocalDpi xmlns:a14="http://schemas.microsoft.com/office/drawing/2010/main" val="0"/>
              </a:ext>
            </a:extLst>
          </a:blip>
          <a:stretch>
            <a:fillRect/>
          </a:stretch>
        </p:blipFill>
        <p:spPr>
          <a:xfrm>
            <a:off x="737118" y="2858306"/>
            <a:ext cx="1007706" cy="672131"/>
          </a:xfrm>
        </p:spPr>
      </p:pic>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ZA" dirty="0" smtClean="0"/>
              <a:t>Location</a:t>
            </a:r>
            <a:endParaRPr lang="en-ZA" dirty="0"/>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a:xfrm>
            <a:off x="431800" y="4756649"/>
            <a:ext cx="1620000" cy="1410886"/>
          </a:xfrm>
        </p:spPr>
        <p:txBody>
          <a:bodyPr/>
          <a:lstStyle/>
          <a:p>
            <a:r>
              <a:rPr lang="en-ZA" noProof="1"/>
              <a:t>Look at states that are not saturated with breweries but with an established beer presence.</a:t>
            </a:r>
          </a:p>
          <a:p>
            <a:endParaRPr lang="en-ZA" dirty="0"/>
          </a:p>
        </p:txBody>
      </p:sp>
      <p:pic>
        <p:nvPicPr>
          <p:cNvPr id="29" name="Picture Placeholder 28">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3">
            <a:extLst>
              <a:ext uri="{28A0092B-C50C-407E-A947-70E740481C1C}">
                <a14:useLocalDpi xmlns:a14="http://schemas.microsoft.com/office/drawing/2010/main" val="0"/>
              </a:ext>
            </a:extLst>
          </a:blip>
          <a:stretch>
            <a:fillRect/>
          </a:stretch>
        </p:blipFill>
        <p:spPr>
          <a:xfrm>
            <a:off x="2659223" y="2837721"/>
            <a:ext cx="1425477" cy="735902"/>
          </a:xfrm>
          <a:effectLst>
            <a:softEdge rad="63500"/>
          </a:effectLst>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lstStyle/>
          <a:p>
            <a:r>
              <a:rPr lang="en-ZA" dirty="0"/>
              <a:t>Styles</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a:xfrm>
            <a:off x="2562659" y="4756648"/>
            <a:ext cx="1620000" cy="1628773"/>
          </a:xfrm>
        </p:spPr>
        <p:txBody>
          <a:bodyPr/>
          <a:lstStyle/>
          <a:p>
            <a:r>
              <a:rPr lang="en-ZA" dirty="0" smtClean="0"/>
              <a:t>IPA’s and Pale Ales would be a great starting point in style. Both are the top selection in the US.</a:t>
            </a:r>
            <a:endParaRPr lang="en-ZA" noProof="1"/>
          </a:p>
          <a:p>
            <a:endParaRPr lang="en-ZA" dirty="0"/>
          </a:p>
        </p:txBody>
      </p:sp>
      <p:pic>
        <p:nvPicPr>
          <p:cNvPr id="31" name="Picture Placeholder 30">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4">
            <a:extLst>
              <a:ext uri="{28A0092B-C50C-407E-A947-70E740481C1C}">
                <a14:useLocalDpi xmlns:a14="http://schemas.microsoft.com/office/drawing/2010/main" val="0"/>
              </a:ext>
            </a:extLst>
          </a:blip>
          <a:stretch>
            <a:fillRect/>
          </a:stretch>
        </p:blipFill>
        <p:spPr>
          <a:xfrm>
            <a:off x="5094514" y="2816572"/>
            <a:ext cx="849085" cy="777516"/>
          </a:xfrm>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ZA" dirty="0"/>
              <a:t>IBU Data</a:t>
            </a:r>
          </a:p>
          <a:p>
            <a:endParaRPr lang="en-ZA"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8009727" y="787067"/>
            <a:ext cx="3863221" cy="720000"/>
          </a:xfrm>
        </p:spPr>
        <p:txBody>
          <a:bodyPr/>
          <a:lstStyle/>
          <a:p>
            <a:r>
              <a:rPr lang="en-ZA" dirty="0" smtClean="0"/>
              <a:t>Solutions</a:t>
            </a:r>
            <a:endParaRPr lang="en-ZA" dirty="0"/>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bwMode="gray">
          <a:xfrm>
            <a:off x="6824378" y="1776119"/>
            <a:ext cx="4908806" cy="4120828"/>
          </a:xfrm>
        </p:spPr>
        <p:txBody>
          <a:bodyPr/>
          <a:lstStyle/>
          <a:p>
            <a:r>
              <a:rPr lang="en-US" dirty="0" smtClean="0"/>
              <a:t>We recommend looking at states like  Minnesota, Arizona, Vermont, Maine, and Missouri to begin.</a:t>
            </a:r>
          </a:p>
          <a:p>
            <a:endParaRPr lang="en-US" dirty="0" smtClean="0"/>
          </a:p>
          <a:p>
            <a:r>
              <a:rPr lang="en-US" dirty="0" smtClean="0"/>
              <a:t>IPA’s and Pale Ales are great starting points in styles.</a:t>
            </a:r>
          </a:p>
          <a:p>
            <a:endParaRPr lang="en-US" dirty="0" smtClean="0"/>
          </a:p>
          <a:p>
            <a:r>
              <a:rPr lang="en-US" dirty="0" smtClean="0"/>
              <a:t>You may need to get </a:t>
            </a:r>
            <a:r>
              <a:rPr lang="en-US" dirty="0"/>
              <a:t>more IBU values from the </a:t>
            </a:r>
            <a:r>
              <a:rPr lang="en-US" dirty="0" smtClean="0"/>
              <a:t>beers you have in the data. </a:t>
            </a:r>
            <a:endParaRPr lang="en-ZA" noProof="1"/>
          </a:p>
        </p:txBody>
      </p:sp>
      <p:sp>
        <p:nvSpPr>
          <p:cNvPr id="88" name="Slide Number Placeholder 87">
            <a:extLst>
              <a:ext uri="{FF2B5EF4-FFF2-40B4-BE49-F238E27FC236}">
                <a16:creationId xmlns:a16="http://schemas.microsoft.com/office/drawing/2014/main" id="{FAFF03E5-FC39-4375-8BD9-53A0FD781CB7}"/>
              </a:ext>
            </a:extLst>
          </p:cNvPr>
          <p:cNvSpPr>
            <a:spLocks noGrp="1"/>
          </p:cNvSpPr>
          <p:nvPr>
            <p:ph type="sldNum" sz="quarter" idx="50"/>
          </p:nvPr>
        </p:nvSpPr>
        <p:spPr/>
        <p:txBody>
          <a:bodyPr/>
          <a:lstStyle/>
          <a:p>
            <a:pPr algn="ctr"/>
            <a:fld id="{B67B645E-C5E5-4727-B977-D372A0AA71D9}" type="slidenum">
              <a:rPr lang="en-US" smtClean="0"/>
              <a:pPr algn="ctr"/>
              <a:t>11</a:t>
            </a:fld>
            <a:endParaRPr lang="en-US" dirty="0"/>
          </a:p>
        </p:txBody>
      </p:sp>
      <p:pic>
        <p:nvPicPr>
          <p:cNvPr id="14" name="Picture 13"/>
          <p:cNvPicPr>
            <a:picLocks noChangeAspect="1"/>
          </p:cNvPicPr>
          <p:nvPr/>
        </p:nvPicPr>
        <p:blipFill>
          <a:blip r:embed="rId5"/>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378458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p:txBody>
          <a:bodyPr/>
          <a:lstStyle/>
          <a:p>
            <a:r>
              <a:rPr lang="en-ZA" dirty="0"/>
              <a:t>Thank You</a:t>
            </a:r>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bwMode="gray"/>
        <p:txBody>
          <a:bodyPr/>
          <a:lstStyle/>
          <a:p>
            <a:r>
              <a:rPr lang="en-ZA" noProof="1"/>
              <a:t>Ryan Paul &amp; Chad Madding</a:t>
            </a:r>
          </a:p>
        </p:txBody>
      </p:sp>
      <p:sp>
        <p:nvSpPr>
          <p:cNvPr id="6" name="Text Placeholder 5">
            <a:extLst>
              <a:ext uri="{FF2B5EF4-FFF2-40B4-BE49-F238E27FC236}">
                <a16:creationId xmlns:a16="http://schemas.microsoft.com/office/drawing/2014/main" id="{282CA365-4170-41B8-B4B3-7A2FA6DBD751}"/>
              </a:ext>
            </a:extLst>
          </p:cNvPr>
          <p:cNvSpPr>
            <a:spLocks noGrp="1"/>
          </p:cNvSpPr>
          <p:nvPr>
            <p:ph type="body" sz="quarter" idx="15"/>
          </p:nvPr>
        </p:nvSpPr>
        <p:spPr bwMode="gray"/>
        <p:txBody>
          <a:bodyPr/>
          <a:lstStyle/>
          <a:p>
            <a:r>
              <a:rPr lang="en-ZA" dirty="0"/>
              <a:t>+1 555-0100</a:t>
            </a:r>
          </a:p>
        </p:txBody>
      </p:sp>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bwMode="gray"/>
        <p:txBody>
          <a:bodyPr/>
          <a:lstStyle/>
          <a:p>
            <a:r>
              <a:rPr lang="en-ZA" dirty="0" smtClean="0"/>
              <a:t>ryan@randc.com</a:t>
            </a:r>
            <a:endParaRPr lang="en-ZA" dirty="0"/>
          </a:p>
        </p:txBody>
      </p:sp>
      <p:sp>
        <p:nvSpPr>
          <p:cNvPr id="8" name="Text Placeholder 7">
            <a:extLst>
              <a:ext uri="{FF2B5EF4-FFF2-40B4-BE49-F238E27FC236}">
                <a16:creationId xmlns:a16="http://schemas.microsoft.com/office/drawing/2014/main" id="{2258B848-99A6-4681-9D22-50069C0BDE97}"/>
              </a:ext>
            </a:extLst>
          </p:cNvPr>
          <p:cNvSpPr>
            <a:spLocks noGrp="1"/>
          </p:cNvSpPr>
          <p:nvPr>
            <p:ph type="body" sz="quarter" idx="17"/>
          </p:nvPr>
        </p:nvSpPr>
        <p:spPr bwMode="gray"/>
        <p:txBody>
          <a:bodyPr/>
          <a:lstStyle/>
          <a:p>
            <a:r>
              <a:rPr lang="en-ZA" dirty="0" smtClean="0"/>
              <a:t>www.randc.com</a:t>
            </a:r>
            <a:endParaRPr lang="en-ZA" dirty="0"/>
          </a:p>
        </p:txBody>
      </p:sp>
      <p:pic>
        <p:nvPicPr>
          <p:cNvPr id="12" name="Graphic 11" descr="User" title="Icon - Presenter Name">
            <a:extLst>
              <a:ext uri="{FF2B5EF4-FFF2-40B4-BE49-F238E27FC236}">
                <a16:creationId xmlns:a16="http://schemas.microsoft.com/office/drawing/2014/main" id="{3FD34FCD-807B-4BBC-8AFE-2162CCE29B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bwMode="gray">
          <a:xfrm>
            <a:off x="11301465" y="3884812"/>
            <a:ext cx="218900" cy="218900"/>
          </a:xfrm>
          <a:prstGeom prst="rect">
            <a:avLst/>
          </a:prstGeom>
        </p:spPr>
      </p:pic>
      <p:pic>
        <p:nvPicPr>
          <p:cNvPr id="14" name="Graphic 13" descr="Smart Phone" title="Icon - Presenter Phone Number">
            <a:extLst>
              <a:ext uri="{FF2B5EF4-FFF2-40B4-BE49-F238E27FC236}">
                <a16:creationId xmlns:a16="http://schemas.microsoft.com/office/drawing/2014/main" id="{E51263B5-564A-401A-810D-0896F97EF0C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bwMode="gray">
          <a:xfrm>
            <a:off x="11301465" y="4293572"/>
            <a:ext cx="218900" cy="218900"/>
          </a:xfrm>
          <a:prstGeom prst="rect">
            <a:avLst/>
          </a:prstGeom>
        </p:spPr>
      </p:pic>
      <p:pic>
        <p:nvPicPr>
          <p:cNvPr id="13" name="Graphic 12" descr="Envelope" title="Icon Presenter Email">
            <a:extLst>
              <a:ext uri="{FF2B5EF4-FFF2-40B4-BE49-F238E27FC236}">
                <a16:creationId xmlns:a16="http://schemas.microsoft.com/office/drawing/2014/main" id="{A24A1417-AE3F-44AE-98EB-3E6ADA1E201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bwMode="gray">
          <a:xfrm>
            <a:off x="11301465" y="4661290"/>
            <a:ext cx="218900" cy="218900"/>
          </a:xfrm>
          <a:prstGeom prst="rect">
            <a:avLst/>
          </a:prstGeom>
        </p:spPr>
      </p:pic>
      <p:pic>
        <p:nvPicPr>
          <p:cNvPr id="15" name="Graphic 14" descr="Link">
            <a:extLst>
              <a:ext uri="{FF2B5EF4-FFF2-40B4-BE49-F238E27FC236}">
                <a16:creationId xmlns:a16="http://schemas.microsoft.com/office/drawing/2014/main" id="{0161B5EF-405A-4DEA-8E00-0A6A7B71F7BA}"/>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bwMode="gray">
          <a:xfrm>
            <a:off x="11284606" y="5029008"/>
            <a:ext cx="244786" cy="244786"/>
          </a:xfrm>
          <a:prstGeom prst="rect">
            <a:avLst/>
          </a:prstGeom>
        </p:spPr>
      </p:pic>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smtClean="0"/>
              <a:pPr/>
              <a:t>12</a:t>
            </a:fld>
            <a:endParaRPr lang="en-US" dirty="0"/>
          </a:p>
        </p:txBody>
      </p:sp>
      <p:pic>
        <p:nvPicPr>
          <p:cNvPr id="16" name="Picture 15"/>
          <p:cNvPicPr>
            <a:picLocks noChangeAspect="1"/>
          </p:cNvPicPr>
          <p:nvPr/>
        </p:nvPicPr>
        <p:blipFill>
          <a:blip r:embed="rId11"/>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11331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a:xfrm>
            <a:off x="504000" y="3219069"/>
            <a:ext cx="4793714" cy="794383"/>
          </a:xfrm>
        </p:spPr>
        <p:txBody>
          <a:bodyPr/>
          <a:lstStyle/>
          <a:p>
            <a:r>
              <a:rPr lang="en-US" dirty="0"/>
              <a:t>Bart Watson</a:t>
            </a:r>
            <a:endParaRPr lang="en-ZA" dirty="0"/>
          </a:p>
        </p:txBody>
      </p:sp>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p:txBody>
          <a:bodyPr/>
          <a:lstStyle/>
          <a:p>
            <a:r>
              <a:rPr lang="en-US" dirty="0"/>
              <a:t>Chief Economist </a:t>
            </a:r>
            <a:r>
              <a:rPr lang="en-US" dirty="0" smtClean="0"/>
              <a:t>for</a:t>
            </a:r>
            <a:br>
              <a:rPr lang="en-US" dirty="0" smtClean="0"/>
            </a:br>
            <a:r>
              <a:rPr lang="en-US" dirty="0" smtClean="0"/>
              <a:t>the </a:t>
            </a:r>
            <a:r>
              <a:rPr lang="en-US" dirty="0"/>
              <a:t>Brewers Association</a:t>
            </a:r>
            <a:endParaRPr lang="en-GB" noProof="1"/>
          </a:p>
        </p:txBody>
      </p:sp>
      <p:sp>
        <p:nvSpPr>
          <p:cNvPr id="4" name="Rectangle 3"/>
          <p:cNvSpPr/>
          <p:nvPr/>
        </p:nvSpPr>
        <p:spPr>
          <a:xfrm>
            <a:off x="7175240" y="214604"/>
            <a:ext cx="4841707" cy="4893647"/>
          </a:xfrm>
          <a:prstGeom prst="rect">
            <a:avLst/>
          </a:prstGeom>
        </p:spPr>
        <p:txBody>
          <a:bodyPr wrap="square">
            <a:spAutoFit/>
          </a:bodyPr>
          <a:lstStyle/>
          <a:p>
            <a:r>
              <a:rPr lang="en-US" sz="2400" dirty="0">
                <a:solidFill>
                  <a:schemeClr val="bg1"/>
                </a:solidFill>
              </a:rPr>
              <a:t>With a strong presence across the 50 states and the District of Columbia, craft breweries are a vibrant and flourishing economic force at the local, state and national level. As consumers continue to demand a wide range of high quality, full-flavored beers, small and independent craft brewers are meeting this </a:t>
            </a:r>
            <a:r>
              <a:rPr lang="en-US" sz="2400" i="1" u="sng" dirty="0">
                <a:solidFill>
                  <a:schemeClr val="bg1"/>
                </a:solidFill>
              </a:rPr>
              <a:t>growing demand </a:t>
            </a:r>
            <a:r>
              <a:rPr lang="en-US" sz="2400" dirty="0">
                <a:solidFill>
                  <a:schemeClr val="bg1"/>
                </a:solidFill>
              </a:rPr>
              <a:t>with innovative offerings, </a:t>
            </a:r>
            <a:r>
              <a:rPr lang="en-US" sz="2400" i="1" u="sng" dirty="0">
                <a:solidFill>
                  <a:schemeClr val="bg1"/>
                </a:solidFill>
              </a:rPr>
              <a:t>creating high levels of economic value in the process</a:t>
            </a:r>
            <a:r>
              <a:rPr lang="en-US" sz="2400" dirty="0" smtClean="0">
                <a:solidFill>
                  <a:schemeClr val="bg1"/>
                </a:solidFill>
              </a:rPr>
              <a:t>.</a:t>
            </a:r>
            <a:endParaRPr lang="en-US" sz="2400" dirty="0">
              <a:solidFill>
                <a:schemeClr val="bg1"/>
              </a:solidFill>
            </a:endParaRPr>
          </a:p>
        </p:txBody>
      </p:sp>
      <p:sp>
        <p:nvSpPr>
          <p:cNvPr id="5" name="Title 1">
            <a:extLst>
              <a:ext uri="{FF2B5EF4-FFF2-40B4-BE49-F238E27FC236}">
                <a16:creationId xmlns:a16="http://schemas.microsoft.com/office/drawing/2014/main" id="{3B4CAA4E-665D-43A4-B900-A849C2DFB92C}"/>
              </a:ext>
            </a:extLst>
          </p:cNvPr>
          <p:cNvSpPr txBox="1">
            <a:spLocks/>
          </p:cNvSpPr>
          <p:nvPr/>
        </p:nvSpPr>
        <p:spPr>
          <a:xfrm>
            <a:off x="504000" y="2090065"/>
            <a:ext cx="4189298" cy="576675"/>
          </a:xfrm>
          <a:prstGeom prst="rect">
            <a:avLst/>
          </a:prstGeom>
        </p:spPr>
        <p:txBody>
          <a:bodyPr vert="horz" lIns="0" tIns="0" rIns="0" bIns="0" rtlCol="0" anchor="b">
            <a:noAutofit/>
          </a:bodyPr>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sz="2800" dirty="0" smtClean="0"/>
              <a:t>Why enter this market?</a:t>
            </a:r>
            <a:endParaRPr lang="en-US" sz="2800" dirty="0"/>
          </a:p>
        </p:txBody>
      </p:sp>
      <p:pic>
        <p:nvPicPr>
          <p:cNvPr id="6" name="Picture 5"/>
          <p:cNvPicPr>
            <a:picLocks noChangeAspect="1"/>
          </p:cNvPicPr>
          <p:nvPr/>
        </p:nvPicPr>
        <p:blipFill>
          <a:blip r:embed="rId2"/>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661020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descr="Logo Backdrop">
            <a:extLst>
              <a:ext uri="{FF2B5EF4-FFF2-40B4-BE49-F238E27FC236}">
                <a16:creationId xmlns:a16="http://schemas.microsoft.com/office/drawing/2014/main" id="{F4E224D4-CF4C-4EC1-B54B-3738143F6391}"/>
              </a:ext>
            </a:extLst>
          </p:cNvPr>
          <p:cNvSpPr/>
          <p:nvPr/>
        </p:nvSpPr>
        <p:spPr>
          <a:xfrm rot="10800000">
            <a:off x="9220655" y="606225"/>
            <a:ext cx="2106487" cy="2078699"/>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lt1"/>
              </a:solidFill>
            </a:endParaRPr>
          </a:p>
        </p:txBody>
      </p:sp>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bwMode="gray">
          <a:xfrm>
            <a:off x="5075855" y="2949899"/>
            <a:ext cx="6269950" cy="1556792"/>
          </a:xfrm>
        </p:spPr>
        <p:txBody>
          <a:bodyPr/>
          <a:lstStyle/>
          <a:p>
            <a:r>
              <a:rPr lang="en-ZA" sz="4800" dirty="0" smtClean="0">
                <a:latin typeface="+mn-lt"/>
              </a:rPr>
              <a:t>Brew  Forward 2019</a:t>
            </a:r>
            <a:br>
              <a:rPr lang="en-ZA" sz="4800" dirty="0" smtClean="0">
                <a:latin typeface="+mn-lt"/>
              </a:rPr>
            </a:br>
            <a:r>
              <a:rPr lang="en-ZA" sz="4800" dirty="0" smtClean="0">
                <a:latin typeface="+mn-lt"/>
              </a:rPr>
              <a:t>Campaign </a:t>
            </a:r>
            <a:endParaRPr lang="en-ZA" sz="4800" dirty="0">
              <a:latin typeface="+mn-lt"/>
            </a:endParaRPr>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bwMode="gray">
          <a:xfrm>
            <a:off x="331723" y="2892490"/>
            <a:ext cx="4099187" cy="3741574"/>
          </a:xfrm>
        </p:spPr>
        <p:txBody>
          <a:bodyPr/>
          <a:lstStyle/>
          <a:p>
            <a:pPr algn="l"/>
            <a:r>
              <a:rPr lang="en-US" dirty="0"/>
              <a:t>With the beer and brewery data you have provided us, we </a:t>
            </a:r>
            <a:r>
              <a:rPr lang="en-US" dirty="0" smtClean="0"/>
              <a:t>Found </a:t>
            </a:r>
            <a:r>
              <a:rPr lang="en-US" dirty="0"/>
              <a:t>the following </a:t>
            </a:r>
            <a:r>
              <a:rPr lang="en-US" dirty="0" smtClean="0"/>
              <a:t>observations</a:t>
            </a:r>
            <a:r>
              <a:rPr lang="en-US" dirty="0"/>
              <a:t>:</a:t>
            </a:r>
          </a:p>
          <a:p>
            <a:pPr marL="342900" indent="-342900" algn="l">
              <a:buFont typeface="Arial" panose="020B0604020202020204" pitchFamily="34" charset="0"/>
              <a:buChar char="•"/>
            </a:pPr>
            <a:r>
              <a:rPr lang="en-US" dirty="0"/>
              <a:t>Craft breweries by state</a:t>
            </a:r>
          </a:p>
          <a:p>
            <a:pPr marL="342900" indent="-342900" algn="l">
              <a:buFont typeface="Arial" panose="020B0604020202020204" pitchFamily="34" charset="0"/>
              <a:buChar char="•"/>
            </a:pPr>
            <a:r>
              <a:rPr lang="en-US" dirty="0"/>
              <a:t>State specific beer property metrics</a:t>
            </a:r>
          </a:p>
          <a:p>
            <a:pPr marL="342900" indent="-342900" algn="l">
              <a:buFont typeface="Arial" panose="020B0604020202020204" pitchFamily="34" charset="0"/>
              <a:buChar char="•"/>
            </a:pPr>
            <a:r>
              <a:rPr lang="en-US" dirty="0"/>
              <a:t>Analysis of a potential relationship between IBU and ABV in beer</a:t>
            </a:r>
          </a:p>
          <a:p>
            <a:endParaRPr lang="en-ZA" dirty="0"/>
          </a:p>
        </p:txBody>
      </p:sp>
      <p:pic>
        <p:nvPicPr>
          <p:cNvPr id="8" name="Picture 7" descr="Contoso Logo">
            <a:extLst>
              <a:ext uri="{FF2B5EF4-FFF2-40B4-BE49-F238E27FC236}">
                <a16:creationId xmlns:a16="http://schemas.microsoft.com/office/drawing/2014/main" id="{22DBFF0F-E136-4EB5-B08B-C268FE59C751}"/>
              </a:ext>
            </a:extLst>
          </p:cNvPr>
          <p:cNvPicPr>
            <a:picLocks noChangeAspect="1"/>
          </p:cNvPicPr>
          <p:nvPr/>
        </p:nvPicPr>
        <p:blipFill>
          <a:blip r:embed="rId2">
            <a:biLevel thresh="25000"/>
            <a:extLst>
              <a:ext uri="{28A0092B-C50C-407E-A947-70E740481C1C}">
                <a14:useLocalDpi xmlns:a14="http://schemas.microsoft.com/office/drawing/2010/main"/>
              </a:ext>
            </a:extLst>
          </a:blip>
          <a:stretch>
            <a:fillRect/>
          </a:stretch>
        </p:blipFill>
        <p:spPr>
          <a:xfrm>
            <a:off x="9402395" y="1312199"/>
            <a:ext cx="1728108" cy="666751"/>
          </a:xfrm>
          <a:prstGeom prst="rect">
            <a:avLst/>
          </a:prstGeom>
        </p:spPr>
      </p:pic>
      <p:pic>
        <p:nvPicPr>
          <p:cNvPr id="4" name="Picture 3"/>
          <p:cNvPicPr>
            <a:picLocks noChangeAspect="1"/>
          </p:cNvPicPr>
          <p:nvPr/>
        </p:nvPicPr>
        <p:blipFill>
          <a:blip r:embed="rId3"/>
          <a:stretch>
            <a:fillRect/>
          </a:stretch>
        </p:blipFill>
        <p:spPr>
          <a:xfrm>
            <a:off x="9243105" y="640863"/>
            <a:ext cx="2037606" cy="2031915"/>
          </a:xfrm>
          <a:prstGeom prst="rect">
            <a:avLst/>
          </a:prstGeom>
        </p:spPr>
      </p:pic>
    </p:spTree>
    <p:extLst>
      <p:ext uri="{BB962C8B-B14F-4D97-AF65-F5344CB8AC3E}">
        <p14:creationId xmlns:p14="http://schemas.microsoft.com/office/powerpoint/2010/main" val="306933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4" y="392541"/>
            <a:ext cx="5026609" cy="951067"/>
          </a:xfrm>
        </p:spPr>
        <p:txBody>
          <a:bodyPr/>
          <a:lstStyle/>
          <a:p>
            <a:r>
              <a:rPr lang="en-US" dirty="0" smtClean="0"/>
              <a:t>Notes on Missing </a:t>
            </a:r>
            <a:r>
              <a:rPr lang="en-US" dirty="0"/>
              <a:t>D</a:t>
            </a:r>
            <a:r>
              <a:rPr lang="en-US" dirty="0" smtClean="0"/>
              <a:t>ata</a:t>
            </a:r>
            <a:endParaRPr lang="en-US" dirty="0"/>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4</a:t>
            </a:fld>
            <a:endParaRPr lang="en-US" dirty="0"/>
          </a:p>
        </p:txBody>
      </p:sp>
      <p:sp>
        <p:nvSpPr>
          <p:cNvPr id="31" name="Text Placeholder 30"/>
          <p:cNvSpPr>
            <a:spLocks noGrp="1"/>
          </p:cNvSpPr>
          <p:nvPr>
            <p:ph type="body" sz="quarter" idx="53"/>
          </p:nvPr>
        </p:nvSpPr>
        <p:spPr>
          <a:xfrm>
            <a:off x="357155" y="1250303"/>
            <a:ext cx="5679752" cy="3508309"/>
          </a:xfrm>
        </p:spPr>
        <p:txBody>
          <a:bodyPr/>
          <a:lstStyle/>
          <a:p>
            <a:pPr marL="342900" indent="-342900">
              <a:buFont typeface="Arial" panose="020B0604020202020204" pitchFamily="34" charset="0"/>
              <a:buChar char="•"/>
            </a:pPr>
            <a:r>
              <a:rPr lang="en-US" dirty="0" smtClean="0"/>
              <a:t>Joined both datasets</a:t>
            </a:r>
            <a:r>
              <a:rPr lang="en-US" dirty="0"/>
              <a:t>: Beers and </a:t>
            </a:r>
            <a:r>
              <a:rPr lang="en-US" dirty="0" smtClean="0"/>
              <a:t>Breweries</a:t>
            </a:r>
            <a:endParaRPr lang="en-US" dirty="0"/>
          </a:p>
          <a:p>
            <a:pPr marL="342900" indent="-342900">
              <a:buFont typeface="Arial" panose="020B0604020202020204" pitchFamily="34" charset="0"/>
              <a:buChar char="•"/>
            </a:pPr>
            <a:r>
              <a:rPr lang="en-US" dirty="0"/>
              <a:t>T</a:t>
            </a:r>
            <a:r>
              <a:rPr lang="en-US" dirty="0" smtClean="0"/>
              <a:t>wo columns missing data</a:t>
            </a:r>
          </a:p>
          <a:p>
            <a:pPr marL="342900" indent="-342900">
              <a:buFont typeface="Arial" panose="020B0604020202020204" pitchFamily="34" charset="0"/>
              <a:buChar char="•"/>
            </a:pPr>
            <a:r>
              <a:rPr lang="en-US" dirty="0" smtClean="0"/>
              <a:t>ABV </a:t>
            </a:r>
            <a:r>
              <a:rPr lang="en-US" dirty="0"/>
              <a:t>missing 62 </a:t>
            </a:r>
            <a:r>
              <a:rPr lang="en-US" dirty="0" smtClean="0"/>
              <a:t>entries</a:t>
            </a:r>
          </a:p>
          <a:p>
            <a:pPr marL="342900" indent="-342900">
              <a:buFont typeface="Arial" panose="020B0604020202020204" pitchFamily="34" charset="0"/>
              <a:buChar char="•"/>
            </a:pPr>
            <a:r>
              <a:rPr lang="en-US" dirty="0" smtClean="0"/>
              <a:t>IBU missing </a:t>
            </a:r>
            <a:r>
              <a:rPr lang="en-US" dirty="0"/>
              <a:t>1005– 42</a:t>
            </a:r>
            <a:r>
              <a:rPr lang="en-US" dirty="0" smtClean="0"/>
              <a:t>%</a:t>
            </a:r>
            <a:endParaRPr lang="en-US" dirty="0" smtClean="0"/>
          </a:p>
          <a:p>
            <a:pPr marL="342900" indent="-342900">
              <a:buFont typeface="Arial" panose="020B0604020202020204" pitchFamily="34" charset="0"/>
              <a:buChar char="•"/>
            </a:pPr>
            <a:r>
              <a:rPr lang="en-US" dirty="0"/>
              <a:t>Total observations </a:t>
            </a:r>
            <a:r>
              <a:rPr lang="en-US" dirty="0" smtClean="0"/>
              <a:t>– </a:t>
            </a:r>
            <a:r>
              <a:rPr lang="en-US" dirty="0" smtClean="0"/>
              <a:t>2410</a:t>
            </a:r>
          </a:p>
          <a:p>
            <a:pPr marL="342900" indent="-342900">
              <a:buFont typeface="Arial" panose="020B0604020202020204" pitchFamily="34" charset="0"/>
              <a:buChar char="•"/>
            </a:pPr>
            <a:r>
              <a:rPr lang="en-US" sz="2000" dirty="0" smtClean="0"/>
              <a:t>The </a:t>
            </a:r>
            <a:r>
              <a:rPr lang="en-US" sz="2000" dirty="0"/>
              <a:t>IBU data may need to be revisited. With close to half the data not </a:t>
            </a:r>
            <a:r>
              <a:rPr lang="en-US" sz="2000" dirty="0" smtClean="0"/>
              <a:t>reported, </a:t>
            </a:r>
            <a:r>
              <a:rPr lang="en-US" sz="2000" dirty="0"/>
              <a:t>predictive information based on </a:t>
            </a:r>
            <a:r>
              <a:rPr lang="en-US" sz="2000" dirty="0" smtClean="0"/>
              <a:t>IBU </a:t>
            </a:r>
            <a:r>
              <a:rPr lang="en-US" sz="2000" dirty="0"/>
              <a:t>may be </a:t>
            </a:r>
            <a:r>
              <a:rPr lang="en-US" sz="2000" dirty="0" smtClean="0"/>
              <a:t>skewed. We </a:t>
            </a:r>
            <a:r>
              <a:rPr lang="en-US" sz="2000" dirty="0"/>
              <a:t>will address this if this shows to be a problem.</a:t>
            </a:r>
          </a:p>
        </p:txBody>
      </p:sp>
      <p:sp>
        <p:nvSpPr>
          <p:cNvPr id="5" name="Rectangle 4"/>
          <p:cNvSpPr/>
          <p:nvPr/>
        </p:nvSpPr>
        <p:spPr>
          <a:xfrm>
            <a:off x="6344816" y="3890903"/>
            <a:ext cx="3909526" cy="2062103"/>
          </a:xfrm>
          <a:prstGeom prst="rect">
            <a:avLst/>
          </a:prstGeom>
        </p:spPr>
        <p:txBody>
          <a:bodyPr wrap="square">
            <a:spAutoFit/>
          </a:bodyPr>
          <a:lstStyle/>
          <a:p>
            <a:r>
              <a:rPr lang="en-US" sz="3200" b="1" dirty="0" smtClean="0"/>
              <a:t>Beer records with </a:t>
            </a:r>
            <a:r>
              <a:rPr lang="en-US" sz="3200" b="1" dirty="0"/>
              <a:t>missing </a:t>
            </a:r>
            <a:r>
              <a:rPr lang="en-US" sz="3200" b="1" dirty="0" smtClean="0"/>
              <a:t>data/NAs</a:t>
            </a:r>
            <a:endParaRPr lang="en-US" sz="3200" b="1" dirty="0"/>
          </a:p>
          <a:p>
            <a:r>
              <a:rPr lang="en-US" sz="3200" dirty="0" smtClean="0"/>
              <a:t>ABV</a:t>
            </a:r>
            <a:r>
              <a:rPr lang="en-US" sz="3200" dirty="0"/>
              <a:t> </a:t>
            </a:r>
            <a:r>
              <a:rPr lang="en-US" sz="3200" dirty="0" smtClean="0"/>
              <a:t>- 62</a:t>
            </a:r>
            <a:endParaRPr lang="en-US" sz="3200" dirty="0"/>
          </a:p>
          <a:p>
            <a:r>
              <a:rPr lang="en-US" sz="3200" dirty="0" smtClean="0"/>
              <a:t>IBU</a:t>
            </a:r>
            <a:r>
              <a:rPr lang="en-US" sz="3200" dirty="0"/>
              <a:t> </a:t>
            </a:r>
            <a:r>
              <a:rPr lang="en-US" sz="3200" dirty="0" smtClean="0"/>
              <a:t>- 1005</a:t>
            </a:r>
            <a:endParaRPr lang="en-US" sz="3200" dirty="0"/>
          </a:p>
        </p:txBody>
      </p:sp>
      <p:pic>
        <p:nvPicPr>
          <p:cNvPr id="2" name="Picture 1"/>
          <p:cNvPicPr>
            <a:picLocks noChangeAspect="1"/>
          </p:cNvPicPr>
          <p:nvPr/>
        </p:nvPicPr>
        <p:blipFill>
          <a:blip r:embed="rId2"/>
          <a:stretch>
            <a:fillRect/>
          </a:stretch>
        </p:blipFill>
        <p:spPr>
          <a:xfrm>
            <a:off x="6975119" y="392541"/>
            <a:ext cx="5041829" cy="3359187"/>
          </a:xfrm>
          <a:prstGeom prst="rect">
            <a:avLst/>
          </a:prstGeom>
        </p:spPr>
      </p:pic>
      <p:pic>
        <p:nvPicPr>
          <p:cNvPr id="7" name="Picture 6"/>
          <p:cNvPicPr>
            <a:picLocks noChangeAspect="1"/>
          </p:cNvPicPr>
          <p:nvPr/>
        </p:nvPicPr>
        <p:blipFill>
          <a:blip r:embed="rId3"/>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2320986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5" y="392541"/>
            <a:ext cx="5651760" cy="1230986"/>
          </a:xfrm>
        </p:spPr>
        <p:txBody>
          <a:bodyPr/>
          <a:lstStyle/>
          <a:p>
            <a:r>
              <a:rPr lang="en-US" dirty="0"/>
              <a:t>B</a:t>
            </a:r>
            <a:r>
              <a:rPr lang="en-US" dirty="0" smtClean="0"/>
              <a:t>reweries Present </a:t>
            </a:r>
            <a:r>
              <a:rPr lang="en-US" dirty="0"/>
              <a:t>in </a:t>
            </a:r>
            <a:r>
              <a:rPr lang="en-US" dirty="0" smtClean="0"/>
              <a:t>Each </a:t>
            </a:r>
            <a:r>
              <a:rPr lang="en-US" dirty="0"/>
              <a:t>S</a:t>
            </a:r>
            <a:r>
              <a:rPr lang="en-US" dirty="0" smtClean="0"/>
              <a:t>tate</a:t>
            </a:r>
            <a:endParaRPr lang="en-ZA" dirty="0"/>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5</a:t>
            </a:fld>
            <a:endParaRPr lang="en-US" dirty="0"/>
          </a:p>
        </p:txBody>
      </p:sp>
      <p:sp>
        <p:nvSpPr>
          <p:cNvPr id="31" name="Text Placeholder 30"/>
          <p:cNvSpPr>
            <a:spLocks noGrp="1"/>
          </p:cNvSpPr>
          <p:nvPr>
            <p:ph type="body" sz="quarter" idx="53"/>
          </p:nvPr>
        </p:nvSpPr>
        <p:spPr>
          <a:xfrm>
            <a:off x="217194" y="1386687"/>
            <a:ext cx="5511801" cy="656717"/>
          </a:xfrm>
        </p:spPr>
        <p:txBody>
          <a:bodyPr/>
          <a:lstStyle/>
          <a:p>
            <a:r>
              <a:rPr lang="en-US" dirty="0" smtClean="0"/>
              <a:t>This table </a:t>
            </a:r>
            <a:r>
              <a:rPr lang="en-US" dirty="0"/>
              <a:t>lists breweries </a:t>
            </a:r>
            <a:r>
              <a:rPr lang="en-US" dirty="0" smtClean="0"/>
              <a:t>per state</a:t>
            </a:r>
            <a:endParaRPr lang="en-US" dirty="0"/>
          </a:p>
        </p:txBody>
      </p:sp>
      <p:sp>
        <p:nvSpPr>
          <p:cNvPr id="33" name="Text Placeholder 32"/>
          <p:cNvSpPr>
            <a:spLocks noGrp="1"/>
          </p:cNvSpPr>
          <p:nvPr>
            <p:ph type="body" sz="quarter" idx="54"/>
          </p:nvPr>
        </p:nvSpPr>
        <p:spPr>
          <a:xfrm>
            <a:off x="198533" y="2393351"/>
            <a:ext cx="4532087" cy="4280071"/>
          </a:xfrm>
        </p:spPr>
        <p:txBody>
          <a:bodyPr/>
          <a:lstStyle/>
          <a:p>
            <a:pPr marL="342900" indent="-342900">
              <a:buFont typeface="Arial" panose="020B0604020202020204" pitchFamily="34" charset="0"/>
              <a:buChar char="•"/>
            </a:pPr>
            <a:r>
              <a:rPr lang="en-US" sz="2400" dirty="0"/>
              <a:t>Washington </a:t>
            </a:r>
            <a:r>
              <a:rPr lang="en-US" sz="2400" dirty="0" smtClean="0"/>
              <a:t>DC, North Dakota, South Dakota, West Virginia are </a:t>
            </a:r>
            <a:r>
              <a:rPr lang="en-US" sz="2400" dirty="0"/>
              <a:t>at the bottom with only one </a:t>
            </a:r>
            <a:r>
              <a:rPr lang="en-US" sz="2400" dirty="0" smtClean="0"/>
              <a:t>brewery</a:t>
            </a:r>
          </a:p>
          <a:p>
            <a:pPr marL="342900" indent="-342900">
              <a:buFont typeface="Arial" panose="020B0604020202020204" pitchFamily="34" charset="0"/>
              <a:buChar char="•"/>
            </a:pPr>
            <a:r>
              <a:rPr lang="en-US" sz="2400" dirty="0" smtClean="0"/>
              <a:t>Colorado </a:t>
            </a:r>
            <a:r>
              <a:rPr lang="en-US" sz="2400" dirty="0"/>
              <a:t>leads the list with </a:t>
            </a:r>
            <a:r>
              <a:rPr lang="en-US" sz="2400" dirty="0" smtClean="0"/>
              <a:t>47</a:t>
            </a:r>
          </a:p>
          <a:p>
            <a:pPr marL="342900" indent="-342900">
              <a:buFont typeface="Arial" panose="020B0604020202020204" pitchFamily="34" charset="0"/>
              <a:buChar char="•"/>
            </a:pPr>
            <a:r>
              <a:rPr lang="en-US" sz="2400" dirty="0" smtClean="0"/>
              <a:t>We would recommend looking at states with 9-10 breweries. This would keep you out of the saturated markets but allow you to enter one that is already proven.</a:t>
            </a:r>
            <a:endParaRPr lang="en-US" sz="2400" dirty="0"/>
          </a:p>
          <a:p>
            <a:endParaRPr lang="en-US" dirty="0"/>
          </a:p>
        </p:txBody>
      </p:sp>
      <p:pic>
        <p:nvPicPr>
          <p:cNvPr id="2" name="Picture 1"/>
          <p:cNvPicPr>
            <a:picLocks noChangeAspect="1"/>
          </p:cNvPicPr>
          <p:nvPr/>
        </p:nvPicPr>
        <p:blipFill>
          <a:blip r:embed="rId2"/>
          <a:stretch>
            <a:fillRect/>
          </a:stretch>
        </p:blipFill>
        <p:spPr>
          <a:xfrm>
            <a:off x="10729450" y="5934269"/>
            <a:ext cx="906191" cy="900781"/>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331" y="1469734"/>
            <a:ext cx="5916310" cy="4225936"/>
          </a:xfrm>
          <a:prstGeom prst="rect">
            <a:avLst/>
          </a:prstGeom>
          <a:noFill/>
          <a:effectLst/>
        </p:spPr>
      </p:pic>
    </p:spTree>
    <p:extLst>
      <p:ext uri="{BB962C8B-B14F-4D97-AF65-F5344CB8AC3E}">
        <p14:creationId xmlns:p14="http://schemas.microsoft.com/office/powerpoint/2010/main" val="214253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5" y="392541"/>
            <a:ext cx="6836748" cy="1230986"/>
          </a:xfrm>
        </p:spPr>
        <p:txBody>
          <a:bodyPr/>
          <a:lstStyle/>
          <a:p>
            <a:r>
              <a:rPr lang="en-US" dirty="0" smtClean="0"/>
              <a:t>Median ABV </a:t>
            </a:r>
            <a:r>
              <a:rPr lang="en-US" dirty="0"/>
              <a:t>B</a:t>
            </a:r>
            <a:r>
              <a:rPr lang="en-US" dirty="0" smtClean="0"/>
              <a:t>y </a:t>
            </a:r>
            <a:r>
              <a:rPr lang="en-US" dirty="0"/>
              <a:t>S</a:t>
            </a:r>
            <a:r>
              <a:rPr lang="en-US" dirty="0" smtClean="0"/>
              <a:t>tate</a:t>
            </a:r>
            <a:endParaRPr lang="en-US" dirty="0"/>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6</a:t>
            </a:fld>
            <a:endParaRPr lang="en-US" dirty="0"/>
          </a:p>
        </p:txBody>
      </p:sp>
      <p:sp>
        <p:nvSpPr>
          <p:cNvPr id="31" name="Text Placeholder 30"/>
          <p:cNvSpPr>
            <a:spLocks noGrp="1"/>
          </p:cNvSpPr>
          <p:nvPr>
            <p:ph type="body" sz="quarter" idx="53"/>
          </p:nvPr>
        </p:nvSpPr>
        <p:spPr>
          <a:xfrm>
            <a:off x="217194" y="1386687"/>
            <a:ext cx="5511801" cy="656717"/>
          </a:xfrm>
        </p:spPr>
        <p:txBody>
          <a:bodyPr/>
          <a:lstStyle/>
          <a:p>
            <a:r>
              <a:rPr lang="en-US" dirty="0"/>
              <a:t>T</a:t>
            </a:r>
            <a:r>
              <a:rPr lang="en-US" dirty="0" smtClean="0"/>
              <a:t>he median ABV by states ranges from just above 6% to around 4%. </a:t>
            </a:r>
            <a:endParaRPr lang="en-US" dirty="0"/>
          </a:p>
        </p:txBody>
      </p:sp>
      <p:sp>
        <p:nvSpPr>
          <p:cNvPr id="33" name="Text Placeholder 32"/>
          <p:cNvSpPr>
            <a:spLocks noGrp="1"/>
          </p:cNvSpPr>
          <p:nvPr>
            <p:ph type="body" sz="quarter" idx="54"/>
          </p:nvPr>
        </p:nvSpPr>
        <p:spPr>
          <a:xfrm>
            <a:off x="217195" y="2178746"/>
            <a:ext cx="3720324" cy="2066683"/>
          </a:xfrm>
        </p:spPr>
        <p:txBody>
          <a:bodyPr/>
          <a:lstStyle/>
          <a:p>
            <a:pPr marL="342900" indent="-342900">
              <a:buFont typeface="Arial" panose="020B0604020202020204" pitchFamily="34" charset="0"/>
              <a:buChar char="•"/>
            </a:pPr>
            <a:r>
              <a:rPr lang="en-US" sz="2400" dirty="0" smtClean="0"/>
              <a:t>Most states come in at the upper 5% ABV</a:t>
            </a:r>
          </a:p>
          <a:p>
            <a:pPr marL="342900" indent="-342900">
              <a:buFont typeface="Arial" panose="020B0604020202020204" pitchFamily="34" charset="0"/>
              <a:buChar char="•"/>
            </a:pPr>
            <a:r>
              <a:rPr lang="en-US" sz="2400" dirty="0" smtClean="0"/>
              <a:t>If you are looking at entering this market this would be a good safe range to start in.</a:t>
            </a:r>
            <a:endParaRPr lang="en-US" sz="2400" dirty="0"/>
          </a:p>
          <a:p>
            <a:endParaRPr lang="en-US" dirty="0"/>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964" y="1451315"/>
            <a:ext cx="6175984" cy="4411418"/>
          </a:xfrm>
          <a:prstGeom prst="rect">
            <a:avLst/>
          </a:prstGeom>
        </p:spPr>
      </p:pic>
      <p:pic>
        <p:nvPicPr>
          <p:cNvPr id="7" name="Picture 6"/>
          <p:cNvPicPr>
            <a:picLocks noChangeAspect="1"/>
          </p:cNvPicPr>
          <p:nvPr/>
        </p:nvPicPr>
        <p:blipFill>
          <a:blip r:embed="rId3"/>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28377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5" y="392541"/>
            <a:ext cx="8087050" cy="1230986"/>
          </a:xfrm>
        </p:spPr>
        <p:txBody>
          <a:bodyPr/>
          <a:lstStyle/>
          <a:p>
            <a:r>
              <a:rPr lang="en-US" dirty="0" smtClean="0"/>
              <a:t>Median IBU</a:t>
            </a:r>
            <a:r>
              <a:rPr lang="en-US" dirty="0"/>
              <a:t> </a:t>
            </a:r>
            <a:r>
              <a:rPr lang="en-US" dirty="0" smtClean="0"/>
              <a:t>by State</a:t>
            </a:r>
            <a:endParaRPr lang="en-ZA" dirty="0"/>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7</a:t>
            </a:fld>
            <a:endParaRPr lang="en-US" dirty="0"/>
          </a:p>
        </p:txBody>
      </p:sp>
      <p:sp>
        <p:nvSpPr>
          <p:cNvPr id="31" name="Text Placeholder 30"/>
          <p:cNvSpPr>
            <a:spLocks noGrp="1"/>
          </p:cNvSpPr>
          <p:nvPr>
            <p:ph type="body" sz="quarter" idx="53"/>
          </p:nvPr>
        </p:nvSpPr>
        <p:spPr>
          <a:xfrm>
            <a:off x="217194" y="1386687"/>
            <a:ext cx="5511801" cy="656717"/>
          </a:xfrm>
        </p:spPr>
        <p:txBody>
          <a:bodyPr/>
          <a:lstStyle/>
          <a:p>
            <a:r>
              <a:rPr lang="en-US" dirty="0"/>
              <a:t>The median </a:t>
            </a:r>
            <a:r>
              <a:rPr lang="en-US" dirty="0" smtClean="0"/>
              <a:t>IBU </a:t>
            </a:r>
            <a:r>
              <a:rPr lang="en-US" dirty="0"/>
              <a:t>by states ranges from </a:t>
            </a:r>
            <a:r>
              <a:rPr lang="en-US" dirty="0" smtClean="0"/>
              <a:t>4 to just above 60</a:t>
            </a:r>
            <a:r>
              <a:rPr lang="en-US" dirty="0" smtClean="0"/>
              <a:t>.*</a:t>
            </a:r>
            <a:endParaRPr lang="en-US" dirty="0"/>
          </a:p>
        </p:txBody>
      </p:sp>
      <p:sp>
        <p:nvSpPr>
          <p:cNvPr id="33" name="Text Placeholder 32"/>
          <p:cNvSpPr>
            <a:spLocks noGrp="1"/>
          </p:cNvSpPr>
          <p:nvPr>
            <p:ph type="body" sz="quarter" idx="54"/>
          </p:nvPr>
        </p:nvSpPr>
        <p:spPr>
          <a:xfrm>
            <a:off x="217194" y="2178746"/>
            <a:ext cx="5601715" cy="3507159"/>
          </a:xfrm>
        </p:spPr>
        <p:txBody>
          <a:bodyPr/>
          <a:lstStyle/>
          <a:p>
            <a:pPr marL="342900" indent="-342900">
              <a:buFont typeface="Arial" panose="020B0604020202020204" pitchFamily="34" charset="0"/>
              <a:buChar char="•"/>
            </a:pPr>
            <a:r>
              <a:rPr lang="en-US" sz="2400" dirty="0" smtClean="0"/>
              <a:t>This data shows the range of bitterness in beers across America</a:t>
            </a:r>
          </a:p>
          <a:p>
            <a:pPr marL="342900" indent="-342900">
              <a:buFont typeface="Arial" panose="020B0604020202020204" pitchFamily="34" charset="0"/>
              <a:buChar char="•"/>
            </a:pPr>
            <a:r>
              <a:rPr lang="en-US" sz="2400" dirty="0" smtClean="0"/>
              <a:t>There are 1005 entries missing in the dataset</a:t>
            </a:r>
          </a:p>
          <a:p>
            <a:pPr marL="342900" indent="-342900">
              <a:buFont typeface="Arial" panose="020B0604020202020204" pitchFamily="34" charset="0"/>
              <a:buChar char="•"/>
            </a:pPr>
            <a:r>
              <a:rPr lang="en-US" sz="2400" dirty="0" smtClean="0"/>
              <a:t>Good for general data about the bitterness</a:t>
            </a:r>
          </a:p>
          <a:p>
            <a:pPr marL="342900" indent="-342900">
              <a:buFont typeface="Arial" panose="020B0604020202020204" pitchFamily="34" charset="0"/>
              <a:buChar char="•"/>
            </a:pPr>
            <a:r>
              <a:rPr lang="en-US" sz="2400" dirty="0" smtClean="0"/>
              <a:t> You might want to update more records if you are wanting more granular </a:t>
            </a:r>
            <a:r>
              <a:rPr lang="en-US" sz="2400" dirty="0" smtClean="0"/>
              <a:t>detail</a:t>
            </a:r>
          </a:p>
          <a:p>
            <a:r>
              <a:rPr lang="en-US" dirty="0" smtClean="0"/>
              <a:t>*Missing 42% of data. This may not show a true picture of the population.</a:t>
            </a:r>
            <a:endParaRPr lang="en-US" dirty="0"/>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278" y="1497969"/>
            <a:ext cx="6110669" cy="4364763"/>
          </a:xfrm>
          <a:prstGeom prst="rect">
            <a:avLst/>
          </a:prstGeom>
        </p:spPr>
      </p:pic>
      <p:pic>
        <p:nvPicPr>
          <p:cNvPr id="7" name="Picture 6"/>
          <p:cNvPicPr>
            <a:picLocks noChangeAspect="1"/>
          </p:cNvPicPr>
          <p:nvPr/>
        </p:nvPicPr>
        <p:blipFill>
          <a:blip r:embed="rId3"/>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136269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161208" y="83976"/>
            <a:ext cx="10634307" cy="5393093"/>
          </a:xfrm>
        </p:spPr>
        <p:txBody>
          <a:bodyPr/>
          <a:lstStyle/>
          <a:p>
            <a:pPr eaLnBrk="0" fontAlgn="base" hangingPunct="0">
              <a:lnSpc>
                <a:spcPct val="100000"/>
              </a:lnSpc>
              <a:spcAft>
                <a:spcPct val="0"/>
              </a:spcAft>
            </a:pPr>
            <a:r>
              <a:rPr lang="en-US" altLang="en-US" b="0" dirty="0" smtClean="0">
                <a:solidFill>
                  <a:srgbClr val="333333"/>
                </a:solidFill>
                <a:latin typeface="Helvetica Neue"/>
              </a:rPr>
              <a:t>Top beers by state:</a:t>
            </a:r>
            <a:br>
              <a:rPr lang="en-US" altLang="en-US" b="0" dirty="0" smtClean="0">
                <a:solidFill>
                  <a:srgbClr val="333333"/>
                </a:solidFill>
                <a:latin typeface="Helvetica Neue"/>
              </a:rPr>
            </a:br>
            <a:r>
              <a:rPr lang="en-US" altLang="en-US" sz="2800" b="0" dirty="0" smtClean="0">
                <a:solidFill>
                  <a:srgbClr val="333333"/>
                </a:solidFill>
                <a:latin typeface="Helvetica Neue"/>
              </a:rPr>
              <a:t>Colorado produces the beer with the highest ABV</a:t>
            </a:r>
            <a:br>
              <a:rPr lang="en-US" altLang="en-US" sz="2800" b="0" dirty="0" smtClean="0">
                <a:solidFill>
                  <a:srgbClr val="333333"/>
                </a:solidFill>
                <a:latin typeface="Helvetica Neue"/>
              </a:rPr>
            </a:br>
            <a:r>
              <a:rPr lang="en-US" altLang="en-US" sz="2800" b="0" dirty="0" smtClean="0">
                <a:solidFill>
                  <a:srgbClr val="333333"/>
                </a:solidFill>
                <a:latin typeface="Helvetica Neue"/>
              </a:rPr>
              <a:t/>
            </a:r>
            <a:br>
              <a:rPr lang="en-US" altLang="en-US" sz="2800" b="0" dirty="0" smtClean="0">
                <a:solidFill>
                  <a:srgbClr val="333333"/>
                </a:solidFill>
                <a:latin typeface="Helvetica Neue"/>
              </a:rPr>
            </a:br>
            <a:r>
              <a:rPr lang="en-US" altLang="en-US" sz="2800" b="0" dirty="0">
                <a:solidFill>
                  <a:srgbClr val="333333"/>
                </a:solidFill>
                <a:latin typeface="Helvetica Neue"/>
              </a:rPr>
              <a:t/>
            </a:r>
            <a:br>
              <a:rPr lang="en-US" altLang="en-US" sz="2800" b="0" dirty="0">
                <a:solidFill>
                  <a:srgbClr val="333333"/>
                </a:solidFill>
                <a:latin typeface="Helvetica Neue"/>
              </a:rPr>
            </a:br>
            <a:r>
              <a:rPr lang="en-US" altLang="en-US" sz="2800" b="0" dirty="0">
                <a:solidFill>
                  <a:srgbClr val="333333"/>
                </a:solidFill>
                <a:latin typeface="Helvetica Neue"/>
              </a:rPr>
              <a:t/>
            </a:r>
            <a:br>
              <a:rPr lang="en-US" altLang="en-US" sz="2800" b="0" dirty="0">
                <a:solidFill>
                  <a:srgbClr val="333333"/>
                </a:solidFill>
                <a:latin typeface="Helvetica Neue"/>
              </a:rPr>
            </a:br>
            <a:r>
              <a:rPr lang="en-US" altLang="en-US" sz="2800" b="0" dirty="0" smtClean="0">
                <a:solidFill>
                  <a:srgbClr val="333333"/>
                </a:solidFill>
                <a:latin typeface="Helvetica Neue"/>
              </a:rPr>
              <a:t/>
            </a:r>
            <a:br>
              <a:rPr lang="en-US" altLang="en-US" sz="2800" b="0" dirty="0" smtClean="0">
                <a:solidFill>
                  <a:srgbClr val="333333"/>
                </a:solidFill>
                <a:latin typeface="Helvetica Neue"/>
              </a:rPr>
            </a:br>
            <a:r>
              <a:rPr lang="en-US" altLang="en-US" b="0" dirty="0" smtClean="0">
                <a:solidFill>
                  <a:srgbClr val="333333"/>
                </a:solidFill>
                <a:latin typeface="Helvetica Neue"/>
              </a:rPr>
              <a:t/>
            </a:r>
            <a:br>
              <a:rPr lang="en-US" altLang="en-US" b="0" dirty="0" smtClean="0">
                <a:solidFill>
                  <a:srgbClr val="333333"/>
                </a:solidFill>
                <a:latin typeface="Helvetica Neue"/>
              </a:rPr>
            </a:br>
            <a:r>
              <a:rPr lang="en-US" altLang="en-US" sz="2800" b="0" dirty="0" smtClean="0">
                <a:solidFill>
                  <a:srgbClr val="333333"/>
                </a:solidFill>
                <a:latin typeface="Helvetica Neue"/>
              </a:rPr>
              <a:t>Oregon has the most bitter beer (IBU)</a:t>
            </a:r>
            <a:endParaRPr lang="en-US" altLang="en-US" sz="2800" b="0" dirty="0">
              <a:solidFill>
                <a:srgbClr val="333333"/>
              </a:solidFill>
              <a:latin typeface="Helvetica Neue"/>
            </a:endParaRPr>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8</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686292558"/>
              </p:ext>
            </p:extLst>
          </p:nvPr>
        </p:nvGraphicFramePr>
        <p:xfrm>
          <a:off x="1660850" y="2110887"/>
          <a:ext cx="3477728" cy="1774182"/>
        </p:xfrm>
        <a:graphic>
          <a:graphicData uri="http://schemas.openxmlformats.org/drawingml/2006/table">
            <a:tbl>
              <a:tblPr/>
              <a:tblGrid>
                <a:gridCol w="641222">
                  <a:extLst>
                    <a:ext uri="{9D8B030D-6E8A-4147-A177-3AD203B41FA5}">
                      <a16:colId xmlns:a16="http://schemas.microsoft.com/office/drawing/2014/main" val="1162606767"/>
                    </a:ext>
                  </a:extLst>
                </a:gridCol>
                <a:gridCol w="765111">
                  <a:extLst>
                    <a:ext uri="{9D8B030D-6E8A-4147-A177-3AD203B41FA5}">
                      <a16:colId xmlns:a16="http://schemas.microsoft.com/office/drawing/2014/main" val="2364799378"/>
                    </a:ext>
                  </a:extLst>
                </a:gridCol>
                <a:gridCol w="2071395">
                  <a:extLst>
                    <a:ext uri="{9D8B030D-6E8A-4147-A177-3AD203B41FA5}">
                      <a16:colId xmlns:a16="http://schemas.microsoft.com/office/drawing/2014/main" val="1847691388"/>
                    </a:ext>
                  </a:extLst>
                </a:gridCol>
              </a:tblGrid>
              <a:tr h="0">
                <a:tc>
                  <a:txBody>
                    <a:bodyPr/>
                    <a:lstStyle/>
                    <a:p>
                      <a:pPr algn="ctr" fontAlgn="b"/>
                      <a:r>
                        <a:rPr lang="en-US" sz="1800" b="1" dirty="0">
                          <a:effectLst/>
                        </a:rPr>
                        <a:t>State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ABV</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Beer Name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9733052"/>
                  </a:ext>
                </a:extLst>
              </a:tr>
              <a:tr h="433698">
                <a:tc>
                  <a:txBody>
                    <a:bodyPr/>
                    <a:lstStyle/>
                    <a:p>
                      <a:pPr algn="l" fontAlgn="t"/>
                      <a:r>
                        <a:rPr lang="en-US" sz="1800" dirty="0">
                          <a:effectLst/>
                        </a:rPr>
                        <a:t>CO</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dirty="0">
                          <a:effectLst/>
                        </a:rPr>
                        <a:t>0.128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Lee Hill Series Vol. </a:t>
                      </a:r>
                      <a:r>
                        <a:rPr lang="en-US" sz="1800" dirty="0" smtClean="0">
                          <a:effectLst/>
                        </a:rPr>
                        <a:t>5</a:t>
                      </a:r>
                      <a:endParaRPr lang="en-US" sz="18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76621335"/>
                  </a:ext>
                </a:extLst>
              </a:tr>
              <a:tr h="419878">
                <a:tc>
                  <a:txBody>
                    <a:bodyPr/>
                    <a:lstStyle/>
                    <a:p>
                      <a:pPr algn="l" fontAlgn="t"/>
                      <a:r>
                        <a:rPr lang="en-US" sz="1800">
                          <a:effectLst/>
                        </a:rPr>
                        <a:t>KY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a:effectLst/>
                        </a:rPr>
                        <a:t>0.125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London Balling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35138666"/>
                  </a:ext>
                </a:extLst>
              </a:tr>
              <a:tr h="487044">
                <a:tc>
                  <a:txBody>
                    <a:bodyPr/>
                    <a:lstStyle/>
                    <a:p>
                      <a:pPr algn="l" fontAlgn="t"/>
                      <a:r>
                        <a:rPr lang="en-US" sz="1800">
                          <a:effectLst/>
                        </a:rPr>
                        <a:t>IN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US" sz="1800">
                          <a:effectLst/>
                        </a:rPr>
                        <a:t>0.120</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800" dirty="0" err="1">
                          <a:effectLst/>
                        </a:rPr>
                        <a:t>Csar</a:t>
                      </a:r>
                      <a:endParaRPr lang="en-US" sz="18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3896141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69215811"/>
              </p:ext>
            </p:extLst>
          </p:nvPr>
        </p:nvGraphicFramePr>
        <p:xfrm>
          <a:off x="1660850" y="4714138"/>
          <a:ext cx="3477728" cy="1770640"/>
        </p:xfrm>
        <a:graphic>
          <a:graphicData uri="http://schemas.openxmlformats.org/drawingml/2006/table">
            <a:tbl>
              <a:tblPr/>
              <a:tblGrid>
                <a:gridCol w="681134">
                  <a:extLst>
                    <a:ext uri="{9D8B030D-6E8A-4147-A177-3AD203B41FA5}">
                      <a16:colId xmlns:a16="http://schemas.microsoft.com/office/drawing/2014/main" val="2890629512"/>
                    </a:ext>
                  </a:extLst>
                </a:gridCol>
                <a:gridCol w="746449">
                  <a:extLst>
                    <a:ext uri="{9D8B030D-6E8A-4147-A177-3AD203B41FA5}">
                      <a16:colId xmlns:a16="http://schemas.microsoft.com/office/drawing/2014/main" val="2619211841"/>
                    </a:ext>
                  </a:extLst>
                </a:gridCol>
                <a:gridCol w="2050145">
                  <a:extLst>
                    <a:ext uri="{9D8B030D-6E8A-4147-A177-3AD203B41FA5}">
                      <a16:colId xmlns:a16="http://schemas.microsoft.com/office/drawing/2014/main" val="19028394"/>
                    </a:ext>
                  </a:extLst>
                </a:gridCol>
              </a:tblGrid>
              <a:tr h="427032">
                <a:tc>
                  <a:txBody>
                    <a:bodyPr/>
                    <a:lstStyle/>
                    <a:p>
                      <a:pPr algn="ctr" fontAlgn="b"/>
                      <a:r>
                        <a:rPr lang="en-US" sz="1800" b="1" dirty="0">
                          <a:effectLst/>
                        </a:rPr>
                        <a:t>State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IBU</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Beer Name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79079490"/>
                  </a:ext>
                </a:extLst>
              </a:tr>
              <a:tr h="440487">
                <a:tc>
                  <a:txBody>
                    <a:bodyPr/>
                    <a:lstStyle/>
                    <a:p>
                      <a:pPr algn="l" fontAlgn="t"/>
                      <a:r>
                        <a:rPr lang="en-US" sz="1800" dirty="0">
                          <a:effectLst/>
                        </a:rPr>
                        <a:t>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dirty="0">
                          <a:effectLst/>
                        </a:rPr>
                        <a:t>138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Bitter </a:t>
                      </a:r>
                      <a:r>
                        <a:rPr lang="en-US" sz="1800" dirty="0" smtClean="0">
                          <a:effectLst/>
                        </a:rPr>
                        <a:t>Bitch</a:t>
                      </a:r>
                      <a:endParaRPr lang="en-US" sz="18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82314876"/>
                  </a:ext>
                </a:extLst>
              </a:tr>
              <a:tr h="436590">
                <a:tc>
                  <a:txBody>
                    <a:bodyPr/>
                    <a:lstStyle/>
                    <a:p>
                      <a:pPr algn="l" fontAlgn="t"/>
                      <a:r>
                        <a:rPr lang="en-US" sz="1800" dirty="0">
                          <a:effectLst/>
                        </a:rPr>
                        <a:t>VA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dirty="0">
                          <a:effectLst/>
                        </a:rPr>
                        <a:t>135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Troopers </a:t>
                      </a:r>
                      <a:r>
                        <a:rPr lang="en-US" sz="1800" dirty="0" smtClean="0">
                          <a:effectLst/>
                        </a:rPr>
                        <a:t>Alley</a:t>
                      </a:r>
                      <a:endParaRPr lang="en-US" sz="18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70468230"/>
                  </a:ext>
                </a:extLst>
              </a:tr>
              <a:tr h="466531">
                <a:tc>
                  <a:txBody>
                    <a:bodyPr/>
                    <a:lstStyle/>
                    <a:p>
                      <a:pPr algn="l" fontAlgn="t"/>
                      <a:r>
                        <a:rPr lang="en-US" sz="1800">
                          <a:effectLst/>
                        </a:rPr>
                        <a:t>MA</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US" sz="1800" dirty="0">
                          <a:effectLst/>
                        </a:rPr>
                        <a:t>130</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800" dirty="0">
                          <a:effectLst/>
                        </a:rPr>
                        <a:t>Dead-Eye DIPA</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32599248"/>
                  </a:ext>
                </a:extLst>
              </a:tr>
            </a:tbl>
          </a:graphicData>
        </a:graphic>
      </p:graphicFrame>
      <p:pic>
        <p:nvPicPr>
          <p:cNvPr id="7" name="Picture 6"/>
          <p:cNvPicPr>
            <a:picLocks noChangeAspect="1"/>
          </p:cNvPicPr>
          <p:nvPr/>
        </p:nvPicPr>
        <p:blipFill>
          <a:blip r:embed="rId2"/>
          <a:stretch>
            <a:fillRect/>
          </a:stretch>
        </p:blipFill>
        <p:spPr>
          <a:xfrm>
            <a:off x="10736321" y="5927721"/>
            <a:ext cx="908383" cy="902286"/>
          </a:xfrm>
          <a:prstGeom prst="rect">
            <a:avLst/>
          </a:prstGeom>
        </p:spPr>
      </p:pic>
      <p:pic>
        <p:nvPicPr>
          <p:cNvPr id="8" name="Picture 7"/>
          <p:cNvPicPr>
            <a:picLocks noChangeAspect="1"/>
          </p:cNvPicPr>
          <p:nvPr/>
        </p:nvPicPr>
        <p:blipFill>
          <a:blip r:embed="rId3"/>
          <a:stretch>
            <a:fillRect/>
          </a:stretch>
        </p:blipFill>
        <p:spPr>
          <a:xfrm>
            <a:off x="7040436" y="541832"/>
            <a:ext cx="5041829" cy="3359187"/>
          </a:xfrm>
          <a:prstGeom prst="rect">
            <a:avLst/>
          </a:prstGeom>
        </p:spPr>
      </p:pic>
    </p:spTree>
    <p:extLst>
      <p:ext uri="{BB962C8B-B14F-4D97-AF65-F5344CB8AC3E}">
        <p14:creationId xmlns:p14="http://schemas.microsoft.com/office/powerpoint/2010/main" val="46392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4" y="392540"/>
            <a:ext cx="10634307" cy="1585549"/>
          </a:xfrm>
        </p:spPr>
        <p:txBody>
          <a:bodyPr/>
          <a:lstStyle/>
          <a:p>
            <a:pPr lvl="0" eaLnBrk="0" fontAlgn="base" hangingPunct="0">
              <a:lnSpc>
                <a:spcPct val="100000"/>
              </a:lnSpc>
              <a:spcAft>
                <a:spcPct val="0"/>
              </a:spcAft>
            </a:pPr>
            <a:r>
              <a:rPr lang="en-US" altLang="en-US" b="0" dirty="0" smtClean="0">
                <a:solidFill>
                  <a:srgbClr val="333333"/>
                </a:solidFill>
                <a:latin typeface="Helvetica Neue"/>
              </a:rPr>
              <a:t>Top Styles</a:t>
            </a:r>
            <a:endParaRPr lang="en-US" altLang="en-US" b="0" dirty="0">
              <a:solidFill>
                <a:srgbClr val="333333"/>
              </a:solidFill>
              <a:latin typeface="Helvetica Neue"/>
            </a:endParaRPr>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30269047"/>
              </p:ext>
            </p:extLst>
          </p:nvPr>
        </p:nvGraphicFramePr>
        <p:xfrm>
          <a:off x="329161" y="1887871"/>
          <a:ext cx="4168194" cy="2560320"/>
        </p:xfrm>
        <a:graphic>
          <a:graphicData uri="http://schemas.openxmlformats.org/drawingml/2006/table">
            <a:tbl>
              <a:tblPr/>
              <a:tblGrid>
                <a:gridCol w="3360472">
                  <a:extLst>
                    <a:ext uri="{9D8B030D-6E8A-4147-A177-3AD203B41FA5}">
                      <a16:colId xmlns:a16="http://schemas.microsoft.com/office/drawing/2014/main" val="2099203141"/>
                    </a:ext>
                  </a:extLst>
                </a:gridCol>
                <a:gridCol w="807722">
                  <a:extLst>
                    <a:ext uri="{9D8B030D-6E8A-4147-A177-3AD203B41FA5}">
                      <a16:colId xmlns:a16="http://schemas.microsoft.com/office/drawing/2014/main" val="768479111"/>
                    </a:ext>
                  </a:extLst>
                </a:gridCol>
              </a:tblGrid>
              <a:tr h="0">
                <a:tc>
                  <a:txBody>
                    <a:bodyPr/>
                    <a:lstStyle/>
                    <a:p>
                      <a:pPr algn="l" fontAlgn="b"/>
                      <a:r>
                        <a:rPr lang="en-US" dirty="0">
                          <a:effectLst/>
                        </a:rPr>
                        <a:t>Style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noFill/>
                  </a:tcPr>
                </a:tc>
                <a:tc>
                  <a:txBody>
                    <a:bodyPr/>
                    <a:lstStyle/>
                    <a:p>
                      <a:pPr algn="r" fontAlgn="b"/>
                      <a:r>
                        <a:rPr lang="en-US" dirty="0">
                          <a:effectLst/>
                        </a:rPr>
                        <a:t>Count</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04462189"/>
                  </a:ext>
                </a:extLst>
              </a:tr>
              <a:tr h="0">
                <a:tc>
                  <a:txBody>
                    <a:bodyPr/>
                    <a:lstStyle/>
                    <a:p>
                      <a:pPr algn="l" fontAlgn="t"/>
                      <a:r>
                        <a:rPr lang="en-US" dirty="0">
                          <a:effectLst/>
                        </a:rPr>
                        <a:t>American IPA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a:effectLst/>
                        </a:rPr>
                        <a:t>424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88282062"/>
                  </a:ext>
                </a:extLst>
              </a:tr>
              <a:tr h="0">
                <a:tc>
                  <a:txBody>
                    <a:bodyPr/>
                    <a:lstStyle/>
                    <a:p>
                      <a:pPr algn="l" fontAlgn="t"/>
                      <a:r>
                        <a:rPr lang="en-US" dirty="0">
                          <a:effectLst/>
                        </a:rPr>
                        <a:t>American Pale Ale (APA)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a:effectLst/>
                        </a:rPr>
                        <a:t>245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806112409"/>
                  </a:ext>
                </a:extLst>
              </a:tr>
              <a:tr h="0">
                <a:tc>
                  <a:txBody>
                    <a:bodyPr/>
                    <a:lstStyle/>
                    <a:p>
                      <a:pPr algn="l" fontAlgn="t"/>
                      <a:r>
                        <a:rPr lang="en-US" dirty="0">
                          <a:effectLst/>
                        </a:rPr>
                        <a:t>American Amber / Red Ale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dirty="0">
                          <a:effectLst/>
                        </a:rPr>
                        <a:t>133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196125539"/>
                  </a:ext>
                </a:extLst>
              </a:tr>
              <a:tr h="0">
                <a:tc>
                  <a:txBody>
                    <a:bodyPr/>
                    <a:lstStyle/>
                    <a:p>
                      <a:pPr algn="l" fontAlgn="t"/>
                      <a:r>
                        <a:rPr lang="en-US">
                          <a:effectLst/>
                        </a:rPr>
                        <a:t>American Blonde Ale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dirty="0">
                          <a:effectLst/>
                        </a:rPr>
                        <a:t>108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239946724"/>
                  </a:ext>
                </a:extLst>
              </a:tr>
              <a:tr h="0">
                <a:tc>
                  <a:txBody>
                    <a:bodyPr/>
                    <a:lstStyle/>
                    <a:p>
                      <a:pPr algn="l" fontAlgn="t"/>
                      <a:r>
                        <a:rPr lang="en-US" dirty="0">
                          <a:effectLst/>
                        </a:rPr>
                        <a:t>American Double / Imperial IPA</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noFill/>
                  </a:tcPr>
                </a:tc>
                <a:tc>
                  <a:txBody>
                    <a:bodyPr/>
                    <a:lstStyle/>
                    <a:p>
                      <a:pPr algn="r" fontAlgn="t"/>
                      <a:r>
                        <a:rPr lang="en-US" dirty="0">
                          <a:effectLst/>
                        </a:rPr>
                        <a:t>105</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noFill/>
                  </a:tcPr>
                </a:tc>
                <a:extLst>
                  <a:ext uri="{0D108BD9-81ED-4DB2-BD59-A6C34878D82A}">
                    <a16:rowId xmlns:a16="http://schemas.microsoft.com/office/drawing/2014/main" val="1786225569"/>
                  </a:ext>
                </a:extLst>
              </a:tr>
            </a:tbl>
          </a:graphicData>
        </a:graphic>
      </p:graphicFrame>
      <p:pic>
        <p:nvPicPr>
          <p:cNvPr id="5" name="Picture 4"/>
          <p:cNvPicPr>
            <a:picLocks noChangeAspect="1"/>
          </p:cNvPicPr>
          <p:nvPr/>
        </p:nvPicPr>
        <p:blipFill>
          <a:blip r:embed="rId2"/>
          <a:stretch>
            <a:fillRect/>
          </a:stretch>
        </p:blipFill>
        <p:spPr>
          <a:xfrm>
            <a:off x="10736321" y="5927721"/>
            <a:ext cx="908383" cy="902286"/>
          </a:xfrm>
          <a:prstGeom prst="rect">
            <a:avLst/>
          </a:prstGeom>
        </p:spPr>
      </p:pic>
      <p:pic>
        <p:nvPicPr>
          <p:cNvPr id="7" name="Picture 6"/>
          <p:cNvPicPr>
            <a:picLocks noChangeAspect="1"/>
          </p:cNvPicPr>
          <p:nvPr/>
        </p:nvPicPr>
        <p:blipFill>
          <a:blip r:embed="rId3"/>
          <a:stretch>
            <a:fillRect/>
          </a:stretch>
        </p:blipFill>
        <p:spPr>
          <a:xfrm>
            <a:off x="7040436" y="541832"/>
            <a:ext cx="5041829" cy="3359187"/>
          </a:xfrm>
          <a:prstGeom prst="rect">
            <a:avLst/>
          </a:prstGeom>
        </p:spPr>
      </p:pic>
    </p:spTree>
    <p:extLst>
      <p:ext uri="{BB962C8B-B14F-4D97-AF65-F5344CB8AC3E}">
        <p14:creationId xmlns:p14="http://schemas.microsoft.com/office/powerpoint/2010/main" val="2880288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ntoso BG  Pitch Deck_SB - v4" id="{B4102299-0AE8-4B6D-9217-FDD7E8440BE7}" vid="{C9129DCB-E556-49D1-B1C1-E90E01296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FCFEE3-59F5-490C-AC74-047FF9F6A8F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5B97A58-017B-407D-9B26-277921821FEF}">
  <ds:schemaRefs>
    <ds:schemaRef ds:uri="http://schemas.microsoft.com/sharepoint/v3/contenttype/forms"/>
  </ds:schemaRefs>
</ds:datastoreItem>
</file>

<file path=customXml/itemProps3.xml><?xml version="1.0" encoding="utf-8"?>
<ds:datastoreItem xmlns:ds="http://schemas.openxmlformats.org/officeDocument/2006/customXml" ds:itemID="{1F6F9DDD-282A-43E9-BFE4-D33DFFFD07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pitch deck</Template>
  <TotalTime>0</TotalTime>
  <Words>750</Words>
  <Application>Microsoft Office PowerPoint</Application>
  <PresentationFormat>Widescreen</PresentationFormat>
  <Paragraphs>106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Helvetica Neue</vt:lpstr>
      <vt:lpstr>Times New Roman</vt:lpstr>
      <vt:lpstr>Office Theme</vt:lpstr>
      <vt:lpstr>Brewing Trends in America</vt:lpstr>
      <vt:lpstr>Bart Watson</vt:lpstr>
      <vt:lpstr>Brew  Forward 2019 Campaign </vt:lpstr>
      <vt:lpstr>Notes on Missing Data</vt:lpstr>
      <vt:lpstr>Breweries Present in Each State</vt:lpstr>
      <vt:lpstr>Median ABV By State</vt:lpstr>
      <vt:lpstr>Median IBU by State</vt:lpstr>
      <vt:lpstr>Top beers by state: Colorado produces the beer with the highest ABV      Oregon has the most bitter beer (IBU)</vt:lpstr>
      <vt:lpstr>Top Styles</vt:lpstr>
      <vt:lpstr>Is there an apparent relationship between the bitterness of the beer and its alcoholic content?</vt:lpstr>
      <vt:lpstr>Solutions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2018-10-13T16:26:42Z</dcterms:created>
  <dcterms:modified xsi:type="dcterms:W3CDTF">2018-10-20T18:46:33Z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