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580" r:id="rId2"/>
    <p:sldId id="626" r:id="rId3"/>
    <p:sldId id="627" r:id="rId4"/>
    <p:sldId id="628" r:id="rId5"/>
    <p:sldId id="630" r:id="rId6"/>
    <p:sldId id="629" r:id="rId7"/>
    <p:sldId id="631" r:id="rId8"/>
    <p:sldId id="632" r:id="rId9"/>
    <p:sldId id="633" r:id="rId10"/>
    <p:sldId id="634" r:id="rId11"/>
    <p:sldId id="63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97444" autoAdjust="0"/>
  </p:normalViewPr>
  <p:slideViewPr>
    <p:cSldViewPr snapToGrid="0" snapToObjects="1">
      <p:cViewPr>
        <p:scale>
          <a:sx n="100" d="100"/>
          <a:sy n="100" d="100"/>
        </p:scale>
        <p:origin x="2130"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8/16/2020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2</a:t>
            </a:fld>
            <a:endParaRPr lang="en-US"/>
          </a:p>
        </p:txBody>
      </p:sp>
    </p:spTree>
    <p:extLst>
      <p:ext uri="{BB962C8B-B14F-4D97-AF65-F5344CB8AC3E}">
        <p14:creationId xmlns:p14="http://schemas.microsoft.com/office/powerpoint/2010/main" val="3098371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11</a:t>
            </a:fld>
            <a:endParaRPr lang="en-US"/>
          </a:p>
        </p:txBody>
      </p:sp>
    </p:spTree>
    <p:extLst>
      <p:ext uri="{BB962C8B-B14F-4D97-AF65-F5344CB8AC3E}">
        <p14:creationId xmlns:p14="http://schemas.microsoft.com/office/powerpoint/2010/main" val="3928824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308653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4</a:t>
            </a:fld>
            <a:endParaRPr lang="en-US"/>
          </a:p>
        </p:txBody>
      </p:sp>
    </p:spTree>
    <p:extLst>
      <p:ext uri="{BB962C8B-B14F-4D97-AF65-F5344CB8AC3E}">
        <p14:creationId xmlns:p14="http://schemas.microsoft.com/office/powerpoint/2010/main" val="153529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5</a:t>
            </a:fld>
            <a:endParaRPr lang="en-US"/>
          </a:p>
        </p:txBody>
      </p:sp>
    </p:spTree>
    <p:extLst>
      <p:ext uri="{BB962C8B-B14F-4D97-AF65-F5344CB8AC3E}">
        <p14:creationId xmlns:p14="http://schemas.microsoft.com/office/powerpoint/2010/main" val="3644780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6</a:t>
            </a:fld>
            <a:endParaRPr lang="en-US"/>
          </a:p>
        </p:txBody>
      </p:sp>
    </p:spTree>
    <p:extLst>
      <p:ext uri="{BB962C8B-B14F-4D97-AF65-F5344CB8AC3E}">
        <p14:creationId xmlns:p14="http://schemas.microsoft.com/office/powerpoint/2010/main" val="1526351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7</a:t>
            </a:fld>
            <a:endParaRPr lang="en-US"/>
          </a:p>
        </p:txBody>
      </p:sp>
    </p:spTree>
    <p:extLst>
      <p:ext uri="{BB962C8B-B14F-4D97-AF65-F5344CB8AC3E}">
        <p14:creationId xmlns:p14="http://schemas.microsoft.com/office/powerpoint/2010/main" val="10969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280804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9</a:t>
            </a:fld>
            <a:endParaRPr lang="en-US"/>
          </a:p>
        </p:txBody>
      </p:sp>
    </p:spTree>
    <p:extLst>
      <p:ext uri="{BB962C8B-B14F-4D97-AF65-F5344CB8AC3E}">
        <p14:creationId xmlns:p14="http://schemas.microsoft.com/office/powerpoint/2010/main" val="198482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10</a:t>
            </a:fld>
            <a:endParaRPr lang="en-US"/>
          </a:p>
        </p:txBody>
      </p:sp>
    </p:spTree>
    <p:extLst>
      <p:ext uri="{BB962C8B-B14F-4D97-AF65-F5344CB8AC3E}">
        <p14:creationId xmlns:p14="http://schemas.microsoft.com/office/powerpoint/2010/main" val="2779223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Attrition &amp; Salary Prediction</a:t>
            </a:r>
          </a:p>
        </p:txBody>
      </p:sp>
      <p:sp>
        <p:nvSpPr>
          <p:cNvPr id="5" name="TextBox 4">
            <a:extLst>
              <a:ext uri="{FF2B5EF4-FFF2-40B4-BE49-F238E27FC236}">
                <a16:creationId xmlns:a16="http://schemas.microsoft.com/office/drawing/2014/main" id="{A172AA6D-6660-41EF-A670-BD6E38E334F7}"/>
              </a:ext>
            </a:extLst>
          </p:cNvPr>
          <p:cNvSpPr txBox="1"/>
          <p:nvPr/>
        </p:nvSpPr>
        <p:spPr>
          <a:xfrm>
            <a:off x="726440" y="2919046"/>
            <a:ext cx="5421923" cy="738664"/>
          </a:xfrm>
          <a:prstGeom prst="rect">
            <a:avLst/>
          </a:prstGeom>
          <a:noFill/>
        </p:spPr>
        <p:txBody>
          <a:bodyPr wrap="square" rtlCol="0">
            <a:spAutoFit/>
          </a:bodyPr>
          <a:lstStyle/>
          <a:p>
            <a:r>
              <a:rPr lang="en-US" sz="1400" dirty="0"/>
              <a:t>Rudranil Mitra</a:t>
            </a:r>
          </a:p>
          <a:p>
            <a:r>
              <a:rPr lang="en-US" sz="1400" dirty="0"/>
              <a:t>Case Study 2 </a:t>
            </a:r>
          </a:p>
          <a:p>
            <a:r>
              <a:rPr lang="en-US" sz="1400" dirty="0"/>
              <a:t>DS 6306</a:t>
            </a:r>
          </a:p>
        </p:txBody>
      </p:sp>
    </p:spTree>
    <p:extLst>
      <p:ext uri="{BB962C8B-B14F-4D97-AF65-F5344CB8AC3E}">
        <p14:creationId xmlns:p14="http://schemas.microsoft.com/office/powerpoint/2010/main" val="40096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Linear Regression</a:t>
            </a:r>
          </a:p>
        </p:txBody>
      </p:sp>
      <p:sp>
        <p:nvSpPr>
          <p:cNvPr id="3" name="TextBox 2">
            <a:extLst>
              <a:ext uri="{FF2B5EF4-FFF2-40B4-BE49-F238E27FC236}">
                <a16:creationId xmlns:a16="http://schemas.microsoft.com/office/drawing/2014/main" id="{56C37231-6746-485F-9AC4-7BD24966A4BB}"/>
              </a:ext>
            </a:extLst>
          </p:cNvPr>
          <p:cNvSpPr txBox="1"/>
          <p:nvPr/>
        </p:nvSpPr>
        <p:spPr>
          <a:xfrm>
            <a:off x="295275" y="1619250"/>
            <a:ext cx="6448425" cy="2446824"/>
          </a:xfrm>
          <a:prstGeom prst="rect">
            <a:avLst/>
          </a:prstGeom>
          <a:noFill/>
        </p:spPr>
        <p:txBody>
          <a:bodyPr wrap="square" rtlCol="0">
            <a:spAutoFit/>
          </a:bodyPr>
          <a:lstStyle/>
          <a:p>
            <a:r>
              <a:rPr lang="en-US" dirty="0"/>
              <a:t>Final variables from backward selection using AIC </a:t>
            </a:r>
          </a:p>
          <a:p>
            <a:pPr marL="285750" indent="-285750">
              <a:buFont typeface="Arial" panose="020B0604020202020204" pitchFamily="34" charset="0"/>
              <a:buChar char="•"/>
            </a:pPr>
            <a:r>
              <a:rPr lang="en-US" sz="1500" dirty="0" err="1"/>
              <a:t>BusinessTravel</a:t>
            </a:r>
            <a:endParaRPr lang="en-US" sz="1500" dirty="0"/>
          </a:p>
          <a:p>
            <a:pPr marL="285750" indent="-285750">
              <a:buFont typeface="Arial" panose="020B0604020202020204" pitchFamily="34" charset="0"/>
              <a:buChar char="•"/>
            </a:pPr>
            <a:r>
              <a:rPr lang="en-US" sz="1500" dirty="0"/>
              <a:t>Gender</a:t>
            </a:r>
          </a:p>
          <a:p>
            <a:pPr marL="285750" indent="-285750">
              <a:buFont typeface="Arial" panose="020B0604020202020204" pitchFamily="34" charset="0"/>
              <a:buChar char="•"/>
            </a:pPr>
            <a:r>
              <a:rPr lang="en-US" sz="1500" dirty="0" err="1"/>
              <a:t>JobLevel</a:t>
            </a:r>
            <a:endParaRPr lang="en-US" sz="1500" dirty="0"/>
          </a:p>
          <a:p>
            <a:pPr marL="285750" indent="-285750">
              <a:buFont typeface="Arial" panose="020B0604020202020204" pitchFamily="34" charset="0"/>
              <a:buChar char="•"/>
            </a:pPr>
            <a:r>
              <a:rPr lang="en-US" sz="1500" dirty="0" err="1"/>
              <a:t>JobRole</a:t>
            </a:r>
            <a:endParaRPr lang="en-US" sz="1500" dirty="0"/>
          </a:p>
          <a:p>
            <a:pPr marL="285750" indent="-285750">
              <a:buFont typeface="Arial" panose="020B0604020202020204" pitchFamily="34" charset="0"/>
              <a:buChar char="•"/>
            </a:pPr>
            <a:r>
              <a:rPr lang="en-US" sz="1500" dirty="0" err="1"/>
              <a:t>PercentSalaryHike</a:t>
            </a:r>
            <a:endParaRPr lang="en-US" sz="1500" dirty="0"/>
          </a:p>
          <a:p>
            <a:pPr marL="285750" indent="-285750">
              <a:buFont typeface="Arial" panose="020B0604020202020204" pitchFamily="34" charset="0"/>
              <a:buChar char="•"/>
            </a:pPr>
            <a:r>
              <a:rPr lang="en-US" sz="1500" dirty="0" err="1"/>
              <a:t>PerformanceRating</a:t>
            </a:r>
            <a:endParaRPr lang="en-US" sz="1500" dirty="0"/>
          </a:p>
          <a:p>
            <a:pPr marL="285750" indent="-285750">
              <a:buFont typeface="Arial" panose="020B0604020202020204" pitchFamily="34" charset="0"/>
              <a:buChar char="•"/>
            </a:pPr>
            <a:r>
              <a:rPr lang="en-US" sz="1500" dirty="0" err="1"/>
              <a:t>TotalWorkingYears</a:t>
            </a:r>
            <a:endParaRPr lang="en-US" sz="1500" dirty="0"/>
          </a:p>
          <a:p>
            <a:pPr marL="285750" indent="-285750">
              <a:buFont typeface="Arial" panose="020B0604020202020204" pitchFamily="34" charset="0"/>
              <a:buChar char="•"/>
            </a:pPr>
            <a:r>
              <a:rPr lang="en-US" sz="1500" dirty="0" err="1"/>
              <a:t>YearsSinceLastPromotion</a:t>
            </a:r>
            <a:endParaRPr lang="en-US" sz="1500" dirty="0"/>
          </a:p>
          <a:p>
            <a:pPr marL="285750" indent="-285750">
              <a:buFont typeface="Arial" panose="020B0604020202020204" pitchFamily="34" charset="0"/>
              <a:buChar char="•"/>
            </a:pPr>
            <a:r>
              <a:rPr lang="en-US" sz="1500" dirty="0" err="1"/>
              <a:t>YearsWithCurrManager</a:t>
            </a:r>
            <a:endParaRPr lang="en-US" sz="1500" dirty="0"/>
          </a:p>
        </p:txBody>
      </p:sp>
      <p:pic>
        <p:nvPicPr>
          <p:cNvPr id="7" name="Picture 6">
            <a:extLst>
              <a:ext uri="{FF2B5EF4-FFF2-40B4-BE49-F238E27FC236}">
                <a16:creationId xmlns:a16="http://schemas.microsoft.com/office/drawing/2014/main" id="{5F670CF9-2068-4F0F-943A-DCEC088B7EE3}"/>
              </a:ext>
            </a:extLst>
          </p:cNvPr>
          <p:cNvPicPr>
            <a:picLocks noChangeAspect="1"/>
          </p:cNvPicPr>
          <p:nvPr/>
        </p:nvPicPr>
        <p:blipFill>
          <a:blip r:embed="rId3"/>
          <a:stretch>
            <a:fillRect/>
          </a:stretch>
        </p:blipFill>
        <p:spPr>
          <a:xfrm>
            <a:off x="4062413" y="1970776"/>
            <a:ext cx="4786312" cy="3791847"/>
          </a:xfrm>
          <a:prstGeom prst="rect">
            <a:avLst/>
          </a:prstGeom>
        </p:spPr>
      </p:pic>
      <p:sp>
        <p:nvSpPr>
          <p:cNvPr id="8" name="TextBox 7">
            <a:extLst>
              <a:ext uri="{FF2B5EF4-FFF2-40B4-BE49-F238E27FC236}">
                <a16:creationId xmlns:a16="http://schemas.microsoft.com/office/drawing/2014/main" id="{20291F20-21A0-430C-8829-006EC5DC2D47}"/>
              </a:ext>
            </a:extLst>
          </p:cNvPr>
          <p:cNvSpPr txBox="1"/>
          <p:nvPr/>
        </p:nvSpPr>
        <p:spPr>
          <a:xfrm>
            <a:off x="295275" y="4191000"/>
            <a:ext cx="3638550" cy="1477328"/>
          </a:xfrm>
          <a:prstGeom prst="rect">
            <a:avLst/>
          </a:prstGeom>
          <a:noFill/>
        </p:spPr>
        <p:txBody>
          <a:bodyPr wrap="square" rtlCol="0">
            <a:spAutoFit/>
          </a:bodyPr>
          <a:lstStyle/>
          <a:p>
            <a:r>
              <a:rPr lang="en-US" dirty="0"/>
              <a:t>Assumptions</a:t>
            </a:r>
          </a:p>
          <a:p>
            <a:pPr marL="171450" indent="-171450">
              <a:buFont typeface="Arial" panose="020B0604020202020204" pitchFamily="34" charset="0"/>
              <a:buChar char="•"/>
            </a:pPr>
            <a:r>
              <a:rPr lang="en-US" sz="1200" dirty="0"/>
              <a:t>Residuals look like random cloud, so no evidence of non-linearity. Also residuals suggest equal variance</a:t>
            </a:r>
          </a:p>
          <a:p>
            <a:pPr marL="171450" indent="-171450">
              <a:buFont typeface="Arial" panose="020B0604020202020204" pitchFamily="34" charset="0"/>
              <a:buChar char="•"/>
            </a:pPr>
            <a:r>
              <a:rPr lang="en-US" sz="1200" dirty="0"/>
              <a:t>Residuals are normally distributed as suggested by QQ Plot</a:t>
            </a:r>
          </a:p>
          <a:p>
            <a:pPr marL="171450" indent="-171450">
              <a:buFont typeface="Arial" panose="020B0604020202020204" pitchFamily="34" charset="0"/>
              <a:buChar char="•"/>
            </a:pPr>
            <a:r>
              <a:rPr lang="en-US" sz="1200" dirty="0"/>
              <a:t>No outliers / influential points in the dataset</a:t>
            </a:r>
          </a:p>
        </p:txBody>
      </p:sp>
      <p:grpSp>
        <p:nvGrpSpPr>
          <p:cNvPr id="12" name="Group 11">
            <a:extLst>
              <a:ext uri="{FF2B5EF4-FFF2-40B4-BE49-F238E27FC236}">
                <a16:creationId xmlns:a16="http://schemas.microsoft.com/office/drawing/2014/main" id="{B045F08D-E2A4-4542-9365-4DA63CD5CB4A}"/>
              </a:ext>
            </a:extLst>
          </p:cNvPr>
          <p:cNvGrpSpPr/>
          <p:nvPr/>
        </p:nvGrpSpPr>
        <p:grpSpPr>
          <a:xfrm>
            <a:off x="457200" y="5972174"/>
            <a:ext cx="4781550" cy="581025"/>
            <a:chOff x="457200" y="5972174"/>
            <a:chExt cx="4781550" cy="581025"/>
          </a:xfrm>
        </p:grpSpPr>
        <p:pic>
          <p:nvPicPr>
            <p:cNvPr id="10" name="Picture 9">
              <a:extLst>
                <a:ext uri="{FF2B5EF4-FFF2-40B4-BE49-F238E27FC236}">
                  <a16:creationId xmlns:a16="http://schemas.microsoft.com/office/drawing/2014/main" id="{B55746F6-4369-48E4-8D60-980F6FA3A2EB}"/>
                </a:ext>
              </a:extLst>
            </p:cNvPr>
            <p:cNvPicPr>
              <a:picLocks noChangeAspect="1"/>
            </p:cNvPicPr>
            <p:nvPr/>
          </p:nvPicPr>
          <p:blipFill rotWithShape="1">
            <a:blip r:embed="rId4"/>
            <a:srcRect t="37755"/>
            <a:stretch/>
          </p:blipFill>
          <p:spPr>
            <a:xfrm>
              <a:off x="457200" y="5972174"/>
              <a:ext cx="4781550" cy="581025"/>
            </a:xfrm>
            <a:prstGeom prst="rect">
              <a:avLst/>
            </a:prstGeom>
          </p:spPr>
        </p:pic>
        <p:sp>
          <p:nvSpPr>
            <p:cNvPr id="11" name="Rectangle 10">
              <a:extLst>
                <a:ext uri="{FF2B5EF4-FFF2-40B4-BE49-F238E27FC236}">
                  <a16:creationId xmlns:a16="http://schemas.microsoft.com/office/drawing/2014/main" id="{3281E1C6-FC39-492A-BCCF-1971C24C6B08}"/>
                </a:ext>
              </a:extLst>
            </p:cNvPr>
            <p:cNvSpPr/>
            <p:nvPr/>
          </p:nvSpPr>
          <p:spPr>
            <a:xfrm>
              <a:off x="2019300" y="6181725"/>
              <a:ext cx="62865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600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Conclusion</a:t>
            </a:r>
          </a:p>
        </p:txBody>
      </p:sp>
      <p:sp>
        <p:nvSpPr>
          <p:cNvPr id="4" name="TextBox 3">
            <a:extLst>
              <a:ext uri="{FF2B5EF4-FFF2-40B4-BE49-F238E27FC236}">
                <a16:creationId xmlns:a16="http://schemas.microsoft.com/office/drawing/2014/main" id="{BF6DFEB3-82B4-4A32-B004-48EFCFE0F4BD}"/>
              </a:ext>
            </a:extLst>
          </p:cNvPr>
          <p:cNvSpPr txBox="1"/>
          <p:nvPr/>
        </p:nvSpPr>
        <p:spPr>
          <a:xfrm>
            <a:off x="457200" y="1638300"/>
            <a:ext cx="84201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Look at significant factors leading to attrition </a:t>
            </a:r>
          </a:p>
          <a:p>
            <a:pPr marL="742950" lvl="1" indent="-285750">
              <a:buFont typeface="Arial" panose="020B0604020202020204" pitchFamily="34" charset="0"/>
              <a:buChar char="•"/>
            </a:pPr>
            <a:r>
              <a:rPr lang="en-US" dirty="0"/>
              <a:t>Work Life Balance ?</a:t>
            </a:r>
          </a:p>
          <a:p>
            <a:pPr marL="742950" lvl="1" indent="-285750">
              <a:buFont typeface="Arial" panose="020B0604020202020204" pitchFamily="34" charset="0"/>
              <a:buChar char="•"/>
            </a:pPr>
            <a:r>
              <a:rPr lang="en-US" dirty="0"/>
              <a:t>Compensation ?</a:t>
            </a:r>
          </a:p>
          <a:p>
            <a:pPr marL="285750" indent="-285750">
              <a:buFont typeface="Arial" panose="020B0604020202020204" pitchFamily="34" charset="0"/>
              <a:buChar char="•"/>
            </a:pPr>
            <a:r>
              <a:rPr lang="en-US" dirty="0"/>
              <a:t>Business Travel – Can we reduce travel?</a:t>
            </a:r>
          </a:p>
          <a:p>
            <a:pPr marL="285750" indent="-285750">
              <a:buFont typeface="Arial" panose="020B0604020202020204" pitchFamily="34" charset="0"/>
              <a:buChar char="•"/>
            </a:pPr>
            <a:r>
              <a:rPr lang="en-US" dirty="0"/>
              <a:t>Department – Can we provide more opportunities ?</a:t>
            </a:r>
          </a:p>
          <a:p>
            <a:pPr marL="285750" indent="-285750">
              <a:buFont typeface="Arial" panose="020B0604020202020204" pitchFamily="34" charset="0"/>
              <a:buChar char="•"/>
            </a:pPr>
            <a:r>
              <a:rPr lang="en-US" dirty="0"/>
              <a:t>Marital Status – Can we provide counselling services ?</a:t>
            </a:r>
          </a:p>
        </p:txBody>
      </p:sp>
    </p:spTree>
    <p:extLst>
      <p:ext uri="{BB962C8B-B14F-4D97-AF65-F5344CB8AC3E}">
        <p14:creationId xmlns:p14="http://schemas.microsoft.com/office/powerpoint/2010/main" val="41053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Purpose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r>
              <a:rPr lang="en-US" sz="2800" dirty="0"/>
              <a:t>Goal is to predict the following</a:t>
            </a:r>
          </a:p>
          <a:p>
            <a:pPr lvl="1"/>
            <a:r>
              <a:rPr lang="en-US" sz="2400" dirty="0"/>
              <a:t>Predict Attrition</a:t>
            </a:r>
          </a:p>
          <a:p>
            <a:pPr lvl="1"/>
            <a:r>
              <a:rPr lang="en-US" sz="2400" dirty="0"/>
              <a:t>Predict Monthly Income</a:t>
            </a:r>
          </a:p>
          <a:p>
            <a:pPr lvl="1"/>
            <a:r>
              <a:rPr lang="en-US" sz="2400" dirty="0"/>
              <a:t>Perform EDA on the Attrition dataset</a:t>
            </a:r>
          </a:p>
        </p:txBody>
      </p:sp>
    </p:spTree>
    <p:extLst>
      <p:ext uri="{BB962C8B-B14F-4D97-AF65-F5344CB8AC3E}">
        <p14:creationId xmlns:p14="http://schemas.microsoft.com/office/powerpoint/2010/main" val="338793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Data Cleaning</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r>
              <a:rPr lang="en-US" sz="2000" dirty="0"/>
              <a:t>Department</a:t>
            </a:r>
          </a:p>
          <a:p>
            <a:pPr lvl="1"/>
            <a:r>
              <a:rPr lang="en-US" sz="1200" dirty="0"/>
              <a:t>Renamed department names, as the department names were same as Job Description, causing issues while creating categorical variables</a:t>
            </a:r>
          </a:p>
          <a:p>
            <a:r>
              <a:rPr lang="en-US" sz="2000" dirty="0"/>
              <a:t>Removed the following fields</a:t>
            </a:r>
          </a:p>
          <a:p>
            <a:pPr lvl="1"/>
            <a:r>
              <a:rPr lang="en-US" sz="1400" dirty="0"/>
              <a:t>Over18</a:t>
            </a:r>
          </a:p>
          <a:p>
            <a:pPr lvl="1"/>
            <a:r>
              <a:rPr lang="en-US" sz="1400" dirty="0" err="1"/>
              <a:t>EmployeeCount</a:t>
            </a:r>
            <a:endParaRPr lang="en-US" sz="1400" dirty="0"/>
          </a:p>
          <a:p>
            <a:pPr lvl="1"/>
            <a:r>
              <a:rPr lang="en-US" sz="1400" dirty="0" err="1"/>
              <a:t>EmployeeNumber</a:t>
            </a:r>
            <a:endParaRPr lang="en-US" sz="1400" dirty="0"/>
          </a:p>
          <a:p>
            <a:pPr lvl="1"/>
            <a:r>
              <a:rPr lang="en-US" sz="1400" dirty="0"/>
              <a:t>ID</a:t>
            </a:r>
          </a:p>
          <a:p>
            <a:pPr lvl="1"/>
            <a:r>
              <a:rPr lang="en-US" sz="1400" dirty="0" err="1"/>
              <a:t>StandardHours</a:t>
            </a:r>
            <a:endParaRPr lang="en-US" sz="1400" dirty="0"/>
          </a:p>
          <a:p>
            <a:pPr lvl="1"/>
            <a:r>
              <a:rPr lang="en-US" sz="1400" dirty="0" err="1"/>
              <a:t>DailyRate</a:t>
            </a:r>
            <a:endParaRPr lang="en-US" sz="1400" dirty="0"/>
          </a:p>
          <a:p>
            <a:pPr lvl="1"/>
            <a:r>
              <a:rPr lang="en-US" sz="1400" dirty="0" err="1"/>
              <a:t>HourlyRate</a:t>
            </a:r>
            <a:endParaRPr lang="en-US" sz="1400" dirty="0"/>
          </a:p>
          <a:p>
            <a:pPr lvl="1"/>
            <a:r>
              <a:rPr lang="en-US" sz="1400" dirty="0" err="1"/>
              <a:t>MonthlyRate</a:t>
            </a:r>
            <a:endParaRPr lang="en-US" sz="1400" dirty="0"/>
          </a:p>
        </p:txBody>
      </p:sp>
    </p:spTree>
    <p:extLst>
      <p:ext uri="{BB962C8B-B14F-4D97-AF65-F5344CB8AC3E}">
        <p14:creationId xmlns:p14="http://schemas.microsoft.com/office/powerpoint/2010/main" val="40374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Factors Leading to Attrition</a:t>
            </a:r>
          </a:p>
        </p:txBody>
      </p:sp>
      <p:pic>
        <p:nvPicPr>
          <p:cNvPr id="8" name="Picture 7">
            <a:extLst>
              <a:ext uri="{FF2B5EF4-FFF2-40B4-BE49-F238E27FC236}">
                <a16:creationId xmlns:a16="http://schemas.microsoft.com/office/drawing/2014/main" id="{DA09A421-8A19-41AD-ACDC-A17C826D4BCC}"/>
              </a:ext>
            </a:extLst>
          </p:cNvPr>
          <p:cNvPicPr>
            <a:picLocks noChangeAspect="1"/>
          </p:cNvPicPr>
          <p:nvPr/>
        </p:nvPicPr>
        <p:blipFill rotWithShape="1">
          <a:blip r:embed="rId3"/>
          <a:srcRect t="15381" r="1818" b="2513"/>
          <a:stretch/>
        </p:blipFill>
        <p:spPr>
          <a:xfrm>
            <a:off x="168374" y="1598615"/>
            <a:ext cx="2917191" cy="1828800"/>
          </a:xfrm>
          <a:prstGeom prst="rect">
            <a:avLst/>
          </a:prstGeom>
          <a:ln>
            <a:solidFill>
              <a:schemeClr val="tx1"/>
            </a:solidFill>
          </a:ln>
        </p:spPr>
      </p:pic>
      <p:pic>
        <p:nvPicPr>
          <p:cNvPr id="10" name="Picture 9">
            <a:extLst>
              <a:ext uri="{FF2B5EF4-FFF2-40B4-BE49-F238E27FC236}">
                <a16:creationId xmlns:a16="http://schemas.microsoft.com/office/drawing/2014/main" id="{CCB7F0E4-43C9-4600-9AE8-66C6691F55A5}"/>
              </a:ext>
            </a:extLst>
          </p:cNvPr>
          <p:cNvPicPr>
            <a:picLocks noChangeAspect="1"/>
          </p:cNvPicPr>
          <p:nvPr/>
        </p:nvPicPr>
        <p:blipFill>
          <a:blip r:embed="rId4"/>
          <a:stretch>
            <a:fillRect/>
          </a:stretch>
        </p:blipFill>
        <p:spPr>
          <a:xfrm>
            <a:off x="4532751" y="3590925"/>
            <a:ext cx="2884039" cy="1828800"/>
          </a:xfrm>
          <a:prstGeom prst="rect">
            <a:avLst/>
          </a:prstGeom>
          <a:ln>
            <a:solidFill>
              <a:schemeClr val="tx1"/>
            </a:solidFill>
          </a:ln>
        </p:spPr>
      </p:pic>
      <p:pic>
        <p:nvPicPr>
          <p:cNvPr id="12" name="Picture 11">
            <a:extLst>
              <a:ext uri="{FF2B5EF4-FFF2-40B4-BE49-F238E27FC236}">
                <a16:creationId xmlns:a16="http://schemas.microsoft.com/office/drawing/2014/main" id="{E1AB115D-B213-4A35-8EF7-057F2D2511CD}"/>
              </a:ext>
            </a:extLst>
          </p:cNvPr>
          <p:cNvPicPr>
            <a:picLocks noChangeAspect="1"/>
          </p:cNvPicPr>
          <p:nvPr/>
        </p:nvPicPr>
        <p:blipFill>
          <a:blip r:embed="rId5"/>
          <a:stretch>
            <a:fillRect/>
          </a:stretch>
        </p:blipFill>
        <p:spPr>
          <a:xfrm>
            <a:off x="1582088" y="3590925"/>
            <a:ext cx="2908504" cy="1828800"/>
          </a:xfrm>
          <a:prstGeom prst="rect">
            <a:avLst/>
          </a:prstGeom>
          <a:ln>
            <a:solidFill>
              <a:schemeClr val="tx1"/>
            </a:solidFill>
          </a:ln>
        </p:spPr>
      </p:pic>
      <p:pic>
        <p:nvPicPr>
          <p:cNvPr id="14" name="Picture 13">
            <a:extLst>
              <a:ext uri="{FF2B5EF4-FFF2-40B4-BE49-F238E27FC236}">
                <a16:creationId xmlns:a16="http://schemas.microsoft.com/office/drawing/2014/main" id="{DC924686-0C4F-405D-BA8A-5A32EDB9E4C0}"/>
              </a:ext>
            </a:extLst>
          </p:cNvPr>
          <p:cNvPicPr>
            <a:picLocks noChangeAspect="1"/>
          </p:cNvPicPr>
          <p:nvPr/>
        </p:nvPicPr>
        <p:blipFill>
          <a:blip r:embed="rId6"/>
          <a:stretch>
            <a:fillRect/>
          </a:stretch>
        </p:blipFill>
        <p:spPr>
          <a:xfrm>
            <a:off x="3130420" y="1598615"/>
            <a:ext cx="2853911" cy="1828800"/>
          </a:xfrm>
          <a:prstGeom prst="rect">
            <a:avLst/>
          </a:prstGeom>
          <a:ln>
            <a:solidFill>
              <a:schemeClr val="tx1"/>
            </a:solidFill>
          </a:ln>
        </p:spPr>
      </p:pic>
      <p:pic>
        <p:nvPicPr>
          <p:cNvPr id="16" name="Picture 15">
            <a:extLst>
              <a:ext uri="{FF2B5EF4-FFF2-40B4-BE49-F238E27FC236}">
                <a16:creationId xmlns:a16="http://schemas.microsoft.com/office/drawing/2014/main" id="{88D8ADA9-7C7B-454E-BA08-09182861577E}"/>
              </a:ext>
            </a:extLst>
          </p:cNvPr>
          <p:cNvPicPr>
            <a:picLocks noChangeAspect="1"/>
          </p:cNvPicPr>
          <p:nvPr/>
        </p:nvPicPr>
        <p:blipFill>
          <a:blip r:embed="rId7"/>
          <a:stretch>
            <a:fillRect/>
          </a:stretch>
        </p:blipFill>
        <p:spPr>
          <a:xfrm>
            <a:off x="6028765" y="1598615"/>
            <a:ext cx="2939291" cy="1828800"/>
          </a:xfrm>
          <a:prstGeom prst="rect">
            <a:avLst/>
          </a:prstGeom>
          <a:ln>
            <a:solidFill>
              <a:schemeClr val="tx1"/>
            </a:solidFill>
          </a:ln>
        </p:spPr>
      </p:pic>
      <p:sp>
        <p:nvSpPr>
          <p:cNvPr id="17" name="TextBox 16">
            <a:extLst>
              <a:ext uri="{FF2B5EF4-FFF2-40B4-BE49-F238E27FC236}">
                <a16:creationId xmlns:a16="http://schemas.microsoft.com/office/drawing/2014/main" id="{C3502B6C-4CCA-4A0E-B678-EE43D7B568F2}"/>
              </a:ext>
            </a:extLst>
          </p:cNvPr>
          <p:cNvSpPr txBox="1"/>
          <p:nvPr/>
        </p:nvSpPr>
        <p:spPr>
          <a:xfrm>
            <a:off x="390525" y="5514975"/>
            <a:ext cx="8429625" cy="1077218"/>
          </a:xfrm>
          <a:prstGeom prst="rect">
            <a:avLst/>
          </a:prstGeom>
          <a:noFill/>
        </p:spPr>
        <p:txBody>
          <a:bodyPr wrap="square" rtlCol="0">
            <a:spAutoFit/>
          </a:bodyPr>
          <a:lstStyle/>
          <a:p>
            <a:r>
              <a:rPr lang="en-US" sz="1600" dirty="0"/>
              <a:t>Looking at the p-value from </a:t>
            </a:r>
            <a:r>
              <a:rPr lang="en-US" sz="1600" b="1" dirty="0">
                <a:solidFill>
                  <a:srgbClr val="FF0000"/>
                </a:solidFill>
              </a:rPr>
              <a:t>t-tests</a:t>
            </a:r>
            <a:r>
              <a:rPr lang="en-US" sz="1600" dirty="0"/>
              <a:t> we will choose three factors with lowest p-value</a:t>
            </a:r>
          </a:p>
          <a:p>
            <a:pPr marL="285750" indent="-285750">
              <a:buFont typeface="Arial" panose="020B0604020202020204" pitchFamily="34" charset="0"/>
              <a:buChar char="•"/>
            </a:pPr>
            <a:r>
              <a:rPr lang="en-US" sz="1600" dirty="0"/>
              <a:t>Total Working Years</a:t>
            </a:r>
          </a:p>
          <a:p>
            <a:pPr marL="285750" indent="-285750">
              <a:buFont typeface="Arial" panose="020B0604020202020204" pitchFamily="34" charset="0"/>
              <a:buChar char="•"/>
            </a:pPr>
            <a:r>
              <a:rPr lang="en-US" sz="1600" dirty="0"/>
              <a:t>Monthly Income</a:t>
            </a:r>
          </a:p>
          <a:p>
            <a:pPr marL="285750" indent="-285750">
              <a:buFont typeface="Arial" panose="020B0604020202020204" pitchFamily="34" charset="0"/>
              <a:buChar char="•"/>
            </a:pPr>
            <a:r>
              <a:rPr lang="en-US" sz="1600" dirty="0"/>
              <a:t>Age</a:t>
            </a:r>
          </a:p>
        </p:txBody>
      </p:sp>
    </p:spTree>
    <p:extLst>
      <p:ext uri="{BB962C8B-B14F-4D97-AF65-F5344CB8AC3E}">
        <p14:creationId xmlns:p14="http://schemas.microsoft.com/office/powerpoint/2010/main" val="327077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Factors Leading to Attrition</a:t>
            </a:r>
          </a:p>
        </p:txBody>
      </p:sp>
      <p:sp>
        <p:nvSpPr>
          <p:cNvPr id="17" name="TextBox 16">
            <a:extLst>
              <a:ext uri="{FF2B5EF4-FFF2-40B4-BE49-F238E27FC236}">
                <a16:creationId xmlns:a16="http://schemas.microsoft.com/office/drawing/2014/main" id="{C3502B6C-4CCA-4A0E-B678-EE43D7B568F2}"/>
              </a:ext>
            </a:extLst>
          </p:cNvPr>
          <p:cNvSpPr txBox="1"/>
          <p:nvPr/>
        </p:nvSpPr>
        <p:spPr>
          <a:xfrm>
            <a:off x="390525" y="5514975"/>
            <a:ext cx="8429625" cy="584775"/>
          </a:xfrm>
          <a:prstGeom prst="rect">
            <a:avLst/>
          </a:prstGeom>
          <a:noFill/>
        </p:spPr>
        <p:txBody>
          <a:bodyPr wrap="square" rtlCol="0">
            <a:spAutoFit/>
          </a:bodyPr>
          <a:lstStyle/>
          <a:p>
            <a:r>
              <a:rPr lang="en-US" sz="1600" dirty="0"/>
              <a:t>Looking at the p-value from </a:t>
            </a:r>
            <a:r>
              <a:rPr lang="en-US" sz="1600" b="1" dirty="0" err="1">
                <a:solidFill>
                  <a:srgbClr val="FF0000"/>
                </a:solidFill>
              </a:rPr>
              <a:t>chisq</a:t>
            </a:r>
            <a:r>
              <a:rPr lang="en-US" sz="1600" b="1" dirty="0">
                <a:solidFill>
                  <a:srgbClr val="FF0000"/>
                </a:solidFill>
              </a:rPr>
              <a:t> tests</a:t>
            </a:r>
            <a:r>
              <a:rPr lang="en-US" sz="1600" dirty="0"/>
              <a:t> we can say that Business Travel, Marital Status and the Department in which the employee belongs may attribute to attrition</a:t>
            </a:r>
          </a:p>
        </p:txBody>
      </p:sp>
      <p:pic>
        <p:nvPicPr>
          <p:cNvPr id="4" name="Picture 3">
            <a:extLst>
              <a:ext uri="{FF2B5EF4-FFF2-40B4-BE49-F238E27FC236}">
                <a16:creationId xmlns:a16="http://schemas.microsoft.com/office/drawing/2014/main" id="{2590D202-ABF3-487E-B89D-514350568505}"/>
              </a:ext>
            </a:extLst>
          </p:cNvPr>
          <p:cNvPicPr>
            <a:picLocks noChangeAspect="1"/>
          </p:cNvPicPr>
          <p:nvPr/>
        </p:nvPicPr>
        <p:blipFill>
          <a:blip r:embed="rId3"/>
          <a:stretch>
            <a:fillRect/>
          </a:stretch>
        </p:blipFill>
        <p:spPr>
          <a:xfrm>
            <a:off x="2923242" y="1482074"/>
            <a:ext cx="2766867" cy="1828800"/>
          </a:xfrm>
          <a:prstGeom prst="rect">
            <a:avLst/>
          </a:prstGeom>
        </p:spPr>
      </p:pic>
      <p:pic>
        <p:nvPicPr>
          <p:cNvPr id="9" name="Picture 8">
            <a:extLst>
              <a:ext uri="{FF2B5EF4-FFF2-40B4-BE49-F238E27FC236}">
                <a16:creationId xmlns:a16="http://schemas.microsoft.com/office/drawing/2014/main" id="{6BEAB2BB-8485-4637-B3C8-B86EBCC92213}"/>
              </a:ext>
            </a:extLst>
          </p:cNvPr>
          <p:cNvPicPr>
            <a:picLocks noChangeAspect="1"/>
          </p:cNvPicPr>
          <p:nvPr/>
        </p:nvPicPr>
        <p:blipFill rotWithShape="1">
          <a:blip r:embed="rId4"/>
          <a:srcRect/>
          <a:stretch/>
        </p:blipFill>
        <p:spPr>
          <a:xfrm>
            <a:off x="2923242" y="3432826"/>
            <a:ext cx="2719533" cy="1828800"/>
          </a:xfrm>
          <a:prstGeom prst="rect">
            <a:avLst/>
          </a:prstGeom>
        </p:spPr>
      </p:pic>
      <p:pic>
        <p:nvPicPr>
          <p:cNvPr id="18" name="Picture 17">
            <a:extLst>
              <a:ext uri="{FF2B5EF4-FFF2-40B4-BE49-F238E27FC236}">
                <a16:creationId xmlns:a16="http://schemas.microsoft.com/office/drawing/2014/main" id="{A117622C-BD85-4E4F-B97E-C6B90BC2348F}"/>
              </a:ext>
            </a:extLst>
          </p:cNvPr>
          <p:cNvPicPr>
            <a:picLocks noChangeAspect="1"/>
          </p:cNvPicPr>
          <p:nvPr/>
        </p:nvPicPr>
        <p:blipFill>
          <a:blip r:embed="rId5"/>
          <a:stretch>
            <a:fillRect/>
          </a:stretch>
        </p:blipFill>
        <p:spPr>
          <a:xfrm>
            <a:off x="474740" y="1443036"/>
            <a:ext cx="2165052" cy="1828800"/>
          </a:xfrm>
          <a:prstGeom prst="rect">
            <a:avLst/>
          </a:prstGeom>
        </p:spPr>
      </p:pic>
      <p:pic>
        <p:nvPicPr>
          <p:cNvPr id="22" name="Picture 21">
            <a:extLst>
              <a:ext uri="{FF2B5EF4-FFF2-40B4-BE49-F238E27FC236}">
                <a16:creationId xmlns:a16="http://schemas.microsoft.com/office/drawing/2014/main" id="{207CF1ED-FE11-4789-8F16-7CA5DB86DD33}"/>
              </a:ext>
            </a:extLst>
          </p:cNvPr>
          <p:cNvPicPr>
            <a:picLocks noChangeAspect="1"/>
          </p:cNvPicPr>
          <p:nvPr/>
        </p:nvPicPr>
        <p:blipFill>
          <a:blip r:embed="rId6"/>
          <a:stretch>
            <a:fillRect/>
          </a:stretch>
        </p:blipFill>
        <p:spPr>
          <a:xfrm>
            <a:off x="6049309" y="1433511"/>
            <a:ext cx="2212145" cy="1828800"/>
          </a:xfrm>
          <a:prstGeom prst="rect">
            <a:avLst/>
          </a:prstGeom>
        </p:spPr>
      </p:pic>
    </p:spTree>
    <p:extLst>
      <p:ext uri="{BB962C8B-B14F-4D97-AF65-F5344CB8AC3E}">
        <p14:creationId xmlns:p14="http://schemas.microsoft.com/office/powerpoint/2010/main" val="188480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Factors Leading to Attrition</a:t>
            </a:r>
          </a:p>
        </p:txBody>
      </p:sp>
      <p:pic>
        <p:nvPicPr>
          <p:cNvPr id="20" name="Picture 19">
            <a:extLst>
              <a:ext uri="{FF2B5EF4-FFF2-40B4-BE49-F238E27FC236}">
                <a16:creationId xmlns:a16="http://schemas.microsoft.com/office/drawing/2014/main" id="{7538462D-5093-4162-A64C-28D9B8605AAF}"/>
              </a:ext>
            </a:extLst>
          </p:cNvPr>
          <p:cNvPicPr>
            <a:picLocks noChangeAspect="1"/>
          </p:cNvPicPr>
          <p:nvPr/>
        </p:nvPicPr>
        <p:blipFill>
          <a:blip r:embed="rId3"/>
          <a:stretch>
            <a:fillRect/>
          </a:stretch>
        </p:blipFill>
        <p:spPr>
          <a:xfrm>
            <a:off x="551358" y="1472865"/>
            <a:ext cx="7906842" cy="4237487"/>
          </a:xfrm>
          <a:prstGeom prst="rect">
            <a:avLst/>
          </a:prstGeom>
        </p:spPr>
      </p:pic>
      <p:sp>
        <p:nvSpPr>
          <p:cNvPr id="24" name="TextBox 23">
            <a:extLst>
              <a:ext uri="{FF2B5EF4-FFF2-40B4-BE49-F238E27FC236}">
                <a16:creationId xmlns:a16="http://schemas.microsoft.com/office/drawing/2014/main" id="{95D6809B-0348-47D7-A995-8022B03EABDF}"/>
              </a:ext>
            </a:extLst>
          </p:cNvPr>
          <p:cNvSpPr txBox="1"/>
          <p:nvPr/>
        </p:nvSpPr>
        <p:spPr>
          <a:xfrm>
            <a:off x="476250" y="5811617"/>
            <a:ext cx="8429625" cy="584775"/>
          </a:xfrm>
          <a:prstGeom prst="rect">
            <a:avLst/>
          </a:prstGeom>
          <a:noFill/>
        </p:spPr>
        <p:txBody>
          <a:bodyPr wrap="square" rtlCol="0">
            <a:spAutoFit/>
          </a:bodyPr>
          <a:lstStyle/>
          <a:p>
            <a:r>
              <a:rPr lang="en-US" sz="1600" dirty="0"/>
              <a:t>Looking at the p-value from </a:t>
            </a:r>
            <a:r>
              <a:rPr lang="en-US" sz="1600" b="1" dirty="0" err="1">
                <a:solidFill>
                  <a:srgbClr val="FF0000"/>
                </a:solidFill>
              </a:rPr>
              <a:t>chisq</a:t>
            </a:r>
            <a:r>
              <a:rPr lang="en-US" sz="1600" b="1" dirty="0">
                <a:solidFill>
                  <a:srgbClr val="FF0000"/>
                </a:solidFill>
              </a:rPr>
              <a:t> tests</a:t>
            </a:r>
            <a:r>
              <a:rPr lang="en-US" sz="1600" dirty="0"/>
              <a:t> we can say that Job role does not play an important role in Attrition</a:t>
            </a:r>
          </a:p>
        </p:txBody>
      </p:sp>
    </p:spTree>
    <p:extLst>
      <p:ext uri="{BB962C8B-B14F-4D97-AF65-F5344CB8AC3E}">
        <p14:creationId xmlns:p14="http://schemas.microsoft.com/office/powerpoint/2010/main" val="408439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Factors Leading to Attrition</a:t>
            </a:r>
          </a:p>
        </p:txBody>
      </p:sp>
      <p:sp>
        <p:nvSpPr>
          <p:cNvPr id="24" name="TextBox 23">
            <a:extLst>
              <a:ext uri="{FF2B5EF4-FFF2-40B4-BE49-F238E27FC236}">
                <a16:creationId xmlns:a16="http://schemas.microsoft.com/office/drawing/2014/main" id="{95D6809B-0348-47D7-A995-8022B03EABDF}"/>
              </a:ext>
            </a:extLst>
          </p:cNvPr>
          <p:cNvSpPr txBox="1"/>
          <p:nvPr/>
        </p:nvSpPr>
        <p:spPr>
          <a:xfrm>
            <a:off x="476250" y="5811617"/>
            <a:ext cx="8429625" cy="584775"/>
          </a:xfrm>
          <a:prstGeom prst="rect">
            <a:avLst/>
          </a:prstGeom>
          <a:noFill/>
        </p:spPr>
        <p:txBody>
          <a:bodyPr wrap="square" rtlCol="0">
            <a:spAutoFit/>
          </a:bodyPr>
          <a:lstStyle/>
          <a:p>
            <a:r>
              <a:rPr lang="en-US" sz="1600" dirty="0"/>
              <a:t>Looking at the p-value from </a:t>
            </a:r>
            <a:r>
              <a:rPr lang="en-US" sz="1600" b="1" dirty="0" err="1">
                <a:solidFill>
                  <a:srgbClr val="FF0000"/>
                </a:solidFill>
              </a:rPr>
              <a:t>chisq</a:t>
            </a:r>
            <a:r>
              <a:rPr lang="en-US" sz="1600" b="1" dirty="0">
                <a:solidFill>
                  <a:srgbClr val="FF0000"/>
                </a:solidFill>
              </a:rPr>
              <a:t> tests</a:t>
            </a:r>
            <a:r>
              <a:rPr lang="en-US" sz="1600" dirty="0"/>
              <a:t> we can say that Education Field does not play an important role in Attrition</a:t>
            </a:r>
          </a:p>
        </p:txBody>
      </p:sp>
      <p:pic>
        <p:nvPicPr>
          <p:cNvPr id="4" name="Picture 3">
            <a:extLst>
              <a:ext uri="{FF2B5EF4-FFF2-40B4-BE49-F238E27FC236}">
                <a16:creationId xmlns:a16="http://schemas.microsoft.com/office/drawing/2014/main" id="{3D673E62-79B8-46F2-B878-46E6131CD5B9}"/>
              </a:ext>
            </a:extLst>
          </p:cNvPr>
          <p:cNvPicPr>
            <a:picLocks noChangeAspect="1"/>
          </p:cNvPicPr>
          <p:nvPr/>
        </p:nvPicPr>
        <p:blipFill>
          <a:blip r:embed="rId3"/>
          <a:stretch>
            <a:fillRect/>
          </a:stretch>
        </p:blipFill>
        <p:spPr>
          <a:xfrm>
            <a:off x="457198" y="1523662"/>
            <a:ext cx="7800977" cy="4287954"/>
          </a:xfrm>
          <a:prstGeom prst="rect">
            <a:avLst/>
          </a:prstGeom>
        </p:spPr>
      </p:pic>
    </p:spTree>
    <p:extLst>
      <p:ext uri="{BB962C8B-B14F-4D97-AF65-F5344CB8AC3E}">
        <p14:creationId xmlns:p14="http://schemas.microsoft.com/office/powerpoint/2010/main" val="140276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Factors Leading to Attrition</a:t>
            </a:r>
          </a:p>
        </p:txBody>
      </p:sp>
      <p:sp>
        <p:nvSpPr>
          <p:cNvPr id="24" name="TextBox 23">
            <a:extLst>
              <a:ext uri="{FF2B5EF4-FFF2-40B4-BE49-F238E27FC236}">
                <a16:creationId xmlns:a16="http://schemas.microsoft.com/office/drawing/2014/main" id="{95D6809B-0348-47D7-A995-8022B03EABDF}"/>
              </a:ext>
            </a:extLst>
          </p:cNvPr>
          <p:cNvSpPr txBox="1"/>
          <p:nvPr/>
        </p:nvSpPr>
        <p:spPr>
          <a:xfrm>
            <a:off x="476250" y="5811617"/>
            <a:ext cx="8429625" cy="584775"/>
          </a:xfrm>
          <a:prstGeom prst="rect">
            <a:avLst/>
          </a:prstGeom>
          <a:noFill/>
        </p:spPr>
        <p:txBody>
          <a:bodyPr wrap="square" rtlCol="0">
            <a:spAutoFit/>
          </a:bodyPr>
          <a:lstStyle/>
          <a:p>
            <a:r>
              <a:rPr lang="en-US" sz="1600" dirty="0"/>
              <a:t>Looking at the p-value from </a:t>
            </a:r>
            <a:r>
              <a:rPr lang="en-US" sz="1600" b="1" dirty="0" err="1">
                <a:solidFill>
                  <a:srgbClr val="FF0000"/>
                </a:solidFill>
              </a:rPr>
              <a:t>chisq</a:t>
            </a:r>
            <a:r>
              <a:rPr lang="en-US" sz="1600" b="1" dirty="0">
                <a:solidFill>
                  <a:srgbClr val="FF0000"/>
                </a:solidFill>
              </a:rPr>
              <a:t> tests</a:t>
            </a:r>
            <a:r>
              <a:rPr lang="en-US" sz="1600" dirty="0"/>
              <a:t> we can say that Education Field does not play an important role in Attrition</a:t>
            </a:r>
          </a:p>
        </p:txBody>
      </p:sp>
      <p:pic>
        <p:nvPicPr>
          <p:cNvPr id="4" name="Picture 3">
            <a:extLst>
              <a:ext uri="{FF2B5EF4-FFF2-40B4-BE49-F238E27FC236}">
                <a16:creationId xmlns:a16="http://schemas.microsoft.com/office/drawing/2014/main" id="{3D673E62-79B8-46F2-B878-46E6131CD5B9}"/>
              </a:ext>
            </a:extLst>
          </p:cNvPr>
          <p:cNvPicPr>
            <a:picLocks noChangeAspect="1"/>
          </p:cNvPicPr>
          <p:nvPr/>
        </p:nvPicPr>
        <p:blipFill>
          <a:blip r:embed="rId3"/>
          <a:stretch>
            <a:fillRect/>
          </a:stretch>
        </p:blipFill>
        <p:spPr>
          <a:xfrm>
            <a:off x="476250" y="1431925"/>
            <a:ext cx="7677150" cy="4219890"/>
          </a:xfrm>
          <a:prstGeom prst="rect">
            <a:avLst/>
          </a:prstGeom>
        </p:spPr>
      </p:pic>
    </p:spTree>
    <p:extLst>
      <p:ext uri="{BB962C8B-B14F-4D97-AF65-F5344CB8AC3E}">
        <p14:creationId xmlns:p14="http://schemas.microsoft.com/office/powerpoint/2010/main" val="183113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pPr algn="l"/>
            <a:r>
              <a:rPr lang="en-US" sz="3200" dirty="0"/>
              <a:t>KNN Prediction</a:t>
            </a:r>
          </a:p>
        </p:txBody>
      </p:sp>
      <p:pic>
        <p:nvPicPr>
          <p:cNvPr id="5" name="Picture 4">
            <a:extLst>
              <a:ext uri="{FF2B5EF4-FFF2-40B4-BE49-F238E27FC236}">
                <a16:creationId xmlns:a16="http://schemas.microsoft.com/office/drawing/2014/main" id="{5DB8B373-B083-4691-AF19-5D20491253B0}"/>
              </a:ext>
            </a:extLst>
          </p:cNvPr>
          <p:cNvPicPr>
            <a:picLocks noChangeAspect="1"/>
          </p:cNvPicPr>
          <p:nvPr/>
        </p:nvPicPr>
        <p:blipFill>
          <a:blip r:embed="rId3"/>
          <a:stretch>
            <a:fillRect/>
          </a:stretch>
        </p:blipFill>
        <p:spPr>
          <a:xfrm>
            <a:off x="5343525" y="1648508"/>
            <a:ext cx="3343275" cy="3886200"/>
          </a:xfrm>
          <a:prstGeom prst="rect">
            <a:avLst/>
          </a:prstGeom>
        </p:spPr>
      </p:pic>
      <p:sp>
        <p:nvSpPr>
          <p:cNvPr id="6" name="TextBox 5">
            <a:extLst>
              <a:ext uri="{FF2B5EF4-FFF2-40B4-BE49-F238E27FC236}">
                <a16:creationId xmlns:a16="http://schemas.microsoft.com/office/drawing/2014/main" id="{50440BD3-A542-4996-AD98-FDF2A5FD7FBA}"/>
              </a:ext>
            </a:extLst>
          </p:cNvPr>
          <p:cNvSpPr txBox="1"/>
          <p:nvPr/>
        </p:nvSpPr>
        <p:spPr>
          <a:xfrm>
            <a:off x="257175" y="1548706"/>
            <a:ext cx="479107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Use SMOTE to over sample minority class as dataset does not have even distribution of Outcome</a:t>
            </a:r>
          </a:p>
          <a:p>
            <a:pPr marL="285750" indent="-285750">
              <a:buFont typeface="Arial" panose="020B0604020202020204" pitchFamily="34" charset="0"/>
              <a:buChar char="•"/>
            </a:pPr>
            <a:r>
              <a:rPr lang="en-US" dirty="0"/>
              <a:t>Ran KNN with k = 10 </a:t>
            </a:r>
          </a:p>
          <a:p>
            <a:pPr marL="285750" indent="-285750">
              <a:buFont typeface="Arial" panose="020B0604020202020204" pitchFamily="34" charset="0"/>
              <a:buChar char="•"/>
            </a:pPr>
            <a:r>
              <a:rPr lang="en-US" dirty="0"/>
              <a:t>Acceptable accuracy</a:t>
            </a:r>
          </a:p>
          <a:p>
            <a:pPr marL="285750" indent="-285750">
              <a:buFont typeface="Arial" panose="020B0604020202020204" pitchFamily="34" charset="0"/>
              <a:buChar char="•"/>
            </a:pPr>
            <a:r>
              <a:rPr lang="en-US" dirty="0"/>
              <a:t>Very Low Specificity, need further work on the model</a:t>
            </a:r>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179353421"/>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3503</TotalTime>
  <Words>667</Words>
  <Application>Microsoft Office PowerPoint</Application>
  <PresentationFormat>On-screen Show (4:3)</PresentationFormat>
  <Paragraphs>84</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1_Body Slides</vt:lpstr>
      <vt:lpstr>Attrition &amp; Salary Prediction</vt:lpstr>
      <vt:lpstr>Purpose</vt:lpstr>
      <vt:lpstr>Data Cleaning</vt:lpstr>
      <vt:lpstr>Factors Leading to Attrition</vt:lpstr>
      <vt:lpstr>Factors Leading to Attrition</vt:lpstr>
      <vt:lpstr>Factors Leading to Attrition</vt:lpstr>
      <vt:lpstr>Factors Leading to Attrition</vt:lpstr>
      <vt:lpstr>Factors Leading to Attrition</vt:lpstr>
      <vt:lpstr>KNN Prediction</vt:lpstr>
      <vt:lpstr>Linear Regression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Rudranil</cp:lastModifiedBy>
  <cp:revision>59</cp:revision>
  <dcterms:created xsi:type="dcterms:W3CDTF">2019-09-10T04:59:12Z</dcterms:created>
  <dcterms:modified xsi:type="dcterms:W3CDTF">2020-08-16T15:51:39Z</dcterms:modified>
</cp:coreProperties>
</file>