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580" r:id="rId2"/>
    <p:sldId id="617" r:id="rId3"/>
    <p:sldId id="619" r:id="rId4"/>
    <p:sldId id="616" r:id="rId5"/>
    <p:sldId id="618" r:id="rId6"/>
    <p:sldId id="620" r:id="rId7"/>
    <p:sldId id="621" r:id="rId8"/>
    <p:sldId id="622" r:id="rId9"/>
    <p:sldId id="624" r:id="rId10"/>
    <p:sldId id="625" r:id="rId11"/>
    <p:sldId id="62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109" d="100"/>
          <a:sy n="109" d="100"/>
        </p:scale>
        <p:origin x="114"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7/1/2020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399260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244978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Correlation Between % ABV &amp; IBU</a:t>
            </a:r>
          </a:p>
        </p:txBody>
      </p:sp>
      <p:sp>
        <p:nvSpPr>
          <p:cNvPr id="64" name="TextBox 63">
            <a:extLst>
              <a:ext uri="{FF2B5EF4-FFF2-40B4-BE49-F238E27FC236}">
                <a16:creationId xmlns:a16="http://schemas.microsoft.com/office/drawing/2014/main" id="{7EEBF988-27FF-4B8C-886D-21437243F97A}"/>
              </a:ext>
            </a:extLst>
          </p:cNvPr>
          <p:cNvSpPr txBox="1"/>
          <p:nvPr/>
        </p:nvSpPr>
        <p:spPr>
          <a:xfrm>
            <a:off x="2887952" y="4036961"/>
            <a:ext cx="3368096" cy="1415772"/>
          </a:xfrm>
          <a:prstGeom prst="rect">
            <a:avLst/>
          </a:prstGeom>
          <a:noFill/>
        </p:spPr>
        <p:txBody>
          <a:bodyPr wrap="square" rtlCol="0">
            <a:spAutoFit/>
          </a:bodyPr>
          <a:lstStyle/>
          <a:p>
            <a:r>
              <a:rPr lang="en-US" sz="1400" u="sng" dirty="0"/>
              <a:t>What this means:</a:t>
            </a:r>
          </a:p>
          <a:p>
            <a:r>
              <a:rPr lang="en-US" sz="1200" dirty="0"/>
              <a:t>There is overwhelming evidence that ABV and IBU are linearly correlated (p-value = &lt;.0001). </a:t>
            </a:r>
          </a:p>
          <a:p>
            <a:endParaRPr lang="en-US" sz="1200" dirty="0"/>
          </a:p>
          <a:p>
            <a:r>
              <a:rPr lang="en-US" sz="1200" dirty="0"/>
              <a:t>The Coefficient of Determination is .596, which means that IBU explains about 60% of the variation of ABV.</a:t>
            </a:r>
          </a:p>
        </p:txBody>
      </p:sp>
      <p:pic>
        <p:nvPicPr>
          <p:cNvPr id="3" name="Picture 2">
            <a:extLst>
              <a:ext uri="{FF2B5EF4-FFF2-40B4-BE49-F238E27FC236}">
                <a16:creationId xmlns:a16="http://schemas.microsoft.com/office/drawing/2014/main" id="{50325D24-9678-4459-9655-D85B179425D7}"/>
              </a:ext>
            </a:extLst>
          </p:cNvPr>
          <p:cNvPicPr>
            <a:picLocks noChangeAspect="1"/>
          </p:cNvPicPr>
          <p:nvPr/>
        </p:nvPicPr>
        <p:blipFill>
          <a:blip r:embed="rId3"/>
          <a:stretch>
            <a:fillRect/>
          </a:stretch>
        </p:blipFill>
        <p:spPr>
          <a:xfrm>
            <a:off x="457200" y="1831730"/>
            <a:ext cx="5806202" cy="1931377"/>
          </a:xfrm>
          <a:prstGeom prst="rect">
            <a:avLst/>
          </a:prstGeom>
        </p:spPr>
      </p:pic>
      <p:sp>
        <p:nvSpPr>
          <p:cNvPr id="17" name="Rectangle 16">
            <a:extLst>
              <a:ext uri="{FF2B5EF4-FFF2-40B4-BE49-F238E27FC236}">
                <a16:creationId xmlns:a16="http://schemas.microsoft.com/office/drawing/2014/main" id="{1ECAE68E-8650-4CD7-9516-91762A5D6E8C}"/>
              </a:ext>
            </a:extLst>
          </p:cNvPr>
          <p:cNvSpPr/>
          <p:nvPr/>
        </p:nvSpPr>
        <p:spPr>
          <a:xfrm>
            <a:off x="457200" y="3347286"/>
            <a:ext cx="1019908" cy="36988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2D2FF5-977B-456E-9E43-66E84F86973A}"/>
              </a:ext>
            </a:extLst>
          </p:cNvPr>
          <p:cNvSpPr/>
          <p:nvPr/>
        </p:nvSpPr>
        <p:spPr>
          <a:xfrm>
            <a:off x="2702169" y="2426677"/>
            <a:ext cx="1720362" cy="1943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70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2000" dirty="0"/>
              <a:t>Exception 1 – The five missing Styles:</a:t>
            </a:r>
          </a:p>
          <a:p>
            <a:r>
              <a:rPr lang="en-US" sz="2000" dirty="0"/>
              <a:t>Removed three non-beers.</a:t>
            </a:r>
          </a:p>
          <a:p>
            <a:r>
              <a:rPr lang="en-US" sz="2000" dirty="0"/>
              <a:t>Sourced info from </a:t>
            </a:r>
            <a:r>
              <a:rPr lang="en-US" sz="2000" i="1" dirty="0"/>
              <a:t>untappd.com</a:t>
            </a:r>
            <a:r>
              <a:rPr lang="en-US" sz="2000" dirty="0"/>
              <a:t> for remaining.</a:t>
            </a:r>
            <a:endParaRPr lang="en-US" sz="1600" i="1" dirty="0"/>
          </a:p>
          <a:p>
            <a:pPr marL="0" indent="0">
              <a:buNone/>
            </a:pPr>
            <a:endParaRPr lang="en-US" sz="2000" dirty="0"/>
          </a:p>
          <a:p>
            <a:pPr marL="0" indent="0">
              <a:buNone/>
            </a:pPr>
            <a:r>
              <a:rPr lang="en-US" sz="2000" dirty="0"/>
              <a:t>Exception 2 – 52 missing IBU values:</a:t>
            </a:r>
          </a:p>
          <a:p>
            <a:r>
              <a:rPr lang="en-US" sz="2000" dirty="0"/>
              <a:t>Sourced info from </a:t>
            </a:r>
            <a:r>
              <a:rPr lang="en-US" sz="2000" i="1" dirty="0"/>
              <a:t>untappd.com</a:t>
            </a:r>
            <a:r>
              <a:rPr lang="en-US" sz="2000" dirty="0"/>
              <a:t> for three.</a:t>
            </a:r>
          </a:p>
          <a:p>
            <a:r>
              <a:rPr lang="en-US" sz="2000" dirty="0"/>
              <a:t>Non-Alcoholic beer no data found.</a:t>
            </a:r>
          </a:p>
          <a:p>
            <a:r>
              <a:rPr lang="en-US" sz="2000" dirty="0"/>
              <a:t>Remaining beers have no IBU (e.g. Ciders).</a:t>
            </a:r>
          </a:p>
        </p:txBody>
      </p:sp>
    </p:spTree>
    <p:extLst>
      <p:ext uri="{BB962C8B-B14F-4D97-AF65-F5344CB8AC3E}">
        <p14:creationId xmlns:p14="http://schemas.microsoft.com/office/powerpoint/2010/main" val="101093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endParaRPr lang="en-US" sz="2000" dirty="0"/>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
        <p:nvSpPr>
          <p:cNvPr id="3" name="TextBox 2">
            <a:extLst>
              <a:ext uri="{FF2B5EF4-FFF2-40B4-BE49-F238E27FC236}">
                <a16:creationId xmlns:a16="http://schemas.microsoft.com/office/drawing/2014/main" id="{00AD978E-5195-4AC9-BCA5-C9DFEACDF1F6}"/>
              </a:ext>
            </a:extLst>
          </p:cNvPr>
          <p:cNvSpPr txBox="1"/>
          <p:nvPr/>
        </p:nvSpPr>
        <p:spPr>
          <a:xfrm>
            <a:off x="1764940" y="1565636"/>
            <a:ext cx="5805237" cy="369332"/>
          </a:xfrm>
          <a:prstGeom prst="rect">
            <a:avLst/>
          </a:prstGeom>
          <a:noFill/>
        </p:spPr>
        <p:txBody>
          <a:bodyPr wrap="square" rtlCol="0">
            <a:spAutoFit/>
          </a:bodyPr>
          <a:lstStyle/>
          <a:p>
            <a:r>
              <a:rPr lang="en-US" u="sng" dirty="0"/>
              <a:t>Note: </a:t>
            </a:r>
            <a:r>
              <a:rPr lang="en-US" dirty="0"/>
              <a:t>West Virginia &amp; DC only have one brewery each.</a:t>
            </a:r>
          </a:p>
        </p:txBody>
      </p:sp>
    </p:spTree>
    <p:extLst>
      <p:ext uri="{BB962C8B-B14F-4D97-AF65-F5344CB8AC3E}">
        <p14:creationId xmlns:p14="http://schemas.microsoft.com/office/powerpoint/2010/main" val="42558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DC in top 5 median ABV, WV in top 5 ABV &amp; IBU. Untapped markets for lower alcohol beers.</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1501892" y="2571929"/>
            <a:ext cx="6140215" cy="4075188"/>
          </a:xfrm>
          <a:prstGeom prst="rect">
            <a:avLst/>
          </a:prstGeom>
        </p:spPr>
      </p:pic>
      <p:sp>
        <p:nvSpPr>
          <p:cNvPr id="3" name="TextBox 2">
            <a:extLst>
              <a:ext uri="{FF2B5EF4-FFF2-40B4-BE49-F238E27FC236}">
                <a16:creationId xmlns:a16="http://schemas.microsoft.com/office/drawing/2014/main" id="{37697C14-6D37-4B2B-86DE-2FEFCCD84E01}"/>
              </a:ext>
            </a:extLst>
          </p:cNvPr>
          <p:cNvSpPr txBox="1"/>
          <p:nvPr/>
        </p:nvSpPr>
        <p:spPr>
          <a:xfrm>
            <a:off x="826476" y="1371600"/>
            <a:ext cx="7860323" cy="1077218"/>
          </a:xfrm>
          <a:prstGeom prst="rect">
            <a:avLst/>
          </a:prstGeom>
          <a:noFill/>
        </p:spPr>
        <p:txBody>
          <a:bodyPr wrap="square" rtlCol="0">
            <a:spAutoFit/>
          </a:bodyPr>
          <a:lstStyle/>
          <a:p>
            <a:r>
              <a:rPr lang="en-US" sz="1600" dirty="0"/>
              <a:t>Highest ABV = 12.8 %</a:t>
            </a:r>
          </a:p>
          <a:p>
            <a:r>
              <a:rPr lang="en-US" sz="1600" dirty="0"/>
              <a:t>Highest IBU = 138</a:t>
            </a:r>
          </a:p>
          <a:p>
            <a:r>
              <a:rPr lang="en-US" sz="1600" dirty="0"/>
              <a:t>Colorado Highest ABV, and higher-end IBU at 103. How are Budweiser’s sales in this market, only having products with low ABV/IBU? May be an opportunity compete.</a:t>
            </a:r>
          </a:p>
        </p:txBody>
      </p:sp>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5 - 7% most popular ABV production.</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815882"/>
          </a:xfrm>
          <a:prstGeom prst="rect">
            <a:avLst/>
          </a:prstGeom>
          <a:noFill/>
        </p:spPr>
        <p:txBody>
          <a:bodyPr wrap="square" rtlCol="0">
            <a:spAutoFit/>
          </a:bodyPr>
          <a:lstStyle/>
          <a:p>
            <a:r>
              <a:rPr lang="en-US" sz="1400" dirty="0"/>
              <a:t>Values are not interdependent:</a:t>
            </a:r>
          </a:p>
          <a:p>
            <a:r>
              <a:rPr lang="en-US" sz="1400" dirty="0"/>
              <a:t>	% ABV is determined by yeast amount and time to ferment</a:t>
            </a:r>
          </a:p>
          <a:p>
            <a:r>
              <a:rPr lang="en-US" sz="1400" dirty="0"/>
              <a:t>	IBU is a result of quantity/type of hops</a:t>
            </a:r>
          </a:p>
          <a:p>
            <a:endParaRPr lang="en-US" sz="1400" dirty="0"/>
          </a:p>
          <a:p>
            <a:r>
              <a:rPr lang="en-US" sz="1400" dirty="0"/>
              <a:t>Breweries are making higher % ABV beers with higher IBU, with exceptions. Why? </a:t>
            </a:r>
          </a:p>
          <a:p>
            <a:r>
              <a:rPr lang="en-US" sz="1400" dirty="0"/>
              <a:t>Consider surveying to find if customer preferences between the two are related. Does the higher IBU make higher ABV more palatable?</a:t>
            </a:r>
          </a:p>
          <a:p>
            <a:endParaRPr lang="en-US" sz="1400" dirty="0"/>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Prediction Model (IPA or Other Ale?)</a:t>
            </a:r>
          </a:p>
        </p:txBody>
      </p:sp>
      <p:grpSp>
        <p:nvGrpSpPr>
          <p:cNvPr id="41" name="Group 40">
            <a:extLst>
              <a:ext uri="{FF2B5EF4-FFF2-40B4-BE49-F238E27FC236}">
                <a16:creationId xmlns:a16="http://schemas.microsoft.com/office/drawing/2014/main" id="{F9AE7D85-214B-4387-A18F-B3768EBD574E}"/>
              </a:ext>
            </a:extLst>
          </p:cNvPr>
          <p:cNvGrpSpPr/>
          <p:nvPr/>
        </p:nvGrpSpPr>
        <p:grpSpPr>
          <a:xfrm>
            <a:off x="329825" y="1395323"/>
            <a:ext cx="2130265" cy="2400846"/>
            <a:chOff x="142949" y="3901081"/>
            <a:chExt cx="2323525" cy="2679440"/>
          </a:xfrm>
        </p:grpSpPr>
        <p:pic>
          <p:nvPicPr>
            <p:cNvPr id="9" name="Picture 8">
              <a:extLst>
                <a:ext uri="{FF2B5EF4-FFF2-40B4-BE49-F238E27FC236}">
                  <a16:creationId xmlns:a16="http://schemas.microsoft.com/office/drawing/2014/main" id="{3F5FBBC5-3CB7-48EF-BC1D-2D22C32045D3}"/>
                </a:ext>
              </a:extLst>
            </p:cNvPr>
            <p:cNvPicPr>
              <a:picLocks noChangeAspect="1"/>
            </p:cNvPicPr>
            <p:nvPr/>
          </p:nvPicPr>
          <p:blipFill>
            <a:blip r:embed="rId3"/>
            <a:stretch>
              <a:fillRect/>
            </a:stretch>
          </p:blipFill>
          <p:spPr>
            <a:xfrm>
              <a:off x="142949" y="3901081"/>
              <a:ext cx="2323525" cy="2679440"/>
            </a:xfrm>
            <a:prstGeom prst="rect">
              <a:avLst/>
            </a:prstGeom>
          </p:spPr>
        </p:pic>
        <p:sp>
          <p:nvSpPr>
            <p:cNvPr id="10" name="Rectangle 9">
              <a:extLst>
                <a:ext uri="{FF2B5EF4-FFF2-40B4-BE49-F238E27FC236}">
                  <a16:creationId xmlns:a16="http://schemas.microsoft.com/office/drawing/2014/main" id="{A3360116-E3B7-45BD-88C3-C24C93B160D4}"/>
                </a:ext>
              </a:extLst>
            </p:cNvPr>
            <p:cNvSpPr/>
            <p:nvPr/>
          </p:nvSpPr>
          <p:spPr>
            <a:xfrm>
              <a:off x="782053" y="5504447"/>
              <a:ext cx="1124952" cy="2225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CD1FED-D19C-4F18-8D92-3AEF969F76BE}"/>
                </a:ext>
              </a:extLst>
            </p:cNvPr>
            <p:cNvSpPr/>
            <p:nvPr/>
          </p:nvSpPr>
          <p:spPr>
            <a:xfrm>
              <a:off x="934453" y="4599494"/>
              <a:ext cx="972552" cy="1108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C6CE0-1D92-454F-8EC9-309F8866FD9A}"/>
                </a:ext>
              </a:extLst>
            </p:cNvPr>
            <p:cNvSpPr/>
            <p:nvPr/>
          </p:nvSpPr>
          <p:spPr>
            <a:xfrm>
              <a:off x="219577" y="4093165"/>
              <a:ext cx="1416718" cy="4128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BEA39826-36EB-44A7-A5C8-59E88C0AE31D}"/>
              </a:ext>
            </a:extLst>
          </p:cNvPr>
          <p:cNvSpPr txBox="1"/>
          <p:nvPr/>
        </p:nvSpPr>
        <p:spPr>
          <a:xfrm>
            <a:off x="1881778" y="1949010"/>
            <a:ext cx="643690" cy="230832"/>
          </a:xfrm>
          <a:prstGeom prst="rect">
            <a:avLst/>
          </a:prstGeom>
          <a:noFill/>
        </p:spPr>
        <p:txBody>
          <a:bodyPr wrap="square" rtlCol="0">
            <a:spAutoFit/>
          </a:bodyPr>
          <a:lstStyle/>
          <a:p>
            <a:r>
              <a:rPr lang="en-US" sz="900" dirty="0"/>
              <a:t>Overall</a:t>
            </a:r>
          </a:p>
        </p:txBody>
      </p:sp>
      <p:sp>
        <p:nvSpPr>
          <p:cNvPr id="56" name="TextBox 55">
            <a:extLst>
              <a:ext uri="{FF2B5EF4-FFF2-40B4-BE49-F238E27FC236}">
                <a16:creationId xmlns:a16="http://schemas.microsoft.com/office/drawing/2014/main" id="{546D2980-277A-4C0C-9C7E-788BCDA11E61}"/>
              </a:ext>
            </a:extLst>
          </p:cNvPr>
          <p:cNvSpPr txBox="1"/>
          <p:nvPr/>
        </p:nvSpPr>
        <p:spPr>
          <a:xfrm>
            <a:off x="1886710" y="2759871"/>
            <a:ext cx="2009731" cy="200055"/>
          </a:xfrm>
          <a:prstGeom prst="rect">
            <a:avLst/>
          </a:prstGeom>
          <a:noFill/>
        </p:spPr>
        <p:txBody>
          <a:bodyPr wrap="square" rtlCol="0">
            <a:spAutoFit/>
          </a:bodyPr>
          <a:lstStyle/>
          <a:p>
            <a:r>
              <a:rPr lang="en-US" sz="700" dirty="0"/>
              <a:t>Percent of Correctly Classified IPAs</a:t>
            </a:r>
          </a:p>
        </p:txBody>
      </p:sp>
      <p:sp>
        <p:nvSpPr>
          <p:cNvPr id="57" name="TextBox 56">
            <a:extLst>
              <a:ext uri="{FF2B5EF4-FFF2-40B4-BE49-F238E27FC236}">
                <a16:creationId xmlns:a16="http://schemas.microsoft.com/office/drawing/2014/main" id="{E78EC5C9-B536-4788-B2C6-62B602677DE0}"/>
              </a:ext>
            </a:extLst>
          </p:cNvPr>
          <p:cNvSpPr txBox="1"/>
          <p:nvPr/>
        </p:nvSpPr>
        <p:spPr>
          <a:xfrm>
            <a:off x="1886710" y="2878953"/>
            <a:ext cx="2394744" cy="200055"/>
          </a:xfrm>
          <a:prstGeom prst="rect">
            <a:avLst/>
          </a:prstGeom>
          <a:noFill/>
        </p:spPr>
        <p:txBody>
          <a:bodyPr wrap="square" rtlCol="0">
            <a:spAutoFit/>
          </a:bodyPr>
          <a:lstStyle/>
          <a:p>
            <a:r>
              <a:rPr lang="en-US" sz="700" dirty="0"/>
              <a:t>Percent of Correctly Classified “Other” Ales</a:t>
            </a:r>
          </a:p>
        </p:txBody>
      </p:sp>
      <p:sp>
        <p:nvSpPr>
          <p:cNvPr id="59" name="Rectangle 58">
            <a:extLst>
              <a:ext uri="{FF2B5EF4-FFF2-40B4-BE49-F238E27FC236}">
                <a16:creationId xmlns:a16="http://schemas.microsoft.com/office/drawing/2014/main" id="{DAE7B075-0C96-44EC-8980-D03BDF39C810}"/>
              </a:ext>
            </a:extLst>
          </p:cNvPr>
          <p:cNvSpPr/>
          <p:nvPr/>
        </p:nvSpPr>
        <p:spPr>
          <a:xfrm>
            <a:off x="915771" y="2818102"/>
            <a:ext cx="2904255" cy="99342"/>
          </a:xfrm>
          <a:prstGeom prst="rect">
            <a:avLst/>
          </a:prstGeom>
          <a:no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97E13A-61B0-4911-8A4F-97062545AA68}"/>
              </a:ext>
            </a:extLst>
          </p:cNvPr>
          <p:cNvSpPr/>
          <p:nvPr/>
        </p:nvSpPr>
        <p:spPr>
          <a:xfrm>
            <a:off x="915771" y="2929689"/>
            <a:ext cx="2904255" cy="10173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EEBF988-27FF-4B8C-886D-21437243F97A}"/>
              </a:ext>
            </a:extLst>
          </p:cNvPr>
          <p:cNvSpPr txBox="1"/>
          <p:nvPr/>
        </p:nvSpPr>
        <p:spPr>
          <a:xfrm>
            <a:off x="4646309" y="1416207"/>
            <a:ext cx="2973084" cy="1415772"/>
          </a:xfrm>
          <a:prstGeom prst="rect">
            <a:avLst/>
          </a:prstGeom>
          <a:noFill/>
        </p:spPr>
        <p:txBody>
          <a:bodyPr wrap="square" rtlCol="0">
            <a:spAutoFit/>
          </a:bodyPr>
          <a:lstStyle/>
          <a:p>
            <a:r>
              <a:rPr lang="en-US" sz="1400" u="sng" dirty="0"/>
              <a:t>What this means:</a:t>
            </a:r>
          </a:p>
          <a:p>
            <a:r>
              <a:rPr lang="en-US" sz="1200" dirty="0"/>
              <a:t>Model allows for classification of a beer as an IPA or Other Ale using ABV and IBU, with almost 90% accuracy.</a:t>
            </a:r>
          </a:p>
          <a:p>
            <a:endParaRPr lang="en-US" sz="1200" dirty="0"/>
          </a:p>
          <a:p>
            <a:r>
              <a:rPr lang="en-US" sz="1200" dirty="0"/>
              <a:t>Could be used to make comparisons of either type to other styles.</a:t>
            </a:r>
          </a:p>
        </p:txBody>
      </p:sp>
      <p:pic>
        <p:nvPicPr>
          <p:cNvPr id="4" name="Picture 3">
            <a:extLst>
              <a:ext uri="{FF2B5EF4-FFF2-40B4-BE49-F238E27FC236}">
                <a16:creationId xmlns:a16="http://schemas.microsoft.com/office/drawing/2014/main" id="{F79CCF3A-7F56-400C-969B-7BFBA0E1BF1C}"/>
              </a:ext>
            </a:extLst>
          </p:cNvPr>
          <p:cNvPicPr>
            <a:picLocks noChangeAspect="1"/>
          </p:cNvPicPr>
          <p:nvPr/>
        </p:nvPicPr>
        <p:blipFill>
          <a:blip r:embed="rId4"/>
          <a:stretch>
            <a:fillRect/>
          </a:stretch>
        </p:blipFill>
        <p:spPr>
          <a:xfrm>
            <a:off x="457200" y="3060623"/>
            <a:ext cx="7820644" cy="3691979"/>
          </a:xfrm>
          <a:prstGeom prst="rect">
            <a:avLst/>
          </a:prstGeom>
        </p:spPr>
      </p:pic>
    </p:spTree>
    <p:extLst>
      <p:ext uri="{BB962C8B-B14F-4D97-AF65-F5344CB8AC3E}">
        <p14:creationId xmlns:p14="http://schemas.microsoft.com/office/powerpoint/2010/main" val="998461444"/>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3364</TotalTime>
  <Words>981</Words>
  <Application>Microsoft Office PowerPoint</Application>
  <PresentationFormat>On-screen Show (4:3)</PresentationFormat>
  <Paragraphs>79</Paragraphs>
  <Slides>11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1_Body Slides</vt:lpstr>
      <vt:lpstr>Beers &amp; Breweries EDA</vt:lpstr>
      <vt:lpstr>Was there any missing data?</vt:lpstr>
      <vt:lpstr>Was there any missing data? (cont.)</vt:lpstr>
      <vt:lpstr>How many breweries are in each state?</vt:lpstr>
      <vt:lpstr>Median % ABV / IBU per State</vt:lpstr>
      <vt:lpstr>Highest % ABV/IBU</vt:lpstr>
      <vt:lpstr>Summary of % ABV</vt:lpstr>
      <vt:lpstr>% ABV Compared to IBU</vt:lpstr>
      <vt:lpstr>Prediction Model (IPA or Other Ale?)</vt:lpstr>
      <vt:lpstr>Correlation Between % ABV &amp;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48</cp:revision>
  <dcterms:created xsi:type="dcterms:W3CDTF">2019-09-10T04:59:12Z</dcterms:created>
  <dcterms:modified xsi:type="dcterms:W3CDTF">2020-07-02T01:26:21Z</dcterms:modified>
</cp:coreProperties>
</file>