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1"/>
  </p:notesMasterIdLst>
  <p:sldIdLst>
    <p:sldId id="580" r:id="rId2"/>
    <p:sldId id="616" r:id="rId3"/>
    <p:sldId id="617" r:id="rId4"/>
    <p:sldId id="619" r:id="rId5"/>
    <p:sldId id="618" r:id="rId6"/>
    <p:sldId id="620" r:id="rId7"/>
    <p:sldId id="621" r:id="rId8"/>
    <p:sldId id="622" r:id="rId9"/>
    <p:sldId id="62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nny Sherga" initials="RS" lastIdx="1" clrIdx="0">
    <p:extLst>
      <p:ext uri="{19B8F6BF-5375-455C-9EA6-DF929625EA0E}">
        <p15:presenceInfo xmlns:p15="http://schemas.microsoft.com/office/powerpoint/2012/main" userId="27b48ce9598bcd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71" autoAdjust="0"/>
    <p:restoredTop sz="83186" autoAdjust="0"/>
  </p:normalViewPr>
  <p:slideViewPr>
    <p:cSldViewPr snapToGrid="0" snapToObjects="1">
      <p:cViewPr varScale="1">
        <p:scale>
          <a:sx n="109" d="100"/>
          <a:sy n="109" d="100"/>
        </p:scale>
        <p:origin x="114" y="19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3F099B-EF83-4692-966C-FF417F917910}" type="datetimeFigureOut">
              <a:rPr lang="en-US" smtClean="0"/>
              <a:t>6/22/2020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E9FA41-F0FC-4798-8941-B8493B1593D5}" type="slidenum">
              <a:rPr lang="en-US" smtClean="0"/>
              <a:t>‹#›</a:t>
            </a:fld>
            <a:endParaRPr lang="en-US"/>
          </a:p>
        </p:txBody>
      </p:sp>
    </p:spTree>
    <p:extLst>
      <p:ext uri="{BB962C8B-B14F-4D97-AF65-F5344CB8AC3E}">
        <p14:creationId xmlns:p14="http://schemas.microsoft.com/office/powerpoint/2010/main" val="494830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Our initial idea was to scrape the web to find the missing values for ABV &amp; IBU. However we encountered quite a few challenges in extracting the data from the internet due to inconsistencies in HTML formatting across different websites. Our final approach was to calculate the median values of ABV and IBU </a:t>
            </a:r>
            <a:r>
              <a:rPr lang="en-US" sz="1200" i="1" dirty="0"/>
              <a:t>per style</a:t>
            </a:r>
            <a:r>
              <a:rPr lang="en-US" sz="1200" dirty="0"/>
              <a:t> and impute them into the respective missing values. Before we did that, the missing Style values had to be addressed.</a:t>
            </a:r>
          </a:p>
          <a:p>
            <a:pPr marL="0" indent="0">
              <a:buNone/>
            </a:pPr>
            <a:endParaRPr lang="en-US" sz="1200" dirty="0"/>
          </a:p>
          <a:p>
            <a:pPr marL="0" indent="0">
              <a:buNone/>
            </a:pPr>
            <a:r>
              <a:rPr lang="en-US" sz="1200" dirty="0"/>
              <a:t>Upon examining the five rows of missing Style of beer, manual intervention was required. </a:t>
            </a:r>
          </a:p>
          <a:p>
            <a:pPr marL="0" indent="0">
              <a:buNone/>
            </a:pPr>
            <a:r>
              <a:rPr lang="en-US" sz="1200" dirty="0"/>
              <a:t>- </a:t>
            </a:r>
            <a:r>
              <a:rPr lang="en-US" sz="1100" dirty="0"/>
              <a:t>Belonging to Oskar Blues, "CROWLER" is not a beer, it's just a container. And "</a:t>
            </a:r>
            <a:r>
              <a:rPr lang="en-US" sz="1100" dirty="0" err="1"/>
              <a:t>Can’d</a:t>
            </a:r>
            <a:r>
              <a:rPr lang="en-US" sz="1100" dirty="0"/>
              <a:t> AID foundation" is not a beer. It's a charitable foundation.</a:t>
            </a:r>
          </a:p>
          <a:p>
            <a:pPr>
              <a:buFontTx/>
              <a:buChar char="-"/>
            </a:pPr>
            <a:r>
              <a:rPr lang="en-US" sz="1100" dirty="0"/>
              <a:t>From Cedar Creek Brewery, “Special Release” just refers to a series of beers. </a:t>
            </a:r>
          </a:p>
          <a:p>
            <a:pPr>
              <a:buFontTx/>
              <a:buChar char="-"/>
            </a:pPr>
            <a:r>
              <a:rPr lang="en-US" sz="1100" dirty="0"/>
              <a:t>Added Styles to Oktoberfest from Freetail Brewing Co. and to Kilt Lifter from Four Peaks Brewing Co.</a:t>
            </a:r>
            <a:endParaRPr lang="en-US" sz="1600" dirty="0"/>
          </a:p>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3</a:t>
            </a:fld>
            <a:endParaRPr lang="en-US"/>
          </a:p>
        </p:txBody>
      </p:sp>
    </p:spTree>
    <p:extLst>
      <p:ext uri="{BB962C8B-B14F-4D97-AF65-F5344CB8AC3E}">
        <p14:creationId xmlns:p14="http://schemas.microsoft.com/office/powerpoint/2010/main" val="2945913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Our initial idea was to scrape the web to find the missing values for ABV &amp; IBU. However we encountered quite a few challenges in extracting the data from the internet due to inconsistencies in HTML formatting across different websites. Our final approach was to calculate the median values of ABV and IBU </a:t>
            </a:r>
            <a:r>
              <a:rPr lang="en-US" sz="1200" i="1" dirty="0"/>
              <a:t>per style</a:t>
            </a:r>
            <a:r>
              <a:rPr lang="en-US" sz="1200" dirty="0"/>
              <a:t> and impute them into the respective missing values. Before we did that, the missing Style values had to be addressed.</a:t>
            </a:r>
          </a:p>
          <a:p>
            <a:pPr marL="0" indent="0">
              <a:buNone/>
            </a:pPr>
            <a:endParaRPr lang="en-US" sz="1200" dirty="0"/>
          </a:p>
          <a:p>
            <a:pPr marL="0" indent="0">
              <a:buNone/>
            </a:pPr>
            <a:r>
              <a:rPr lang="en-US" sz="1200" dirty="0"/>
              <a:t>Upon examining the five rows of missing Style of beer, manual intervention was required. </a:t>
            </a:r>
          </a:p>
          <a:p>
            <a:pPr marL="0" indent="0">
              <a:buNone/>
            </a:pPr>
            <a:r>
              <a:rPr lang="en-US" sz="1200" dirty="0"/>
              <a:t>- </a:t>
            </a:r>
            <a:r>
              <a:rPr lang="en-US" sz="1100" dirty="0"/>
              <a:t>Belonging to Oskar Blues, "CROWLER" is not a beer, it's just a container. And "</a:t>
            </a:r>
            <a:r>
              <a:rPr lang="en-US" sz="1100" dirty="0" err="1"/>
              <a:t>Can’d</a:t>
            </a:r>
            <a:r>
              <a:rPr lang="en-US" sz="1100" dirty="0"/>
              <a:t> AID foundation" is not a beer. It's a charitable foundation.</a:t>
            </a:r>
          </a:p>
          <a:p>
            <a:pPr>
              <a:buFontTx/>
              <a:buChar char="-"/>
            </a:pPr>
            <a:r>
              <a:rPr lang="en-US" sz="1100" dirty="0"/>
              <a:t>From Cedar Creek Brewery, “Special Release” just refers to a series of beers. </a:t>
            </a:r>
          </a:p>
          <a:p>
            <a:pPr>
              <a:buFontTx/>
              <a:buChar char="-"/>
            </a:pPr>
            <a:r>
              <a:rPr lang="en-US" sz="1100" dirty="0"/>
              <a:t>Added Styles to Oktoberfest from Freetail Brewing Co. and to Kilt Lifter from Four Peaks Brewing Co.</a:t>
            </a:r>
            <a:endParaRPr lang="en-US" sz="1600" dirty="0"/>
          </a:p>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4</a:t>
            </a:fld>
            <a:endParaRPr lang="en-US"/>
          </a:p>
        </p:txBody>
      </p:sp>
    </p:spTree>
    <p:extLst>
      <p:ext uri="{BB962C8B-B14F-4D97-AF65-F5344CB8AC3E}">
        <p14:creationId xmlns:p14="http://schemas.microsoft.com/office/powerpoint/2010/main" val="3268792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ran the summary data with the single NA beer removed that has a .1% ABV, but the only statistic that changed was the minimum. So the data point was left in.</a:t>
            </a:r>
          </a:p>
        </p:txBody>
      </p:sp>
      <p:sp>
        <p:nvSpPr>
          <p:cNvPr id="4" name="Slide Number Placeholder 3"/>
          <p:cNvSpPr>
            <a:spLocks noGrp="1"/>
          </p:cNvSpPr>
          <p:nvPr>
            <p:ph type="sldNum" sz="quarter" idx="5"/>
          </p:nvPr>
        </p:nvSpPr>
        <p:spPr/>
        <p:txBody>
          <a:bodyPr/>
          <a:lstStyle/>
          <a:p>
            <a:fld id="{03E9FA41-F0FC-4798-8941-B8493B1593D5}" type="slidenum">
              <a:rPr lang="en-US" smtClean="0"/>
              <a:t>7</a:t>
            </a:fld>
            <a:endParaRPr lang="en-US"/>
          </a:p>
        </p:txBody>
      </p:sp>
    </p:spTree>
    <p:extLst>
      <p:ext uri="{BB962C8B-B14F-4D97-AF65-F5344CB8AC3E}">
        <p14:creationId xmlns:p14="http://schemas.microsoft.com/office/powerpoint/2010/main" val="309629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E9FA41-F0FC-4798-8941-B8493B1593D5}" type="slidenum">
              <a:rPr lang="en-US" smtClean="0"/>
              <a:t>8</a:t>
            </a:fld>
            <a:endParaRPr lang="en-US"/>
          </a:p>
        </p:txBody>
      </p:sp>
    </p:spTree>
    <p:extLst>
      <p:ext uri="{BB962C8B-B14F-4D97-AF65-F5344CB8AC3E}">
        <p14:creationId xmlns:p14="http://schemas.microsoft.com/office/powerpoint/2010/main" val="15628619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289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158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560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5744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786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495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756055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599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920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4186488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17011778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458200" cy="900546"/>
          </a:xfrm>
        </p:spPr>
        <p:txBody>
          <a:bodyPr/>
          <a:lstStyle/>
          <a:p>
            <a:r>
              <a:rPr lang="en-US" dirty="0"/>
              <a:t>Beers &amp; Breweries EDA</a:t>
            </a:r>
          </a:p>
        </p:txBody>
      </p:sp>
      <p:sp>
        <p:nvSpPr>
          <p:cNvPr id="5" name="TextBox 4">
            <a:extLst>
              <a:ext uri="{FF2B5EF4-FFF2-40B4-BE49-F238E27FC236}">
                <a16:creationId xmlns:a16="http://schemas.microsoft.com/office/drawing/2014/main" id="{A172AA6D-6660-41EF-A670-BD6E38E334F7}"/>
              </a:ext>
            </a:extLst>
          </p:cNvPr>
          <p:cNvSpPr txBox="1"/>
          <p:nvPr/>
        </p:nvSpPr>
        <p:spPr>
          <a:xfrm>
            <a:off x="685800" y="2919046"/>
            <a:ext cx="5421923" cy="307777"/>
          </a:xfrm>
          <a:prstGeom prst="rect">
            <a:avLst/>
          </a:prstGeom>
          <a:noFill/>
        </p:spPr>
        <p:txBody>
          <a:bodyPr wrap="square" rtlCol="0">
            <a:spAutoFit/>
          </a:bodyPr>
          <a:lstStyle/>
          <a:p>
            <a:r>
              <a:rPr lang="en-US" sz="1400" dirty="0"/>
              <a:t>Matt Sherga &amp; </a:t>
            </a:r>
            <a:r>
              <a:rPr lang="en-US" sz="1400" dirty="0" err="1"/>
              <a:t>Rudranil</a:t>
            </a:r>
            <a:r>
              <a:rPr lang="en-US" sz="1400" dirty="0"/>
              <a:t> Mitra</a:t>
            </a:r>
          </a:p>
        </p:txBody>
      </p:sp>
    </p:spTree>
    <p:extLst>
      <p:ext uri="{BB962C8B-B14F-4D97-AF65-F5344CB8AC3E}">
        <p14:creationId xmlns:p14="http://schemas.microsoft.com/office/powerpoint/2010/main" val="4009624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How many breweries are in each state?</a:t>
            </a:r>
          </a:p>
        </p:txBody>
      </p:sp>
      <p:sp>
        <p:nvSpPr>
          <p:cNvPr id="5" name="Content Placeholder 4">
            <a:extLst>
              <a:ext uri="{FF2B5EF4-FFF2-40B4-BE49-F238E27FC236}">
                <a16:creationId xmlns:a16="http://schemas.microsoft.com/office/drawing/2014/main" id="{6BF46E58-A911-48AD-91C9-11B223F947D8}"/>
              </a:ext>
            </a:extLst>
          </p:cNvPr>
          <p:cNvSpPr>
            <a:spLocks noGrp="1"/>
          </p:cNvSpPr>
          <p:nvPr>
            <p:ph idx="1"/>
          </p:nvPr>
        </p:nvSpPr>
        <p:spPr/>
        <p:txBody>
          <a:bodyPr/>
          <a:lstStyle/>
          <a:p>
            <a:pPr marL="0" indent="0">
              <a:buNone/>
            </a:pPr>
            <a:r>
              <a:rPr lang="en-US" sz="2000" dirty="0"/>
              <a:t>Top 5 most breweries per state (in order): </a:t>
            </a:r>
          </a:p>
          <a:p>
            <a:pPr marL="0" indent="0">
              <a:buNone/>
            </a:pPr>
            <a:r>
              <a:rPr lang="en-US" sz="2000" dirty="0"/>
              <a:t>Colorado, California, Michigan, Oregon and Texas</a:t>
            </a:r>
          </a:p>
          <a:p>
            <a:endParaRPr lang="en-US" dirty="0"/>
          </a:p>
          <a:p>
            <a:endParaRPr lang="en-US" dirty="0"/>
          </a:p>
        </p:txBody>
      </p:sp>
      <p:pic>
        <p:nvPicPr>
          <p:cNvPr id="9" name="Picture 8">
            <a:extLst>
              <a:ext uri="{FF2B5EF4-FFF2-40B4-BE49-F238E27FC236}">
                <a16:creationId xmlns:a16="http://schemas.microsoft.com/office/drawing/2014/main" id="{B1A6978F-AECF-4D70-89F9-BD4F32A2C99F}"/>
              </a:ext>
            </a:extLst>
          </p:cNvPr>
          <p:cNvPicPr>
            <a:picLocks noChangeAspect="1"/>
          </p:cNvPicPr>
          <p:nvPr/>
        </p:nvPicPr>
        <p:blipFill>
          <a:blip r:embed="rId2"/>
          <a:stretch>
            <a:fillRect/>
          </a:stretch>
        </p:blipFill>
        <p:spPr>
          <a:xfrm>
            <a:off x="808759" y="2385354"/>
            <a:ext cx="7526482" cy="4375861"/>
          </a:xfrm>
          <a:prstGeom prst="rect">
            <a:avLst/>
          </a:prstGeom>
        </p:spPr>
      </p:pic>
    </p:spTree>
    <p:extLst>
      <p:ext uri="{BB962C8B-B14F-4D97-AF65-F5344CB8AC3E}">
        <p14:creationId xmlns:p14="http://schemas.microsoft.com/office/powerpoint/2010/main" val="425588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Was there any missing data?</a:t>
            </a:r>
          </a:p>
        </p:txBody>
      </p:sp>
      <p:sp>
        <p:nvSpPr>
          <p:cNvPr id="5" name="Content Placeholder 4">
            <a:extLst>
              <a:ext uri="{FF2B5EF4-FFF2-40B4-BE49-F238E27FC236}">
                <a16:creationId xmlns:a16="http://schemas.microsoft.com/office/drawing/2014/main" id="{6BF46E58-A911-48AD-91C9-11B223F947D8}"/>
              </a:ext>
            </a:extLst>
          </p:cNvPr>
          <p:cNvSpPr>
            <a:spLocks noGrp="1"/>
          </p:cNvSpPr>
          <p:nvPr>
            <p:ph idx="1"/>
          </p:nvPr>
        </p:nvSpPr>
        <p:spPr/>
        <p:txBody>
          <a:bodyPr/>
          <a:lstStyle/>
          <a:p>
            <a:pPr marL="0" indent="0">
              <a:buNone/>
            </a:pPr>
            <a:r>
              <a:rPr lang="en-US" sz="1600" dirty="0"/>
              <a:t>ABV had 62 missing values</a:t>
            </a:r>
          </a:p>
          <a:p>
            <a:pPr marL="0" indent="0">
              <a:buNone/>
            </a:pPr>
            <a:r>
              <a:rPr lang="en-US" sz="1600" dirty="0"/>
              <a:t>IBU had 1005 missing values</a:t>
            </a:r>
          </a:p>
          <a:p>
            <a:pPr marL="0" indent="0">
              <a:buNone/>
            </a:pPr>
            <a:r>
              <a:rPr lang="en-US" sz="1600" dirty="0"/>
              <a:t>Style of beer had 5 missing values</a:t>
            </a:r>
          </a:p>
          <a:p>
            <a:pPr marL="0" indent="0">
              <a:buNone/>
            </a:pPr>
            <a:r>
              <a:rPr lang="en-US" sz="1600" dirty="0"/>
              <a:t>	</a:t>
            </a:r>
          </a:p>
          <a:p>
            <a:pPr marL="0" indent="0">
              <a:buNone/>
            </a:pPr>
            <a:r>
              <a:rPr lang="en-US" sz="1600" dirty="0"/>
              <a:t>Initial approach: Web Scraping. Abandoned due to programming limitations.</a:t>
            </a:r>
          </a:p>
          <a:p>
            <a:pPr marL="0" indent="0">
              <a:buNone/>
            </a:pPr>
            <a:endParaRPr lang="en-US" sz="1600" dirty="0"/>
          </a:p>
          <a:p>
            <a:pPr marL="0" indent="0">
              <a:buNone/>
            </a:pPr>
            <a:r>
              <a:rPr lang="en-US" sz="1600" dirty="0"/>
              <a:t>Resolution: Imputation of % ABV and IBU medians </a:t>
            </a:r>
            <a:r>
              <a:rPr lang="en-US" sz="1600" i="1" dirty="0"/>
              <a:t>per style</a:t>
            </a:r>
            <a:r>
              <a:rPr lang="en-US" sz="1600" dirty="0"/>
              <a:t>.</a:t>
            </a:r>
          </a:p>
          <a:p>
            <a:pPr marL="0" indent="0">
              <a:buNone/>
            </a:pPr>
            <a:r>
              <a:rPr lang="en-US" sz="1600" dirty="0"/>
              <a:t>	</a:t>
            </a:r>
            <a:br>
              <a:rPr lang="en-US" sz="1600" dirty="0"/>
            </a:br>
            <a:r>
              <a:rPr lang="en-US" sz="1600" dirty="0"/>
              <a:t>Two exceptions to the imputation approach:</a:t>
            </a:r>
            <a:br>
              <a:rPr lang="en-US" sz="1600" dirty="0"/>
            </a:br>
            <a:endParaRPr lang="en-US" sz="1600" dirty="0"/>
          </a:p>
          <a:p>
            <a:pPr marL="0" indent="0">
              <a:buNone/>
            </a:pPr>
            <a:r>
              <a:rPr lang="en-US" sz="1600" dirty="0"/>
              <a:t>	1. Missing Style values</a:t>
            </a:r>
            <a:br>
              <a:rPr lang="en-US" sz="1600" dirty="0"/>
            </a:br>
            <a:endParaRPr lang="en-US" sz="1600" dirty="0"/>
          </a:p>
          <a:p>
            <a:pPr marL="0" indent="0">
              <a:buNone/>
            </a:pPr>
            <a:r>
              <a:rPr lang="en-US" sz="1600" dirty="0"/>
              <a:t>	2. Missing IBU values </a:t>
            </a:r>
            <a:r>
              <a:rPr lang="en-US" sz="1600" i="1" dirty="0"/>
              <a:t>after</a:t>
            </a:r>
            <a:r>
              <a:rPr lang="en-US" sz="1600" dirty="0"/>
              <a:t> imputation</a:t>
            </a:r>
          </a:p>
          <a:p>
            <a:pPr marL="0" indent="0">
              <a:buNone/>
            </a:pPr>
            <a:r>
              <a:rPr lang="en-US" sz="1600" dirty="0"/>
              <a:t>		</a:t>
            </a:r>
          </a:p>
        </p:txBody>
      </p:sp>
    </p:spTree>
    <p:extLst>
      <p:ext uri="{BB962C8B-B14F-4D97-AF65-F5344CB8AC3E}">
        <p14:creationId xmlns:p14="http://schemas.microsoft.com/office/powerpoint/2010/main" val="1290774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Was there any missing data? </a:t>
            </a:r>
            <a:r>
              <a:rPr lang="en-US" sz="2400" i="1" dirty="0"/>
              <a:t>(cont.)</a:t>
            </a:r>
            <a:endParaRPr lang="en-US" sz="3200" i="1" dirty="0"/>
          </a:p>
        </p:txBody>
      </p:sp>
      <p:sp>
        <p:nvSpPr>
          <p:cNvPr id="5" name="Content Placeholder 4">
            <a:extLst>
              <a:ext uri="{FF2B5EF4-FFF2-40B4-BE49-F238E27FC236}">
                <a16:creationId xmlns:a16="http://schemas.microsoft.com/office/drawing/2014/main" id="{6BF46E58-A911-48AD-91C9-11B223F947D8}"/>
              </a:ext>
            </a:extLst>
          </p:cNvPr>
          <p:cNvSpPr>
            <a:spLocks noGrp="1"/>
          </p:cNvSpPr>
          <p:nvPr>
            <p:ph idx="1"/>
          </p:nvPr>
        </p:nvSpPr>
        <p:spPr>
          <a:xfrm>
            <a:off x="457200" y="1437830"/>
            <a:ext cx="8229600" cy="4525963"/>
          </a:xfrm>
        </p:spPr>
        <p:txBody>
          <a:bodyPr/>
          <a:lstStyle/>
          <a:p>
            <a:pPr marL="0" indent="0">
              <a:buNone/>
            </a:pPr>
            <a:r>
              <a:rPr lang="en-US" sz="1600" dirty="0"/>
              <a:t>Exception 1 – The five missing Styles:</a:t>
            </a:r>
          </a:p>
          <a:p>
            <a:pPr marL="0" indent="0">
              <a:buNone/>
            </a:pPr>
            <a:r>
              <a:rPr lang="en-US" sz="1600" dirty="0"/>
              <a:t>	</a:t>
            </a:r>
            <a:r>
              <a:rPr lang="en-US" sz="1600" u="sng" dirty="0"/>
              <a:t>Removed</a:t>
            </a:r>
            <a:r>
              <a:rPr lang="en-US" sz="1600" dirty="0"/>
              <a:t>: “CROWLER” &amp; “</a:t>
            </a:r>
            <a:r>
              <a:rPr lang="en-US" sz="1600" dirty="0" err="1"/>
              <a:t>Can’d</a:t>
            </a:r>
            <a:r>
              <a:rPr lang="en-US" sz="1600" dirty="0"/>
              <a:t> AID Foundation” are NOT beers.</a:t>
            </a:r>
            <a:br>
              <a:rPr lang="en-US" sz="1600" dirty="0"/>
            </a:br>
            <a:r>
              <a:rPr lang="en-US" sz="1600" dirty="0"/>
              <a:t>	 	“Special Release” is a </a:t>
            </a:r>
            <a:r>
              <a:rPr lang="en-US" sz="1600" i="1" dirty="0"/>
              <a:t>series</a:t>
            </a:r>
            <a:r>
              <a:rPr lang="en-US" sz="1600" dirty="0"/>
              <a:t> of beers.</a:t>
            </a:r>
          </a:p>
          <a:p>
            <a:pPr marL="0" indent="0">
              <a:buNone/>
            </a:pPr>
            <a:endParaRPr lang="en-US" sz="1600" dirty="0"/>
          </a:p>
          <a:p>
            <a:pPr marL="0" indent="0">
              <a:buNone/>
            </a:pPr>
            <a:r>
              <a:rPr lang="en-US" sz="1600" dirty="0"/>
              <a:t>	</a:t>
            </a:r>
            <a:r>
              <a:rPr lang="en-US" sz="1600" u="sng" dirty="0"/>
              <a:t>Manual additions</a:t>
            </a:r>
            <a:r>
              <a:rPr lang="en-US" sz="1600" dirty="0"/>
              <a:t>: “Oktoberfest” - Freetail Brewing Co.</a:t>
            </a:r>
          </a:p>
          <a:p>
            <a:pPr marL="0" indent="0">
              <a:buNone/>
            </a:pPr>
            <a:r>
              <a:rPr lang="en-US" sz="1600" dirty="0"/>
              <a:t>			“Kilt Lifter” - Four Peaks Brewing Co.</a:t>
            </a:r>
          </a:p>
          <a:p>
            <a:pPr marL="0" indent="0">
              <a:buNone/>
            </a:pPr>
            <a:r>
              <a:rPr lang="en-US" sz="1600" dirty="0"/>
              <a:t>			</a:t>
            </a:r>
            <a:r>
              <a:rPr lang="en-US" sz="1200" dirty="0"/>
              <a:t>(Sourced data from untappd.com)</a:t>
            </a:r>
          </a:p>
          <a:p>
            <a:pPr marL="0" indent="0">
              <a:buNone/>
            </a:pPr>
            <a:endParaRPr lang="en-US" sz="1600" dirty="0"/>
          </a:p>
          <a:p>
            <a:pPr marL="0" indent="0">
              <a:buNone/>
            </a:pPr>
            <a:r>
              <a:rPr lang="en-US" sz="1600" dirty="0"/>
              <a:t>Exception 2 – 52 missing IBU values:</a:t>
            </a:r>
          </a:p>
          <a:p>
            <a:pPr marL="0" indent="0">
              <a:buNone/>
            </a:pPr>
            <a:r>
              <a:rPr lang="en-US" sz="1600" dirty="0"/>
              <a:t>	</a:t>
            </a:r>
            <a:r>
              <a:rPr lang="en-US" sz="1600" u="sng" dirty="0"/>
              <a:t>Manual additions</a:t>
            </a:r>
            <a:r>
              <a:rPr lang="en-US" sz="1600" dirty="0"/>
              <a:t>:	“Golden Frau” – Thunderhead Brewing</a:t>
            </a:r>
          </a:p>
          <a:p>
            <a:pPr marL="0" indent="0">
              <a:buNone/>
            </a:pPr>
            <a:r>
              <a:rPr lang="en-US" sz="1600" dirty="0"/>
              <a:t>			“Southern Cross” – Hawai’i Nui</a:t>
            </a:r>
          </a:p>
          <a:p>
            <a:pPr marL="0" indent="0">
              <a:buNone/>
            </a:pPr>
            <a:r>
              <a:rPr lang="en-US" sz="1600" dirty="0"/>
              <a:t>			“Weiss </a:t>
            </a:r>
            <a:r>
              <a:rPr lang="en-US" sz="1600" dirty="0" err="1"/>
              <a:t>Weiss</a:t>
            </a:r>
            <a:r>
              <a:rPr lang="en-US" sz="1600" dirty="0"/>
              <a:t> Baby” – Figueroa Mountain Brewing</a:t>
            </a:r>
          </a:p>
          <a:p>
            <a:pPr marL="0" indent="0">
              <a:buNone/>
            </a:pPr>
            <a:r>
              <a:rPr lang="en-US" sz="1200" dirty="0"/>
              <a:t>				(Sourced data from untappd.com)</a:t>
            </a:r>
          </a:p>
          <a:p>
            <a:pPr marL="0" indent="0">
              <a:buNone/>
            </a:pPr>
            <a:r>
              <a:rPr lang="en-US" sz="1600" dirty="0"/>
              <a:t>	</a:t>
            </a:r>
            <a:r>
              <a:rPr lang="en-US" sz="1600" u="sng" dirty="0"/>
              <a:t>Remaining beers</a:t>
            </a:r>
            <a:r>
              <a:rPr lang="en-US" sz="1600" dirty="0"/>
              <a:t>: styles do not have IBU ratings due to lack of hops. </a:t>
            </a:r>
            <a:br>
              <a:rPr lang="en-US" sz="1600" dirty="0"/>
            </a:br>
            <a:r>
              <a:rPr lang="en-US" sz="1600" dirty="0"/>
              <a:t>			One beer, “Scotty K NA” – Uncommon Brewers, no 			available data found.</a:t>
            </a:r>
          </a:p>
        </p:txBody>
      </p:sp>
    </p:spTree>
    <p:extLst>
      <p:ext uri="{BB962C8B-B14F-4D97-AF65-F5344CB8AC3E}">
        <p14:creationId xmlns:p14="http://schemas.microsoft.com/office/powerpoint/2010/main" val="1010931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Median % ABV / IBU per State</a:t>
            </a:r>
          </a:p>
        </p:txBody>
      </p:sp>
      <p:sp>
        <p:nvSpPr>
          <p:cNvPr id="5" name="Content Placeholder 4">
            <a:extLst>
              <a:ext uri="{FF2B5EF4-FFF2-40B4-BE49-F238E27FC236}">
                <a16:creationId xmlns:a16="http://schemas.microsoft.com/office/drawing/2014/main" id="{6BF46E58-A911-48AD-91C9-11B223F947D8}"/>
              </a:ext>
            </a:extLst>
          </p:cNvPr>
          <p:cNvSpPr>
            <a:spLocks noGrp="1"/>
          </p:cNvSpPr>
          <p:nvPr>
            <p:ph idx="1"/>
          </p:nvPr>
        </p:nvSpPr>
        <p:spPr/>
        <p:txBody>
          <a:bodyPr/>
          <a:lstStyle/>
          <a:p>
            <a:pPr marL="0" indent="0">
              <a:buNone/>
            </a:pPr>
            <a:r>
              <a:rPr lang="en-US" sz="1800" dirty="0"/>
              <a:t>Top 5 Median % ABV: Kentucky, DC, West Virginia, New Mexico, Michigan</a:t>
            </a:r>
            <a:br>
              <a:rPr lang="en-US" sz="2000" dirty="0"/>
            </a:br>
            <a:r>
              <a:rPr lang="en-US" sz="1800" dirty="0"/>
              <a:t>Top 5 Median IBU: Delaware, West Virginia, Minnesota, Mississippi, Vermont</a:t>
            </a:r>
            <a:endParaRPr lang="en-US" sz="2000" dirty="0"/>
          </a:p>
        </p:txBody>
      </p:sp>
      <p:pic>
        <p:nvPicPr>
          <p:cNvPr id="10" name="Picture 9">
            <a:extLst>
              <a:ext uri="{FF2B5EF4-FFF2-40B4-BE49-F238E27FC236}">
                <a16:creationId xmlns:a16="http://schemas.microsoft.com/office/drawing/2014/main" id="{2A169A2A-5423-4BD0-A61A-1DDEE43DFA11}"/>
              </a:ext>
            </a:extLst>
          </p:cNvPr>
          <p:cNvPicPr>
            <a:picLocks noChangeAspect="1"/>
          </p:cNvPicPr>
          <p:nvPr/>
        </p:nvPicPr>
        <p:blipFill>
          <a:blip r:embed="rId2"/>
          <a:stretch>
            <a:fillRect/>
          </a:stretch>
        </p:blipFill>
        <p:spPr>
          <a:xfrm>
            <a:off x="320467" y="2256989"/>
            <a:ext cx="8503065" cy="4476025"/>
          </a:xfrm>
          <a:prstGeom prst="rect">
            <a:avLst/>
          </a:prstGeom>
        </p:spPr>
      </p:pic>
    </p:spTree>
    <p:extLst>
      <p:ext uri="{BB962C8B-B14F-4D97-AF65-F5344CB8AC3E}">
        <p14:creationId xmlns:p14="http://schemas.microsoft.com/office/powerpoint/2010/main" val="3244753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Highest % ABV/IBU</a:t>
            </a:r>
          </a:p>
        </p:txBody>
      </p:sp>
      <p:pic>
        <p:nvPicPr>
          <p:cNvPr id="7" name="Picture 6">
            <a:extLst>
              <a:ext uri="{FF2B5EF4-FFF2-40B4-BE49-F238E27FC236}">
                <a16:creationId xmlns:a16="http://schemas.microsoft.com/office/drawing/2014/main" id="{0B84BDEA-C149-4967-B483-DD89C1DAABF9}"/>
              </a:ext>
            </a:extLst>
          </p:cNvPr>
          <p:cNvPicPr>
            <a:picLocks noChangeAspect="1"/>
          </p:cNvPicPr>
          <p:nvPr/>
        </p:nvPicPr>
        <p:blipFill>
          <a:blip r:embed="rId2"/>
          <a:stretch>
            <a:fillRect/>
          </a:stretch>
        </p:blipFill>
        <p:spPr>
          <a:xfrm>
            <a:off x="597605" y="1371600"/>
            <a:ext cx="7948789" cy="5275517"/>
          </a:xfrm>
          <a:prstGeom prst="rect">
            <a:avLst/>
          </a:prstGeom>
        </p:spPr>
      </p:pic>
    </p:spTree>
    <p:extLst>
      <p:ext uri="{BB962C8B-B14F-4D97-AF65-F5344CB8AC3E}">
        <p14:creationId xmlns:p14="http://schemas.microsoft.com/office/powerpoint/2010/main" val="685533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Summary of % ABV</a:t>
            </a:r>
          </a:p>
        </p:txBody>
      </p:sp>
      <p:pic>
        <p:nvPicPr>
          <p:cNvPr id="7" name="Picture 6">
            <a:extLst>
              <a:ext uri="{FF2B5EF4-FFF2-40B4-BE49-F238E27FC236}">
                <a16:creationId xmlns:a16="http://schemas.microsoft.com/office/drawing/2014/main" id="{453EB287-9035-442C-920D-589F11DE39F1}"/>
              </a:ext>
            </a:extLst>
          </p:cNvPr>
          <p:cNvPicPr>
            <a:picLocks noChangeAspect="1"/>
          </p:cNvPicPr>
          <p:nvPr/>
        </p:nvPicPr>
        <p:blipFill>
          <a:blip r:embed="rId3"/>
          <a:stretch>
            <a:fillRect/>
          </a:stretch>
        </p:blipFill>
        <p:spPr>
          <a:xfrm>
            <a:off x="0" y="1752998"/>
            <a:ext cx="9144000" cy="4876402"/>
          </a:xfrm>
          <a:prstGeom prst="rect">
            <a:avLst/>
          </a:prstGeom>
        </p:spPr>
      </p:pic>
      <p:sp>
        <p:nvSpPr>
          <p:cNvPr id="8" name="TextBox 7">
            <a:extLst>
              <a:ext uri="{FF2B5EF4-FFF2-40B4-BE49-F238E27FC236}">
                <a16:creationId xmlns:a16="http://schemas.microsoft.com/office/drawing/2014/main" id="{F6055A0B-FB0C-41A5-86F9-0F002D2AB4E0}"/>
              </a:ext>
            </a:extLst>
          </p:cNvPr>
          <p:cNvSpPr txBox="1"/>
          <p:nvPr/>
        </p:nvSpPr>
        <p:spPr>
          <a:xfrm>
            <a:off x="457200" y="1371600"/>
            <a:ext cx="8229600" cy="381398"/>
          </a:xfrm>
          <a:prstGeom prst="rect">
            <a:avLst/>
          </a:prstGeom>
          <a:noFill/>
        </p:spPr>
        <p:txBody>
          <a:bodyPr wrap="square" rtlCol="0">
            <a:spAutoFit/>
          </a:bodyPr>
          <a:lstStyle/>
          <a:p>
            <a:r>
              <a:rPr lang="en-US" dirty="0"/>
              <a:t>Right-skewed with some outliers. 5 - 6% most popular ABV.</a:t>
            </a:r>
          </a:p>
        </p:txBody>
      </p:sp>
    </p:spTree>
    <p:extLst>
      <p:ext uri="{BB962C8B-B14F-4D97-AF65-F5344CB8AC3E}">
        <p14:creationId xmlns:p14="http://schemas.microsoft.com/office/powerpoint/2010/main" val="1427876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sz="3200" dirty="0"/>
              <a:t>% ABV Compared to IBU</a:t>
            </a:r>
          </a:p>
        </p:txBody>
      </p:sp>
      <p:sp>
        <p:nvSpPr>
          <p:cNvPr id="8" name="TextBox 7">
            <a:extLst>
              <a:ext uri="{FF2B5EF4-FFF2-40B4-BE49-F238E27FC236}">
                <a16:creationId xmlns:a16="http://schemas.microsoft.com/office/drawing/2014/main" id="{F6055A0B-FB0C-41A5-86F9-0F002D2AB4E0}"/>
              </a:ext>
            </a:extLst>
          </p:cNvPr>
          <p:cNvSpPr txBox="1"/>
          <p:nvPr/>
        </p:nvSpPr>
        <p:spPr>
          <a:xfrm>
            <a:off x="457200" y="1371600"/>
            <a:ext cx="8229600" cy="1569660"/>
          </a:xfrm>
          <a:prstGeom prst="rect">
            <a:avLst/>
          </a:prstGeom>
          <a:noFill/>
        </p:spPr>
        <p:txBody>
          <a:bodyPr wrap="square" rtlCol="0">
            <a:spAutoFit/>
          </a:bodyPr>
          <a:lstStyle/>
          <a:p>
            <a:r>
              <a:rPr lang="en-US" sz="1600" dirty="0"/>
              <a:t>There is an increasing linear trend showing that as breweries are making higher % ABV beers, IBU is also higher.</a:t>
            </a:r>
          </a:p>
          <a:p>
            <a:endParaRPr lang="en-US" sz="1600" dirty="0"/>
          </a:p>
          <a:p>
            <a:r>
              <a:rPr lang="en-US" sz="1600" dirty="0"/>
              <a:t>Values are not interdependent:</a:t>
            </a:r>
          </a:p>
          <a:p>
            <a:r>
              <a:rPr lang="en-US" sz="1600" dirty="0"/>
              <a:t>	% ABV is determined by yeast amount and time to ferment</a:t>
            </a:r>
          </a:p>
          <a:p>
            <a:r>
              <a:rPr lang="en-US" sz="1600" dirty="0"/>
              <a:t>	IBU is a result of quantity/type of hops</a:t>
            </a:r>
          </a:p>
        </p:txBody>
      </p:sp>
      <p:pic>
        <p:nvPicPr>
          <p:cNvPr id="6" name="Picture 5">
            <a:extLst>
              <a:ext uri="{FF2B5EF4-FFF2-40B4-BE49-F238E27FC236}">
                <a16:creationId xmlns:a16="http://schemas.microsoft.com/office/drawing/2014/main" id="{19B8CF5D-9A96-45A8-AC7A-7C76A320B08D}"/>
              </a:ext>
            </a:extLst>
          </p:cNvPr>
          <p:cNvPicPr>
            <a:picLocks noChangeAspect="1"/>
          </p:cNvPicPr>
          <p:nvPr/>
        </p:nvPicPr>
        <p:blipFill>
          <a:blip r:embed="rId3"/>
          <a:stretch>
            <a:fillRect/>
          </a:stretch>
        </p:blipFill>
        <p:spPr>
          <a:xfrm>
            <a:off x="0" y="2984773"/>
            <a:ext cx="9144000" cy="3725657"/>
          </a:xfrm>
          <a:prstGeom prst="rect">
            <a:avLst/>
          </a:prstGeom>
        </p:spPr>
      </p:pic>
    </p:spTree>
    <p:extLst>
      <p:ext uri="{BB962C8B-B14F-4D97-AF65-F5344CB8AC3E}">
        <p14:creationId xmlns:p14="http://schemas.microsoft.com/office/powerpoint/2010/main" val="3084316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C5164-77DA-41AB-9F46-BFE0C7FD3975}"/>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D26F6226-E46A-457D-9DED-55FBC63056AC}"/>
              </a:ext>
            </a:extLst>
          </p:cNvPr>
          <p:cNvSpPr>
            <a:spLocks noGrp="1"/>
          </p:cNvSpPr>
          <p:nvPr>
            <p:ph idx="1"/>
          </p:nvPr>
        </p:nvSpPr>
        <p:spPr/>
        <p:txBody>
          <a:bodyPr/>
          <a:lstStyle/>
          <a:p>
            <a:r>
              <a:rPr lang="en-US" sz="1800" dirty="0"/>
              <a:t>The Untappd Team (n.d.). </a:t>
            </a:r>
            <a:r>
              <a:rPr lang="en-US" sz="1800" dirty="0" err="1"/>
              <a:t>OktoberFiesta</a:t>
            </a:r>
            <a:r>
              <a:rPr lang="en-US" sz="1800" dirty="0"/>
              <a:t> - Freetail Brewing Co. Retrieved 	from https://untappd.com/b/freetail-brewing-co-oktoberfiesta/79567</a:t>
            </a:r>
          </a:p>
          <a:p>
            <a:r>
              <a:rPr lang="en-US" sz="1800" dirty="0"/>
              <a:t>The Untappd Team (n.d.). Kilt Lifter - Four Peaks Brewing Company. 	Retrieved from https://untappd.com/b/four-peaks-brewing-company-	kilt-lifter/4055 </a:t>
            </a:r>
          </a:p>
          <a:p>
            <a:r>
              <a:rPr lang="en-US" sz="1800" dirty="0"/>
              <a:t>The Untappd Team (n.d.). Golden Frau - Thunderhead Brewing. Retrieved 	from https://untappd.com/b/thunderhead-brewing-golden-frau/38392</a:t>
            </a:r>
          </a:p>
          <a:p>
            <a:r>
              <a:rPr lang="en-US" sz="1800" dirty="0"/>
              <a:t>The Untappd Team (n.d.). Southern Cross Belgian Double Red Ale - Hawai’i 	Nui Brewing. Retrieved from https://untappd.com/b/hawai-i-nui-	brewing-southern-cross-</a:t>
            </a:r>
            <a:r>
              <a:rPr lang="en-US" sz="1800" dirty="0" err="1"/>
              <a:t>belgian</a:t>
            </a:r>
            <a:r>
              <a:rPr lang="en-US" sz="1800" dirty="0"/>
              <a:t>-double-red-ale/29698</a:t>
            </a:r>
          </a:p>
          <a:p>
            <a:r>
              <a:rPr lang="en-US" sz="1800" dirty="0"/>
              <a:t>The Untappd Team (n.d.). Weiss </a:t>
            </a:r>
            <a:r>
              <a:rPr lang="en-US" sz="1800" dirty="0" err="1"/>
              <a:t>Weiss</a:t>
            </a:r>
            <a:r>
              <a:rPr lang="en-US" sz="1800" dirty="0"/>
              <a:t> Baby - Figueroa Mountain Brewing 	Co. Retrieved from https://untappd.com/b/figueroa-mountain-brewing-	co-</a:t>
            </a:r>
            <a:r>
              <a:rPr lang="en-US" sz="1800" dirty="0" err="1"/>
              <a:t>weiss</a:t>
            </a:r>
            <a:r>
              <a:rPr lang="en-US" sz="1800" dirty="0"/>
              <a:t>-</a:t>
            </a:r>
            <a:r>
              <a:rPr lang="en-US" sz="1800" dirty="0" err="1"/>
              <a:t>weiss</a:t>
            </a:r>
            <a:r>
              <a:rPr lang="en-US" sz="1800" dirty="0"/>
              <a:t>-baby/1043342</a:t>
            </a:r>
          </a:p>
        </p:txBody>
      </p:sp>
    </p:spTree>
    <p:extLst>
      <p:ext uri="{BB962C8B-B14F-4D97-AF65-F5344CB8AC3E}">
        <p14:creationId xmlns:p14="http://schemas.microsoft.com/office/powerpoint/2010/main" val="491436786"/>
      </p:ext>
    </p:extLst>
  </p:cSld>
  <p:clrMapOvr>
    <a:masterClrMapping/>
  </p:clrMapOvr>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2U</Template>
  <TotalTime>2052</TotalTime>
  <Words>937</Words>
  <Application>Microsoft Office PowerPoint</Application>
  <PresentationFormat>On-screen Show (4:3)</PresentationFormat>
  <Paragraphs>65</Paragraphs>
  <Slides>9</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1_Body Slides</vt:lpstr>
      <vt:lpstr>Beers &amp; Breweries EDA</vt:lpstr>
      <vt:lpstr>How many breweries are in each state?</vt:lpstr>
      <vt:lpstr>Was there any missing data?</vt:lpstr>
      <vt:lpstr>Was there any missing data? (cont.)</vt:lpstr>
      <vt:lpstr>Median % ABV / IBU per State</vt:lpstr>
      <vt:lpstr>Highest % ABV/IBU</vt:lpstr>
      <vt:lpstr>Summary of % ABV</vt:lpstr>
      <vt:lpstr>% ABV Compared to IBU</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Ronny Sherga</cp:lastModifiedBy>
  <cp:revision>29</cp:revision>
  <dcterms:created xsi:type="dcterms:W3CDTF">2019-09-10T04:59:12Z</dcterms:created>
  <dcterms:modified xsi:type="dcterms:W3CDTF">2020-06-22T14:36:03Z</dcterms:modified>
</cp:coreProperties>
</file>