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580" r:id="rId2"/>
    <p:sldId id="616" r:id="rId3"/>
    <p:sldId id="617" r:id="rId4"/>
    <p:sldId id="619" r:id="rId5"/>
    <p:sldId id="618" r:id="rId6"/>
    <p:sldId id="620" r:id="rId7"/>
    <p:sldId id="621" r:id="rId8"/>
    <p:sldId id="622" r:id="rId9"/>
    <p:sldId id="62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97444" autoAdjust="0"/>
  </p:normalViewPr>
  <p:slideViewPr>
    <p:cSldViewPr snapToGrid="0" snapToObjects="1">
      <p:cViewPr varScale="1">
        <p:scale>
          <a:sx n="112" d="100"/>
          <a:sy n="112" d="100"/>
        </p:scale>
        <p:origin x="102" y="11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6/21/2020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29459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4</a:t>
            </a:fld>
            <a:endParaRPr lang="en-US"/>
          </a:p>
        </p:txBody>
      </p:sp>
    </p:spTree>
    <p:extLst>
      <p:ext uri="{BB962C8B-B14F-4D97-AF65-F5344CB8AC3E}">
        <p14:creationId xmlns:p14="http://schemas.microsoft.com/office/powerpoint/2010/main" val="32687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ran the summary data with the single NA beer removed that has a .1% ABV, but the only statistic that changed was the minimum. So the data point was left in.</a:t>
            </a:r>
          </a:p>
        </p:txBody>
      </p:sp>
      <p:sp>
        <p:nvSpPr>
          <p:cNvPr id="4" name="Slide Number Placeholder 3"/>
          <p:cNvSpPr>
            <a:spLocks noGrp="1"/>
          </p:cNvSpPr>
          <p:nvPr>
            <p:ph type="sldNum" sz="quarter" idx="5"/>
          </p:nvPr>
        </p:nvSpPr>
        <p:spPr/>
        <p:txBody>
          <a:bodyPr/>
          <a:lstStyle/>
          <a:p>
            <a:fld id="{03E9FA41-F0FC-4798-8941-B8493B1593D5}" type="slidenum">
              <a:rPr lang="en-US" smtClean="0"/>
              <a:t>7</a:t>
            </a:fld>
            <a:endParaRPr lang="en-US"/>
          </a:p>
        </p:txBody>
      </p:sp>
    </p:spTree>
    <p:extLst>
      <p:ext uri="{BB962C8B-B14F-4D97-AF65-F5344CB8AC3E}">
        <p14:creationId xmlns:p14="http://schemas.microsoft.com/office/powerpoint/2010/main" val="3096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1562861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Beers &amp; Breweries EDA</a:t>
            </a:r>
          </a:p>
        </p:txBody>
      </p:sp>
      <p:sp>
        <p:nvSpPr>
          <p:cNvPr id="5" name="TextBox 4">
            <a:extLst>
              <a:ext uri="{FF2B5EF4-FFF2-40B4-BE49-F238E27FC236}">
                <a16:creationId xmlns:a16="http://schemas.microsoft.com/office/drawing/2014/main" id="{A172AA6D-6660-41EF-A670-BD6E38E334F7}"/>
              </a:ext>
            </a:extLst>
          </p:cNvPr>
          <p:cNvSpPr txBox="1"/>
          <p:nvPr/>
        </p:nvSpPr>
        <p:spPr>
          <a:xfrm>
            <a:off x="685800" y="2919046"/>
            <a:ext cx="5421923" cy="307777"/>
          </a:xfrm>
          <a:prstGeom prst="rect">
            <a:avLst/>
          </a:prstGeom>
          <a:noFill/>
        </p:spPr>
        <p:txBody>
          <a:bodyPr wrap="square" rtlCol="0">
            <a:spAutoFit/>
          </a:bodyPr>
          <a:lstStyle/>
          <a:p>
            <a:r>
              <a:rPr lang="en-US" sz="1400" dirty="0"/>
              <a:t>Matt Sherga &amp; </a:t>
            </a:r>
            <a:r>
              <a:rPr lang="en-US" sz="1400" dirty="0" err="1"/>
              <a:t>Rudranil</a:t>
            </a:r>
            <a:r>
              <a:rPr lang="en-US" sz="1400" dirty="0"/>
              <a:t> Mitra</a:t>
            </a:r>
          </a:p>
        </p:txBody>
      </p:sp>
    </p:spTree>
    <p:extLst>
      <p:ext uri="{BB962C8B-B14F-4D97-AF65-F5344CB8AC3E}">
        <p14:creationId xmlns:p14="http://schemas.microsoft.com/office/powerpoint/2010/main" val="400962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How many breweries are in each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2000" dirty="0"/>
              <a:t>Top 5 most breweries per state (in order): </a:t>
            </a:r>
          </a:p>
          <a:p>
            <a:pPr marL="0" indent="0">
              <a:buNone/>
            </a:pPr>
            <a:r>
              <a:rPr lang="en-US" sz="2000" dirty="0"/>
              <a:t>Colorado, California, Michigan, Oregon and Texas</a:t>
            </a:r>
          </a:p>
          <a:p>
            <a:endParaRPr lang="en-US" dirty="0"/>
          </a:p>
          <a:p>
            <a:endParaRPr lang="en-US" dirty="0"/>
          </a:p>
        </p:txBody>
      </p:sp>
      <p:pic>
        <p:nvPicPr>
          <p:cNvPr id="9" name="Picture 8">
            <a:extLst>
              <a:ext uri="{FF2B5EF4-FFF2-40B4-BE49-F238E27FC236}">
                <a16:creationId xmlns:a16="http://schemas.microsoft.com/office/drawing/2014/main" id="{B1A6978F-AECF-4D70-89F9-BD4F32A2C99F}"/>
              </a:ext>
            </a:extLst>
          </p:cNvPr>
          <p:cNvPicPr>
            <a:picLocks noChangeAspect="1"/>
          </p:cNvPicPr>
          <p:nvPr/>
        </p:nvPicPr>
        <p:blipFill>
          <a:blip r:embed="rId2"/>
          <a:stretch>
            <a:fillRect/>
          </a:stretch>
        </p:blipFill>
        <p:spPr>
          <a:xfrm>
            <a:off x="808759" y="2385354"/>
            <a:ext cx="7526482" cy="4375861"/>
          </a:xfrm>
          <a:prstGeom prst="rect">
            <a:avLst/>
          </a:prstGeom>
        </p:spPr>
      </p:pic>
    </p:spTree>
    <p:extLst>
      <p:ext uri="{BB962C8B-B14F-4D97-AF65-F5344CB8AC3E}">
        <p14:creationId xmlns:p14="http://schemas.microsoft.com/office/powerpoint/2010/main" val="42558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600" dirty="0"/>
              <a:t>ABV had 62 missing values</a:t>
            </a:r>
          </a:p>
          <a:p>
            <a:pPr marL="0" indent="0">
              <a:buNone/>
            </a:pPr>
            <a:r>
              <a:rPr lang="en-US" sz="1600" dirty="0"/>
              <a:t>IBU had 1005 missing values</a:t>
            </a:r>
          </a:p>
          <a:p>
            <a:pPr marL="0" indent="0">
              <a:buNone/>
            </a:pPr>
            <a:r>
              <a:rPr lang="en-US" sz="1600" dirty="0"/>
              <a:t>Style of beer had 5 missing values</a:t>
            </a:r>
          </a:p>
          <a:p>
            <a:pPr marL="0" indent="0">
              <a:buNone/>
            </a:pPr>
            <a:r>
              <a:rPr lang="en-US" sz="1600" dirty="0"/>
              <a:t>	</a:t>
            </a:r>
          </a:p>
          <a:p>
            <a:pPr marL="0" indent="0">
              <a:buNone/>
            </a:pPr>
            <a:r>
              <a:rPr lang="en-US" sz="1600" dirty="0"/>
              <a:t>Initial approach: Web Scraping. Abandoned due to programming limitations.</a:t>
            </a:r>
          </a:p>
          <a:p>
            <a:pPr marL="0" indent="0">
              <a:buNone/>
            </a:pPr>
            <a:endParaRPr lang="en-US" sz="1600" dirty="0"/>
          </a:p>
          <a:p>
            <a:pPr marL="0" indent="0">
              <a:buNone/>
            </a:pPr>
            <a:r>
              <a:rPr lang="en-US" sz="1600" dirty="0"/>
              <a:t>Resolution: Imputation of % ABV and IBU medians </a:t>
            </a:r>
            <a:r>
              <a:rPr lang="en-US" sz="1600" i="1" dirty="0"/>
              <a:t>per style</a:t>
            </a:r>
            <a:r>
              <a:rPr lang="en-US" sz="1600" dirty="0"/>
              <a:t>.</a:t>
            </a:r>
          </a:p>
          <a:p>
            <a:pPr marL="0" indent="0">
              <a:buNone/>
            </a:pPr>
            <a:r>
              <a:rPr lang="en-US" sz="1600" dirty="0"/>
              <a:t>	</a:t>
            </a:r>
            <a:br>
              <a:rPr lang="en-US" sz="1600" dirty="0"/>
            </a:br>
            <a:r>
              <a:rPr lang="en-US" sz="1600" dirty="0"/>
              <a:t>Two exceptions to the imputation approach:</a:t>
            </a:r>
            <a:br>
              <a:rPr lang="en-US" sz="1600" dirty="0"/>
            </a:br>
            <a:endParaRPr lang="en-US" sz="1600" dirty="0"/>
          </a:p>
          <a:p>
            <a:pPr marL="0" indent="0">
              <a:buNone/>
            </a:pPr>
            <a:r>
              <a:rPr lang="en-US" sz="1600" dirty="0"/>
              <a:t>	1. Missing Style values</a:t>
            </a:r>
            <a:br>
              <a:rPr lang="en-US" sz="1600" dirty="0"/>
            </a:br>
            <a:endParaRPr lang="en-US" sz="1600" dirty="0"/>
          </a:p>
          <a:p>
            <a:pPr marL="0" indent="0">
              <a:buNone/>
            </a:pPr>
            <a:r>
              <a:rPr lang="en-US" sz="1600" dirty="0"/>
              <a:t>	2. Missing IBU values </a:t>
            </a:r>
            <a:r>
              <a:rPr lang="en-US" sz="1600" i="1" dirty="0"/>
              <a:t>after</a:t>
            </a:r>
            <a:r>
              <a:rPr lang="en-US" sz="1600" dirty="0"/>
              <a:t> imputation</a:t>
            </a:r>
          </a:p>
          <a:p>
            <a:pPr marL="0" indent="0">
              <a:buNone/>
            </a:pPr>
            <a:r>
              <a:rPr lang="en-US" sz="1600" dirty="0"/>
              <a:t>		</a:t>
            </a:r>
          </a:p>
        </p:txBody>
      </p:sp>
    </p:spTree>
    <p:extLst>
      <p:ext uri="{BB962C8B-B14F-4D97-AF65-F5344CB8AC3E}">
        <p14:creationId xmlns:p14="http://schemas.microsoft.com/office/powerpoint/2010/main" val="129077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 </a:t>
            </a:r>
            <a:r>
              <a:rPr lang="en-US" sz="2400" i="1" dirty="0"/>
              <a:t>(cont.)</a:t>
            </a:r>
            <a:endParaRPr lang="en-US" sz="3200" i="1" dirty="0"/>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437830"/>
            <a:ext cx="8229600" cy="4525963"/>
          </a:xfrm>
        </p:spPr>
        <p:txBody>
          <a:bodyPr/>
          <a:lstStyle/>
          <a:p>
            <a:pPr marL="0" indent="0">
              <a:buNone/>
            </a:pPr>
            <a:r>
              <a:rPr lang="en-US" sz="1600" dirty="0"/>
              <a:t>Exception 1 – The five missing Styles:</a:t>
            </a:r>
          </a:p>
          <a:p>
            <a:pPr marL="0" indent="0">
              <a:buNone/>
            </a:pPr>
            <a:r>
              <a:rPr lang="en-US" sz="1600" dirty="0"/>
              <a:t>	</a:t>
            </a:r>
            <a:r>
              <a:rPr lang="en-US" sz="1600" u="sng" dirty="0"/>
              <a:t>Removed</a:t>
            </a:r>
            <a:r>
              <a:rPr lang="en-US" sz="1600" dirty="0"/>
              <a:t>: “CROWLER” &amp; “</a:t>
            </a:r>
            <a:r>
              <a:rPr lang="en-US" sz="1600" dirty="0" err="1"/>
              <a:t>Can’d</a:t>
            </a:r>
            <a:r>
              <a:rPr lang="en-US" sz="1600" dirty="0"/>
              <a:t> AID Foundation” are NOT beers.</a:t>
            </a:r>
            <a:br>
              <a:rPr lang="en-US" sz="1600" dirty="0"/>
            </a:br>
            <a:r>
              <a:rPr lang="en-US" sz="1600" dirty="0"/>
              <a:t>	 	“Special Release” is a </a:t>
            </a:r>
            <a:r>
              <a:rPr lang="en-US" sz="1600" i="1" dirty="0"/>
              <a:t>series</a:t>
            </a:r>
            <a:r>
              <a:rPr lang="en-US" sz="1600" dirty="0"/>
              <a:t> of beers.</a:t>
            </a:r>
          </a:p>
          <a:p>
            <a:pPr marL="0" indent="0">
              <a:buNone/>
            </a:pPr>
            <a:endParaRPr lang="en-US" sz="1600" dirty="0"/>
          </a:p>
          <a:p>
            <a:pPr marL="0" indent="0">
              <a:buNone/>
            </a:pPr>
            <a:r>
              <a:rPr lang="en-US" sz="1600" dirty="0"/>
              <a:t>	</a:t>
            </a:r>
            <a:r>
              <a:rPr lang="en-US" sz="1600" u="sng" dirty="0"/>
              <a:t>Manual additions</a:t>
            </a:r>
            <a:r>
              <a:rPr lang="en-US" sz="1600" dirty="0"/>
              <a:t>: “Oktoberfest” - Freetail Brewing Co.</a:t>
            </a:r>
          </a:p>
          <a:p>
            <a:pPr marL="0" indent="0">
              <a:buNone/>
            </a:pPr>
            <a:r>
              <a:rPr lang="en-US" sz="1600" dirty="0"/>
              <a:t>			“Kilt Lifter” - Four Peaks Brewing Co.</a:t>
            </a:r>
          </a:p>
          <a:p>
            <a:pPr marL="0" indent="0">
              <a:buNone/>
            </a:pPr>
            <a:r>
              <a:rPr lang="en-US" sz="1600" dirty="0"/>
              <a:t>			</a:t>
            </a:r>
            <a:r>
              <a:rPr lang="en-US" sz="1200" dirty="0"/>
              <a:t>(Sourced data from untappd.com)</a:t>
            </a:r>
          </a:p>
          <a:p>
            <a:pPr marL="0" indent="0">
              <a:buNone/>
            </a:pPr>
            <a:endParaRPr lang="en-US" sz="1600" dirty="0"/>
          </a:p>
          <a:p>
            <a:pPr marL="0" indent="0">
              <a:buNone/>
            </a:pPr>
            <a:r>
              <a:rPr lang="en-US" sz="1600" dirty="0"/>
              <a:t>Exception 2 – 52 missing IBU values:</a:t>
            </a:r>
          </a:p>
          <a:p>
            <a:pPr marL="0" indent="0">
              <a:buNone/>
            </a:pPr>
            <a:r>
              <a:rPr lang="en-US" sz="1600" dirty="0"/>
              <a:t>	</a:t>
            </a:r>
            <a:r>
              <a:rPr lang="en-US" sz="1600" u="sng" dirty="0"/>
              <a:t>Manual additions</a:t>
            </a:r>
            <a:r>
              <a:rPr lang="en-US" sz="1600" dirty="0"/>
              <a:t>:	“Golden Frau” – Thunderhead Brewing</a:t>
            </a:r>
          </a:p>
          <a:p>
            <a:pPr marL="0" indent="0">
              <a:buNone/>
            </a:pPr>
            <a:r>
              <a:rPr lang="en-US" sz="1600" dirty="0"/>
              <a:t>			“Southern Cross” – Hawai’i Nui</a:t>
            </a:r>
          </a:p>
          <a:p>
            <a:pPr marL="0" indent="0">
              <a:buNone/>
            </a:pPr>
            <a:r>
              <a:rPr lang="en-US" sz="1600" dirty="0"/>
              <a:t>			“Weiss </a:t>
            </a:r>
            <a:r>
              <a:rPr lang="en-US" sz="1600" dirty="0" err="1"/>
              <a:t>Weiss</a:t>
            </a:r>
            <a:r>
              <a:rPr lang="en-US" sz="1600" dirty="0"/>
              <a:t> Baby” – Figueroa Mountain Brewing</a:t>
            </a:r>
          </a:p>
          <a:p>
            <a:pPr marL="0" indent="0">
              <a:buNone/>
            </a:pPr>
            <a:r>
              <a:rPr lang="en-US" sz="1200" dirty="0"/>
              <a:t>				(Sourced data from untappd.com)</a:t>
            </a:r>
          </a:p>
          <a:p>
            <a:pPr marL="0" indent="0">
              <a:buNone/>
            </a:pPr>
            <a:r>
              <a:rPr lang="en-US" sz="1600" dirty="0"/>
              <a:t>	</a:t>
            </a:r>
            <a:r>
              <a:rPr lang="en-US" sz="1600" u="sng" dirty="0"/>
              <a:t>Remaining beers</a:t>
            </a:r>
            <a:r>
              <a:rPr lang="en-US" sz="1600" dirty="0"/>
              <a:t>: styles do not have IBU ratings due to lack of hops. </a:t>
            </a:r>
            <a:br>
              <a:rPr lang="en-US" sz="1600" dirty="0"/>
            </a:br>
            <a:r>
              <a:rPr lang="en-US" sz="1600" dirty="0"/>
              <a:t>			One beer, “Scotty K NA” – Uncommon Brewers, no 			available data found.</a:t>
            </a:r>
          </a:p>
        </p:txBody>
      </p:sp>
    </p:spTree>
    <p:extLst>
      <p:ext uri="{BB962C8B-B14F-4D97-AF65-F5344CB8AC3E}">
        <p14:creationId xmlns:p14="http://schemas.microsoft.com/office/powerpoint/2010/main" val="10109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Median % ABV / IBU per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800" dirty="0"/>
              <a:t>Top 5 Median % ABV: Kentucky, DC, West Virginia, New Mexico, Michigan</a:t>
            </a:r>
            <a:br>
              <a:rPr lang="en-US" sz="2000" dirty="0"/>
            </a:br>
            <a:r>
              <a:rPr lang="en-US" sz="1800" dirty="0"/>
              <a:t>Top 5 Median IBU: Delaware, West Virginia, Minnesota, Mississippi, Vermont</a:t>
            </a:r>
            <a:endParaRPr lang="en-US" sz="2000" dirty="0"/>
          </a:p>
        </p:txBody>
      </p:sp>
      <p:pic>
        <p:nvPicPr>
          <p:cNvPr id="10" name="Picture 9">
            <a:extLst>
              <a:ext uri="{FF2B5EF4-FFF2-40B4-BE49-F238E27FC236}">
                <a16:creationId xmlns:a16="http://schemas.microsoft.com/office/drawing/2014/main" id="{2A169A2A-5423-4BD0-A61A-1DDEE43DFA11}"/>
              </a:ext>
            </a:extLst>
          </p:cNvPr>
          <p:cNvPicPr>
            <a:picLocks noChangeAspect="1"/>
          </p:cNvPicPr>
          <p:nvPr/>
        </p:nvPicPr>
        <p:blipFill>
          <a:blip r:embed="rId2"/>
          <a:stretch>
            <a:fillRect/>
          </a:stretch>
        </p:blipFill>
        <p:spPr>
          <a:xfrm>
            <a:off x="320467" y="2256989"/>
            <a:ext cx="8503065" cy="4476025"/>
          </a:xfrm>
          <a:prstGeom prst="rect">
            <a:avLst/>
          </a:prstGeom>
        </p:spPr>
      </p:pic>
    </p:spTree>
    <p:extLst>
      <p:ext uri="{BB962C8B-B14F-4D97-AF65-F5344CB8AC3E}">
        <p14:creationId xmlns:p14="http://schemas.microsoft.com/office/powerpoint/2010/main" val="324475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Highest % ABV/IBU</a:t>
            </a:r>
          </a:p>
        </p:txBody>
      </p:sp>
      <p:pic>
        <p:nvPicPr>
          <p:cNvPr id="7" name="Picture 6">
            <a:extLst>
              <a:ext uri="{FF2B5EF4-FFF2-40B4-BE49-F238E27FC236}">
                <a16:creationId xmlns:a16="http://schemas.microsoft.com/office/drawing/2014/main" id="{0B84BDEA-C149-4967-B483-DD89C1DAABF9}"/>
              </a:ext>
            </a:extLst>
          </p:cNvPr>
          <p:cNvPicPr>
            <a:picLocks noChangeAspect="1"/>
          </p:cNvPicPr>
          <p:nvPr/>
        </p:nvPicPr>
        <p:blipFill>
          <a:blip r:embed="rId2"/>
          <a:stretch>
            <a:fillRect/>
          </a:stretch>
        </p:blipFill>
        <p:spPr>
          <a:xfrm>
            <a:off x="597605" y="1371600"/>
            <a:ext cx="7948789" cy="5275517"/>
          </a:xfrm>
          <a:prstGeom prst="rect">
            <a:avLst/>
          </a:prstGeom>
        </p:spPr>
      </p:pic>
    </p:spTree>
    <p:extLst>
      <p:ext uri="{BB962C8B-B14F-4D97-AF65-F5344CB8AC3E}">
        <p14:creationId xmlns:p14="http://schemas.microsoft.com/office/powerpoint/2010/main" val="68553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Summary of % ABV</a:t>
            </a:r>
          </a:p>
        </p:txBody>
      </p:sp>
      <p:pic>
        <p:nvPicPr>
          <p:cNvPr id="7" name="Picture 6">
            <a:extLst>
              <a:ext uri="{FF2B5EF4-FFF2-40B4-BE49-F238E27FC236}">
                <a16:creationId xmlns:a16="http://schemas.microsoft.com/office/drawing/2014/main" id="{453EB287-9035-442C-920D-589F11DE39F1}"/>
              </a:ext>
            </a:extLst>
          </p:cNvPr>
          <p:cNvPicPr>
            <a:picLocks noChangeAspect="1"/>
          </p:cNvPicPr>
          <p:nvPr/>
        </p:nvPicPr>
        <p:blipFill>
          <a:blip r:embed="rId3"/>
          <a:stretch>
            <a:fillRect/>
          </a:stretch>
        </p:blipFill>
        <p:spPr>
          <a:xfrm>
            <a:off x="0" y="1752998"/>
            <a:ext cx="9144000" cy="4876402"/>
          </a:xfrm>
          <a:prstGeom prst="rect">
            <a:avLst/>
          </a:prstGeom>
        </p:spPr>
      </p:pic>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381398"/>
          </a:xfrm>
          <a:prstGeom prst="rect">
            <a:avLst/>
          </a:prstGeom>
          <a:noFill/>
        </p:spPr>
        <p:txBody>
          <a:bodyPr wrap="square" rtlCol="0">
            <a:spAutoFit/>
          </a:bodyPr>
          <a:lstStyle/>
          <a:p>
            <a:r>
              <a:rPr lang="en-US" dirty="0"/>
              <a:t>Right-skewed with some outliers. 5 - 6% most popular ABV.</a:t>
            </a:r>
          </a:p>
        </p:txBody>
      </p:sp>
    </p:spTree>
    <p:extLst>
      <p:ext uri="{BB962C8B-B14F-4D97-AF65-F5344CB8AC3E}">
        <p14:creationId xmlns:p14="http://schemas.microsoft.com/office/powerpoint/2010/main" val="142787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 ABV Compared to IBU</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1477328"/>
          </a:xfrm>
          <a:prstGeom prst="rect">
            <a:avLst/>
          </a:prstGeom>
          <a:noFill/>
        </p:spPr>
        <p:txBody>
          <a:bodyPr wrap="square" rtlCol="0">
            <a:spAutoFit/>
          </a:bodyPr>
          <a:lstStyle/>
          <a:p>
            <a:r>
              <a:rPr lang="en-US" dirty="0"/>
              <a:t>Breweries are making higher % ABV beers with higher IBU. </a:t>
            </a:r>
          </a:p>
          <a:p>
            <a:endParaRPr lang="en-US" dirty="0"/>
          </a:p>
          <a:p>
            <a:r>
              <a:rPr lang="en-US" dirty="0"/>
              <a:t>Values are not interdependent:</a:t>
            </a:r>
          </a:p>
          <a:p>
            <a:r>
              <a:rPr lang="en-US" dirty="0"/>
              <a:t>	% ABV is determined by yeast amount and time to ferment</a:t>
            </a:r>
          </a:p>
          <a:p>
            <a:r>
              <a:rPr lang="en-US" dirty="0"/>
              <a:t>	IBU is a result of quantity/type of hops</a:t>
            </a:r>
          </a:p>
        </p:txBody>
      </p:sp>
      <p:pic>
        <p:nvPicPr>
          <p:cNvPr id="6" name="Picture 5">
            <a:extLst>
              <a:ext uri="{FF2B5EF4-FFF2-40B4-BE49-F238E27FC236}">
                <a16:creationId xmlns:a16="http://schemas.microsoft.com/office/drawing/2014/main" id="{19B8CF5D-9A96-45A8-AC7A-7C76A320B08D}"/>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308431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64-77DA-41AB-9F46-BFE0C7FD397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26F6226-E46A-457D-9DED-55FBC63056AC}"/>
              </a:ext>
            </a:extLst>
          </p:cNvPr>
          <p:cNvSpPr>
            <a:spLocks noGrp="1"/>
          </p:cNvSpPr>
          <p:nvPr>
            <p:ph idx="1"/>
          </p:nvPr>
        </p:nvSpPr>
        <p:spPr/>
        <p:txBody>
          <a:bodyPr/>
          <a:lstStyle/>
          <a:p>
            <a:r>
              <a:rPr lang="en-US" sz="1800" dirty="0"/>
              <a:t>The Untappd Team (n.d.). </a:t>
            </a:r>
            <a:r>
              <a:rPr lang="en-US" sz="1800" dirty="0" err="1"/>
              <a:t>OktoberFiesta</a:t>
            </a:r>
            <a:r>
              <a:rPr lang="en-US" sz="1800" dirty="0"/>
              <a:t> - Freetail Brewing Co. Retrieved 	from https://untappd.com/b/freetail-brewing-co-oktoberfiesta/79567</a:t>
            </a:r>
          </a:p>
          <a:p>
            <a:r>
              <a:rPr lang="en-US" sz="1800" dirty="0"/>
              <a:t>The Untappd Team (n.d.). Kilt Lifter - Four Peaks Brewing Company. 	Retrieved from https://untappd.com/b/four-peaks-brewing-company-	kilt-lifter/4055 </a:t>
            </a:r>
          </a:p>
          <a:p>
            <a:r>
              <a:rPr lang="en-US" sz="1800" dirty="0"/>
              <a:t>The Untappd Team (n.d.). Golden Frau - Thunderhead Brewing. Retrieved 	from https://untappd.com/b/thunderhead-brewing-golden-frau/38392</a:t>
            </a:r>
          </a:p>
          <a:p>
            <a:r>
              <a:rPr lang="en-US" sz="1800" dirty="0"/>
              <a:t>The Untappd Team (n.d.). Southern Cross Belgian Double Red Ale - Hawai’i 	Nui Brewing. Retrieved from https://untappd.com/b/hawai-i-nui-	brewing-southern-cross-</a:t>
            </a:r>
            <a:r>
              <a:rPr lang="en-US" sz="1800" dirty="0" err="1"/>
              <a:t>belgian</a:t>
            </a:r>
            <a:r>
              <a:rPr lang="en-US" sz="1800" dirty="0"/>
              <a:t>-double-red-ale/29698</a:t>
            </a:r>
          </a:p>
          <a:p>
            <a:r>
              <a:rPr lang="en-US" sz="1800" dirty="0"/>
              <a:t>The Untappd Team (n.d.). Weiss </a:t>
            </a:r>
            <a:r>
              <a:rPr lang="en-US" sz="1800" dirty="0" err="1"/>
              <a:t>Weiss</a:t>
            </a:r>
            <a:r>
              <a:rPr lang="en-US" sz="1800" dirty="0"/>
              <a:t> Baby - Figueroa Mountain Brewing 	Co. Retrieved from https://untappd.com/b/figueroa-mountain-brewing-	co-</a:t>
            </a:r>
            <a:r>
              <a:rPr lang="en-US" sz="1800" dirty="0" err="1"/>
              <a:t>weiss</a:t>
            </a:r>
            <a:r>
              <a:rPr lang="en-US" sz="1800" dirty="0"/>
              <a:t>-</a:t>
            </a:r>
            <a:r>
              <a:rPr lang="en-US" sz="1800" dirty="0" err="1"/>
              <a:t>weiss</a:t>
            </a:r>
            <a:r>
              <a:rPr lang="en-US" sz="1800" dirty="0"/>
              <a:t>-baby/1043342</a:t>
            </a:r>
          </a:p>
        </p:txBody>
      </p:sp>
    </p:spTree>
    <p:extLst>
      <p:ext uri="{BB962C8B-B14F-4D97-AF65-F5344CB8AC3E}">
        <p14:creationId xmlns:p14="http://schemas.microsoft.com/office/powerpoint/2010/main" val="491436786"/>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2028</TotalTime>
  <Words>926</Words>
  <Application>Microsoft Office PowerPoint</Application>
  <PresentationFormat>On-screen Show (4:3)</PresentationFormat>
  <Paragraphs>65</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1_Body Slides</vt:lpstr>
      <vt:lpstr>Beers &amp; Breweries EDA</vt:lpstr>
      <vt:lpstr>How many breweries are in each state?</vt:lpstr>
      <vt:lpstr>Was there any missing data?</vt:lpstr>
      <vt:lpstr>Was there any missing data? (cont.)</vt:lpstr>
      <vt:lpstr>Median % ABV / IBU per State</vt:lpstr>
      <vt:lpstr>Highest % ABV/IBU</vt:lpstr>
      <vt:lpstr>Summary of % ABV</vt:lpstr>
      <vt:lpstr>% ABV Compared to IBU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Ronny Sherga</cp:lastModifiedBy>
  <cp:revision>28</cp:revision>
  <dcterms:created xsi:type="dcterms:W3CDTF">2019-09-10T04:59:12Z</dcterms:created>
  <dcterms:modified xsi:type="dcterms:W3CDTF">2020-06-22T03:42:10Z</dcterms:modified>
</cp:coreProperties>
</file>