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6"/>
  </p:notesMasterIdLst>
  <p:sldIdLst>
    <p:sldId id="256" r:id="rId3"/>
    <p:sldId id="320" r:id="rId4"/>
    <p:sldId id="303" r:id="rId5"/>
    <p:sldId id="314" r:id="rId6"/>
    <p:sldId id="280" r:id="rId7"/>
    <p:sldId id="316" r:id="rId8"/>
    <p:sldId id="271" r:id="rId9"/>
    <p:sldId id="260" r:id="rId10"/>
    <p:sldId id="269" r:id="rId11"/>
    <p:sldId id="275" r:id="rId12"/>
    <p:sldId id="26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25A"/>
    <a:srgbClr val="204458"/>
    <a:srgbClr val="ACD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2" y="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BC14C2B-830A-4194-9696-0653C603612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76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1944F-3F0D-4E2E-9257-EA874B9F1082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D0E-4C85-4D0F-8788-BEBC5C025B2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54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D0E-4C85-4D0F-8788-BEBC5C025B2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5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D0E-4C85-4D0F-8788-BEBC5C025B2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2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81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98450" y="468405"/>
            <a:ext cx="7574457" cy="71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i="0" u="sng" dirty="0">
                <a:solidFill>
                  <a:srgbClr val="204458"/>
                </a:solidFill>
                <a:effectLst/>
                <a:latin typeface="+mj-lt"/>
              </a:rPr>
              <a:t>APIs</a:t>
            </a:r>
            <a:r>
              <a:rPr lang="en-US" sz="3200" b="1" u="sng" dirty="0">
                <a:solidFill>
                  <a:srgbClr val="204458"/>
                </a:solidFill>
                <a:latin typeface="+mj-lt"/>
              </a:rPr>
              <a:t> </a:t>
            </a:r>
            <a:r>
              <a:rPr lang="en-US" sz="3200" b="1" i="0" u="sng" dirty="0">
                <a:solidFill>
                  <a:srgbClr val="204458"/>
                </a:solidFill>
                <a:effectLst/>
                <a:latin typeface="+mj-lt"/>
              </a:rPr>
              <a:t>and</a:t>
            </a:r>
            <a:r>
              <a:rPr lang="en-US" sz="3200" b="1" u="sng" dirty="0">
                <a:solidFill>
                  <a:srgbClr val="204458"/>
                </a:solidFill>
                <a:latin typeface="+mj-lt"/>
              </a:rPr>
              <a:t> </a:t>
            </a:r>
            <a:r>
              <a:rPr lang="en-US" sz="3200" b="1" i="0" u="sng" dirty="0">
                <a:solidFill>
                  <a:srgbClr val="204458"/>
                </a:solidFill>
                <a:effectLst/>
                <a:latin typeface="+mj-lt"/>
              </a:rPr>
              <a:t>Web Scraping</a:t>
            </a:r>
            <a:r>
              <a:rPr lang="en-US" sz="3200" b="1" u="sng" dirty="0">
                <a:solidFill>
                  <a:srgbClr val="204458"/>
                </a:solidFill>
                <a:latin typeface="+mj-lt"/>
              </a:rPr>
              <a:t> </a:t>
            </a:r>
            <a:r>
              <a:rPr lang="en-US" sz="3200" b="1" i="0" u="sng" dirty="0">
                <a:solidFill>
                  <a:srgbClr val="204458"/>
                </a:solidFill>
                <a:effectLst/>
                <a:latin typeface="+mj-lt"/>
              </a:rPr>
              <a:t>with</a:t>
            </a:r>
            <a:r>
              <a:rPr lang="en-US" sz="3200" b="1" u="sng" dirty="0">
                <a:solidFill>
                  <a:srgbClr val="204458"/>
                </a:solidFill>
                <a:latin typeface="+mj-lt"/>
              </a:rPr>
              <a:t> </a:t>
            </a:r>
            <a:r>
              <a:rPr lang="en-US" sz="3200" b="1" i="0" u="sng" dirty="0">
                <a:solidFill>
                  <a:srgbClr val="204458"/>
                </a:solidFill>
                <a:effectLst/>
                <a:latin typeface="+mj-lt"/>
              </a:rPr>
              <a:t>Jarvis</a:t>
            </a:r>
            <a:endParaRPr lang="en-US" sz="3200" b="1" u="sng" spc="-1" dirty="0">
              <a:solidFill>
                <a:srgbClr val="204458"/>
              </a:solidFill>
              <a:highlight>
                <a:srgbClr val="00FFFF"/>
              </a:highlight>
              <a:latin typeface="+mj-lt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593752" y="1466874"/>
            <a:ext cx="5956495" cy="1152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u="sng" dirty="0"/>
          </a:p>
          <a:p>
            <a:pPr algn="ctr"/>
            <a:r>
              <a:rPr lang="en-US" sz="2000" b="0" i="0" dirty="0">
                <a:solidFill>
                  <a:srgbClr val="204458"/>
                </a:solidFill>
                <a:effectLst/>
              </a:rPr>
              <a:t>An insightful presentation on APIs and web scraping capabilities </a:t>
            </a:r>
          </a:p>
          <a:p>
            <a:pPr algn="ctr"/>
            <a:r>
              <a:rPr lang="en-US" sz="2000" b="0" i="0" dirty="0">
                <a:solidFill>
                  <a:srgbClr val="204458"/>
                </a:solidFill>
                <a:effectLst/>
              </a:rPr>
              <a:t>using Jarvis </a:t>
            </a:r>
            <a:r>
              <a:rPr lang="en-US" sz="2000" dirty="0">
                <a:solidFill>
                  <a:srgbClr val="204458"/>
                </a:solidFill>
              </a:rPr>
              <a:t>for Real-Time Information Retrieval</a:t>
            </a:r>
            <a:endParaRPr lang="en-IN" sz="2000" b="1" strike="noStrike" spc="-1" dirty="0">
              <a:solidFill>
                <a:srgbClr val="2044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2763074" y="4620401"/>
            <a:ext cx="3645210" cy="1080120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Presented by, </a:t>
            </a:r>
          </a:p>
          <a:p>
            <a:pPr algn="ctr">
              <a:lnSpc>
                <a:spcPct val="100000"/>
              </a:lnSpc>
            </a:pPr>
            <a:r>
              <a:rPr lang="en-US" sz="1600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Rudranil Roy</a:t>
            </a: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 of Computer and System Sciences, </a:t>
            </a:r>
            <a:r>
              <a:rPr lang="en-IN" sz="1600" b="0" strike="noStrike" spc="-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Siksha Bhavana, Visva-Bharati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Visva Bharti University: Central University under CUET">
            <a:extLst>
              <a:ext uri="{FF2B5EF4-FFF2-40B4-BE49-F238E27FC236}">
                <a16:creationId xmlns:a16="http://schemas.microsoft.com/office/drawing/2014/main" id="{948F3827-DCF6-4188-88B4-13429764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" y="714440"/>
            <a:ext cx="1099348" cy="11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DDB68C-0637-480A-9727-867C325EBA39}"/>
              </a:ext>
            </a:extLst>
          </p:cNvPr>
          <p:cNvSpPr txBox="1"/>
          <p:nvPr/>
        </p:nvSpPr>
        <p:spPr>
          <a:xfrm>
            <a:off x="3347864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038D8-B9B0-4B37-A690-2CF5A8357ABC}"/>
              </a:ext>
            </a:extLst>
          </p:cNvPr>
          <p:cNvSpPr txBox="1"/>
          <p:nvPr/>
        </p:nvSpPr>
        <p:spPr>
          <a:xfrm>
            <a:off x="1593752" y="3049813"/>
            <a:ext cx="2664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&amp; APIs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4"/>
          <p:cNvSpPr/>
          <p:nvPr/>
        </p:nvSpPr>
        <p:spPr>
          <a:xfrm>
            <a:off x="8604448" y="95760"/>
            <a:ext cx="490232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802CA18F-95C1-7B0A-4701-4B4396090C7F}"/>
              </a:ext>
            </a:extLst>
          </p:cNvPr>
          <p:cNvSpPr/>
          <p:nvPr/>
        </p:nvSpPr>
        <p:spPr>
          <a:xfrm>
            <a:off x="686700" y="277380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u="sng" strike="noStrike" spc="-1" dirty="0">
                <a:solidFill>
                  <a:srgbClr val="204458"/>
                </a:solidFill>
                <a:latin typeface="+mj-lt"/>
                <a:ea typeface="DejaVu Sans"/>
              </a:rPr>
              <a:t>Results</a:t>
            </a:r>
            <a:endParaRPr lang="en-IN" sz="3200" b="1" u="sng" strike="noStrike" spc="-1" dirty="0">
              <a:solidFill>
                <a:srgbClr val="204458"/>
              </a:solidFill>
              <a:latin typeface="+mj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17B5D16C-FAED-44AC-9E28-C6E32BE6EE6A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C6FC5-CE51-4066-93A9-B2E44987B378}"/>
              </a:ext>
            </a:extLst>
          </p:cNvPr>
          <p:cNvSpPr txBox="1"/>
          <p:nvPr/>
        </p:nvSpPr>
        <p:spPr>
          <a:xfrm>
            <a:off x="770822" y="1916832"/>
            <a:ext cx="76297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Real-time, voice-driven data collection successful.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Jarvis responded accurately to multi-step commands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28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4"/>
          <p:cNvSpPr/>
          <p:nvPr/>
        </p:nvSpPr>
        <p:spPr>
          <a:xfrm>
            <a:off x="8604448" y="95760"/>
            <a:ext cx="490232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1A23F20F-7353-4419-ACB5-AAC32F704371}"/>
              </a:ext>
            </a:extLst>
          </p:cNvPr>
          <p:cNvSpPr/>
          <p:nvPr/>
        </p:nvSpPr>
        <p:spPr>
          <a:xfrm>
            <a:off x="686700" y="277380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u="sng" strike="noStrike" spc="-1" dirty="0">
                <a:solidFill>
                  <a:srgbClr val="204458"/>
                </a:solidFill>
                <a:latin typeface="+mj-lt"/>
                <a:ea typeface="DejaVu Sans"/>
              </a:rPr>
              <a:t>Discussion</a:t>
            </a:r>
            <a:endParaRPr lang="en-IN" sz="3200" b="0" u="sng" strike="noStrike" spc="-1" dirty="0">
              <a:solidFill>
                <a:srgbClr val="204458"/>
              </a:solidFill>
              <a:latin typeface="+mj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576AFDF3-F4B7-40E5-9D03-B909366A8357}"/>
              </a:ext>
            </a:extLst>
          </p:cNvPr>
          <p:cNvSpPr/>
          <p:nvPr/>
        </p:nvSpPr>
        <p:spPr>
          <a:xfrm>
            <a:off x="167760" y="16920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4F11-D566-403B-AD85-7877E1E5B046}"/>
              </a:ext>
            </a:extLst>
          </p:cNvPr>
          <p:cNvSpPr txBox="1"/>
          <p:nvPr/>
        </p:nvSpPr>
        <p:spPr>
          <a:xfrm>
            <a:off x="686700" y="2420888"/>
            <a:ext cx="7770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APIs provide clean, quick access to data.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Web Scraping fills the gap where APIs are unavailable.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Smart combination leads to powerful voice assistants.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4"/>
          <p:cNvSpPr/>
          <p:nvPr/>
        </p:nvSpPr>
        <p:spPr>
          <a:xfrm>
            <a:off x="8604448" y="95760"/>
            <a:ext cx="490232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40911B22-960F-52D8-CC19-482FF2A731F5}"/>
              </a:ext>
            </a:extLst>
          </p:cNvPr>
          <p:cNvSpPr/>
          <p:nvPr/>
        </p:nvSpPr>
        <p:spPr>
          <a:xfrm>
            <a:off x="686700" y="277380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u="sng" strike="noStrike" spc="-1" dirty="0">
                <a:solidFill>
                  <a:srgbClr val="204458"/>
                </a:solidFill>
                <a:latin typeface="+mj-lt"/>
                <a:ea typeface="DejaVu Sans"/>
              </a:rPr>
              <a:t>Conclusion</a:t>
            </a:r>
            <a:endParaRPr lang="en-IN" sz="3200" b="0" u="sng" strike="noStrike" spc="-1" dirty="0">
              <a:solidFill>
                <a:srgbClr val="204458"/>
              </a:solidFill>
              <a:latin typeface="+mj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4CA38EA2-78A0-44D3-9A87-3D4B8026A1BD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28058-415D-4299-903A-30400BC0CE82}"/>
              </a:ext>
            </a:extLst>
          </p:cNvPr>
          <p:cNvSpPr txBox="1"/>
          <p:nvPr/>
        </p:nvSpPr>
        <p:spPr>
          <a:xfrm>
            <a:off x="686700" y="1556792"/>
            <a:ext cx="7770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Integrating APIs and Web Scraping makes Jarvis a real smart assistant.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Enhances user experience with real-time, relevant, and intuitive voice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84006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F4166-590D-372C-FE72-BD8EB6148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>
            <a:extLst>
              <a:ext uri="{FF2B5EF4-FFF2-40B4-BE49-F238E27FC236}">
                <a16:creationId xmlns:a16="http://schemas.microsoft.com/office/drawing/2014/main" id="{7008EE71-A105-D6BF-F614-9D3F75CDFAC1}"/>
              </a:ext>
            </a:extLst>
          </p:cNvPr>
          <p:cNvSpPr/>
          <p:nvPr/>
        </p:nvSpPr>
        <p:spPr>
          <a:xfrm>
            <a:off x="2280847" y="2333880"/>
            <a:ext cx="4582305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u="sng" strike="noStrike" spc="-1" dirty="0">
                <a:solidFill>
                  <a:srgbClr val="204458"/>
                </a:solidFill>
                <a:latin typeface="Times New Roman"/>
                <a:ea typeface="DejaVu Sans"/>
              </a:rPr>
              <a:t>Thank You</a:t>
            </a:r>
            <a:endParaRPr lang="en-IN" sz="4800" b="0" u="sng" strike="noStrike" spc="-1" dirty="0">
              <a:solidFill>
                <a:srgbClr val="204458"/>
              </a:solidFill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6F980354-0AAA-47DA-9849-AAE5D747F4C1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6BD4C-6A1D-4946-ADA4-4F49519B7A08}"/>
              </a:ext>
            </a:extLst>
          </p:cNvPr>
          <p:cNvSpPr txBox="1"/>
          <p:nvPr/>
        </p:nvSpPr>
        <p:spPr>
          <a:xfrm>
            <a:off x="2627784" y="351568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IN" dirty="0"/>
              <a:t>Presented by Rudranil Roy</a:t>
            </a:r>
          </a:p>
        </p:txBody>
      </p:sp>
    </p:spTree>
    <p:extLst>
      <p:ext uri="{BB962C8B-B14F-4D97-AF65-F5344CB8AC3E}">
        <p14:creationId xmlns:p14="http://schemas.microsoft.com/office/powerpoint/2010/main" val="218712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94E6-B27A-49C6-A371-0B047B0C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960"/>
            <a:ext cx="8229240" cy="1234440"/>
          </a:xfrm>
        </p:spPr>
        <p:txBody>
          <a:bodyPr/>
          <a:lstStyle/>
          <a:p>
            <a:pPr algn="ctr"/>
            <a:r>
              <a:rPr lang="en-IN" sz="3200" b="1" u="sng" dirty="0">
                <a:solidFill>
                  <a:srgbClr val="204458"/>
                </a:solidFill>
              </a:rPr>
              <a:t>Understanding APIs, Scraping and Jarvis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E175D-1BE1-4FC4-B18E-AEA9905BA0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3340" y="1418400"/>
            <a:ext cx="8243100" cy="4680520"/>
          </a:xfr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>
                <a:solidFill>
                  <a:srgbClr val="0D525A"/>
                </a:solidFill>
              </a:rPr>
              <a:t>API: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525A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(Application Programming Interface)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set of rules that allows two software applications to communicate with each other. APIs provide a direct, structured, and official way to request and receive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>
                <a:solidFill>
                  <a:srgbClr val="0D525A"/>
                </a:solidFill>
                <a:latin typeface="+mn-lt"/>
              </a:rPr>
              <a:t>Web Scraping: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technique of automatically extracting information from websites. It is used when official APIs are not available, allowing data to be collected directly from web 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>
                <a:solidFill>
                  <a:srgbClr val="0D525A"/>
                </a:solidFill>
                <a:latin typeface="+mn-lt"/>
              </a:rPr>
              <a:t>Jarvis : </a:t>
            </a:r>
            <a:r>
              <a:rPr lang="en-US" sz="2000" dirty="0">
                <a:latin typeface="+mn-lt"/>
              </a:rPr>
              <a:t>Jarvis is a voice-controlled desktop assistant designed to perform tasks like fetching real-time weather, news updates, and other data</a:t>
            </a:r>
            <a:r>
              <a:rPr lang="en-US" sz="2000" dirty="0"/>
              <a:t>. </a:t>
            </a:r>
            <a:r>
              <a:rPr lang="en-US" sz="2000" dirty="0">
                <a:latin typeface="+mn-lt"/>
              </a:rPr>
              <a:t>Jarvis integrates both APIs and Web Scraping to deliver real-time information through voice interaction</a:t>
            </a:r>
            <a:r>
              <a:rPr lang="en-US" sz="1600" dirty="0">
                <a:latin typeface="+mn-lt"/>
              </a:rPr>
              <a:t>.</a:t>
            </a:r>
            <a:endParaRPr lang="en-IN" sz="2000" b="1" dirty="0">
              <a:solidFill>
                <a:srgbClr val="0D525A"/>
              </a:solidFill>
              <a:latin typeface="+mn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F8789EDB-C0BD-45D1-8A01-86B2FFD444CC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824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358E5-0841-4CE4-9094-6C5676C41225}"/>
              </a:ext>
            </a:extLst>
          </p:cNvPr>
          <p:cNvSpPr txBox="1"/>
          <p:nvPr/>
        </p:nvSpPr>
        <p:spPr>
          <a:xfrm>
            <a:off x="2816551" y="404664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204458"/>
                </a:solidFill>
                <a:cs typeface="Times New Roman" panose="02020603050405020304" pitchFamily="18" charset="0"/>
              </a:rPr>
              <a:t>Project Overview</a:t>
            </a:r>
            <a:endParaRPr lang="en-IN" sz="3200" b="1" u="sng" dirty="0">
              <a:solidFill>
                <a:srgbClr val="204458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F86878B6-56E5-4BDD-BE74-F0F1E53659F7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193FD-1BE2-4CC7-9EA3-862D80BEDFB4}"/>
              </a:ext>
            </a:extLst>
          </p:cNvPr>
          <p:cNvSpPr txBox="1"/>
          <p:nvPr/>
        </p:nvSpPr>
        <p:spPr>
          <a:xfrm>
            <a:off x="971600" y="2204864"/>
            <a:ext cx="65344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Integrate APIs and Web Scraping into a voice-controlled assistant.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Transform Jarvis into a smart tool for real-time data collection and automation.</a:t>
            </a:r>
          </a:p>
        </p:txBody>
      </p:sp>
    </p:spTree>
    <p:extLst>
      <p:ext uri="{BB962C8B-B14F-4D97-AF65-F5344CB8AC3E}">
        <p14:creationId xmlns:p14="http://schemas.microsoft.com/office/powerpoint/2010/main" val="25384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786E333-3B21-40F3-B3D0-F2A6FD16ABAA}"/>
              </a:ext>
            </a:extLst>
          </p:cNvPr>
          <p:cNvSpPr txBox="1">
            <a:spLocks/>
          </p:cNvSpPr>
          <p:nvPr/>
        </p:nvSpPr>
        <p:spPr>
          <a:xfrm>
            <a:off x="2265045" y="1179777"/>
            <a:ext cx="4613910" cy="459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F1A61-7D17-430C-B0EB-0FBDCF89CB8C}"/>
              </a:ext>
            </a:extLst>
          </p:cNvPr>
          <p:cNvSpPr txBox="1">
            <a:spLocks/>
          </p:cNvSpPr>
          <p:nvPr/>
        </p:nvSpPr>
        <p:spPr>
          <a:xfrm>
            <a:off x="919691" y="454849"/>
            <a:ext cx="7304617" cy="63652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3366"/>
                </a:solidFill>
              </a:defRPr>
            </a:pPr>
            <a:r>
              <a:rPr lang="en-IN" sz="3200" b="1" u="sng" dirty="0">
                <a:solidFill>
                  <a:srgbClr val="204458"/>
                </a:solidFill>
                <a:latin typeface="+mn-lt"/>
                <a:cs typeface="Times New Roman" panose="02020603050405020304" pitchFamily="18" charset="0"/>
              </a:rPr>
              <a:t>Topic Discussion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E0E946CE-8590-4244-96D4-2F0F281A4BAC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5432A-CA8D-4E33-BBFD-327512F746DD}"/>
              </a:ext>
            </a:extLst>
          </p:cNvPr>
          <p:cNvSpPr txBox="1"/>
          <p:nvPr/>
        </p:nvSpPr>
        <p:spPr>
          <a:xfrm>
            <a:off x="683568" y="1816304"/>
            <a:ext cx="80648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b="1" dirty="0">
                <a:solidFill>
                  <a:srgbClr val="0D525A"/>
                </a:solidFill>
              </a:rPr>
              <a:t>APIs: </a:t>
            </a:r>
            <a:r>
              <a:rPr lang="en-US" dirty="0"/>
              <a:t>Clean and official method to fetch structured data.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b="1" dirty="0">
                <a:solidFill>
                  <a:srgbClr val="0D525A"/>
                </a:solidFill>
              </a:rPr>
              <a:t>Web Scraping: </a:t>
            </a:r>
            <a:r>
              <a:rPr lang="en-US" dirty="0"/>
              <a:t>Extract useful information from websites directly when no API exists.</a:t>
            </a:r>
          </a:p>
          <a:p>
            <a:pPr>
              <a:defRPr sz="2000"/>
            </a:pPr>
            <a:br>
              <a:rPr lang="en-US" dirty="0"/>
            </a:br>
            <a:r>
              <a:rPr lang="en-US" dirty="0"/>
              <a:t>Together, they boost Jarvis's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65184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786E333-3B21-40F3-B3D0-F2A6FD16ABAA}"/>
              </a:ext>
            </a:extLst>
          </p:cNvPr>
          <p:cNvSpPr txBox="1">
            <a:spLocks/>
          </p:cNvSpPr>
          <p:nvPr/>
        </p:nvSpPr>
        <p:spPr>
          <a:xfrm>
            <a:off x="2265045" y="1179777"/>
            <a:ext cx="4613910" cy="459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F1A61-7D17-430C-B0EB-0FBDCF89CB8C}"/>
              </a:ext>
            </a:extLst>
          </p:cNvPr>
          <p:cNvSpPr txBox="1">
            <a:spLocks/>
          </p:cNvSpPr>
          <p:nvPr/>
        </p:nvSpPr>
        <p:spPr>
          <a:xfrm>
            <a:off x="933371" y="462351"/>
            <a:ext cx="7304617" cy="9472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3366"/>
                </a:solidFill>
              </a:defRPr>
            </a:pPr>
            <a:r>
              <a:rPr lang="en-IN" sz="3200" b="1" u="sng" dirty="0">
                <a:solidFill>
                  <a:srgbClr val="204458"/>
                </a:solidFill>
                <a:cs typeface="Times New Roman" panose="02020603050405020304" pitchFamily="18" charset="0"/>
              </a:rPr>
              <a:t>Objectives and Contributions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22F3AFAA-F906-4749-8A1E-41D5A18C2DBD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D5EE-3E4A-43E7-9CE6-22095DB43AE8}"/>
              </a:ext>
            </a:extLst>
          </p:cNvPr>
          <p:cNvSpPr txBox="1"/>
          <p:nvPr/>
        </p:nvSpPr>
        <p:spPr>
          <a:xfrm>
            <a:off x="1115616" y="1863205"/>
            <a:ext cx="741682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how APIs and Web Scraping work.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a Jarvis assistant that talks, searches, and fetches information.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Hands-on real-world examples.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217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786E333-3B21-40F3-B3D0-F2A6FD16ABAA}"/>
              </a:ext>
            </a:extLst>
          </p:cNvPr>
          <p:cNvSpPr txBox="1">
            <a:spLocks/>
          </p:cNvSpPr>
          <p:nvPr/>
        </p:nvSpPr>
        <p:spPr>
          <a:xfrm>
            <a:off x="2265045" y="1179777"/>
            <a:ext cx="4613910" cy="459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F1A61-7D17-430C-B0EB-0FBDCF89CB8C}"/>
              </a:ext>
            </a:extLst>
          </p:cNvPr>
          <p:cNvSpPr txBox="1">
            <a:spLocks/>
          </p:cNvSpPr>
          <p:nvPr/>
        </p:nvSpPr>
        <p:spPr>
          <a:xfrm>
            <a:off x="919691" y="462351"/>
            <a:ext cx="7304617" cy="9472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3366"/>
                </a:solidFill>
              </a:defRPr>
            </a:pPr>
            <a:r>
              <a:rPr lang="en-IN" sz="3200" b="1" u="sng" dirty="0">
                <a:solidFill>
                  <a:srgbClr val="204458"/>
                </a:solidFill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4332E723-809A-4020-864E-F84731F715F5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12FD9-3F77-4C55-ACFF-4A50B669E7BA}"/>
              </a:ext>
            </a:extLst>
          </p:cNvPr>
          <p:cNvSpPr txBox="1"/>
          <p:nvPr/>
        </p:nvSpPr>
        <p:spPr>
          <a:xfrm>
            <a:off x="919690" y="1639499"/>
            <a:ext cx="73046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525A"/>
                </a:solidFill>
              </a:rPr>
              <a:t>You say:</a:t>
            </a:r>
            <a:r>
              <a:rPr lang="en-US" sz="2000" dirty="0"/>
              <a:t> "Jarvis, what's the weather in Bolpur"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525A"/>
                </a:solidFill>
              </a:rPr>
              <a:t>Jarvis uses OpenWeatherMap API for live weather:</a:t>
            </a:r>
            <a:r>
              <a:rPr lang="en-US" sz="2000" dirty="0"/>
              <a:t> "It's 28°C with light rain in Santiniketan."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525A"/>
                </a:solidFill>
              </a:rPr>
              <a:t>You say: </a:t>
            </a:r>
            <a:r>
              <a:rPr lang="en-US" sz="2000" dirty="0"/>
              <a:t>"Jarvis, tell me today's top cricket news!“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25A"/>
                </a:solidFill>
              </a:rPr>
              <a:t>No free API for cricket news, so Jarvis scrapes ESPN CricInfo: </a:t>
            </a:r>
            <a:r>
              <a:rPr lang="en-IN" sz="2000" dirty="0"/>
              <a:t>"Kolkata Knight Riders beat Chennai Super Kings by 7 runs!"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8128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4"/>
          <p:cNvSpPr/>
          <p:nvPr/>
        </p:nvSpPr>
        <p:spPr>
          <a:xfrm>
            <a:off x="8686800" y="95760"/>
            <a:ext cx="4078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1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4D9FE55-9DBF-B69E-2EA5-7F4D2955AB4F}"/>
              </a:ext>
            </a:extLst>
          </p:cNvPr>
          <p:cNvSpPr/>
          <p:nvPr/>
        </p:nvSpPr>
        <p:spPr>
          <a:xfrm>
            <a:off x="686700" y="240323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u="sng" strike="noStrike" spc="-1" dirty="0">
                <a:solidFill>
                  <a:srgbClr val="204458"/>
                </a:solidFill>
                <a:latin typeface="+mj-lt"/>
                <a:ea typeface="DejaVu Sans"/>
              </a:rPr>
              <a:t>Problem Definition</a:t>
            </a:r>
            <a:endParaRPr lang="en-IN" sz="3200" b="1" u="sng" strike="noStrike" spc="-1" dirty="0">
              <a:solidFill>
                <a:srgbClr val="204458"/>
              </a:solidFill>
              <a:latin typeface="+mj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8A28EBB4-FDEB-4DBF-8989-33EA0DDD495F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54FE0-1826-4FD5-994A-671C474A579D}"/>
              </a:ext>
            </a:extLst>
          </p:cNvPr>
          <p:cNvSpPr txBox="1"/>
          <p:nvPr/>
        </p:nvSpPr>
        <p:spPr>
          <a:xfrm>
            <a:off x="755576" y="2121886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z="2400" dirty="0"/>
              <a:t>How to make a desktop assistant retrieve real-time information accurately using both APIs and Web Scraping?</a:t>
            </a:r>
          </a:p>
        </p:txBody>
      </p:sp>
    </p:spTree>
    <p:extLst>
      <p:ext uri="{BB962C8B-B14F-4D97-AF65-F5344CB8AC3E}">
        <p14:creationId xmlns:p14="http://schemas.microsoft.com/office/powerpoint/2010/main" val="223183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4"/>
          <p:cNvSpPr/>
          <p:nvPr/>
        </p:nvSpPr>
        <p:spPr>
          <a:xfrm>
            <a:off x="8686800" y="95760"/>
            <a:ext cx="4078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4D9FE55-9DBF-B69E-2EA5-7F4D2955AB4F}"/>
              </a:ext>
            </a:extLst>
          </p:cNvPr>
          <p:cNvSpPr/>
          <p:nvPr/>
        </p:nvSpPr>
        <p:spPr>
          <a:xfrm>
            <a:off x="686700" y="250657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u="sng" strike="noStrike" spc="-1" dirty="0">
                <a:solidFill>
                  <a:srgbClr val="204458"/>
                </a:solidFill>
                <a:latin typeface="+mj-lt"/>
                <a:ea typeface="DejaVu Sans"/>
              </a:rPr>
              <a:t>Experimental Setup</a:t>
            </a:r>
            <a:endParaRPr lang="en-IN" sz="3200" b="0" u="sng" strike="noStrike" spc="-1" dirty="0">
              <a:solidFill>
                <a:srgbClr val="204458"/>
              </a:solidFill>
              <a:latin typeface="+mj-lt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591919FF-637E-47A5-AB2D-CBF6983A786D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4A4DA-1180-4A1C-B88F-77878F0D84B6}"/>
              </a:ext>
            </a:extLst>
          </p:cNvPr>
          <p:cNvSpPr txBox="1"/>
          <p:nvPr/>
        </p:nvSpPr>
        <p:spPr>
          <a:xfrm>
            <a:off x="643892" y="1994416"/>
            <a:ext cx="78457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25A"/>
                </a:solidFill>
              </a:rPr>
              <a:t>Libraries: </a:t>
            </a:r>
            <a:r>
              <a:rPr lang="en-IN" sz="2000" dirty="0"/>
              <a:t>requests, BeautifulSoup4, speech_recognition,                                                              pyttsx3, webbrowser.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25A"/>
                </a:solidFill>
              </a:rPr>
              <a:t>Tools: </a:t>
            </a:r>
            <a:r>
              <a:rPr lang="en-IN" sz="2000" dirty="0"/>
              <a:t>Microphone for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25A"/>
                </a:solidFill>
              </a:rPr>
              <a:t>Platforms: </a:t>
            </a:r>
            <a:r>
              <a:rPr lang="en-IN" sz="2000" dirty="0"/>
              <a:t>OpenWeatherMap API, CricInfo website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40911B22-960F-52D8-CC19-482FF2A731F5}"/>
              </a:ext>
            </a:extLst>
          </p:cNvPr>
          <p:cNvSpPr/>
          <p:nvPr/>
        </p:nvSpPr>
        <p:spPr>
          <a:xfrm>
            <a:off x="686700" y="190773"/>
            <a:ext cx="7770600" cy="1186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u="sng" kern="0" dirty="0">
                <a:solidFill>
                  <a:srgbClr val="204458"/>
                </a:solidFill>
                <a:latin typeface="+mj-lt"/>
                <a:cs typeface="Times New Roman" panose="02020603050405020304" pitchFamily="18" charset="0"/>
              </a:rPr>
              <a:t>Case Study</a:t>
            </a:r>
            <a:endParaRPr lang="en-IN" sz="3200" b="1" u="sng" strike="noStrike" spc="-1" dirty="0">
              <a:solidFill>
                <a:srgbClr val="204458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BA09D0E4-A6EE-43B6-A6D2-7C6C6BE50C89}"/>
              </a:ext>
            </a:extLst>
          </p:cNvPr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77530-A81C-4CB6-AC32-D9836AA80ACC}"/>
              </a:ext>
            </a:extLst>
          </p:cNvPr>
          <p:cNvSpPr txBox="1"/>
          <p:nvPr/>
        </p:nvSpPr>
        <p:spPr>
          <a:xfrm>
            <a:off x="1138424" y="2058765"/>
            <a:ext cx="689451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D525A"/>
                </a:solidFill>
              </a:rPr>
              <a:t>Jarvis performs multiple tasks:</a:t>
            </a:r>
          </a:p>
          <a:p>
            <a:endParaRPr lang="en-US" sz="2400" b="1" dirty="0">
              <a:solidFill>
                <a:srgbClr val="0D525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Fetch weather using API.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Fetch cricket news using Web Scraping.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Assist user by performing relevant tasks.</a:t>
            </a:r>
          </a:p>
        </p:txBody>
      </p:sp>
    </p:spTree>
    <p:extLst>
      <p:ext uri="{BB962C8B-B14F-4D97-AF65-F5344CB8AC3E}">
        <p14:creationId xmlns:p14="http://schemas.microsoft.com/office/powerpoint/2010/main" val="32190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476</Words>
  <Application>Microsoft Office PowerPoint</Application>
  <PresentationFormat>On-screen Show (4:3)</PresentationFormat>
  <Paragraphs>75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Understanding APIs, Scraping and Jarvis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rudranil roy</cp:lastModifiedBy>
  <cp:revision>122</cp:revision>
  <dcterms:modified xsi:type="dcterms:W3CDTF">2025-05-02T15:47:34Z</dcterms:modified>
  <dc:language>en-IN</dc:language>
</cp:coreProperties>
</file>