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Bebas Neue"/>
      <p:regular r:id="rId26"/>
    </p:embeddedFont>
    <p:embeddedFont>
      <p:font typeface="IBM Plex Sans Condense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slide" Target="slides/slide21.xml"/><Relationship Id="rId28" Type="http://schemas.openxmlformats.org/officeDocument/2006/relationships/font" Target="fonts/IBMPlexSansCondensed-bold.fntdata"/><Relationship Id="rId27" Type="http://schemas.openxmlformats.org/officeDocument/2006/relationships/font" Target="fonts/IBMPlexSansCondense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Condense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IBMPlexSansCondense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6f0c6d3e8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6f0c6d3e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6f0c6d3e8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6f0c6d3e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f0c6d3e8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f0c6d3e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6f0c6d3e8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6f0c6d3e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6f0c6d3e8_1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6f0c6d3e8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6f0c6d3e8_0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b6f0c6d3e8_0_3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b6f0c6d3e8_0_3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6f0c6d3e8_0_4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6f0c6d3e8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6f0c6d3e8_1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b6f0c6d3e8_1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309" name="Google Shape;309;gb6f0c6d3e8_1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f0c6d3e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f0c6d3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6f0c6d3e8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6f0c6d3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6f0c6d3e8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6f0c6d3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4FC68"/>
            </a:gs>
            <a:gs pos="58000">
              <a:schemeClr val="accent2"/>
            </a:gs>
            <a:gs pos="100000">
              <a:schemeClr val="accent2"/>
            </a:gs>
          </a:gsLst>
          <a:path path="circle">
            <a:fillToRect l="100%" t="100%"/>
          </a:path>
          <a:tileRect b="-100%" r="-100%"/>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779100" y="1517488"/>
            <a:ext cx="4960500" cy="16281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 name="Google Shape;13;p3"/>
          <p:cNvSpPr txBox="1"/>
          <p:nvPr>
            <p:ph idx="1" type="subTitle"/>
          </p:nvPr>
        </p:nvSpPr>
        <p:spPr>
          <a:xfrm>
            <a:off x="779100" y="3242313"/>
            <a:ext cx="4960500" cy="383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E659"/>
            </a:gs>
            <a:gs pos="58000">
              <a:schemeClr val="accent4"/>
            </a:gs>
            <a:gs pos="100000">
              <a:schemeClr val="accent4"/>
            </a:gs>
          </a:gsLst>
          <a:path path="circle">
            <a:fillToRect l="100%" t="100%"/>
          </a:path>
          <a:tileRect b="-100%" r="-100%"/>
        </a:gradFill>
      </p:bgPr>
    </p:bg>
    <p:spTree>
      <p:nvGrpSpPr>
        <p:cNvPr id="14" name="Shape 14"/>
        <p:cNvGrpSpPr/>
        <p:nvPr/>
      </p:nvGrpSpPr>
      <p:grpSpPr>
        <a:xfrm>
          <a:off x="0" y="0"/>
          <a:ext cx="0" cy="0"/>
          <a:chOff x="0" y="0"/>
          <a:chExt cx="0" cy="0"/>
        </a:xfrm>
      </p:grpSpPr>
      <p:sp>
        <p:nvSpPr>
          <p:cNvPr id="15" name="Google Shape;15;p4"/>
          <p:cNvSpPr/>
          <p:nvPr/>
        </p:nvSpPr>
        <p:spPr>
          <a:xfrm>
            <a:off x="781775" y="768275"/>
            <a:ext cx="6652425" cy="3622950"/>
          </a:xfrm>
          <a:custGeom>
            <a:rect b="b" l="l" r="r" t="t"/>
            <a:pathLst>
              <a:path extrusionOk="0" h="144918" w="266097">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 t="100%"/>
            </a:path>
            <a:tileRect b="-100%" r="-100%"/>
          </a:gradFill>
          <a:ln>
            <a:noFill/>
          </a:ln>
          <a:effectLst>
            <a:outerShdw blurRad="57150" rotWithShape="0" algn="bl" dir="5400000" dist="19050">
              <a:schemeClr val="dk1">
                <a:alpha val="30000"/>
              </a:schemeClr>
            </a:outerShdw>
          </a:effectLst>
        </p:spPr>
      </p:sp>
      <p:sp>
        <p:nvSpPr>
          <p:cNvPr id="16" name="Google Shape;16;p4"/>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lvl1pPr indent="-419100" lvl="0" marL="457200" rtl="0">
              <a:spcBef>
                <a:spcPts val="0"/>
              </a:spcBef>
              <a:spcAft>
                <a:spcPts val="0"/>
              </a:spcAft>
              <a:buSzPts val="3000"/>
              <a:buChar char="▪"/>
              <a:defRPr i="1" sz="3000"/>
            </a:lvl1pPr>
            <a:lvl2pPr indent="-419100" lvl="1" marL="914400" rtl="0">
              <a:spcBef>
                <a:spcPts val="800"/>
              </a:spcBef>
              <a:spcAft>
                <a:spcPts val="0"/>
              </a:spcAft>
              <a:buSzPts val="3000"/>
              <a:buChar char="▫"/>
              <a:defRPr i="1" sz="3000"/>
            </a:lvl2pPr>
            <a:lvl3pPr indent="-419100" lvl="2" marL="1371600" rtl="0">
              <a:spcBef>
                <a:spcPts val="800"/>
              </a:spcBef>
              <a:spcAft>
                <a:spcPts val="0"/>
              </a:spcAft>
              <a:buSzPts val="3000"/>
              <a:buChar char="⬝"/>
              <a:defRPr i="1" sz="3000"/>
            </a:lvl3pPr>
            <a:lvl4pPr indent="-419100" lvl="3" marL="1828800" rtl="0">
              <a:spcBef>
                <a:spcPts val="800"/>
              </a:spcBef>
              <a:spcAft>
                <a:spcPts val="0"/>
              </a:spcAft>
              <a:buSzPts val="3000"/>
              <a:buChar char="⬞"/>
              <a:defRPr i="1" sz="3000"/>
            </a:lvl4pPr>
            <a:lvl5pPr indent="-419100" lvl="4" marL="2286000" rtl="0">
              <a:spcBef>
                <a:spcPts val="800"/>
              </a:spcBef>
              <a:spcAft>
                <a:spcPts val="0"/>
              </a:spcAft>
              <a:buSzPts val="3000"/>
              <a:buChar char="○"/>
              <a:defRPr i="1" sz="3000"/>
            </a:lvl5pPr>
            <a:lvl6pPr indent="-419100" lvl="5" marL="2743200" rtl="0">
              <a:spcBef>
                <a:spcPts val="800"/>
              </a:spcBef>
              <a:spcAft>
                <a:spcPts val="0"/>
              </a:spcAft>
              <a:buSzPts val="3000"/>
              <a:buChar char="■"/>
              <a:defRPr i="1" sz="3000"/>
            </a:lvl6pPr>
            <a:lvl7pPr indent="-419100" lvl="6" marL="3200400" rtl="0">
              <a:spcBef>
                <a:spcPts val="800"/>
              </a:spcBef>
              <a:spcAft>
                <a:spcPts val="0"/>
              </a:spcAft>
              <a:buSzPts val="3000"/>
              <a:buChar char="●"/>
              <a:defRPr i="1" sz="3000"/>
            </a:lvl7pPr>
            <a:lvl8pPr indent="-419100" lvl="7" marL="3657600" rtl="0">
              <a:spcBef>
                <a:spcPts val="800"/>
              </a:spcBef>
              <a:spcAft>
                <a:spcPts val="0"/>
              </a:spcAft>
              <a:buSzPts val="3000"/>
              <a:buChar char="○"/>
              <a:defRPr i="1" sz="3000"/>
            </a:lvl8pPr>
            <a:lvl9pPr indent="-419100" lvl="8" marL="4114800" rtl="0">
              <a:spcBef>
                <a:spcPts val="800"/>
              </a:spcBef>
              <a:spcAft>
                <a:spcPts val="800"/>
              </a:spcAft>
              <a:buSzPts val="3000"/>
              <a:buChar char="■"/>
              <a:defRPr i="1" sz="3000"/>
            </a:lvl9pPr>
          </a:lstStyle>
          <a:p/>
        </p:txBody>
      </p:sp>
      <p:sp>
        <p:nvSpPr>
          <p:cNvPr id="17" name="Google Shape;17;p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FF9F4D"/>
            </a:gs>
            <a:gs pos="58000">
              <a:schemeClr val="accent5"/>
            </a:gs>
            <a:gs pos="100000">
              <a:schemeClr val="accent5"/>
            </a:gs>
          </a:gsLst>
          <a:path path="circle">
            <a:fillToRect l="100%" t="100%"/>
          </a:path>
          <a:tileRect b="-100%" r="-100%"/>
        </a:grad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 name="Google Shape;20;p5"/>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1" name="Google Shape;21;p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9FFAFF"/>
            </a:gs>
            <a:gs pos="58000">
              <a:schemeClr val="accent1"/>
            </a:gs>
            <a:gs pos="100000">
              <a:schemeClr val="accent1"/>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4" name="Google Shape;24;p6"/>
          <p:cNvSpPr txBox="1"/>
          <p:nvPr>
            <p:ph idx="1" type="body"/>
          </p:nvPr>
        </p:nvSpPr>
        <p:spPr>
          <a:xfrm>
            <a:off x="77910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5" name="Google Shape;25;p6"/>
          <p:cNvSpPr txBox="1"/>
          <p:nvPr>
            <p:ph idx="2" type="body"/>
          </p:nvPr>
        </p:nvSpPr>
        <p:spPr>
          <a:xfrm>
            <a:off x="342991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6" name="Google Shape;26;p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F4FC68"/>
            </a:gs>
            <a:gs pos="58000">
              <a:schemeClr val="accent2"/>
            </a:gs>
            <a:gs pos="100000">
              <a:schemeClr val="accent2"/>
            </a:gs>
          </a:gsLst>
          <a:path path="circle">
            <a:fillToRect l="100%" t="100%"/>
          </a:path>
          <a:tileRect b="-100%" r="-100%"/>
        </a:grad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 name="Google Shape;29;p7"/>
          <p:cNvSpPr txBox="1"/>
          <p:nvPr>
            <p:ph idx="1" type="body"/>
          </p:nvPr>
        </p:nvSpPr>
        <p:spPr>
          <a:xfrm>
            <a:off x="779100"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0" name="Google Shape;30;p7"/>
          <p:cNvSpPr txBox="1"/>
          <p:nvPr>
            <p:ph idx="2" type="body"/>
          </p:nvPr>
        </p:nvSpPr>
        <p:spPr>
          <a:xfrm>
            <a:off x="2854792"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1" name="Google Shape;31;p7"/>
          <p:cNvSpPr txBox="1"/>
          <p:nvPr>
            <p:ph idx="3" type="body"/>
          </p:nvPr>
        </p:nvSpPr>
        <p:spPr>
          <a:xfrm>
            <a:off x="4930485"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2" name="Google Shape;32;p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E659"/>
            </a:gs>
            <a:gs pos="58000">
              <a:schemeClr val="accent4"/>
            </a:gs>
            <a:gs pos="100000">
              <a:schemeClr val="accent4"/>
            </a:gs>
          </a:gsLst>
          <a:path path="circle">
            <a:fillToRect l="100%" t="100%"/>
          </a:path>
          <a:tileRect b="-100%" r="-100%"/>
        </a:gra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5" name="Google Shape;35;p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58000">
              <a:schemeClr val="dk2"/>
            </a:gs>
            <a:gs pos="100000">
              <a:schemeClr val="dk2"/>
            </a:gs>
          </a:gsLst>
          <a:path path="circle">
            <a:fillToRect l="100%" t="100%"/>
          </a:path>
          <a:tileRect b="-100%" r="-100%"/>
        </a:gradFill>
      </p:bgPr>
    </p:bg>
    <p:spTree>
      <p:nvGrpSpPr>
        <p:cNvPr id="36" name="Shape 36"/>
        <p:cNvGrpSpPr/>
        <p:nvPr/>
      </p:nvGrpSpPr>
      <p:grpSpPr>
        <a:xfrm>
          <a:off x="0" y="0"/>
          <a:ext cx="0" cy="0"/>
          <a:chOff x="0" y="0"/>
          <a:chExt cx="0" cy="0"/>
        </a:xfrm>
      </p:grpSpPr>
      <p:sp>
        <p:nvSpPr>
          <p:cNvPr id="37" name="Google Shape;37;p9"/>
          <p:cNvSpPr txBox="1"/>
          <p:nvPr>
            <p:ph idx="1" type="body"/>
          </p:nvPr>
        </p:nvSpPr>
        <p:spPr>
          <a:xfrm>
            <a:off x="855300" y="4177700"/>
            <a:ext cx="7433400" cy="316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38" name="Google Shape;38;p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44506E"/>
            </a:gs>
            <a:gs pos="58000">
              <a:schemeClr val="dk1"/>
            </a:gs>
            <a:gs pos="100000">
              <a:schemeClr val="dk1"/>
            </a:gs>
          </a:gsLst>
          <a:path path="circle">
            <a:fillToRect l="100%" t="100%"/>
          </a:path>
          <a:tileRect b="-100%" r="-100%"/>
        </a:gradFill>
      </p:bgPr>
    </p:bg>
    <p:spTree>
      <p:nvGrpSpPr>
        <p:cNvPr id="39" name="Shape 39"/>
        <p:cNvGrpSpPr/>
        <p:nvPr/>
      </p:nvGrpSpPr>
      <p:grpSpPr>
        <a:xfrm>
          <a:off x="0" y="0"/>
          <a:ext cx="0" cy="0"/>
          <a:chOff x="0" y="0"/>
          <a:chExt cx="0" cy="0"/>
        </a:xfrm>
      </p:grpSpPr>
      <p:sp>
        <p:nvSpPr>
          <p:cNvPr id="40" name="Google Shape;40;p1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9FFAFF"/>
            </a:gs>
            <a:gs pos="58000">
              <a:schemeClr val="accent1"/>
            </a:gs>
            <a:gs pos="100000">
              <a:schemeClr val="accent1"/>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759800"/>
            <a:ext cx="7593300" cy="3963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779100" y="1277748"/>
            <a:ext cx="49755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indent="-381000" lvl="1" marL="914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indent="-381000" lvl="2" marL="1371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indent="-381000" lvl="3" marL="18288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indent="-381000" lvl="4" marL="2286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indent="-381000" lvl="5" marL="27432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indent="-381000" lvl="6" marL="3200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indent="-381000" lvl="7" marL="3657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indent="-381000" lvl="8" marL="41148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p:txBody>
      </p:sp>
      <p:sp>
        <p:nvSpPr>
          <p:cNvPr id="8" name="Google Shape;8;p1"/>
          <p:cNvSpPr txBox="1"/>
          <p:nvPr>
            <p:ph idx="12" type="sldNum"/>
          </p:nvPr>
        </p:nvSpPr>
        <p:spPr>
          <a:xfrm>
            <a:off x="8404375" y="4643093"/>
            <a:ext cx="548700" cy="3168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indent="0" lvl="0"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indent="0" lvl="1"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indent="0" lvl="2"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indent="0" lvl="3"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indent="0" lvl="4"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indent="0" lvl="5"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indent="0" lvl="6"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indent="0" lvl="7"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indent="0" lvl="8"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indent="0" lvl="0" marL="0" rtl="0" algn="r">
              <a:spcBef>
                <a:spcPts val="0"/>
              </a:spcBef>
              <a:spcAft>
                <a:spcPts val="0"/>
              </a:spcAft>
              <a:buClr>
                <a:schemeClr val="lt1"/>
              </a:buClr>
              <a:buSzPts val="1800"/>
              <a:buFont typeface="Bebas Neue"/>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44" name="Shape 44"/>
        <p:cNvGrpSpPr/>
        <p:nvPr/>
      </p:nvGrpSpPr>
      <p:grpSpPr>
        <a:xfrm>
          <a:off x="0" y="0"/>
          <a:ext cx="0" cy="0"/>
          <a:chOff x="0" y="0"/>
          <a:chExt cx="0" cy="0"/>
        </a:xfrm>
      </p:grpSpPr>
      <p:pic>
        <p:nvPicPr>
          <p:cNvPr id="45" name="Google Shape;45;p11"/>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46" name="Google Shape;46;p11"/>
          <p:cNvPicPr preferRelativeResize="0"/>
          <p:nvPr/>
        </p:nvPicPr>
        <p:blipFill>
          <a:blip r:embed="rId4">
            <a:alphaModFix/>
          </a:blip>
          <a:stretch>
            <a:fillRect/>
          </a:stretch>
        </p:blipFill>
        <p:spPr>
          <a:xfrm>
            <a:off x="5910177" y="1129286"/>
            <a:ext cx="2904825" cy="3705499"/>
          </a:xfrm>
          <a:prstGeom prst="rect">
            <a:avLst/>
          </a:prstGeom>
          <a:noFill/>
          <a:ln>
            <a:noFill/>
          </a:ln>
        </p:spPr>
      </p:pic>
      <p:sp>
        <p:nvSpPr>
          <p:cNvPr id="47" name="Google Shape;47;p1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8" name="Google Shape;48;p11"/>
          <p:cNvGrpSpPr/>
          <p:nvPr/>
        </p:nvGrpSpPr>
        <p:grpSpPr>
          <a:xfrm>
            <a:off x="6986537" y="1317174"/>
            <a:ext cx="358351" cy="298118"/>
            <a:chOff x="1926350" y="995225"/>
            <a:chExt cx="428650" cy="356600"/>
          </a:xfrm>
        </p:grpSpPr>
        <p:sp>
          <p:nvSpPr>
            <p:cNvPr id="49" name="Google Shape;49;p11"/>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 name="Google Shape;50;p11"/>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 name="Google Shape;51;p11"/>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 name="Google Shape;52;p11"/>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3" name="Google Shape;53;p11"/>
          <p:cNvSpPr txBox="1"/>
          <p:nvPr>
            <p:ph idx="4294967295" type="ctrTitle"/>
          </p:nvPr>
        </p:nvSpPr>
        <p:spPr>
          <a:xfrm>
            <a:off x="1134175" y="479363"/>
            <a:ext cx="4534500" cy="1285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9600">
                <a:solidFill>
                  <a:schemeClr val="lt2"/>
                </a:solidFill>
              </a:rPr>
              <a:t>Hello!</a:t>
            </a:r>
            <a:endParaRPr sz="9600">
              <a:solidFill>
                <a:schemeClr val="lt2"/>
              </a:solidFill>
            </a:endParaRPr>
          </a:p>
        </p:txBody>
      </p:sp>
      <p:sp>
        <p:nvSpPr>
          <p:cNvPr id="54" name="Google Shape;54;p11"/>
          <p:cNvSpPr txBox="1"/>
          <p:nvPr/>
        </p:nvSpPr>
        <p:spPr>
          <a:xfrm>
            <a:off x="892675" y="2231675"/>
            <a:ext cx="5017500" cy="160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rgbClr val="00FFFF"/>
                </a:solidFill>
                <a:latin typeface="IBM Plex Sans Condensed"/>
                <a:ea typeface="IBM Plex Sans Condensed"/>
                <a:cs typeface="IBM Plex Sans Condensed"/>
                <a:sym typeface="IBM Plex Sans Condensed"/>
              </a:rPr>
              <a:t>I am Rudransh Gupta</a:t>
            </a:r>
            <a:endParaRPr b="1" sz="2600">
              <a:solidFill>
                <a:srgbClr val="00FFFF"/>
              </a:solidFill>
              <a:latin typeface="IBM Plex Sans Condensed"/>
              <a:ea typeface="IBM Plex Sans Condensed"/>
              <a:cs typeface="IBM Plex Sans Condensed"/>
              <a:sym typeface="IBM Plex Sans Condensed"/>
            </a:endParaRPr>
          </a:p>
          <a:p>
            <a:pPr indent="0" lvl="0" marL="0" rtl="0" algn="ctr">
              <a:spcBef>
                <a:spcPts val="0"/>
              </a:spcBef>
              <a:spcAft>
                <a:spcPts val="0"/>
              </a:spcAft>
              <a:buNone/>
            </a:pPr>
            <a:r>
              <a:rPr b="1" lang="en" sz="2600">
                <a:solidFill>
                  <a:srgbClr val="00FFFF"/>
                </a:solidFill>
                <a:latin typeface="IBM Plex Sans Condensed"/>
                <a:ea typeface="IBM Plex Sans Condensed"/>
                <a:cs typeface="IBM Plex Sans Condensed"/>
                <a:sym typeface="IBM Plex Sans Condensed"/>
              </a:rPr>
              <a:t>You can contact me at</a:t>
            </a:r>
            <a:endParaRPr b="1" sz="2600">
              <a:solidFill>
                <a:srgbClr val="00FFFF"/>
              </a:solidFill>
              <a:latin typeface="IBM Plex Sans Condensed"/>
              <a:ea typeface="IBM Plex Sans Condensed"/>
              <a:cs typeface="IBM Plex Sans Condensed"/>
              <a:sym typeface="IBM Plex Sans Condensed"/>
            </a:endParaRPr>
          </a:p>
          <a:p>
            <a:pPr indent="0" lvl="0" marL="0" rtl="0" algn="ctr">
              <a:spcBef>
                <a:spcPts val="0"/>
              </a:spcBef>
              <a:spcAft>
                <a:spcPts val="0"/>
              </a:spcAft>
              <a:buNone/>
            </a:pPr>
            <a:r>
              <a:rPr b="1" lang="en" sz="2600" u="sng">
                <a:solidFill>
                  <a:srgbClr val="00FFFF"/>
                </a:solidFill>
                <a:latin typeface="IBM Plex Sans Condensed"/>
                <a:ea typeface="IBM Plex Sans Condensed"/>
                <a:cs typeface="IBM Plex Sans Condensed"/>
                <a:sym typeface="IBM Plex Sans Condensed"/>
              </a:rPr>
              <a:t>+(91) 8209812294</a:t>
            </a:r>
            <a:endParaRPr b="1" sz="2600" u="sng">
              <a:solidFill>
                <a:srgbClr val="00FFFF"/>
              </a:solidFill>
              <a:latin typeface="IBM Plex Sans Condensed"/>
              <a:ea typeface="IBM Plex Sans Condensed"/>
              <a:cs typeface="IBM Plex Sans Condensed"/>
              <a:sym typeface="IBM Plex Sans Condensed"/>
            </a:endParaRPr>
          </a:p>
          <a:p>
            <a:pPr indent="0" lvl="0" marL="0" rtl="0" algn="ctr">
              <a:spcBef>
                <a:spcPts val="0"/>
              </a:spcBef>
              <a:spcAft>
                <a:spcPts val="0"/>
              </a:spcAft>
              <a:buNone/>
            </a:pPr>
            <a:r>
              <a:t/>
            </a:r>
            <a:endParaRPr b="1">
              <a:solidFill>
                <a:srgbClr val="00FFFF"/>
              </a:solidFill>
              <a:latin typeface="IBM Plex Sans Condensed"/>
              <a:ea typeface="IBM Plex Sans Condensed"/>
              <a:cs typeface="IBM Plex Sans Condensed"/>
              <a:sym typeface="IBM Plex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58000">
              <a:schemeClr val="dk2"/>
            </a:gs>
            <a:gs pos="100000">
              <a:schemeClr val="dk2"/>
            </a:gs>
          </a:gsLst>
          <a:path path="circle">
            <a:fillToRect l="100%" t="100%"/>
          </a:path>
          <a:tileRect b="-100%" r="-100%"/>
        </a:gradFill>
      </p:bgPr>
    </p:bg>
    <p:spTree>
      <p:nvGrpSpPr>
        <p:cNvPr id="141" name="Shape 141"/>
        <p:cNvGrpSpPr/>
        <p:nvPr/>
      </p:nvGrpSpPr>
      <p:grpSpPr>
        <a:xfrm>
          <a:off x="0" y="0"/>
          <a:ext cx="0" cy="0"/>
          <a:chOff x="0" y="0"/>
          <a:chExt cx="0" cy="0"/>
        </a:xfrm>
      </p:grpSpPr>
      <p:sp>
        <p:nvSpPr>
          <p:cNvPr id="142" name="Google Shape;142;p20"/>
          <p:cNvSpPr txBox="1"/>
          <p:nvPr>
            <p:ph type="ctrTitle"/>
          </p:nvPr>
        </p:nvSpPr>
        <p:spPr>
          <a:xfrm>
            <a:off x="244425" y="125350"/>
            <a:ext cx="5750700" cy="102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600"/>
              <a:t>What is a Context Manager ?? </a:t>
            </a:r>
            <a:endParaRPr sz="4600"/>
          </a:p>
        </p:txBody>
      </p:sp>
      <p:sp>
        <p:nvSpPr>
          <p:cNvPr id="143" name="Google Shape;143;p20"/>
          <p:cNvSpPr txBox="1"/>
          <p:nvPr>
            <p:ph idx="1" type="subTitle"/>
          </p:nvPr>
        </p:nvSpPr>
        <p:spPr>
          <a:xfrm>
            <a:off x="180650" y="1264675"/>
            <a:ext cx="5814600" cy="364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rgbClr val="660000"/>
                </a:solidFill>
              </a:rPr>
              <a:t>In simple words it’s basically an object which controls the environment seen in a </a:t>
            </a:r>
            <a:r>
              <a:rPr b="1" lang="en" sz="2200">
                <a:solidFill>
                  <a:srgbClr val="660000"/>
                </a:solidFill>
              </a:rPr>
              <a:t>With </a:t>
            </a:r>
            <a:r>
              <a:rPr lang="en" sz="2200">
                <a:solidFill>
                  <a:srgbClr val="660000"/>
                </a:solidFill>
              </a:rPr>
              <a:t>statement by defining </a:t>
            </a:r>
            <a:r>
              <a:rPr b="1" lang="en" sz="2200">
                <a:solidFill>
                  <a:srgbClr val="660000"/>
                </a:solidFill>
              </a:rPr>
              <a:t>__enter__()</a:t>
            </a:r>
            <a:r>
              <a:rPr lang="en" sz="2200">
                <a:solidFill>
                  <a:srgbClr val="660000"/>
                </a:solidFill>
              </a:rPr>
              <a:t> and </a:t>
            </a:r>
            <a:r>
              <a:rPr b="1" lang="en" sz="2200">
                <a:solidFill>
                  <a:srgbClr val="660000"/>
                </a:solidFill>
              </a:rPr>
              <a:t>__exit__()</a:t>
            </a:r>
            <a:r>
              <a:rPr lang="en" sz="2200">
                <a:solidFill>
                  <a:srgbClr val="660000"/>
                </a:solidFill>
              </a:rPr>
              <a:t> methods.</a:t>
            </a:r>
            <a:endParaRPr sz="2200">
              <a:solidFill>
                <a:srgbClr val="660000"/>
              </a:solidFill>
            </a:endParaRPr>
          </a:p>
          <a:p>
            <a:pPr indent="0" lvl="0" marL="0" rtl="0" algn="l">
              <a:spcBef>
                <a:spcPts val="800"/>
              </a:spcBef>
              <a:spcAft>
                <a:spcPts val="0"/>
              </a:spcAft>
              <a:buNone/>
            </a:pPr>
            <a:r>
              <a:rPr lang="en" sz="2200">
                <a:solidFill>
                  <a:srgbClr val="660000"/>
                </a:solidFill>
              </a:rPr>
              <a:t>The </a:t>
            </a:r>
            <a:r>
              <a:rPr b="1" lang="en" sz="2200">
                <a:solidFill>
                  <a:srgbClr val="660000"/>
                </a:solidFill>
              </a:rPr>
              <a:t>With</a:t>
            </a:r>
            <a:r>
              <a:rPr lang="en" sz="2200">
                <a:solidFill>
                  <a:srgbClr val="660000"/>
                </a:solidFill>
              </a:rPr>
              <a:t> keyword when evaluated should result in an object that performs context management.   </a:t>
            </a:r>
            <a:endParaRPr sz="2200">
              <a:solidFill>
                <a:srgbClr val="660000"/>
              </a:solidFill>
            </a:endParaRPr>
          </a:p>
          <a:p>
            <a:pPr indent="0" lvl="0" marL="0" rtl="0" algn="l">
              <a:spcBef>
                <a:spcPts val="800"/>
              </a:spcBef>
              <a:spcAft>
                <a:spcPts val="800"/>
              </a:spcAft>
              <a:buNone/>
            </a:pPr>
            <a:r>
              <a:rPr lang="en" sz="2200">
                <a:solidFill>
                  <a:srgbClr val="660000"/>
                </a:solidFill>
              </a:rPr>
              <a:t>Context managers can be written using classes or functions(with decorators).</a:t>
            </a:r>
            <a:endParaRPr sz="2200">
              <a:solidFill>
                <a:srgbClr val="660000"/>
              </a:solidFill>
            </a:endParaRPr>
          </a:p>
        </p:txBody>
      </p:sp>
      <p:pic>
        <p:nvPicPr>
          <p:cNvPr id="144" name="Google Shape;144;p20"/>
          <p:cNvPicPr preferRelativeResize="0"/>
          <p:nvPr/>
        </p:nvPicPr>
        <p:blipFill>
          <a:blip r:embed="rId3">
            <a:alphaModFix/>
          </a:blip>
          <a:stretch>
            <a:fillRect/>
          </a:stretch>
        </p:blipFill>
        <p:spPr>
          <a:xfrm>
            <a:off x="5995175" y="795493"/>
            <a:ext cx="2806925" cy="37458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789725" y="1129275"/>
            <a:ext cx="23247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Try..Except..Finally</a:t>
            </a:r>
            <a:endParaRPr b="1"/>
          </a:p>
          <a:p>
            <a:pPr indent="0" lvl="0" marL="0" rtl="0" algn="l">
              <a:spcBef>
                <a:spcPts val="800"/>
              </a:spcBef>
              <a:spcAft>
                <a:spcPts val="0"/>
              </a:spcAft>
              <a:buNone/>
            </a:pPr>
            <a:r>
              <a:rPr lang="en"/>
              <a:t>This pattern to handle setup and teardown logic when you’re managing external resources in Python.</a:t>
            </a:r>
            <a:endParaRPr/>
          </a:p>
          <a:p>
            <a:pPr indent="0" lvl="0" marL="0" rtl="0" algn="l">
              <a:spcBef>
                <a:spcPts val="800"/>
              </a:spcBef>
              <a:spcAft>
                <a:spcPts val="800"/>
              </a:spcAft>
              <a:buNone/>
            </a:pPr>
            <a:r>
              <a:rPr lang="en"/>
              <a:t>One needs to add open() to add an external file.</a:t>
            </a:r>
            <a:endParaRPr/>
          </a:p>
        </p:txBody>
      </p:sp>
      <p:sp>
        <p:nvSpPr>
          <p:cNvPr id="150" name="Google Shape;150;p21"/>
          <p:cNvSpPr txBox="1"/>
          <p:nvPr>
            <p:ph type="title"/>
          </p:nvPr>
        </p:nvSpPr>
        <p:spPr>
          <a:xfrm>
            <a:off x="555925" y="291950"/>
            <a:ext cx="7593300" cy="70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Two types of approaches in python</a:t>
            </a:r>
            <a:endParaRPr/>
          </a:p>
        </p:txBody>
      </p:sp>
      <p:sp>
        <p:nvSpPr>
          <p:cNvPr id="151" name="Google Shape;151;p21"/>
          <p:cNvSpPr txBox="1"/>
          <p:nvPr>
            <p:ph idx="2" type="body"/>
          </p:nvPr>
        </p:nvSpPr>
        <p:spPr>
          <a:xfrm>
            <a:off x="3419275" y="1129275"/>
            <a:ext cx="2542500" cy="401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With</a:t>
            </a:r>
            <a:endParaRPr b="1"/>
          </a:p>
          <a:p>
            <a:pPr indent="0" lvl="0" marL="0" rtl="0" algn="l">
              <a:spcBef>
                <a:spcPts val="800"/>
              </a:spcBef>
              <a:spcAft>
                <a:spcPts val="800"/>
              </a:spcAft>
              <a:buNone/>
            </a:pPr>
            <a:r>
              <a:rPr lang="en"/>
              <a:t>The Python with statement creates a runtime context that allows you to run a group of statements under the control of a context manager.      With statement can make your code clearer, safer, and reusable.</a:t>
            </a:r>
            <a:endParaRPr/>
          </a:p>
        </p:txBody>
      </p:sp>
      <p:sp>
        <p:nvSpPr>
          <p:cNvPr id="152" name="Google Shape;152;p2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1"/>
          <p:cNvPicPr preferRelativeResize="0"/>
          <p:nvPr/>
        </p:nvPicPr>
        <p:blipFill>
          <a:blip r:embed="rId3">
            <a:alphaModFix/>
          </a:blip>
          <a:stretch>
            <a:fillRect/>
          </a:stretch>
        </p:blipFill>
        <p:spPr>
          <a:xfrm>
            <a:off x="6048252" y="1129286"/>
            <a:ext cx="2904825" cy="3705499"/>
          </a:xfrm>
          <a:prstGeom prst="rect">
            <a:avLst/>
          </a:prstGeom>
          <a:noFill/>
          <a:ln>
            <a:noFill/>
          </a:ln>
        </p:spPr>
      </p:pic>
      <p:pic>
        <p:nvPicPr>
          <p:cNvPr id="154" name="Google Shape;154;p21"/>
          <p:cNvPicPr preferRelativeResize="0"/>
          <p:nvPr/>
        </p:nvPicPr>
        <p:blipFill>
          <a:blip r:embed="rId4">
            <a:alphaModFix/>
          </a:blip>
          <a:stretch>
            <a:fillRect/>
          </a:stretch>
        </p:blipFill>
        <p:spPr>
          <a:xfrm rot="3265078">
            <a:off x="5885961" y="598638"/>
            <a:ext cx="419450" cy="55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79100" y="488850"/>
            <a:ext cx="7593300" cy="667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does a context manager works ??</a:t>
            </a:r>
            <a:endParaRPr/>
          </a:p>
        </p:txBody>
      </p:sp>
      <p:sp>
        <p:nvSpPr>
          <p:cNvPr id="160" name="Google Shape;160;p22"/>
          <p:cNvSpPr txBox="1"/>
          <p:nvPr>
            <p:ph idx="1" type="body"/>
          </p:nvPr>
        </p:nvSpPr>
        <p:spPr>
          <a:xfrm>
            <a:off x="779100" y="1353950"/>
            <a:ext cx="58203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By using the __enter__() , __exit__() and with statement</a:t>
            </a:r>
            <a:endParaRPr b="1"/>
          </a:p>
          <a:p>
            <a:pPr indent="-342900" lvl="0" marL="457200" rtl="0" algn="l">
              <a:spcBef>
                <a:spcPts val="800"/>
              </a:spcBef>
              <a:spcAft>
                <a:spcPts val="0"/>
              </a:spcAft>
              <a:buSzPts val="1800"/>
              <a:buAutoNum type="arabicPeriod"/>
            </a:pPr>
            <a:r>
              <a:rPr b="1" lang="en"/>
              <a:t>__enter__()</a:t>
            </a:r>
            <a:r>
              <a:rPr lang="en"/>
              <a:t> -: Enter the runtime context and return either this object or another object related to the runtime context.</a:t>
            </a:r>
            <a:endParaRPr/>
          </a:p>
          <a:p>
            <a:pPr indent="-342900" lvl="0" marL="457200" rtl="0" algn="l">
              <a:spcBef>
                <a:spcPts val="0"/>
              </a:spcBef>
              <a:spcAft>
                <a:spcPts val="0"/>
              </a:spcAft>
              <a:buSzPts val="1800"/>
              <a:buAutoNum type="arabicPeriod"/>
            </a:pPr>
            <a:r>
              <a:rPr b="1" lang="en"/>
              <a:t>With</a:t>
            </a:r>
            <a:r>
              <a:rPr lang="en"/>
              <a:t> -: Takes the value returned by enter as the identifier using the as clause of it’s own statement using the context manager.</a:t>
            </a:r>
            <a:endParaRPr/>
          </a:p>
          <a:p>
            <a:pPr indent="-342900" lvl="0" marL="457200" rtl="0" algn="l">
              <a:spcBef>
                <a:spcPts val="0"/>
              </a:spcBef>
              <a:spcAft>
                <a:spcPts val="0"/>
              </a:spcAft>
              <a:buSzPts val="1800"/>
              <a:buAutoNum type="arabicPeriod"/>
            </a:pPr>
            <a:r>
              <a:rPr b="1" lang="en"/>
              <a:t>__exit__() </a:t>
            </a:r>
            <a:r>
              <a:rPr lang="en"/>
              <a:t>-: Exit the runtime context and return a Boolean flag indicating if any exception that occurred should be suppressed.</a:t>
            </a:r>
            <a:endParaRPr/>
          </a:p>
        </p:txBody>
      </p:sp>
      <p:sp>
        <p:nvSpPr>
          <p:cNvPr id="161" name="Google Shape;161;p2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2"/>
          <p:cNvPicPr preferRelativeResize="0"/>
          <p:nvPr/>
        </p:nvPicPr>
        <p:blipFill rotWithShape="1">
          <a:blip r:embed="rId3">
            <a:alphaModFix/>
          </a:blip>
          <a:srcRect b="0" l="0" r="7621" t="0"/>
          <a:stretch/>
        </p:blipFill>
        <p:spPr>
          <a:xfrm>
            <a:off x="6551075" y="1156825"/>
            <a:ext cx="2592926" cy="3745875"/>
          </a:xfrm>
          <a:prstGeom prst="rect">
            <a:avLst/>
          </a:prstGeom>
          <a:noFill/>
          <a:ln>
            <a:noFill/>
          </a:ln>
        </p:spPr>
      </p:pic>
      <p:grpSp>
        <p:nvGrpSpPr>
          <p:cNvPr id="163" name="Google Shape;163;p22"/>
          <p:cNvGrpSpPr/>
          <p:nvPr/>
        </p:nvGrpSpPr>
        <p:grpSpPr>
          <a:xfrm>
            <a:off x="6433079" y="585267"/>
            <a:ext cx="548678" cy="571565"/>
            <a:chOff x="9901824" y="937343"/>
            <a:chExt cx="744273" cy="793950"/>
          </a:xfrm>
        </p:grpSpPr>
        <p:grpSp>
          <p:nvGrpSpPr>
            <p:cNvPr id="164" name="Google Shape;164;p22"/>
            <p:cNvGrpSpPr/>
            <p:nvPr/>
          </p:nvGrpSpPr>
          <p:grpSpPr>
            <a:xfrm>
              <a:off x="9901824" y="937343"/>
              <a:ext cx="744273" cy="793950"/>
              <a:chOff x="9901824" y="937343"/>
              <a:chExt cx="744273" cy="793950"/>
            </a:xfrm>
          </p:grpSpPr>
          <p:sp>
            <p:nvSpPr>
              <p:cNvPr id="165" name="Google Shape;165;p22"/>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6" name="Google Shape;166;p22"/>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7" name="Google Shape;167;p22"/>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8" name="Google Shape;168;p22"/>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9" name="Google Shape;169;p22"/>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0" name="Google Shape;170;p22"/>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1" name="Google Shape;171;p22"/>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2" name="Google Shape;172;p22"/>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 name="Google Shape;173;p22"/>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 name="Google Shape;174;p22"/>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75" name="Google Shape;175;p22"/>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 name="Google Shape;176;p22"/>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7" name="Google Shape;177;p22"/>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 name="Google Shape;178;p22"/>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 name="Google Shape;179;p22"/>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 name="Google Shape;180;p22"/>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779100" y="361325"/>
            <a:ext cx="7593300" cy="794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Merits of Context Manager</a:t>
            </a:r>
            <a:endParaRPr/>
          </a:p>
        </p:txBody>
      </p:sp>
      <p:sp>
        <p:nvSpPr>
          <p:cNvPr id="186" name="Google Shape;186;p23"/>
          <p:cNvSpPr txBox="1"/>
          <p:nvPr>
            <p:ph idx="4294967295" type="body"/>
          </p:nvPr>
        </p:nvSpPr>
        <p:spPr>
          <a:xfrm>
            <a:off x="779100" y="1353950"/>
            <a:ext cx="57033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t>Following are some benefits of context manager listed:</a:t>
            </a:r>
            <a:endParaRPr b="1" sz="1800"/>
          </a:p>
          <a:p>
            <a:pPr indent="-342900" lvl="0" marL="457200" rtl="0" algn="l">
              <a:spcBef>
                <a:spcPts val="800"/>
              </a:spcBef>
              <a:spcAft>
                <a:spcPts val="0"/>
              </a:spcAft>
              <a:buSzPts val="1800"/>
              <a:buChar char="▪"/>
            </a:pPr>
            <a:r>
              <a:rPr lang="en" sz="1800"/>
              <a:t>Makes File management as well as database connection management easier and safer.</a:t>
            </a:r>
            <a:endParaRPr sz="1800"/>
          </a:p>
          <a:p>
            <a:pPr indent="-342900" lvl="0" marL="457200" rtl="0" algn="l">
              <a:spcBef>
                <a:spcPts val="0"/>
              </a:spcBef>
              <a:spcAft>
                <a:spcPts val="0"/>
              </a:spcAft>
              <a:buSzPts val="1800"/>
              <a:buChar char="▪"/>
            </a:pPr>
            <a:r>
              <a:rPr lang="en" sz="1800"/>
              <a:t>Allows reusing the code that automatically manages the setup and teardown phases of a given operation</a:t>
            </a:r>
            <a:endParaRPr sz="1800"/>
          </a:p>
          <a:p>
            <a:pPr indent="-342900" lvl="0" marL="457200" rtl="0" algn="l">
              <a:spcBef>
                <a:spcPts val="0"/>
              </a:spcBef>
              <a:spcAft>
                <a:spcPts val="0"/>
              </a:spcAft>
              <a:buSzPts val="1800"/>
              <a:buChar char="▪"/>
            </a:pPr>
            <a:r>
              <a:rPr lang="en" sz="1800"/>
              <a:t>Helps avoid resource leaks</a:t>
            </a:r>
            <a:endParaRPr sz="1800"/>
          </a:p>
          <a:p>
            <a:pPr indent="-342900" lvl="0" marL="457200" rtl="0" algn="l">
              <a:spcBef>
                <a:spcPts val="0"/>
              </a:spcBef>
              <a:spcAft>
                <a:spcPts val="0"/>
              </a:spcAft>
              <a:buSzPts val="1800"/>
              <a:buChar char="▪"/>
            </a:pPr>
            <a:r>
              <a:rPr lang="en" sz="1800"/>
              <a:t>At further advanced level context managers are also used to perform High-Precision Calculations.</a:t>
            </a:r>
            <a:endParaRPr sz="1800"/>
          </a:p>
          <a:p>
            <a:pPr indent="-342900" lvl="0" marL="457200" rtl="0" algn="l">
              <a:spcBef>
                <a:spcPts val="0"/>
              </a:spcBef>
              <a:spcAft>
                <a:spcPts val="0"/>
              </a:spcAft>
              <a:buSzPts val="1800"/>
              <a:buChar char="▪"/>
            </a:pPr>
            <a:r>
              <a:rPr lang="en" sz="1800"/>
              <a:t>All in all improves the usability of the code and makes it easier for the user.</a:t>
            </a:r>
            <a:endParaRPr sz="1800"/>
          </a:p>
        </p:txBody>
      </p:sp>
      <p:sp>
        <p:nvSpPr>
          <p:cNvPr id="187" name="Google Shape;187;p2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3"/>
          <p:cNvPicPr preferRelativeResize="0"/>
          <p:nvPr/>
        </p:nvPicPr>
        <p:blipFill rotWithShape="1">
          <a:blip r:embed="rId3">
            <a:alphaModFix/>
          </a:blip>
          <a:srcRect b="0" l="0" r="7621" t="0"/>
          <a:stretch/>
        </p:blipFill>
        <p:spPr>
          <a:xfrm>
            <a:off x="6551075" y="1156825"/>
            <a:ext cx="2592926" cy="3745875"/>
          </a:xfrm>
          <a:prstGeom prst="rect">
            <a:avLst/>
          </a:prstGeom>
          <a:noFill/>
          <a:ln>
            <a:noFill/>
          </a:ln>
        </p:spPr>
      </p:pic>
      <p:pic>
        <p:nvPicPr>
          <p:cNvPr id="189" name="Google Shape;189;p23"/>
          <p:cNvPicPr preferRelativeResize="0"/>
          <p:nvPr/>
        </p:nvPicPr>
        <p:blipFill>
          <a:blip r:embed="rId4">
            <a:alphaModFix/>
          </a:blip>
          <a:stretch>
            <a:fillRect/>
          </a:stretch>
        </p:blipFill>
        <p:spPr>
          <a:xfrm>
            <a:off x="6323340" y="641960"/>
            <a:ext cx="485775" cy="4403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4294967295" type="ctrTitle"/>
          </p:nvPr>
        </p:nvSpPr>
        <p:spPr>
          <a:xfrm>
            <a:off x="855300" y="845925"/>
            <a:ext cx="7433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9600"/>
              <a:t>Number 2</a:t>
            </a:r>
            <a:endParaRPr sz="9600"/>
          </a:p>
        </p:txBody>
      </p:sp>
      <p:sp>
        <p:nvSpPr>
          <p:cNvPr id="195" name="Google Shape;195;p2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96" name="Google Shape;196;p24"/>
          <p:cNvGrpSpPr/>
          <p:nvPr/>
        </p:nvGrpSpPr>
        <p:grpSpPr>
          <a:xfrm>
            <a:off x="2850725" y="2453498"/>
            <a:ext cx="3442550" cy="2690001"/>
            <a:chOff x="5503605" y="983607"/>
            <a:chExt cx="3588232" cy="2803836"/>
          </a:xfrm>
        </p:grpSpPr>
        <p:pic>
          <p:nvPicPr>
            <p:cNvPr id="197" name="Google Shape;197;p24"/>
            <p:cNvPicPr preferRelativeResize="0"/>
            <p:nvPr/>
          </p:nvPicPr>
          <p:blipFill rotWithShape="1">
            <a:blip r:embed="rId3">
              <a:alphaModFix/>
            </a:blip>
            <a:srcRect b="41934" l="0" r="0" t="0"/>
            <a:stretch/>
          </p:blipFill>
          <p:spPr>
            <a:xfrm>
              <a:off x="5503605" y="983607"/>
              <a:ext cx="3588232" cy="2803836"/>
            </a:xfrm>
            <a:prstGeom prst="rect">
              <a:avLst/>
            </a:prstGeom>
            <a:noFill/>
            <a:ln>
              <a:noFill/>
            </a:ln>
          </p:spPr>
        </p:pic>
        <p:pic>
          <p:nvPicPr>
            <p:cNvPr id="198" name="Google Shape;198;p24"/>
            <p:cNvPicPr preferRelativeResize="0"/>
            <p:nvPr/>
          </p:nvPicPr>
          <p:blipFill>
            <a:blip r:embed="rId4">
              <a:alphaModFix/>
            </a:blip>
            <a:stretch>
              <a:fillRect/>
            </a:stretch>
          </p:blipFill>
          <p:spPr>
            <a:xfrm>
              <a:off x="7109435" y="1724361"/>
              <a:ext cx="322950" cy="31662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202" name="Shape 202"/>
        <p:cNvGrpSpPr/>
        <p:nvPr/>
      </p:nvGrpSpPr>
      <p:grpSpPr>
        <a:xfrm>
          <a:off x="0" y="0"/>
          <a:ext cx="0" cy="0"/>
          <a:chOff x="0" y="0"/>
          <a:chExt cx="0" cy="0"/>
        </a:xfrm>
      </p:grpSpPr>
      <p:sp>
        <p:nvSpPr>
          <p:cNvPr id="203" name="Google Shape;203;p25"/>
          <p:cNvSpPr txBox="1"/>
          <p:nvPr>
            <p:ph idx="1" type="body"/>
          </p:nvPr>
        </p:nvSpPr>
        <p:spPr>
          <a:xfrm>
            <a:off x="982200" y="1197175"/>
            <a:ext cx="4844700" cy="286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t>“:Python has 4 general purpose built-in containers namely :</a:t>
            </a:r>
            <a:r>
              <a:rPr i="0" lang="en" sz="2200"/>
              <a:t> dict,list,tuple and set.</a:t>
            </a:r>
            <a:endParaRPr i="0" sz="2200"/>
          </a:p>
          <a:p>
            <a:pPr indent="0" lvl="0" marL="0" rtl="0" algn="l">
              <a:spcBef>
                <a:spcPts val="800"/>
              </a:spcBef>
              <a:spcAft>
                <a:spcPts val="800"/>
              </a:spcAft>
              <a:buNone/>
            </a:pPr>
            <a:r>
              <a:rPr lang="en" sz="2200"/>
              <a:t>But these are not enough and so the </a:t>
            </a:r>
            <a:r>
              <a:rPr b="1" lang="en" sz="2200" u="sng"/>
              <a:t>collections module</a:t>
            </a:r>
            <a:r>
              <a:rPr lang="en" sz="2200"/>
              <a:t> is introduced which has it’s own variety of specialized container data types which come in handy a lot.</a:t>
            </a:r>
            <a:r>
              <a:rPr lang="en" sz="2200"/>
              <a:t>”</a:t>
            </a:r>
            <a:endParaRPr sz="2200"/>
          </a:p>
        </p:txBody>
      </p:sp>
      <p:sp>
        <p:nvSpPr>
          <p:cNvPr id="204" name="Google Shape;204;p2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5"/>
          <p:cNvPicPr preferRelativeResize="0"/>
          <p:nvPr/>
        </p:nvPicPr>
        <p:blipFill rotWithShape="1">
          <a:blip r:embed="rId3">
            <a:alphaModFix/>
          </a:blip>
          <a:srcRect b="32619" l="0" r="20898" t="0"/>
          <a:stretch/>
        </p:blipFill>
        <p:spPr>
          <a:xfrm>
            <a:off x="5826900" y="1367600"/>
            <a:ext cx="3317100" cy="377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79100" y="488850"/>
            <a:ext cx="7593300" cy="667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Collections Module</a:t>
            </a:r>
            <a:endParaRPr/>
          </a:p>
        </p:txBody>
      </p:sp>
      <p:sp>
        <p:nvSpPr>
          <p:cNvPr id="211" name="Google Shape;211;p26"/>
          <p:cNvSpPr txBox="1"/>
          <p:nvPr>
            <p:ph idx="1" type="body"/>
          </p:nvPr>
        </p:nvSpPr>
        <p:spPr>
          <a:xfrm>
            <a:off x="779100" y="1353950"/>
            <a:ext cx="5820300" cy="3418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
              <a:t>Just another example of a python Module which provides different types of containers.</a:t>
            </a:r>
            <a:endParaRPr b="1"/>
          </a:p>
          <a:p>
            <a:pPr indent="-342900" lvl="0" marL="457200" rtl="0" algn="l">
              <a:spcBef>
                <a:spcPts val="0"/>
              </a:spcBef>
              <a:spcAft>
                <a:spcPts val="0"/>
              </a:spcAft>
              <a:buSzPts val="1800"/>
              <a:buAutoNum type="arabicPeriod"/>
            </a:pPr>
            <a:r>
              <a:rPr b="1" lang="en"/>
              <a:t> It was introduced to improve the functionalities of the built-in collection containers.</a:t>
            </a:r>
            <a:endParaRPr b="1"/>
          </a:p>
          <a:p>
            <a:pPr indent="-342900" lvl="0" marL="457200" rtl="0" algn="l">
              <a:spcBef>
                <a:spcPts val="0"/>
              </a:spcBef>
              <a:spcAft>
                <a:spcPts val="0"/>
              </a:spcAft>
              <a:buSzPts val="1800"/>
              <a:buAutoNum type="arabicPeriod"/>
            </a:pPr>
            <a:r>
              <a:rPr b="1" lang="en"/>
              <a:t> A Container is an object that is used to store different objects and provide a way to access the contained objects and iterate over them.</a:t>
            </a:r>
            <a:endParaRPr b="1"/>
          </a:p>
          <a:p>
            <a:pPr indent="-342900" lvl="0" marL="457200" rtl="0" algn="l">
              <a:spcBef>
                <a:spcPts val="0"/>
              </a:spcBef>
              <a:spcAft>
                <a:spcPts val="0"/>
              </a:spcAft>
              <a:buSzPts val="1800"/>
              <a:buAutoNum type="arabicPeriod"/>
            </a:pPr>
            <a:r>
              <a:rPr b="1" lang="en"/>
              <a:t>First introduced in the version 2.4 release it has </a:t>
            </a:r>
            <a:r>
              <a:rPr b="1" lang="en"/>
              <a:t>received</a:t>
            </a:r>
            <a:r>
              <a:rPr b="1" lang="en"/>
              <a:t> various upgradations like the addition of ChainMap container in v3.3 .</a:t>
            </a:r>
            <a:endParaRPr b="1"/>
          </a:p>
        </p:txBody>
      </p:sp>
      <p:sp>
        <p:nvSpPr>
          <p:cNvPr id="212" name="Google Shape;212;p2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6"/>
          <p:cNvPicPr preferRelativeResize="0"/>
          <p:nvPr/>
        </p:nvPicPr>
        <p:blipFill rotWithShape="1">
          <a:blip r:embed="rId3">
            <a:alphaModFix/>
          </a:blip>
          <a:srcRect b="0" l="0" r="7621" t="0"/>
          <a:stretch/>
        </p:blipFill>
        <p:spPr>
          <a:xfrm>
            <a:off x="6551075" y="1156825"/>
            <a:ext cx="2592926" cy="3745875"/>
          </a:xfrm>
          <a:prstGeom prst="rect">
            <a:avLst/>
          </a:prstGeom>
          <a:noFill/>
          <a:ln>
            <a:noFill/>
          </a:ln>
        </p:spPr>
      </p:pic>
      <p:grpSp>
        <p:nvGrpSpPr>
          <p:cNvPr id="214" name="Google Shape;214;p26"/>
          <p:cNvGrpSpPr/>
          <p:nvPr/>
        </p:nvGrpSpPr>
        <p:grpSpPr>
          <a:xfrm>
            <a:off x="6433079" y="585267"/>
            <a:ext cx="548678" cy="571565"/>
            <a:chOff x="9901824" y="937343"/>
            <a:chExt cx="744273" cy="793950"/>
          </a:xfrm>
        </p:grpSpPr>
        <p:grpSp>
          <p:nvGrpSpPr>
            <p:cNvPr id="215" name="Google Shape;215;p26"/>
            <p:cNvGrpSpPr/>
            <p:nvPr/>
          </p:nvGrpSpPr>
          <p:grpSpPr>
            <a:xfrm>
              <a:off x="9901824" y="937343"/>
              <a:ext cx="744273" cy="793950"/>
              <a:chOff x="9901824" y="937343"/>
              <a:chExt cx="744273" cy="793950"/>
            </a:xfrm>
          </p:grpSpPr>
          <p:sp>
            <p:nvSpPr>
              <p:cNvPr id="216" name="Google Shape;216;p26"/>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7" name="Google Shape;217;p26"/>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8" name="Google Shape;218;p26"/>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9" name="Google Shape;219;p26"/>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0" name="Google Shape;220;p26"/>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1" name="Google Shape;221;p26"/>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2" name="Google Shape;222;p26"/>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3" name="Google Shape;223;p26"/>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4" name="Google Shape;224;p26"/>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5" name="Google Shape;225;p26"/>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226" name="Google Shape;226;p26"/>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7" name="Google Shape;227;p26"/>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8" name="Google Shape;228;p26"/>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9" name="Google Shape;229;p26"/>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0" name="Google Shape;230;p26"/>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1" name="Google Shape;231;p26"/>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AA8DA"/>
            </a:gs>
            <a:gs pos="100000">
              <a:srgbClr val="C946A9"/>
            </a:gs>
          </a:gsLst>
          <a:path path="circle">
            <a:fillToRect b="50%" l="50%" r="50%" t="50%"/>
          </a:path>
          <a:tileRect/>
        </a:gradFill>
      </p:bgPr>
    </p:bg>
    <p:spTree>
      <p:nvGrpSpPr>
        <p:cNvPr id="236" name="Shape 236"/>
        <p:cNvGrpSpPr/>
        <p:nvPr/>
      </p:nvGrpSpPr>
      <p:grpSpPr>
        <a:xfrm>
          <a:off x="0" y="0"/>
          <a:ext cx="0" cy="0"/>
          <a:chOff x="0" y="0"/>
          <a:chExt cx="0" cy="0"/>
        </a:xfrm>
      </p:grpSpPr>
      <p:sp>
        <p:nvSpPr>
          <p:cNvPr id="237" name="Google Shape;237;p27"/>
          <p:cNvSpPr/>
          <p:nvPr/>
        </p:nvSpPr>
        <p:spPr>
          <a:xfrm>
            <a:off x="0" y="2904272"/>
            <a:ext cx="4499985" cy="1819773"/>
          </a:xfrm>
          <a:custGeom>
            <a:rect b="b" l="l" r="r" t="t"/>
            <a:pathLst>
              <a:path extrusionOk="0" h="2426364" w="5999980">
                <a:moveTo>
                  <a:pt x="5615932" y="0"/>
                </a:moveTo>
                <a:lnTo>
                  <a:pt x="5999980" y="664307"/>
                </a:lnTo>
                <a:lnTo>
                  <a:pt x="5334789" y="1047845"/>
                </a:lnTo>
                <a:lnTo>
                  <a:pt x="3603647" y="2426364"/>
                </a:lnTo>
                <a:lnTo>
                  <a:pt x="0" y="2426364"/>
                </a:lnTo>
                <a:lnTo>
                  <a:pt x="0" y="1077405"/>
                </a:lnTo>
                <a:lnTo>
                  <a:pt x="4950741" y="383538"/>
                </a:lnTo>
                <a:lnTo>
                  <a:pt x="5615932" y="0"/>
                </a:ln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8" name="Google Shape;238;p27"/>
          <p:cNvSpPr/>
          <p:nvPr/>
        </p:nvSpPr>
        <p:spPr>
          <a:xfrm>
            <a:off x="4645153" y="2903763"/>
            <a:ext cx="4498847" cy="1819358"/>
          </a:xfrm>
          <a:custGeom>
            <a:rect b="b" l="l" r="r" t="t"/>
            <a:pathLst>
              <a:path extrusionOk="0" h="2425811" w="5998463">
                <a:moveTo>
                  <a:pt x="383951" y="0"/>
                </a:moveTo>
                <a:lnTo>
                  <a:pt x="1048974" y="383451"/>
                </a:lnTo>
                <a:lnTo>
                  <a:pt x="5998463" y="1077159"/>
                </a:lnTo>
                <a:lnTo>
                  <a:pt x="5998463" y="2425811"/>
                </a:lnTo>
                <a:lnTo>
                  <a:pt x="2395727" y="2425811"/>
                </a:lnTo>
                <a:lnTo>
                  <a:pt x="665023" y="1047606"/>
                </a:lnTo>
                <a:lnTo>
                  <a:pt x="0" y="664156"/>
                </a:lnTo>
                <a:lnTo>
                  <a:pt x="383951" y="0"/>
                </a:lnTo>
                <a:close/>
              </a:path>
            </a:pathLst>
          </a:custGeom>
          <a:solidFill>
            <a:srgbClr val="9E9E9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9" name="Google Shape;239;p27"/>
          <p:cNvSpPr/>
          <p:nvPr/>
        </p:nvSpPr>
        <p:spPr>
          <a:xfrm>
            <a:off x="4933117" y="2405646"/>
            <a:ext cx="4210884" cy="1305986"/>
          </a:xfrm>
          <a:custGeom>
            <a:rect b="b" l="l" r="r" t="t"/>
            <a:pathLst>
              <a:path extrusionOk="0" h="1741314" w="5614512">
                <a:moveTo>
                  <a:pt x="383951" y="0"/>
                </a:moveTo>
                <a:lnTo>
                  <a:pt x="1048974" y="383451"/>
                </a:lnTo>
                <a:lnTo>
                  <a:pt x="2011776" y="392662"/>
                </a:lnTo>
                <a:lnTo>
                  <a:pt x="5614512" y="392662"/>
                </a:lnTo>
                <a:lnTo>
                  <a:pt x="5614512" y="1741314"/>
                </a:lnTo>
                <a:lnTo>
                  <a:pt x="2011776" y="1741314"/>
                </a:lnTo>
                <a:lnTo>
                  <a:pt x="665023" y="1047606"/>
                </a:lnTo>
                <a:lnTo>
                  <a:pt x="0" y="6641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0" name="Google Shape;240;p27"/>
          <p:cNvSpPr/>
          <p:nvPr/>
        </p:nvSpPr>
        <p:spPr>
          <a:xfrm>
            <a:off x="4645153" y="676901"/>
            <a:ext cx="4498847" cy="1821777"/>
          </a:xfrm>
          <a:custGeom>
            <a:rect b="b" l="l" r="r" t="t"/>
            <a:pathLst>
              <a:path extrusionOk="0" h="2429036" w="5998463">
                <a:moveTo>
                  <a:pt x="2395727" y="0"/>
                </a:moveTo>
                <a:lnTo>
                  <a:pt x="5998463" y="0"/>
                </a:lnTo>
                <a:lnTo>
                  <a:pt x="5998463" y="1350445"/>
                </a:lnTo>
                <a:lnTo>
                  <a:pt x="1048974" y="2045076"/>
                </a:lnTo>
                <a:lnTo>
                  <a:pt x="383951" y="2429036"/>
                </a:lnTo>
                <a:lnTo>
                  <a:pt x="0" y="1763998"/>
                </a:lnTo>
                <a:lnTo>
                  <a:pt x="665023" y="1380037"/>
                </a:lnTo>
                <a:lnTo>
                  <a:pt x="2395727"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1" name="Google Shape;241;p27"/>
          <p:cNvSpPr/>
          <p:nvPr/>
        </p:nvSpPr>
        <p:spPr>
          <a:xfrm>
            <a:off x="-1" y="676901"/>
            <a:ext cx="4499985" cy="1822193"/>
          </a:xfrm>
          <a:custGeom>
            <a:rect b="b" l="l" r="r" t="t"/>
            <a:pathLst>
              <a:path extrusionOk="0" h="2429590" w="5999980">
                <a:moveTo>
                  <a:pt x="0" y="0"/>
                </a:moveTo>
                <a:lnTo>
                  <a:pt x="3603647" y="0"/>
                </a:lnTo>
                <a:lnTo>
                  <a:pt x="5334789" y="1380352"/>
                </a:lnTo>
                <a:lnTo>
                  <a:pt x="5999980" y="1764400"/>
                </a:lnTo>
                <a:lnTo>
                  <a:pt x="5615932" y="2429590"/>
                </a:lnTo>
                <a:lnTo>
                  <a:pt x="4950741" y="2045542"/>
                </a:lnTo>
                <a:lnTo>
                  <a:pt x="0" y="135075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2" name="Google Shape;242;p27"/>
          <p:cNvSpPr/>
          <p:nvPr/>
        </p:nvSpPr>
        <p:spPr>
          <a:xfrm>
            <a:off x="-1" y="1689967"/>
            <a:ext cx="4211949" cy="1308020"/>
          </a:xfrm>
          <a:custGeom>
            <a:rect b="b" l="l" r="r" t="t"/>
            <a:pathLst>
              <a:path extrusionOk="0" h="1744027" w="5615932">
                <a:moveTo>
                  <a:pt x="0" y="0"/>
                </a:moveTo>
                <a:lnTo>
                  <a:pt x="3603647" y="0"/>
                </a:lnTo>
                <a:lnTo>
                  <a:pt x="4950741" y="694789"/>
                </a:lnTo>
                <a:lnTo>
                  <a:pt x="5615932" y="1078837"/>
                </a:lnTo>
                <a:lnTo>
                  <a:pt x="5231884" y="1744027"/>
                </a:lnTo>
                <a:lnTo>
                  <a:pt x="4566693" y="1359979"/>
                </a:lnTo>
                <a:lnTo>
                  <a:pt x="3603647" y="1350753"/>
                </a:lnTo>
                <a:lnTo>
                  <a:pt x="0" y="135075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3" name="Google Shape;243;p27"/>
          <p:cNvSpPr/>
          <p:nvPr/>
        </p:nvSpPr>
        <p:spPr>
          <a:xfrm>
            <a:off x="0" y="2406040"/>
            <a:ext cx="4211949" cy="1306283"/>
          </a:xfrm>
          <a:custGeom>
            <a:rect b="b" l="l" r="r" t="t"/>
            <a:pathLst>
              <a:path extrusionOk="0" h="1741711" w="5615932">
                <a:moveTo>
                  <a:pt x="5231884" y="0"/>
                </a:moveTo>
                <a:lnTo>
                  <a:pt x="5615932" y="664307"/>
                </a:lnTo>
                <a:lnTo>
                  <a:pt x="4950741" y="1047845"/>
                </a:lnTo>
                <a:lnTo>
                  <a:pt x="3603647" y="1741711"/>
                </a:lnTo>
                <a:lnTo>
                  <a:pt x="0" y="1741711"/>
                </a:lnTo>
                <a:lnTo>
                  <a:pt x="0" y="392752"/>
                </a:lnTo>
                <a:lnTo>
                  <a:pt x="3603647" y="392752"/>
                </a:lnTo>
                <a:lnTo>
                  <a:pt x="4566694" y="383538"/>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4" name="Google Shape;244;p27"/>
          <p:cNvSpPr/>
          <p:nvPr/>
        </p:nvSpPr>
        <p:spPr>
          <a:xfrm>
            <a:off x="4933117" y="1689736"/>
            <a:ext cx="4210884" cy="1307722"/>
          </a:xfrm>
          <a:custGeom>
            <a:rect b="b" l="l" r="r" t="t"/>
            <a:pathLst>
              <a:path extrusionOk="0" h="1743629" w="5614512">
                <a:moveTo>
                  <a:pt x="2011776" y="0"/>
                </a:moveTo>
                <a:lnTo>
                  <a:pt x="5614512" y="0"/>
                </a:lnTo>
                <a:lnTo>
                  <a:pt x="5614512" y="1350445"/>
                </a:lnTo>
                <a:lnTo>
                  <a:pt x="2011776" y="1350445"/>
                </a:lnTo>
                <a:lnTo>
                  <a:pt x="1048974" y="1359669"/>
                </a:lnTo>
                <a:lnTo>
                  <a:pt x="383951" y="1743629"/>
                </a:lnTo>
                <a:lnTo>
                  <a:pt x="0" y="1078591"/>
                </a:lnTo>
                <a:lnTo>
                  <a:pt x="665023" y="694631"/>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5" name="Google Shape;245;p27"/>
          <p:cNvSpPr/>
          <p:nvPr/>
        </p:nvSpPr>
        <p:spPr>
          <a:xfrm>
            <a:off x="3425021" y="1712167"/>
            <a:ext cx="2293957" cy="1981732"/>
          </a:xfrm>
          <a:custGeom>
            <a:rect b="b" l="l" r="r" t="t"/>
            <a:pathLst>
              <a:path extrusionOk="0" h="1079" w="1249">
                <a:moveTo>
                  <a:pt x="0" y="539"/>
                </a:moveTo>
                <a:lnTo>
                  <a:pt x="309" y="0"/>
                </a:lnTo>
                <a:lnTo>
                  <a:pt x="941" y="0"/>
                </a:lnTo>
                <a:lnTo>
                  <a:pt x="1249" y="539"/>
                </a:lnTo>
                <a:lnTo>
                  <a:pt x="941" y="1079"/>
                </a:lnTo>
                <a:lnTo>
                  <a:pt x="309" y="1079"/>
                </a:lnTo>
                <a:lnTo>
                  <a:pt x="0" y="539"/>
                </a:lnTo>
                <a:close/>
              </a:path>
            </a:pathLst>
          </a:custGeom>
          <a:gradFill>
            <a:gsLst>
              <a:gs pos="0">
                <a:schemeClr val="lt1"/>
              </a:gs>
              <a:gs pos="50000">
                <a:srgbClr val="F2F2F2"/>
              </a:gs>
              <a:gs pos="100000">
                <a:srgbClr val="D8D8D8"/>
              </a:gs>
            </a:gsLst>
            <a:lin ang="5400012" scaled="0"/>
          </a:gradFill>
          <a:ln cap="flat" cmpd="sng" w="180975">
            <a:solidFill>
              <a:srgbClr val="BDBDBD"/>
            </a:solidFill>
            <a:prstDash val="solid"/>
            <a:round/>
            <a:headEnd len="sm" w="sm" type="none"/>
            <a:tailEnd len="sm" w="sm" type="none"/>
          </a:ln>
          <a:effectLst>
            <a:outerShdw blurRad="57150" rotWithShape="0" algn="ctr" dir="5400000" dist="19050">
              <a:srgbClr val="000000">
                <a:alpha val="6275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 </a:t>
            </a:r>
            <a:endParaRPr sz="1100"/>
          </a:p>
        </p:txBody>
      </p:sp>
      <p:sp>
        <p:nvSpPr>
          <p:cNvPr id="246" name="Google Shape;246;p27"/>
          <p:cNvSpPr/>
          <p:nvPr/>
        </p:nvSpPr>
        <p:spPr>
          <a:xfrm>
            <a:off x="0" y="676902"/>
            <a:ext cx="2702700" cy="4046100"/>
          </a:xfrm>
          <a:prstGeom prst="rect">
            <a:avLst/>
          </a:prstGeom>
          <a:solidFill>
            <a:schemeClr val="dk1">
              <a:alpha val="784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7" name="Google Shape;247;p27"/>
          <p:cNvSpPr/>
          <p:nvPr/>
        </p:nvSpPr>
        <p:spPr>
          <a:xfrm>
            <a:off x="6441265" y="677825"/>
            <a:ext cx="2702700" cy="4046100"/>
          </a:xfrm>
          <a:prstGeom prst="rect">
            <a:avLst/>
          </a:prstGeom>
          <a:solidFill>
            <a:schemeClr val="dk1">
              <a:alpha val="784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48" name="Google Shape;248;p27"/>
          <p:cNvGrpSpPr/>
          <p:nvPr/>
        </p:nvGrpSpPr>
        <p:grpSpPr>
          <a:xfrm>
            <a:off x="255548" y="682618"/>
            <a:ext cx="2202750" cy="967617"/>
            <a:chOff x="332936" y="2627766"/>
            <a:chExt cx="2937000" cy="1290156"/>
          </a:xfrm>
        </p:grpSpPr>
        <p:sp>
          <p:nvSpPr>
            <p:cNvPr id="249" name="Google Shape;249;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r">
                <a:spcBef>
                  <a:spcPts val="0"/>
                </a:spcBef>
                <a:spcAft>
                  <a:spcPts val="0"/>
                </a:spcAft>
                <a:buNone/>
              </a:pPr>
              <a:r>
                <a:rPr b="1" lang="en" sz="1800">
                  <a:solidFill>
                    <a:schemeClr val="lt1"/>
                  </a:solidFill>
                  <a:latin typeface="Calibri"/>
                  <a:ea typeface="Calibri"/>
                  <a:cs typeface="Calibri"/>
                  <a:sym typeface="Calibri"/>
                </a:rPr>
                <a:t>namedtuple()</a:t>
              </a:r>
              <a:endParaRPr sz="1100"/>
            </a:p>
          </p:txBody>
        </p:sp>
        <p:sp>
          <p:nvSpPr>
            <p:cNvPr id="250" name="Google Shape;250;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lt1"/>
                  </a:solidFill>
                  <a:latin typeface="Calibri"/>
                  <a:ea typeface="Calibri"/>
                  <a:cs typeface="Calibri"/>
                  <a:sym typeface="Calibri"/>
                </a:rPr>
                <a:t>	</a:t>
              </a:r>
              <a:endParaRPr sz="900">
                <a:solidFill>
                  <a:schemeClr val="lt1"/>
                </a:solidFill>
                <a:latin typeface="Calibri"/>
                <a:ea typeface="Calibri"/>
                <a:cs typeface="Calibri"/>
                <a:sym typeface="Calibri"/>
              </a:endParaRPr>
            </a:p>
            <a:p>
              <a:pPr indent="0" lvl="0" marL="0" marR="0" rtl="0" algn="just">
                <a:spcBef>
                  <a:spcPts val="0"/>
                </a:spcBef>
                <a:spcAft>
                  <a:spcPts val="0"/>
                </a:spcAft>
                <a:buNone/>
              </a:pPr>
              <a:r>
                <a:rPr lang="en" sz="1200">
                  <a:solidFill>
                    <a:schemeClr val="lt1"/>
                  </a:solidFill>
                  <a:latin typeface="Calibri"/>
                  <a:ea typeface="Calibri"/>
                  <a:cs typeface="Calibri"/>
                  <a:sym typeface="Calibri"/>
                </a:rPr>
                <a:t>Factory function for creating tuple subclasses with named fields</a:t>
              </a:r>
              <a:endParaRPr sz="12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900">
                <a:solidFill>
                  <a:schemeClr val="lt1"/>
                </a:solidFill>
                <a:latin typeface="Calibri"/>
                <a:ea typeface="Calibri"/>
                <a:cs typeface="Calibri"/>
                <a:sym typeface="Calibri"/>
              </a:endParaRPr>
            </a:p>
          </p:txBody>
        </p:sp>
      </p:grpSp>
      <p:grpSp>
        <p:nvGrpSpPr>
          <p:cNvPr id="251" name="Google Shape;251;p27"/>
          <p:cNvGrpSpPr/>
          <p:nvPr/>
        </p:nvGrpSpPr>
        <p:grpSpPr>
          <a:xfrm>
            <a:off x="255548" y="1692072"/>
            <a:ext cx="2202750" cy="967617"/>
            <a:chOff x="332936" y="2627766"/>
            <a:chExt cx="2937000" cy="1290156"/>
          </a:xfrm>
        </p:grpSpPr>
        <p:sp>
          <p:nvSpPr>
            <p:cNvPr id="252" name="Google Shape;252;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r">
                <a:spcBef>
                  <a:spcPts val="0"/>
                </a:spcBef>
                <a:spcAft>
                  <a:spcPts val="0"/>
                </a:spcAft>
                <a:buNone/>
              </a:pPr>
              <a:r>
                <a:rPr b="1" lang="en" sz="1800">
                  <a:solidFill>
                    <a:schemeClr val="lt1"/>
                  </a:solidFill>
                  <a:latin typeface="Calibri"/>
                  <a:ea typeface="Calibri"/>
                  <a:cs typeface="Calibri"/>
                  <a:sym typeface="Calibri"/>
                </a:rPr>
                <a:t>Deque</a:t>
              </a:r>
              <a:endParaRPr sz="1100"/>
            </a:p>
          </p:txBody>
        </p:sp>
        <p:sp>
          <p:nvSpPr>
            <p:cNvPr id="253" name="Google Shape;253;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dk1"/>
                  </a:solidFill>
                  <a:latin typeface="Calibri"/>
                  <a:ea typeface="Calibri"/>
                  <a:cs typeface="Calibri"/>
                  <a:sym typeface="Calibri"/>
                </a:rPr>
                <a:t>List-like container with fast appends and pops on either end</a:t>
              </a:r>
              <a:r>
                <a:rPr lang="en" sz="1200">
                  <a:solidFill>
                    <a:schemeClr val="dk1"/>
                  </a:solidFill>
                  <a:latin typeface="Calibri"/>
                  <a:ea typeface="Calibri"/>
                  <a:cs typeface="Calibri"/>
                  <a:sym typeface="Calibri"/>
                </a:rPr>
                <a:t> </a:t>
              </a:r>
              <a:endParaRPr/>
            </a:p>
          </p:txBody>
        </p:sp>
      </p:grpSp>
      <p:grpSp>
        <p:nvGrpSpPr>
          <p:cNvPr id="254" name="Google Shape;254;p27"/>
          <p:cNvGrpSpPr/>
          <p:nvPr/>
        </p:nvGrpSpPr>
        <p:grpSpPr>
          <a:xfrm>
            <a:off x="255548" y="2701526"/>
            <a:ext cx="2202750" cy="967617"/>
            <a:chOff x="332936" y="2627766"/>
            <a:chExt cx="2937000" cy="1290156"/>
          </a:xfrm>
        </p:grpSpPr>
        <p:sp>
          <p:nvSpPr>
            <p:cNvPr id="255" name="Google Shape;255;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r">
                <a:spcBef>
                  <a:spcPts val="0"/>
                </a:spcBef>
                <a:spcAft>
                  <a:spcPts val="0"/>
                </a:spcAft>
                <a:buNone/>
              </a:pPr>
              <a:r>
                <a:rPr b="1" lang="en" sz="1800">
                  <a:solidFill>
                    <a:schemeClr val="lt1"/>
                  </a:solidFill>
                  <a:latin typeface="Calibri"/>
                  <a:ea typeface="Calibri"/>
                  <a:cs typeface="Calibri"/>
                  <a:sym typeface="Calibri"/>
                </a:rPr>
                <a:t>Chain Map</a:t>
              </a:r>
              <a:endParaRPr sz="1100"/>
            </a:p>
          </p:txBody>
        </p:sp>
        <p:sp>
          <p:nvSpPr>
            <p:cNvPr id="256" name="Google Shape;256;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dk1"/>
                  </a:solidFill>
                  <a:latin typeface="Calibri"/>
                  <a:ea typeface="Calibri"/>
                  <a:cs typeface="Calibri"/>
                  <a:sym typeface="Calibri"/>
                </a:rPr>
                <a:t>Dict-like class for creating a single view of multiple mappings</a:t>
              </a:r>
              <a:r>
                <a:rPr lang="en" sz="1200">
                  <a:solidFill>
                    <a:schemeClr val="dk1"/>
                  </a:solidFill>
                  <a:latin typeface="Calibri"/>
                  <a:ea typeface="Calibri"/>
                  <a:cs typeface="Calibri"/>
                  <a:sym typeface="Calibri"/>
                </a:rPr>
                <a:t>. </a:t>
              </a:r>
              <a:endParaRPr/>
            </a:p>
          </p:txBody>
        </p:sp>
      </p:grpSp>
      <p:grpSp>
        <p:nvGrpSpPr>
          <p:cNvPr id="257" name="Google Shape;257;p27"/>
          <p:cNvGrpSpPr/>
          <p:nvPr/>
        </p:nvGrpSpPr>
        <p:grpSpPr>
          <a:xfrm>
            <a:off x="255548" y="3710981"/>
            <a:ext cx="2202750" cy="967617"/>
            <a:chOff x="332936" y="2627766"/>
            <a:chExt cx="2937000" cy="1290156"/>
          </a:xfrm>
        </p:grpSpPr>
        <p:sp>
          <p:nvSpPr>
            <p:cNvPr id="258" name="Google Shape;258;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r">
                <a:spcBef>
                  <a:spcPts val="0"/>
                </a:spcBef>
                <a:spcAft>
                  <a:spcPts val="0"/>
                </a:spcAft>
                <a:buNone/>
              </a:pPr>
              <a:r>
                <a:rPr b="1" lang="en" sz="1800">
                  <a:solidFill>
                    <a:schemeClr val="lt1"/>
                  </a:solidFill>
                  <a:latin typeface="Calibri"/>
                  <a:ea typeface="Calibri"/>
                  <a:cs typeface="Calibri"/>
                  <a:sym typeface="Calibri"/>
                </a:rPr>
                <a:t>OrderedDict</a:t>
              </a:r>
              <a:endParaRPr sz="1100"/>
            </a:p>
          </p:txBody>
        </p:sp>
        <p:sp>
          <p:nvSpPr>
            <p:cNvPr id="259" name="Google Shape;259;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dk1"/>
                  </a:solidFill>
                  <a:latin typeface="Calibri"/>
                  <a:ea typeface="Calibri"/>
                  <a:cs typeface="Calibri"/>
                  <a:sym typeface="Calibri"/>
                </a:rPr>
                <a:t>Dict subclass that remembers the order entries were added</a:t>
              </a:r>
              <a:r>
                <a:rPr lang="en" sz="1200">
                  <a:solidFill>
                    <a:schemeClr val="dk1"/>
                  </a:solidFill>
                  <a:latin typeface="Calibri"/>
                  <a:ea typeface="Calibri"/>
                  <a:cs typeface="Calibri"/>
                  <a:sym typeface="Calibri"/>
                </a:rPr>
                <a:t> </a:t>
              </a:r>
              <a:endParaRPr sz="1200"/>
            </a:p>
          </p:txBody>
        </p:sp>
      </p:grpSp>
      <p:grpSp>
        <p:nvGrpSpPr>
          <p:cNvPr id="260" name="Google Shape;260;p27"/>
          <p:cNvGrpSpPr/>
          <p:nvPr/>
        </p:nvGrpSpPr>
        <p:grpSpPr>
          <a:xfrm>
            <a:off x="6679790" y="682618"/>
            <a:ext cx="2202750" cy="967617"/>
            <a:chOff x="332936" y="2627766"/>
            <a:chExt cx="2937000" cy="1290156"/>
          </a:xfrm>
        </p:grpSpPr>
        <p:sp>
          <p:nvSpPr>
            <p:cNvPr id="261" name="Google Shape;261;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Defaultdict</a:t>
              </a:r>
              <a:endParaRPr sz="1100"/>
            </a:p>
          </p:txBody>
        </p:sp>
        <p:sp>
          <p:nvSpPr>
            <p:cNvPr id="262" name="Google Shape;262;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lt1"/>
                  </a:solidFill>
                  <a:latin typeface="Calibri"/>
                  <a:ea typeface="Calibri"/>
                  <a:cs typeface="Calibri"/>
                  <a:sym typeface="Calibri"/>
                </a:rPr>
                <a:t>Dict subclass that calls a factory function to supply missing values</a:t>
              </a:r>
              <a:endParaRPr sz="1200"/>
            </a:p>
          </p:txBody>
        </p:sp>
      </p:grpSp>
      <p:grpSp>
        <p:nvGrpSpPr>
          <p:cNvPr id="263" name="Google Shape;263;p27"/>
          <p:cNvGrpSpPr/>
          <p:nvPr/>
        </p:nvGrpSpPr>
        <p:grpSpPr>
          <a:xfrm>
            <a:off x="6679790" y="1692072"/>
            <a:ext cx="2202750" cy="967617"/>
            <a:chOff x="332936" y="2627766"/>
            <a:chExt cx="2937000" cy="1290156"/>
          </a:xfrm>
        </p:grpSpPr>
        <p:sp>
          <p:nvSpPr>
            <p:cNvPr id="264" name="Google Shape;264;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UserDict</a:t>
              </a:r>
              <a:endParaRPr sz="1100"/>
            </a:p>
          </p:txBody>
        </p:sp>
        <p:sp>
          <p:nvSpPr>
            <p:cNvPr id="265" name="Google Shape;265;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dk1"/>
                  </a:solidFill>
                  <a:latin typeface="Calibri"/>
                  <a:ea typeface="Calibri"/>
                  <a:cs typeface="Calibri"/>
                  <a:sym typeface="Calibri"/>
                </a:rPr>
                <a:t>Wrapper around dictionary objects for easier dict subclassing</a:t>
              </a:r>
              <a:endParaRPr sz="1200"/>
            </a:p>
          </p:txBody>
        </p:sp>
      </p:grpSp>
      <p:grpSp>
        <p:nvGrpSpPr>
          <p:cNvPr id="266" name="Google Shape;266;p27"/>
          <p:cNvGrpSpPr/>
          <p:nvPr/>
        </p:nvGrpSpPr>
        <p:grpSpPr>
          <a:xfrm>
            <a:off x="6679790" y="2701526"/>
            <a:ext cx="2202750" cy="967617"/>
            <a:chOff x="332936" y="2627766"/>
            <a:chExt cx="2937000" cy="1290156"/>
          </a:xfrm>
        </p:grpSpPr>
        <p:sp>
          <p:nvSpPr>
            <p:cNvPr id="267" name="Google Shape;267;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UserList</a:t>
              </a:r>
              <a:endParaRPr sz="1100"/>
            </a:p>
          </p:txBody>
        </p:sp>
        <p:sp>
          <p:nvSpPr>
            <p:cNvPr id="268" name="Google Shape;268;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lt1"/>
                  </a:solidFill>
                  <a:latin typeface="Calibri"/>
                  <a:ea typeface="Calibri"/>
                  <a:cs typeface="Calibri"/>
                  <a:sym typeface="Calibri"/>
                </a:rPr>
                <a:t>Wrapper around list objects for easier list subclassing</a:t>
              </a:r>
              <a:endParaRPr sz="1200"/>
            </a:p>
          </p:txBody>
        </p:sp>
      </p:grpSp>
      <p:grpSp>
        <p:nvGrpSpPr>
          <p:cNvPr id="269" name="Google Shape;269;p27"/>
          <p:cNvGrpSpPr/>
          <p:nvPr/>
        </p:nvGrpSpPr>
        <p:grpSpPr>
          <a:xfrm>
            <a:off x="6679790" y="3710981"/>
            <a:ext cx="2202750" cy="967617"/>
            <a:chOff x="332936" y="2627766"/>
            <a:chExt cx="2937000" cy="1290156"/>
          </a:xfrm>
        </p:grpSpPr>
        <p:sp>
          <p:nvSpPr>
            <p:cNvPr id="270" name="Google Shape;270;p27"/>
            <p:cNvSpPr txBox="1"/>
            <p:nvPr/>
          </p:nvSpPr>
          <p:spPr>
            <a:xfrm>
              <a:off x="332936" y="2627766"/>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UserString</a:t>
              </a:r>
              <a:endParaRPr sz="1100"/>
            </a:p>
          </p:txBody>
        </p:sp>
        <p:sp>
          <p:nvSpPr>
            <p:cNvPr id="271" name="Google Shape;271;p27"/>
            <p:cNvSpPr txBox="1"/>
            <p:nvPr/>
          </p:nvSpPr>
          <p:spPr>
            <a:xfrm>
              <a:off x="340731" y="3086922"/>
              <a:ext cx="2929200" cy="8310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1200">
                  <a:solidFill>
                    <a:schemeClr val="dk1"/>
                  </a:solidFill>
                  <a:latin typeface="Calibri"/>
                  <a:ea typeface="Calibri"/>
                  <a:cs typeface="Calibri"/>
                  <a:sym typeface="Calibri"/>
                </a:rPr>
                <a:t>Wrapper around string objects for easier string subclassing</a:t>
              </a:r>
              <a:endParaRPr sz="1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900">
                <a:solidFill>
                  <a:schemeClr val="dk1"/>
                </a:solidFill>
                <a:latin typeface="Calibri"/>
                <a:ea typeface="Calibri"/>
                <a:cs typeface="Calibri"/>
                <a:sym typeface="Calibri"/>
              </a:endParaRPr>
            </a:p>
          </p:txBody>
        </p:sp>
      </p:grpSp>
      <p:sp>
        <p:nvSpPr>
          <p:cNvPr id="272" name="Google Shape;272;p27"/>
          <p:cNvSpPr/>
          <p:nvPr/>
        </p:nvSpPr>
        <p:spPr>
          <a:xfrm>
            <a:off x="3690581" y="2505320"/>
            <a:ext cx="1762800" cy="3924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dk1"/>
                </a:solidFill>
                <a:latin typeface="Calibri"/>
                <a:ea typeface="Calibri"/>
                <a:cs typeface="Calibri"/>
                <a:sym typeface="Calibri"/>
              </a:rPr>
              <a:t>Container</a:t>
            </a:r>
            <a:endParaRPr b="1" sz="2100">
              <a:solidFill>
                <a:schemeClr val="dk1"/>
              </a:solidFill>
              <a:latin typeface="Calibri"/>
              <a:ea typeface="Calibri"/>
              <a:cs typeface="Calibri"/>
              <a:sym typeface="Calibri"/>
            </a:endParaRPr>
          </a:p>
          <a:p>
            <a:pPr indent="0" lvl="0" marL="0" marR="0" rtl="0" algn="ctr">
              <a:spcBef>
                <a:spcPts val="0"/>
              </a:spcBef>
              <a:spcAft>
                <a:spcPts val="0"/>
              </a:spcAft>
              <a:buNone/>
            </a:pPr>
            <a:r>
              <a:rPr b="1" lang="en" sz="2100">
                <a:solidFill>
                  <a:schemeClr val="dk1"/>
                </a:solidFill>
                <a:latin typeface="Calibri"/>
                <a:ea typeface="Calibri"/>
                <a:cs typeface="Calibri"/>
                <a:sym typeface="Calibri"/>
              </a:rPr>
              <a:t>Data Types</a:t>
            </a:r>
            <a:endParaRPr b="1" sz="2100">
              <a:solidFill>
                <a:schemeClr val="dk1"/>
              </a:solidFill>
              <a:latin typeface="Calibri"/>
              <a:ea typeface="Calibri"/>
              <a:cs typeface="Calibri"/>
              <a:sym typeface="Calibri"/>
            </a:endParaRPr>
          </a:p>
        </p:txBody>
      </p:sp>
      <p:sp>
        <p:nvSpPr>
          <p:cNvPr id="273" name="Google Shape;273;p27"/>
          <p:cNvSpPr txBox="1"/>
          <p:nvPr/>
        </p:nvSpPr>
        <p:spPr>
          <a:xfrm>
            <a:off x="393200" y="116900"/>
            <a:ext cx="842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IBM Plex Sans Condensed"/>
                <a:ea typeface="IBM Plex Sans Condensed"/>
                <a:cs typeface="IBM Plex Sans Condensed"/>
                <a:sym typeface="IBM Plex Sans Condensed"/>
              </a:rPr>
              <a:t>These </a:t>
            </a:r>
            <a:r>
              <a:rPr lang="en" sz="1900">
                <a:solidFill>
                  <a:schemeClr val="lt1"/>
                </a:solidFill>
                <a:latin typeface="IBM Plex Sans Condensed"/>
                <a:ea typeface="IBM Plex Sans Condensed"/>
                <a:cs typeface="IBM Plex Sans Condensed"/>
                <a:sym typeface="IBM Plex Sans Condensed"/>
              </a:rPr>
              <a:t>data types</a:t>
            </a:r>
            <a:r>
              <a:rPr lang="en" sz="1900">
                <a:solidFill>
                  <a:schemeClr val="lt1"/>
                </a:solidFill>
                <a:latin typeface="IBM Plex Sans Condensed"/>
                <a:ea typeface="IBM Plex Sans Condensed"/>
                <a:cs typeface="IBM Plex Sans Condensed"/>
                <a:sym typeface="IBM Plex Sans Condensed"/>
              </a:rPr>
              <a:t> helps in easier functioning and provides more comfort to the user.</a:t>
            </a:r>
            <a:endParaRPr sz="1900">
              <a:solidFill>
                <a:schemeClr val="lt1"/>
              </a:solidFill>
              <a:latin typeface="IBM Plex Sans Condensed"/>
              <a:ea typeface="IBM Plex Sans Condensed"/>
              <a:cs typeface="IBM Plex Sans Condensed"/>
              <a:sym typeface="IBM Plex Sans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p:nvPr/>
        </p:nvSpPr>
        <p:spPr>
          <a:xfrm>
            <a:off x="5298479" y="2425636"/>
            <a:ext cx="263619" cy="25171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8"/>
          <p:cNvGrpSpPr/>
          <p:nvPr/>
        </p:nvGrpSpPr>
        <p:grpSpPr>
          <a:xfrm>
            <a:off x="4971612" y="1011933"/>
            <a:ext cx="1129443" cy="1129717"/>
            <a:chOff x="6654650" y="3665275"/>
            <a:chExt cx="409100" cy="409125"/>
          </a:xfrm>
        </p:grpSpPr>
        <p:sp>
          <p:nvSpPr>
            <p:cNvPr id="280" name="Google Shape;280;p2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8"/>
          <p:cNvGrpSpPr/>
          <p:nvPr/>
        </p:nvGrpSpPr>
        <p:grpSpPr>
          <a:xfrm rot="1056946">
            <a:off x="3883082" y="1900347"/>
            <a:ext cx="746176" cy="746276"/>
            <a:chOff x="570875" y="4322250"/>
            <a:chExt cx="443300" cy="443325"/>
          </a:xfrm>
        </p:grpSpPr>
        <p:sp>
          <p:nvSpPr>
            <p:cNvPr id="283" name="Google Shape;283;p2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8"/>
          <p:cNvSpPr/>
          <p:nvPr/>
        </p:nvSpPr>
        <p:spPr>
          <a:xfrm rot="2466643">
            <a:off x="3966548" y="1231010"/>
            <a:ext cx="366269" cy="349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608918">
            <a:off x="4502204" y="1451088"/>
            <a:ext cx="263609" cy="25170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rot="2926240">
            <a:off x="5901539" y="2039291"/>
            <a:ext cx="197436" cy="18851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rot="-1608959">
            <a:off x="5278979" y="387784"/>
            <a:ext cx="177833" cy="16980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8"/>
          <p:cNvGrpSpPr/>
          <p:nvPr/>
        </p:nvGrpSpPr>
        <p:grpSpPr>
          <a:xfrm>
            <a:off x="5864296" y="1233444"/>
            <a:ext cx="2714848" cy="3653541"/>
            <a:chOff x="5503615" y="983605"/>
            <a:chExt cx="3588221" cy="4828894"/>
          </a:xfrm>
        </p:grpSpPr>
        <p:pic>
          <p:nvPicPr>
            <p:cNvPr id="292" name="Google Shape;292;p28"/>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293" name="Google Shape;293;p28"/>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294" name="Google Shape;294;p28"/>
          <p:cNvSpPr txBox="1"/>
          <p:nvPr>
            <p:ph idx="4294967295" type="ctrTitle"/>
          </p:nvPr>
        </p:nvSpPr>
        <p:spPr>
          <a:xfrm>
            <a:off x="855300" y="1042950"/>
            <a:ext cx="3411600" cy="20016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700"/>
              <a:t>CoUNTER</a:t>
            </a:r>
            <a:endParaRPr sz="7700"/>
          </a:p>
          <a:p>
            <a:pPr indent="0" lvl="0" marL="0" rtl="0" algn="l">
              <a:lnSpc>
                <a:spcPct val="80000"/>
              </a:lnSpc>
              <a:spcBef>
                <a:spcPts val="0"/>
              </a:spcBef>
              <a:spcAft>
                <a:spcPts val="0"/>
              </a:spcAft>
              <a:buNone/>
            </a:pPr>
            <a:r>
              <a:rPr lang="en" sz="7700"/>
              <a:t>DATATYPE</a:t>
            </a:r>
            <a:endParaRPr sz="7700"/>
          </a:p>
        </p:txBody>
      </p:sp>
      <p:sp>
        <p:nvSpPr>
          <p:cNvPr id="295" name="Google Shape;295;p28"/>
          <p:cNvSpPr txBox="1"/>
          <p:nvPr>
            <p:ph idx="4294967295" type="subTitle"/>
          </p:nvPr>
        </p:nvSpPr>
        <p:spPr>
          <a:xfrm>
            <a:off x="855300" y="3027150"/>
            <a:ext cx="3411600" cy="10734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chemeClr val="accent1"/>
                </a:solidFill>
              </a:rPr>
              <a:t>Did you really thought that I forgot about the most important one. 😄</a:t>
            </a:r>
            <a:endParaRPr sz="2000">
              <a:solidFill>
                <a:schemeClr val="accent1"/>
              </a:solidFill>
            </a:endParaRPr>
          </a:p>
        </p:txBody>
      </p:sp>
      <p:sp>
        <p:nvSpPr>
          <p:cNvPr id="296" name="Google Shape;296;p2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300" name="Shape 300"/>
        <p:cNvGrpSpPr/>
        <p:nvPr/>
      </p:nvGrpSpPr>
      <p:grpSpPr>
        <a:xfrm>
          <a:off x="0" y="0"/>
          <a:ext cx="0" cy="0"/>
          <a:chOff x="0" y="0"/>
          <a:chExt cx="0" cy="0"/>
        </a:xfrm>
      </p:grpSpPr>
      <p:sp>
        <p:nvSpPr>
          <p:cNvPr id="301" name="Google Shape;301;p29"/>
          <p:cNvSpPr txBox="1"/>
          <p:nvPr>
            <p:ph type="title"/>
          </p:nvPr>
        </p:nvSpPr>
        <p:spPr>
          <a:xfrm>
            <a:off x="779100" y="531350"/>
            <a:ext cx="7593300" cy="62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Python counter  ??</a:t>
            </a:r>
            <a:endParaRPr/>
          </a:p>
        </p:txBody>
      </p:sp>
      <p:sp>
        <p:nvSpPr>
          <p:cNvPr id="302" name="Google Shape;302;p2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3" name="Google Shape;303;p29"/>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304" name="Google Shape;304;p29"/>
          <p:cNvPicPr preferRelativeResize="0"/>
          <p:nvPr/>
        </p:nvPicPr>
        <p:blipFill>
          <a:blip r:embed="rId4">
            <a:alphaModFix/>
          </a:blip>
          <a:stretch>
            <a:fillRect/>
          </a:stretch>
        </p:blipFill>
        <p:spPr>
          <a:xfrm>
            <a:off x="5787382" y="786500"/>
            <a:ext cx="366071" cy="342900"/>
          </a:xfrm>
          <a:prstGeom prst="rect">
            <a:avLst/>
          </a:prstGeom>
          <a:noFill/>
          <a:ln>
            <a:noFill/>
          </a:ln>
        </p:spPr>
      </p:pic>
      <p:sp>
        <p:nvSpPr>
          <p:cNvPr id="305" name="Google Shape;305;p29"/>
          <p:cNvSpPr txBox="1"/>
          <p:nvPr/>
        </p:nvSpPr>
        <p:spPr>
          <a:xfrm>
            <a:off x="779100" y="1509050"/>
            <a:ext cx="46440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980000"/>
              </a:buClr>
              <a:buSzPts val="2000"/>
              <a:buFont typeface="IBM Plex Sans Condensed"/>
              <a:buAutoNum type="arabicPeriod"/>
            </a:pPr>
            <a:r>
              <a:rPr lang="en" sz="2000">
                <a:solidFill>
                  <a:srgbClr val="980000"/>
                </a:solidFill>
                <a:latin typeface="IBM Plex Sans Condensed"/>
                <a:ea typeface="IBM Plex Sans Condensed"/>
                <a:cs typeface="IBM Plex Sans Condensed"/>
                <a:sym typeface="IBM Plex Sans Condensed"/>
              </a:rPr>
              <a:t>Python Counter is a container that will hold the count of each of the elements present in the container. </a:t>
            </a:r>
            <a:endParaRPr sz="2000">
              <a:solidFill>
                <a:srgbClr val="980000"/>
              </a:solidFill>
              <a:latin typeface="IBM Plex Sans Condensed"/>
              <a:ea typeface="IBM Plex Sans Condensed"/>
              <a:cs typeface="IBM Plex Sans Condensed"/>
              <a:sym typeface="IBM Plex Sans Condensed"/>
            </a:endParaRPr>
          </a:p>
          <a:p>
            <a:pPr indent="-355600" lvl="0" marL="457200" rtl="0" algn="l">
              <a:spcBef>
                <a:spcPts val="0"/>
              </a:spcBef>
              <a:spcAft>
                <a:spcPts val="0"/>
              </a:spcAft>
              <a:buClr>
                <a:srgbClr val="980000"/>
              </a:buClr>
              <a:buSzPts val="2000"/>
              <a:buFont typeface="IBM Plex Sans Condensed"/>
              <a:buAutoNum type="arabicPeriod"/>
            </a:pPr>
            <a:r>
              <a:rPr lang="en" sz="2000">
                <a:solidFill>
                  <a:srgbClr val="980000"/>
                </a:solidFill>
                <a:latin typeface="IBM Plex Sans Condensed"/>
                <a:ea typeface="IBM Plex Sans Condensed"/>
                <a:cs typeface="IBM Plex Sans Condensed"/>
                <a:sym typeface="IBM Plex Sans Condensed"/>
              </a:rPr>
              <a:t>The counter is a sub-class available inside the dictionary class.</a:t>
            </a:r>
            <a:endParaRPr sz="2000">
              <a:solidFill>
                <a:srgbClr val="980000"/>
              </a:solidFill>
              <a:latin typeface="IBM Plex Sans Condensed"/>
              <a:ea typeface="IBM Plex Sans Condensed"/>
              <a:cs typeface="IBM Plex Sans Condensed"/>
              <a:sym typeface="IBM Plex Sans Condensed"/>
            </a:endParaRPr>
          </a:p>
          <a:p>
            <a:pPr indent="-355600" lvl="0" marL="457200" rtl="0" algn="l">
              <a:spcBef>
                <a:spcPts val="0"/>
              </a:spcBef>
              <a:spcAft>
                <a:spcPts val="0"/>
              </a:spcAft>
              <a:buClr>
                <a:srgbClr val="980000"/>
              </a:buClr>
              <a:buSzPts val="2000"/>
              <a:buFont typeface="IBM Plex Sans Condensed"/>
              <a:buAutoNum type="arabicPeriod"/>
            </a:pPr>
            <a:r>
              <a:rPr lang="en" sz="2000">
                <a:solidFill>
                  <a:srgbClr val="980000"/>
                </a:solidFill>
                <a:latin typeface="IBM Plex Sans Condensed"/>
                <a:ea typeface="IBM Plex Sans Condensed"/>
                <a:cs typeface="IBM Plex Sans Condensed"/>
                <a:sym typeface="IBM Plex Sans Condensed"/>
              </a:rPr>
              <a:t>Using the Python Counter tool, you can count the key-value pairs in an object, also called a hash table object.</a:t>
            </a:r>
            <a:endParaRPr sz="2000">
              <a:solidFill>
                <a:srgbClr val="980000"/>
              </a:solidFill>
              <a:latin typeface="IBM Plex Sans Condensed"/>
              <a:ea typeface="IBM Plex Sans Condensed"/>
              <a:cs typeface="IBM Plex Sans Condensed"/>
              <a:sym typeface="IBM Plex San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type="ctrTitle"/>
          </p:nvPr>
        </p:nvSpPr>
        <p:spPr>
          <a:xfrm>
            <a:off x="159400" y="1137350"/>
            <a:ext cx="6110700" cy="367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ContExt Manager </a:t>
            </a:r>
            <a:endParaRPr/>
          </a:p>
          <a:p>
            <a:pPr indent="0" lvl="0" marL="0" rtl="0" algn="l">
              <a:spcBef>
                <a:spcPts val="0"/>
              </a:spcBef>
              <a:spcAft>
                <a:spcPts val="0"/>
              </a:spcAft>
              <a:buNone/>
            </a:pPr>
            <a:r>
              <a:rPr lang="en"/>
              <a:t>&amp;</a:t>
            </a:r>
            <a:endParaRPr/>
          </a:p>
          <a:p>
            <a:pPr indent="0" lvl="0" marL="0" rtl="0" algn="l">
              <a:spcBef>
                <a:spcPts val="0"/>
              </a:spcBef>
              <a:spcAft>
                <a:spcPts val="0"/>
              </a:spcAft>
              <a:buNone/>
            </a:pPr>
            <a:r>
              <a:rPr lang="en"/>
              <a:t>Collection library</a:t>
            </a:r>
            <a:endParaRPr/>
          </a:p>
        </p:txBody>
      </p:sp>
      <p:pic>
        <p:nvPicPr>
          <p:cNvPr id="60" name="Google Shape;60;p12"/>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61" name="Google Shape;61;p12"/>
          <p:cNvPicPr preferRelativeResize="0"/>
          <p:nvPr/>
        </p:nvPicPr>
        <p:blipFill>
          <a:blip r:embed="rId4">
            <a:alphaModFix/>
          </a:blip>
          <a:stretch>
            <a:fillRect/>
          </a:stretch>
        </p:blipFill>
        <p:spPr>
          <a:xfrm>
            <a:off x="5233075" y="119232"/>
            <a:ext cx="767393" cy="76739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54366"/>
            </a:gs>
            <a:gs pos="100000">
              <a:srgbClr val="090B0F"/>
            </a:gs>
          </a:gsLst>
          <a:lin ang="5400012" scaled="0"/>
        </a:gradFill>
      </p:bgPr>
    </p:bg>
    <p:spTree>
      <p:nvGrpSpPr>
        <p:cNvPr id="310" name="Shape 310"/>
        <p:cNvGrpSpPr/>
        <p:nvPr/>
      </p:nvGrpSpPr>
      <p:grpSpPr>
        <a:xfrm>
          <a:off x="0" y="0"/>
          <a:ext cx="0" cy="0"/>
          <a:chOff x="0" y="0"/>
          <a:chExt cx="0" cy="0"/>
        </a:xfrm>
      </p:grpSpPr>
      <p:sp>
        <p:nvSpPr>
          <p:cNvPr id="311" name="Google Shape;311;p30"/>
          <p:cNvSpPr txBox="1"/>
          <p:nvPr>
            <p:ph type="title"/>
          </p:nvPr>
        </p:nvSpPr>
        <p:spPr>
          <a:xfrm>
            <a:off x="1724550" y="141200"/>
            <a:ext cx="5694900" cy="457200"/>
          </a:xfrm>
          <a:prstGeom prst="rect">
            <a:avLst/>
          </a:prstGeom>
          <a:noFill/>
          <a:ln>
            <a:noFill/>
          </a:ln>
        </p:spPr>
        <p:txBody>
          <a:bodyPr anchorCtr="0" anchor="t" bIns="34275" lIns="68575" spcFirstLastPara="1" rIns="0" wrap="square" tIns="34275">
            <a:noAutofit/>
          </a:bodyPr>
          <a:lstStyle/>
          <a:p>
            <a:pPr indent="0" lvl="0" marL="0" rtl="0" algn="ctr">
              <a:lnSpc>
                <a:spcPct val="90000"/>
              </a:lnSpc>
              <a:spcBef>
                <a:spcPts val="0"/>
              </a:spcBef>
              <a:spcAft>
                <a:spcPts val="0"/>
              </a:spcAft>
              <a:buClr>
                <a:schemeClr val="dk1"/>
              </a:buClr>
              <a:buSzPts val="2700"/>
              <a:buFont typeface="Helvetica Neue"/>
              <a:buNone/>
            </a:pPr>
            <a:r>
              <a:rPr lang="en"/>
              <a:t>Why use python counter ??</a:t>
            </a:r>
            <a:endParaRPr/>
          </a:p>
        </p:txBody>
      </p:sp>
      <p:sp>
        <p:nvSpPr>
          <p:cNvPr id="312" name="Google Shape;312;p30"/>
          <p:cNvSpPr/>
          <p:nvPr/>
        </p:nvSpPr>
        <p:spPr>
          <a:xfrm rot="-5400000">
            <a:off x="4573730" y="2695431"/>
            <a:ext cx="906717" cy="910177"/>
          </a:xfrm>
          <a:custGeom>
            <a:rect b="b" l="l" r="r" t="t"/>
            <a:pathLst>
              <a:path extrusionOk="0" h="1384300" w="1384300">
                <a:moveTo>
                  <a:pt x="1384300" y="0"/>
                </a:moveTo>
                <a:lnTo>
                  <a:pt x="1384300" y="1384300"/>
                </a:lnTo>
                <a:lnTo>
                  <a:pt x="0" y="1384300"/>
                </a:lnTo>
                <a:cubicBezTo>
                  <a:pt x="0" y="619772"/>
                  <a:pt x="619772" y="0"/>
                  <a:pt x="138430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30"/>
          <p:cNvSpPr/>
          <p:nvPr/>
        </p:nvSpPr>
        <p:spPr>
          <a:xfrm rot="5400000">
            <a:off x="5482828" y="1786333"/>
            <a:ext cx="910177" cy="906717"/>
          </a:xfrm>
          <a:custGeom>
            <a:rect b="b" l="l" r="r" t="t"/>
            <a:pathLst>
              <a:path extrusionOk="0" h="1384300" w="1384300">
                <a:moveTo>
                  <a:pt x="0" y="0"/>
                </a:moveTo>
                <a:cubicBezTo>
                  <a:pt x="764528" y="0"/>
                  <a:pt x="1384300" y="619772"/>
                  <a:pt x="1384300" y="1384300"/>
                </a:cubicBezTo>
                <a:lnTo>
                  <a:pt x="0" y="1384300"/>
                </a:lnTo>
                <a:close/>
              </a:path>
            </a:pathLst>
          </a:custGeom>
          <a:solidFill>
            <a:srgbClr val="53622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30"/>
          <p:cNvSpPr/>
          <p:nvPr/>
        </p:nvSpPr>
        <p:spPr>
          <a:xfrm rot="5400000">
            <a:off x="4573191" y="1786333"/>
            <a:ext cx="910177" cy="906717"/>
          </a:xfrm>
          <a:custGeom>
            <a:rect b="b" l="l" r="r" t="t"/>
            <a:pathLst>
              <a:path extrusionOk="0" h="1384300" w="1384300">
                <a:moveTo>
                  <a:pt x="0" y="0"/>
                </a:moveTo>
                <a:lnTo>
                  <a:pt x="1384300" y="0"/>
                </a:lnTo>
                <a:lnTo>
                  <a:pt x="1384300" y="1384300"/>
                </a:lnTo>
                <a:cubicBezTo>
                  <a:pt x="619772" y="1384300"/>
                  <a:pt x="0" y="764528"/>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30"/>
          <p:cNvSpPr/>
          <p:nvPr/>
        </p:nvSpPr>
        <p:spPr>
          <a:xfrm rot="-5400000">
            <a:off x="5483368" y="2695431"/>
            <a:ext cx="906717" cy="910177"/>
          </a:xfrm>
          <a:custGeom>
            <a:rect b="b" l="l" r="r" t="t"/>
            <a:pathLst>
              <a:path extrusionOk="0" h="1384300" w="1384300">
                <a:moveTo>
                  <a:pt x="0" y="0"/>
                </a:moveTo>
                <a:lnTo>
                  <a:pt x="1384300" y="0"/>
                </a:lnTo>
                <a:cubicBezTo>
                  <a:pt x="1384300" y="764528"/>
                  <a:pt x="764528" y="1384300"/>
                  <a:pt x="0" y="1384300"/>
                </a:cubicBezTo>
                <a:close/>
              </a:path>
            </a:pathLst>
          </a:custGeom>
          <a:solidFill>
            <a:srgbClr val="60170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30"/>
          <p:cNvSpPr/>
          <p:nvPr/>
        </p:nvSpPr>
        <p:spPr>
          <a:xfrm rot="5400000">
            <a:off x="3663553" y="876695"/>
            <a:ext cx="910177" cy="906717"/>
          </a:xfrm>
          <a:custGeom>
            <a:rect b="b" l="l" r="r" t="t"/>
            <a:pathLst>
              <a:path extrusionOk="0" h="1384300" w="1384300">
                <a:moveTo>
                  <a:pt x="1384300" y="0"/>
                </a:moveTo>
                <a:lnTo>
                  <a:pt x="1384300" y="1384300"/>
                </a:lnTo>
                <a:lnTo>
                  <a:pt x="0" y="1384300"/>
                </a:lnTo>
                <a:cubicBezTo>
                  <a:pt x="0" y="619772"/>
                  <a:pt x="619772" y="0"/>
                  <a:pt x="1384300" y="0"/>
                </a:cubicBezTo>
                <a:close/>
              </a:path>
            </a:pathLst>
          </a:custGeom>
          <a:solidFill>
            <a:srgbClr val="864A0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30"/>
          <p:cNvSpPr/>
          <p:nvPr/>
        </p:nvSpPr>
        <p:spPr>
          <a:xfrm rot="-5400000">
            <a:off x="3664093" y="3605069"/>
            <a:ext cx="906717" cy="910177"/>
          </a:xfrm>
          <a:custGeom>
            <a:rect b="b" l="l" r="r" t="t"/>
            <a:pathLst>
              <a:path extrusionOk="0" h="1384300" w="1384300">
                <a:moveTo>
                  <a:pt x="0" y="0"/>
                </a:moveTo>
                <a:lnTo>
                  <a:pt x="1384300" y="0"/>
                </a:lnTo>
                <a:lnTo>
                  <a:pt x="1384300" y="1384300"/>
                </a:lnTo>
                <a:cubicBezTo>
                  <a:pt x="619772" y="1384300"/>
                  <a:pt x="0" y="764528"/>
                  <a:pt x="0" y="0"/>
                </a:cubicBezTo>
                <a:close/>
              </a:path>
            </a:pathLst>
          </a:custGeom>
          <a:solidFill>
            <a:srgbClr val="0C6B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30"/>
          <p:cNvSpPr/>
          <p:nvPr/>
        </p:nvSpPr>
        <p:spPr>
          <a:xfrm rot="-5400000">
            <a:off x="4573730" y="876156"/>
            <a:ext cx="906717" cy="910177"/>
          </a:xfrm>
          <a:custGeom>
            <a:rect b="b" l="l" r="r" t="t"/>
            <a:pathLst>
              <a:path extrusionOk="0" h="1384300" w="1384300">
                <a:moveTo>
                  <a:pt x="0" y="0"/>
                </a:moveTo>
                <a:cubicBezTo>
                  <a:pt x="764528" y="0"/>
                  <a:pt x="1384300" y="619772"/>
                  <a:pt x="1384300" y="1384300"/>
                </a:cubicBezTo>
                <a:lnTo>
                  <a:pt x="0" y="1384300"/>
                </a:lnTo>
                <a:close/>
              </a:path>
            </a:pathLst>
          </a:custGeom>
          <a:solidFill>
            <a:srgbClr val="53622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30"/>
          <p:cNvSpPr/>
          <p:nvPr/>
        </p:nvSpPr>
        <p:spPr>
          <a:xfrm rot="5400000">
            <a:off x="4573191" y="3605608"/>
            <a:ext cx="910177" cy="906717"/>
          </a:xfrm>
          <a:custGeom>
            <a:rect b="b" l="l" r="r" t="t"/>
            <a:pathLst>
              <a:path extrusionOk="0" h="1384300" w="1384300">
                <a:moveTo>
                  <a:pt x="0" y="0"/>
                </a:moveTo>
                <a:lnTo>
                  <a:pt x="1384300" y="0"/>
                </a:lnTo>
                <a:cubicBezTo>
                  <a:pt x="1384300" y="764528"/>
                  <a:pt x="764528" y="1384300"/>
                  <a:pt x="0" y="1384300"/>
                </a:cubicBezTo>
                <a:close/>
              </a:path>
            </a:pathLst>
          </a:custGeom>
          <a:solidFill>
            <a:srgbClr val="60170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30"/>
          <p:cNvSpPr/>
          <p:nvPr/>
        </p:nvSpPr>
        <p:spPr>
          <a:xfrm rot="5400000">
            <a:off x="3663553" y="2695970"/>
            <a:ext cx="910177" cy="906717"/>
          </a:xfrm>
          <a:custGeom>
            <a:rect b="b" l="l" r="r" t="t"/>
            <a:pathLst>
              <a:path extrusionOk="0" h="1384300" w="1384300">
                <a:moveTo>
                  <a:pt x="0" y="0"/>
                </a:moveTo>
                <a:cubicBezTo>
                  <a:pt x="764528" y="0"/>
                  <a:pt x="1384300" y="619772"/>
                  <a:pt x="1384300" y="1384300"/>
                </a:cubicBezTo>
                <a:lnTo>
                  <a:pt x="0" y="138430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30"/>
          <p:cNvSpPr/>
          <p:nvPr/>
        </p:nvSpPr>
        <p:spPr>
          <a:xfrm rot="-5400000">
            <a:off x="3664093" y="1785793"/>
            <a:ext cx="906717" cy="910177"/>
          </a:xfrm>
          <a:custGeom>
            <a:rect b="b" l="l" r="r" t="t"/>
            <a:pathLst>
              <a:path extrusionOk="0" h="1384300" w="1384300">
                <a:moveTo>
                  <a:pt x="0" y="0"/>
                </a:moveTo>
                <a:lnTo>
                  <a:pt x="1384300" y="0"/>
                </a:lnTo>
                <a:cubicBezTo>
                  <a:pt x="1384300" y="764528"/>
                  <a:pt x="764528" y="1384300"/>
                  <a:pt x="0" y="138430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30"/>
          <p:cNvSpPr/>
          <p:nvPr/>
        </p:nvSpPr>
        <p:spPr>
          <a:xfrm rot="5400000">
            <a:off x="2753916" y="2695970"/>
            <a:ext cx="910177" cy="906717"/>
          </a:xfrm>
          <a:custGeom>
            <a:rect b="b" l="l" r="r" t="t"/>
            <a:pathLst>
              <a:path extrusionOk="0" h="1384300" w="1384300">
                <a:moveTo>
                  <a:pt x="0" y="0"/>
                </a:moveTo>
                <a:lnTo>
                  <a:pt x="1384300" y="0"/>
                </a:lnTo>
                <a:lnTo>
                  <a:pt x="1384300" y="1384300"/>
                </a:lnTo>
                <a:cubicBezTo>
                  <a:pt x="619772" y="1384300"/>
                  <a:pt x="0" y="764528"/>
                  <a:pt x="0" y="0"/>
                </a:cubicBezTo>
                <a:close/>
              </a:path>
            </a:pathLst>
          </a:custGeom>
          <a:solidFill>
            <a:srgbClr val="0C6B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30"/>
          <p:cNvSpPr/>
          <p:nvPr/>
        </p:nvSpPr>
        <p:spPr>
          <a:xfrm rot="-5400000">
            <a:off x="2754455" y="1785793"/>
            <a:ext cx="906717" cy="910177"/>
          </a:xfrm>
          <a:custGeom>
            <a:rect b="b" l="l" r="r" t="t"/>
            <a:pathLst>
              <a:path extrusionOk="0" h="1384300" w="1384300">
                <a:moveTo>
                  <a:pt x="1384300" y="0"/>
                </a:moveTo>
                <a:lnTo>
                  <a:pt x="1384300" y="1384300"/>
                </a:lnTo>
                <a:lnTo>
                  <a:pt x="0" y="1384300"/>
                </a:lnTo>
                <a:cubicBezTo>
                  <a:pt x="0" y="619772"/>
                  <a:pt x="619772" y="0"/>
                  <a:pt x="1384300" y="0"/>
                </a:cubicBezTo>
                <a:close/>
              </a:path>
            </a:pathLst>
          </a:custGeom>
          <a:solidFill>
            <a:srgbClr val="864A0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30"/>
          <p:cNvSpPr/>
          <p:nvPr/>
        </p:nvSpPr>
        <p:spPr>
          <a:xfrm rot="-5400000">
            <a:off x="2754455" y="3605069"/>
            <a:ext cx="906717" cy="910177"/>
          </a:xfrm>
          <a:custGeom>
            <a:rect b="b" l="l" r="r" t="t"/>
            <a:pathLst>
              <a:path extrusionOk="0" h="1384300" w="1384300">
                <a:moveTo>
                  <a:pt x="1384300" y="0"/>
                </a:moveTo>
                <a:lnTo>
                  <a:pt x="1384300" y="1384300"/>
                </a:lnTo>
                <a:lnTo>
                  <a:pt x="0" y="1384300"/>
                </a:lnTo>
                <a:cubicBezTo>
                  <a:pt x="0" y="619772"/>
                  <a:pt x="619772" y="0"/>
                  <a:pt x="1384300" y="0"/>
                </a:cubicBezTo>
                <a:close/>
              </a:path>
            </a:pathLst>
          </a:custGeom>
          <a:solidFill>
            <a:srgbClr val="13A1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Google Shape;325;p30"/>
          <p:cNvSpPr/>
          <p:nvPr/>
        </p:nvSpPr>
        <p:spPr>
          <a:xfrm rot="5400000">
            <a:off x="5482828" y="3605608"/>
            <a:ext cx="910177" cy="906717"/>
          </a:xfrm>
          <a:custGeom>
            <a:rect b="b" l="l" r="r" t="t"/>
            <a:pathLst>
              <a:path extrusionOk="0" h="1384300" w="1384300">
                <a:moveTo>
                  <a:pt x="0" y="0"/>
                </a:moveTo>
                <a:cubicBezTo>
                  <a:pt x="764528" y="0"/>
                  <a:pt x="1384300" y="619772"/>
                  <a:pt x="1384300" y="1384300"/>
                </a:cubicBezTo>
                <a:lnTo>
                  <a:pt x="0" y="1384300"/>
                </a:lnTo>
                <a:close/>
              </a:path>
            </a:pathLst>
          </a:custGeom>
          <a:solidFill>
            <a:srgbClr val="90241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Google Shape;326;p30"/>
          <p:cNvSpPr/>
          <p:nvPr/>
        </p:nvSpPr>
        <p:spPr>
          <a:xfrm rot="5400000">
            <a:off x="2753916" y="876695"/>
            <a:ext cx="910177" cy="906717"/>
          </a:xfrm>
          <a:custGeom>
            <a:rect b="b" l="l" r="r" t="t"/>
            <a:pathLst>
              <a:path extrusionOk="0" h="1384300" w="1384300">
                <a:moveTo>
                  <a:pt x="0" y="0"/>
                </a:moveTo>
                <a:lnTo>
                  <a:pt x="1384300" y="0"/>
                </a:lnTo>
                <a:lnTo>
                  <a:pt x="1384300" y="1384300"/>
                </a:lnTo>
                <a:cubicBezTo>
                  <a:pt x="619772" y="1384300"/>
                  <a:pt x="0" y="764528"/>
                  <a:pt x="0" y="0"/>
                </a:cubicBezTo>
                <a:close/>
              </a:path>
            </a:pathLst>
          </a:custGeom>
          <a:solidFill>
            <a:srgbClr val="C96F0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Google Shape;327;p30"/>
          <p:cNvSpPr/>
          <p:nvPr/>
        </p:nvSpPr>
        <p:spPr>
          <a:xfrm rot="-5400000">
            <a:off x="5483368" y="876156"/>
            <a:ext cx="906717" cy="910177"/>
          </a:xfrm>
          <a:custGeom>
            <a:rect b="b" l="l" r="r" t="t"/>
            <a:pathLst>
              <a:path extrusionOk="0" h="1384300" w="1384300">
                <a:moveTo>
                  <a:pt x="0" y="0"/>
                </a:moveTo>
                <a:lnTo>
                  <a:pt x="1384300" y="0"/>
                </a:lnTo>
                <a:cubicBezTo>
                  <a:pt x="1384300" y="764528"/>
                  <a:pt x="764528" y="1384300"/>
                  <a:pt x="0" y="1384300"/>
                </a:cubicBezTo>
                <a:close/>
              </a:path>
            </a:pathLst>
          </a:custGeom>
          <a:solidFill>
            <a:srgbClr val="7D944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Users" id="328" name="Google Shape;328;p30"/>
          <p:cNvPicPr preferRelativeResize="0"/>
          <p:nvPr/>
        </p:nvPicPr>
        <p:blipFill rotWithShape="1">
          <a:blip r:embed="rId3">
            <a:alphaModFix/>
          </a:blip>
          <a:srcRect b="0" l="0" r="0" t="0"/>
          <a:stretch/>
        </p:blipFill>
        <p:spPr>
          <a:xfrm>
            <a:off x="4913870" y="2129643"/>
            <a:ext cx="457200" cy="457200"/>
          </a:xfrm>
          <a:prstGeom prst="rect">
            <a:avLst/>
          </a:prstGeom>
          <a:noFill/>
          <a:ln>
            <a:noFill/>
          </a:ln>
        </p:spPr>
      </p:pic>
      <p:pic>
        <p:nvPicPr>
          <p:cNvPr descr="Puzzle" id="329" name="Google Shape;329;p30"/>
          <p:cNvPicPr preferRelativeResize="0"/>
          <p:nvPr/>
        </p:nvPicPr>
        <p:blipFill rotWithShape="1">
          <a:blip r:embed="rId4">
            <a:alphaModFix/>
          </a:blip>
          <a:srcRect b="0" l="0" r="0" t="0"/>
          <a:stretch/>
        </p:blipFill>
        <p:spPr>
          <a:xfrm>
            <a:off x="4913870" y="2813062"/>
            <a:ext cx="457200" cy="457200"/>
          </a:xfrm>
          <a:prstGeom prst="rect">
            <a:avLst/>
          </a:prstGeom>
          <a:noFill/>
          <a:ln>
            <a:noFill/>
          </a:ln>
        </p:spPr>
      </p:pic>
      <p:pic>
        <p:nvPicPr>
          <p:cNvPr descr="Lightbulb" id="330" name="Google Shape;330;p30"/>
          <p:cNvPicPr preferRelativeResize="0"/>
          <p:nvPr/>
        </p:nvPicPr>
        <p:blipFill rotWithShape="1">
          <a:blip r:embed="rId5">
            <a:alphaModFix/>
          </a:blip>
          <a:srcRect b="0" l="0" r="0" t="0"/>
          <a:stretch/>
        </p:blipFill>
        <p:spPr>
          <a:xfrm>
            <a:off x="3772930" y="2813062"/>
            <a:ext cx="457200" cy="457200"/>
          </a:xfrm>
          <a:prstGeom prst="rect">
            <a:avLst/>
          </a:prstGeom>
          <a:noFill/>
          <a:ln>
            <a:noFill/>
          </a:ln>
        </p:spPr>
      </p:pic>
      <p:pic>
        <p:nvPicPr>
          <p:cNvPr descr="Rocket" id="331" name="Google Shape;331;p30"/>
          <p:cNvPicPr preferRelativeResize="0"/>
          <p:nvPr/>
        </p:nvPicPr>
        <p:blipFill rotWithShape="1">
          <a:blip r:embed="rId6">
            <a:alphaModFix/>
          </a:blip>
          <a:srcRect b="0" l="0" r="0" t="0"/>
          <a:stretch/>
        </p:blipFill>
        <p:spPr>
          <a:xfrm>
            <a:off x="3772930" y="2129643"/>
            <a:ext cx="457200" cy="457200"/>
          </a:xfrm>
          <a:prstGeom prst="rect">
            <a:avLst/>
          </a:prstGeom>
          <a:noFill/>
          <a:ln>
            <a:noFill/>
          </a:ln>
        </p:spPr>
      </p:pic>
      <p:sp>
        <p:nvSpPr>
          <p:cNvPr id="332" name="Google Shape;332;p30"/>
          <p:cNvSpPr txBox="1"/>
          <p:nvPr/>
        </p:nvSpPr>
        <p:spPr>
          <a:xfrm>
            <a:off x="253825" y="3062117"/>
            <a:ext cx="2194800" cy="1212300"/>
          </a:xfrm>
          <a:prstGeom prst="rect">
            <a:avLst/>
          </a:prstGeom>
          <a:noFill/>
          <a:ln>
            <a:noFill/>
          </a:ln>
        </p:spPr>
        <p:txBody>
          <a:bodyPr anchorCtr="0" anchor="ctr" bIns="34275" lIns="0" spcFirstLastPara="1" rIns="0" wrap="square" tIns="34275">
            <a:noAutofit/>
          </a:bodyPr>
          <a:lstStyle/>
          <a:p>
            <a:pPr indent="0" lvl="0" marL="0" marR="0" rtl="0" algn="l">
              <a:spcBef>
                <a:spcPts val="0"/>
              </a:spcBef>
              <a:spcAft>
                <a:spcPts val="0"/>
              </a:spcAft>
              <a:buNone/>
            </a:pPr>
            <a:r>
              <a:rPr b="1" lang="en" sz="1800">
                <a:solidFill>
                  <a:srgbClr val="13A1D8"/>
                </a:solidFill>
                <a:latin typeface="Calibri"/>
                <a:ea typeface="Calibri"/>
                <a:cs typeface="Calibri"/>
                <a:sym typeface="Calibri"/>
              </a:rPr>
              <a:t>It allows you to count the items in an iterable list.</a:t>
            </a:r>
            <a:endParaRPr sz="1800"/>
          </a:p>
        </p:txBody>
      </p:sp>
      <p:sp>
        <p:nvSpPr>
          <p:cNvPr id="333" name="Google Shape;333;p30"/>
          <p:cNvSpPr txBox="1"/>
          <p:nvPr/>
        </p:nvSpPr>
        <p:spPr>
          <a:xfrm>
            <a:off x="6600325" y="1115700"/>
            <a:ext cx="2358300" cy="12123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700">
                <a:solidFill>
                  <a:srgbClr val="7D9445"/>
                </a:solidFill>
                <a:latin typeface="Calibri"/>
                <a:ea typeface="Calibri"/>
                <a:cs typeface="Calibri"/>
                <a:sym typeface="Calibri"/>
              </a:rPr>
              <a:t>Arithmetic operations like addition, subtraction, intersection, and union can be easily performed on a Counter.</a:t>
            </a:r>
            <a:endParaRPr sz="1700"/>
          </a:p>
        </p:txBody>
      </p:sp>
      <p:sp>
        <p:nvSpPr>
          <p:cNvPr id="334" name="Google Shape;334;p30"/>
          <p:cNvSpPr txBox="1"/>
          <p:nvPr/>
        </p:nvSpPr>
        <p:spPr>
          <a:xfrm>
            <a:off x="6695600" y="3120087"/>
            <a:ext cx="2194800" cy="1154400"/>
          </a:xfrm>
          <a:prstGeom prst="rect">
            <a:avLst/>
          </a:prstGeom>
          <a:noFill/>
          <a:ln>
            <a:noFill/>
          </a:ln>
        </p:spPr>
        <p:txBody>
          <a:bodyPr anchorCtr="0" anchor="ctr" bIns="34275" lIns="0" spcFirstLastPara="1" rIns="0" wrap="square" tIns="34275">
            <a:noAutofit/>
          </a:bodyPr>
          <a:lstStyle/>
          <a:p>
            <a:pPr indent="0" lvl="0" marL="0" marR="0" rtl="0" algn="l">
              <a:spcBef>
                <a:spcPts val="0"/>
              </a:spcBef>
              <a:spcAft>
                <a:spcPts val="0"/>
              </a:spcAft>
              <a:buNone/>
            </a:pPr>
            <a:r>
              <a:rPr b="1" lang="en" sz="1800">
                <a:solidFill>
                  <a:schemeClr val="accent5"/>
                </a:solidFill>
                <a:latin typeface="Calibri"/>
                <a:ea typeface="Calibri"/>
                <a:cs typeface="Calibri"/>
                <a:sym typeface="Calibri"/>
              </a:rPr>
              <a:t>A Counter can also count elements from another counter</a:t>
            </a:r>
            <a:endParaRPr sz="1100"/>
          </a:p>
        </p:txBody>
      </p:sp>
      <p:sp>
        <p:nvSpPr>
          <p:cNvPr id="335" name="Google Shape;335;p30"/>
          <p:cNvSpPr txBox="1"/>
          <p:nvPr/>
        </p:nvSpPr>
        <p:spPr>
          <a:xfrm>
            <a:off x="253825" y="1115697"/>
            <a:ext cx="2194800" cy="10140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rgbClr val="C96F07"/>
                </a:solidFill>
                <a:latin typeface="Calibri"/>
                <a:ea typeface="Calibri"/>
                <a:cs typeface="Calibri"/>
                <a:sym typeface="Calibri"/>
              </a:rPr>
              <a:t>The Counter holds the data in an unordered collection, just like hashtable objects.</a:t>
            </a:r>
            <a:endParaRPr sz="1800"/>
          </a:p>
        </p:txBody>
      </p:sp>
      <p:sp>
        <p:nvSpPr>
          <p:cNvPr id="336" name="Google Shape;336;p30"/>
          <p:cNvSpPr txBox="1"/>
          <p:nvPr/>
        </p:nvSpPr>
        <p:spPr>
          <a:xfrm>
            <a:off x="3081850" y="1190225"/>
            <a:ext cx="37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74E13"/>
                </a:solidFill>
                <a:latin typeface="IBM Plex Sans Condensed"/>
                <a:ea typeface="IBM Plex Sans Condensed"/>
                <a:cs typeface="IBM Plex Sans Condensed"/>
                <a:sym typeface="IBM Plex Sans Condensed"/>
              </a:rPr>
              <a:t>1.</a:t>
            </a:r>
            <a:endParaRPr b="1" sz="1600">
              <a:solidFill>
                <a:srgbClr val="274E13"/>
              </a:solidFill>
              <a:latin typeface="IBM Plex Sans Condensed"/>
              <a:ea typeface="IBM Plex Sans Condensed"/>
              <a:cs typeface="IBM Plex Sans Condensed"/>
              <a:sym typeface="IBM Plex Sans Condensed"/>
            </a:endParaRPr>
          </a:p>
        </p:txBody>
      </p:sp>
      <p:sp>
        <p:nvSpPr>
          <p:cNvPr id="337" name="Google Shape;337;p30"/>
          <p:cNvSpPr txBox="1"/>
          <p:nvPr/>
        </p:nvSpPr>
        <p:spPr>
          <a:xfrm>
            <a:off x="3081850" y="3843413"/>
            <a:ext cx="37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A64D79"/>
                </a:solidFill>
                <a:latin typeface="IBM Plex Sans Condensed"/>
                <a:ea typeface="IBM Plex Sans Condensed"/>
                <a:cs typeface="IBM Plex Sans Condensed"/>
                <a:sym typeface="IBM Plex Sans Condensed"/>
              </a:rPr>
              <a:t>2</a:t>
            </a:r>
            <a:r>
              <a:rPr b="1" lang="en" sz="1600">
                <a:solidFill>
                  <a:srgbClr val="A64D79"/>
                </a:solidFill>
                <a:latin typeface="IBM Plex Sans Condensed"/>
                <a:ea typeface="IBM Plex Sans Condensed"/>
                <a:cs typeface="IBM Plex Sans Condensed"/>
                <a:sym typeface="IBM Plex Sans Condensed"/>
              </a:rPr>
              <a:t>.</a:t>
            </a:r>
            <a:endParaRPr b="1" sz="1600">
              <a:solidFill>
                <a:srgbClr val="A64D79"/>
              </a:solidFill>
              <a:latin typeface="IBM Plex Sans Condensed"/>
              <a:ea typeface="IBM Plex Sans Condensed"/>
              <a:cs typeface="IBM Plex Sans Condensed"/>
              <a:sym typeface="IBM Plex Sans Condensed"/>
            </a:endParaRPr>
          </a:p>
        </p:txBody>
      </p:sp>
      <p:sp>
        <p:nvSpPr>
          <p:cNvPr id="338" name="Google Shape;338;p30"/>
          <p:cNvSpPr txBox="1"/>
          <p:nvPr/>
        </p:nvSpPr>
        <p:spPr>
          <a:xfrm>
            <a:off x="5657225" y="1115688"/>
            <a:ext cx="37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5B0F00"/>
                </a:solidFill>
                <a:latin typeface="IBM Plex Sans Condensed"/>
                <a:ea typeface="IBM Plex Sans Condensed"/>
                <a:cs typeface="IBM Plex Sans Condensed"/>
                <a:sym typeface="IBM Plex Sans Condensed"/>
              </a:rPr>
              <a:t>3</a:t>
            </a:r>
            <a:r>
              <a:rPr b="1" lang="en" sz="1600">
                <a:solidFill>
                  <a:srgbClr val="5B0F00"/>
                </a:solidFill>
                <a:latin typeface="IBM Plex Sans Condensed"/>
                <a:ea typeface="IBM Plex Sans Condensed"/>
                <a:cs typeface="IBM Plex Sans Condensed"/>
                <a:sym typeface="IBM Plex Sans Condensed"/>
              </a:rPr>
              <a:t>.</a:t>
            </a:r>
            <a:endParaRPr b="1" sz="1600">
              <a:solidFill>
                <a:srgbClr val="5B0F00"/>
              </a:solidFill>
              <a:latin typeface="IBM Plex Sans Condensed"/>
              <a:ea typeface="IBM Plex Sans Condensed"/>
              <a:cs typeface="IBM Plex Sans Condensed"/>
              <a:sym typeface="IBM Plex Sans Condensed"/>
            </a:endParaRPr>
          </a:p>
        </p:txBody>
      </p:sp>
      <p:sp>
        <p:nvSpPr>
          <p:cNvPr id="339" name="Google Shape;339;p30"/>
          <p:cNvSpPr txBox="1"/>
          <p:nvPr/>
        </p:nvSpPr>
        <p:spPr>
          <a:xfrm>
            <a:off x="5657225" y="3786850"/>
            <a:ext cx="37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00"/>
                </a:solidFill>
                <a:latin typeface="IBM Plex Sans Condensed"/>
                <a:ea typeface="IBM Plex Sans Condensed"/>
                <a:cs typeface="IBM Plex Sans Condensed"/>
                <a:sym typeface="IBM Plex Sans Condensed"/>
              </a:rPr>
              <a:t>4</a:t>
            </a:r>
            <a:r>
              <a:rPr b="1" lang="en" sz="1600">
                <a:solidFill>
                  <a:srgbClr val="FFFF00"/>
                </a:solidFill>
                <a:latin typeface="IBM Plex Sans Condensed"/>
                <a:ea typeface="IBM Plex Sans Condensed"/>
                <a:cs typeface="IBM Plex Sans Condensed"/>
                <a:sym typeface="IBM Plex Sans Condensed"/>
              </a:rPr>
              <a:t>.</a:t>
            </a:r>
            <a:endParaRPr b="1" sz="1600">
              <a:solidFill>
                <a:srgbClr val="FFFF00"/>
              </a:solidFill>
              <a:latin typeface="IBM Plex Sans Condensed"/>
              <a:ea typeface="IBM Plex Sans Condensed"/>
              <a:cs typeface="IBM Plex Sans Condensed"/>
              <a:sym typeface="IBM Plex Sans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path path="circle">
            <a:fillToRect b="50%" l="50%" r="50%" t="50%"/>
          </a:path>
          <a:tileRect/>
        </a:gradFill>
      </p:bgPr>
    </p:bg>
    <p:spTree>
      <p:nvGrpSpPr>
        <p:cNvPr id="343" name="Shape 343"/>
        <p:cNvGrpSpPr/>
        <p:nvPr/>
      </p:nvGrpSpPr>
      <p:grpSpPr>
        <a:xfrm>
          <a:off x="0" y="0"/>
          <a:ext cx="0" cy="0"/>
          <a:chOff x="0" y="0"/>
          <a:chExt cx="0" cy="0"/>
        </a:xfrm>
      </p:grpSpPr>
      <p:pic>
        <p:nvPicPr>
          <p:cNvPr id="344" name="Google Shape;344;p31"/>
          <p:cNvPicPr preferRelativeResize="0"/>
          <p:nvPr/>
        </p:nvPicPr>
        <p:blipFill>
          <a:blip r:embed="rId3">
            <a:alphaModFix/>
          </a:blip>
          <a:stretch>
            <a:fillRect/>
          </a:stretch>
        </p:blipFill>
        <p:spPr>
          <a:xfrm>
            <a:off x="6240997" y="576525"/>
            <a:ext cx="1496437" cy="1343865"/>
          </a:xfrm>
          <a:prstGeom prst="rect">
            <a:avLst/>
          </a:prstGeom>
          <a:noFill/>
          <a:ln>
            <a:noFill/>
          </a:ln>
        </p:spPr>
      </p:pic>
      <p:sp>
        <p:nvSpPr>
          <p:cNvPr id="345" name="Google Shape;345;p31"/>
          <p:cNvSpPr/>
          <p:nvPr/>
        </p:nvSpPr>
        <p:spPr>
          <a:xfrm>
            <a:off x="6452663" y="985601"/>
            <a:ext cx="1073096" cy="316800"/>
          </a:xfrm>
          <a:prstGeom prst="rect">
            <a:avLst/>
          </a:prstGeom>
        </p:spPr>
        <p:txBody>
          <a:bodyPr>
            <a:prstTxWarp prst="textPlain"/>
          </a:bodyPr>
          <a:lstStyle/>
          <a:p>
            <a:pPr lvl="0" algn="ctr"/>
            <a:r>
              <a:rPr b="1" i="0">
                <a:ln>
                  <a:noFill/>
                </a:ln>
                <a:gradFill>
                  <a:gsLst>
                    <a:gs pos="0">
                      <a:srgbClr val="9FFAFF"/>
                    </a:gs>
                    <a:gs pos="58000">
                      <a:schemeClr val="accent1"/>
                    </a:gs>
                    <a:gs pos="100000">
                      <a:schemeClr val="accent1"/>
                    </a:gs>
                  </a:gsLst>
                  <a:path path="circle">
                    <a:fillToRect l="100%" t="100%"/>
                  </a:path>
                  <a:tileRect b="-100%" r="-100%"/>
                </a:gradFill>
                <a:latin typeface="Bebas Neue"/>
              </a:rPr>
              <a:t>Thanks!</a:t>
            </a:r>
          </a:p>
        </p:txBody>
      </p:sp>
      <p:pic>
        <p:nvPicPr>
          <p:cNvPr id="346" name="Google Shape;346;p31"/>
          <p:cNvPicPr preferRelativeResize="0"/>
          <p:nvPr/>
        </p:nvPicPr>
        <p:blipFill>
          <a:blip r:embed="rId4">
            <a:alphaModFix/>
          </a:blip>
          <a:stretch>
            <a:fillRect/>
          </a:stretch>
        </p:blipFill>
        <p:spPr>
          <a:xfrm>
            <a:off x="5950400" y="1128926"/>
            <a:ext cx="2904825" cy="3705499"/>
          </a:xfrm>
          <a:prstGeom prst="rect">
            <a:avLst/>
          </a:prstGeom>
          <a:noFill/>
          <a:ln>
            <a:noFill/>
          </a:ln>
        </p:spPr>
      </p:pic>
      <p:sp>
        <p:nvSpPr>
          <p:cNvPr id="347" name="Google Shape;347;p31"/>
          <p:cNvSpPr txBox="1"/>
          <p:nvPr>
            <p:ph idx="4294967295" type="body"/>
          </p:nvPr>
        </p:nvSpPr>
        <p:spPr>
          <a:xfrm>
            <a:off x="855300" y="985600"/>
            <a:ext cx="4694400" cy="384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400">
                <a:solidFill>
                  <a:schemeClr val="lt1"/>
                </a:solidFill>
                <a:latin typeface="Bebas Neue"/>
                <a:ea typeface="Bebas Neue"/>
                <a:cs typeface="Bebas Neue"/>
                <a:sym typeface="Bebas Neue"/>
              </a:rPr>
              <a:t>Any questions?</a:t>
            </a:r>
            <a:br>
              <a:rPr lang="en">
                <a:solidFill>
                  <a:schemeClr val="lt1"/>
                </a:solidFill>
              </a:rPr>
            </a:br>
            <a:r>
              <a:rPr lang="en">
                <a:solidFill>
                  <a:schemeClr val="lt1"/>
                </a:solidFill>
              </a:rPr>
              <a:t>You can find me at:</a:t>
            </a:r>
            <a:endParaRPr>
              <a:solidFill>
                <a:schemeClr val="lt1"/>
              </a:solidFill>
            </a:endParaRPr>
          </a:p>
          <a:p>
            <a:pPr indent="-381000" lvl="0" marL="457200" rtl="0" algn="l">
              <a:spcBef>
                <a:spcPts val="800"/>
              </a:spcBef>
              <a:spcAft>
                <a:spcPts val="0"/>
              </a:spcAft>
              <a:buClr>
                <a:schemeClr val="lt1"/>
              </a:buClr>
              <a:buSzPts val="2400"/>
              <a:buChar char="▪"/>
            </a:pPr>
            <a:r>
              <a:rPr lang="en">
                <a:solidFill>
                  <a:schemeClr val="lt1"/>
                </a:solidFill>
              </a:rPr>
              <a:t>https://www.facebook.com/rudransh.gupta.560272/</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https://www.linkedin.com/in/rudransh-gupta-373243206/</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rudransh3@gmail.com</a:t>
            </a:r>
            <a:endParaRPr>
              <a:solidFill>
                <a:schemeClr val="lt1"/>
              </a:solidFill>
            </a:endParaRPr>
          </a:p>
        </p:txBody>
      </p:sp>
      <p:sp>
        <p:nvSpPr>
          <p:cNvPr id="348" name="Google Shape;348;p3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67" name="Google Shape;67;p13"/>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68" name="Google Shape;68;p13"/>
          <p:cNvSpPr txBox="1"/>
          <p:nvPr>
            <p:ph type="ctrTitle"/>
          </p:nvPr>
        </p:nvSpPr>
        <p:spPr>
          <a:xfrm>
            <a:off x="779100" y="347913"/>
            <a:ext cx="4960500" cy="1628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Let’s Get started</a:t>
            </a:r>
            <a:endParaRPr/>
          </a:p>
        </p:txBody>
      </p:sp>
      <p:sp>
        <p:nvSpPr>
          <p:cNvPr id="69" name="Google Shape;69;p13"/>
          <p:cNvSpPr txBox="1"/>
          <p:nvPr>
            <p:ph idx="1" type="subTitle"/>
          </p:nvPr>
        </p:nvSpPr>
        <p:spPr>
          <a:xfrm>
            <a:off x="779100" y="2732278"/>
            <a:ext cx="4960500" cy="2124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Before we dive into our topics let’s have a brief introduction about Python and some basic concepts of it so that we all can proceed through this journey of learning together.  </a:t>
            </a:r>
            <a:endParaRPr/>
          </a:p>
        </p:txBody>
      </p:sp>
      <p:sp>
        <p:nvSpPr>
          <p:cNvPr id="70" name="Google Shape;70;p13"/>
          <p:cNvSpPr txBox="1"/>
          <p:nvPr/>
        </p:nvSpPr>
        <p:spPr>
          <a:xfrm>
            <a:off x="6542813" y="602725"/>
            <a:ext cx="89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A86E8"/>
                </a:solidFill>
                <a:latin typeface="IBM Plex Sans Condensed"/>
                <a:ea typeface="IBM Plex Sans Condensed"/>
                <a:cs typeface="IBM Plex Sans Condensed"/>
                <a:sym typeface="IBM Plex Sans Condensed"/>
              </a:rPr>
              <a:t>Hello</a:t>
            </a:r>
            <a:endParaRPr sz="2400">
              <a:solidFill>
                <a:srgbClr val="4A86E8"/>
              </a:solidFill>
              <a:latin typeface="IBM Plex Sans Condensed"/>
              <a:ea typeface="IBM Plex Sans Condensed"/>
              <a:cs typeface="IBM Plex Sans Condensed"/>
              <a:sym typeface="IBM Plex San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58000">
              <a:schemeClr val="dk2"/>
            </a:gs>
            <a:gs pos="100000">
              <a:schemeClr val="dk2"/>
            </a:gs>
          </a:gsLst>
          <a:path path="circle">
            <a:fillToRect l="100%" t="100%"/>
          </a:path>
          <a:tileRect b="-100%" r="-100%"/>
        </a:gradFill>
      </p:bgPr>
    </p:bg>
    <p:spTree>
      <p:nvGrpSpPr>
        <p:cNvPr id="74" name="Shape 74"/>
        <p:cNvGrpSpPr/>
        <p:nvPr/>
      </p:nvGrpSpPr>
      <p:grpSpPr>
        <a:xfrm>
          <a:off x="0" y="0"/>
          <a:ext cx="0" cy="0"/>
          <a:chOff x="0" y="0"/>
          <a:chExt cx="0" cy="0"/>
        </a:xfrm>
      </p:grpSpPr>
      <p:sp>
        <p:nvSpPr>
          <p:cNvPr id="75" name="Google Shape;75;p14"/>
          <p:cNvSpPr txBox="1"/>
          <p:nvPr>
            <p:ph type="ctrTitle"/>
          </p:nvPr>
        </p:nvSpPr>
        <p:spPr>
          <a:xfrm>
            <a:off x="779100" y="125344"/>
            <a:ext cx="4960500" cy="86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All About Python</a:t>
            </a:r>
            <a:endParaRPr/>
          </a:p>
        </p:txBody>
      </p:sp>
      <p:sp>
        <p:nvSpPr>
          <p:cNvPr id="76" name="Google Shape;76;p14"/>
          <p:cNvSpPr txBox="1"/>
          <p:nvPr>
            <p:ph idx="1" type="subTitle"/>
          </p:nvPr>
        </p:nvSpPr>
        <p:spPr>
          <a:xfrm>
            <a:off x="180650" y="1264675"/>
            <a:ext cx="5814600" cy="3645000"/>
          </a:xfrm>
          <a:prstGeom prst="rect">
            <a:avLst/>
          </a:prstGeom>
        </p:spPr>
        <p:txBody>
          <a:bodyPr anchorCtr="0" anchor="t" bIns="0" lIns="0" spcFirstLastPara="1" rIns="0" wrap="square" tIns="0">
            <a:noAutofit/>
          </a:bodyPr>
          <a:lstStyle/>
          <a:p>
            <a:pPr indent="-355600" lvl="0" marL="457200" rtl="0" algn="l">
              <a:spcBef>
                <a:spcPts val="0"/>
              </a:spcBef>
              <a:spcAft>
                <a:spcPts val="0"/>
              </a:spcAft>
              <a:buClr>
                <a:srgbClr val="660000"/>
              </a:buClr>
              <a:buSzPts val="2000"/>
              <a:buChar char="●"/>
            </a:pPr>
            <a:r>
              <a:rPr lang="en" sz="2000">
                <a:solidFill>
                  <a:srgbClr val="660000"/>
                </a:solidFill>
              </a:rPr>
              <a:t>Python is an interpreted, object-oriented, high-level programming language with dynamic semantics.</a:t>
            </a:r>
            <a:endParaRPr sz="2000">
              <a:solidFill>
                <a:srgbClr val="660000"/>
              </a:solidFill>
            </a:endParaRPr>
          </a:p>
          <a:p>
            <a:pPr indent="-355600" lvl="0" marL="457200" rtl="0" algn="l">
              <a:spcBef>
                <a:spcPts val="0"/>
              </a:spcBef>
              <a:spcAft>
                <a:spcPts val="0"/>
              </a:spcAft>
              <a:buClr>
                <a:srgbClr val="660000"/>
              </a:buClr>
              <a:buSzPts val="2000"/>
              <a:buChar char="●"/>
            </a:pPr>
            <a:r>
              <a:rPr lang="en" sz="2000">
                <a:solidFill>
                  <a:srgbClr val="660000"/>
                </a:solidFill>
              </a:rPr>
              <a:t>Its high-level built in data structures along with its simple and easy to learn syntax has made it the favourite of programmers.</a:t>
            </a:r>
            <a:endParaRPr sz="2000">
              <a:solidFill>
                <a:srgbClr val="660000"/>
              </a:solidFill>
            </a:endParaRPr>
          </a:p>
          <a:p>
            <a:pPr indent="-355600" lvl="0" marL="457200" rtl="0" algn="l">
              <a:spcBef>
                <a:spcPts val="0"/>
              </a:spcBef>
              <a:spcAft>
                <a:spcPts val="0"/>
              </a:spcAft>
              <a:buClr>
                <a:srgbClr val="660000"/>
              </a:buClr>
              <a:buSzPts val="2000"/>
              <a:buChar char="●"/>
            </a:pPr>
            <a:r>
              <a:rPr lang="en" sz="2000">
                <a:solidFill>
                  <a:srgbClr val="660000"/>
                </a:solidFill>
              </a:rPr>
              <a:t>Python supports a variety of modules and packages, which encourages program modularity(reducing complexity of code) and code reuse. </a:t>
            </a:r>
            <a:endParaRPr sz="2000">
              <a:solidFill>
                <a:srgbClr val="660000"/>
              </a:solidFill>
            </a:endParaRPr>
          </a:p>
          <a:p>
            <a:pPr indent="-355600" lvl="0" marL="457200" rtl="0" algn="l">
              <a:spcBef>
                <a:spcPts val="0"/>
              </a:spcBef>
              <a:spcAft>
                <a:spcPts val="0"/>
              </a:spcAft>
              <a:buClr>
                <a:srgbClr val="660000"/>
              </a:buClr>
              <a:buSzPts val="2000"/>
              <a:buChar char="●"/>
            </a:pPr>
            <a:r>
              <a:rPr lang="en" sz="2000">
                <a:solidFill>
                  <a:srgbClr val="660000"/>
                </a:solidFill>
              </a:rPr>
              <a:t>It can be easily utilised to work on Databases and file management systems by using connectors.</a:t>
            </a:r>
            <a:endParaRPr sz="2000">
              <a:solidFill>
                <a:srgbClr val="660000"/>
              </a:solidFill>
            </a:endParaRPr>
          </a:p>
        </p:txBody>
      </p:sp>
      <p:pic>
        <p:nvPicPr>
          <p:cNvPr id="77" name="Google Shape;77;p14"/>
          <p:cNvPicPr preferRelativeResize="0"/>
          <p:nvPr/>
        </p:nvPicPr>
        <p:blipFill>
          <a:blip r:embed="rId3">
            <a:alphaModFix/>
          </a:blip>
          <a:stretch>
            <a:fillRect/>
          </a:stretch>
        </p:blipFill>
        <p:spPr>
          <a:xfrm>
            <a:off x="5995175" y="795493"/>
            <a:ext cx="2806925" cy="37458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659"/>
            </a:gs>
            <a:gs pos="58000">
              <a:schemeClr val="accent4"/>
            </a:gs>
            <a:gs pos="100000">
              <a:schemeClr val="accent4"/>
            </a:gs>
          </a:gsLst>
          <a:path path="circle">
            <a:fillToRect l="100%" t="100%"/>
          </a:path>
          <a:tileRect b="-100%" r="-100%"/>
        </a:gradFill>
      </p:bgPr>
    </p:bg>
    <p:spTree>
      <p:nvGrpSpPr>
        <p:cNvPr id="8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6282407" y="1396292"/>
            <a:ext cx="2572825" cy="3438134"/>
          </a:xfrm>
          <a:prstGeom prst="rect">
            <a:avLst/>
          </a:prstGeom>
          <a:noFill/>
          <a:ln>
            <a:noFill/>
          </a:ln>
        </p:spPr>
      </p:pic>
      <p:sp>
        <p:nvSpPr>
          <p:cNvPr id="83" name="Google Shape;83;p15"/>
          <p:cNvSpPr txBox="1"/>
          <p:nvPr>
            <p:ph type="title"/>
          </p:nvPr>
        </p:nvSpPr>
        <p:spPr>
          <a:xfrm>
            <a:off x="779100" y="446325"/>
            <a:ext cx="7593300" cy="70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Solutions provided by python</a:t>
            </a:r>
            <a:endParaRPr/>
          </a:p>
        </p:txBody>
      </p:sp>
      <p:sp>
        <p:nvSpPr>
          <p:cNvPr id="84" name="Google Shape;84;p15"/>
          <p:cNvSpPr txBox="1"/>
          <p:nvPr>
            <p:ph idx="1" type="body"/>
          </p:nvPr>
        </p:nvSpPr>
        <p:spPr>
          <a:xfrm>
            <a:off x="779100" y="1530300"/>
            <a:ext cx="4975500" cy="2359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800"/>
              </a:spcAft>
              <a:buNone/>
            </a:pPr>
            <a:r>
              <a:rPr lang="en" sz="2200">
                <a:solidFill>
                  <a:srgbClr val="20124D"/>
                </a:solidFill>
              </a:rPr>
              <a:t>Python is one of the best programming language at the moment and it has many a times provided us with solutions of different problems and limitations by adding new features to it and thus making it better than all </a:t>
            </a:r>
            <a:r>
              <a:rPr lang="en" sz="2200">
                <a:solidFill>
                  <a:srgbClr val="20124D"/>
                </a:solidFill>
              </a:rPr>
              <a:t>its</a:t>
            </a:r>
            <a:r>
              <a:rPr lang="en" sz="2200">
                <a:solidFill>
                  <a:srgbClr val="20124D"/>
                </a:solidFill>
              </a:rPr>
              <a:t> other competitors. </a:t>
            </a:r>
            <a:endParaRPr sz="2200">
              <a:solidFill>
                <a:srgbClr val="20124D"/>
              </a:solidFill>
            </a:endParaRPr>
          </a:p>
        </p:txBody>
      </p:sp>
      <p:sp>
        <p:nvSpPr>
          <p:cNvPr id="85" name="Google Shape;85;p1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4">
            <a:alphaModFix/>
          </a:blip>
          <a:stretch>
            <a:fillRect/>
          </a:stretch>
        </p:blipFill>
        <p:spPr>
          <a:xfrm>
            <a:off x="5791402" y="759800"/>
            <a:ext cx="612270" cy="612300"/>
          </a:xfrm>
          <a:prstGeom prst="rect">
            <a:avLst/>
          </a:prstGeom>
          <a:noFill/>
          <a:ln>
            <a:noFill/>
          </a:ln>
        </p:spPr>
      </p:pic>
      <p:sp>
        <p:nvSpPr>
          <p:cNvPr id="87" name="Google Shape;87;p15"/>
          <p:cNvSpPr txBox="1"/>
          <p:nvPr>
            <p:ph type="title"/>
          </p:nvPr>
        </p:nvSpPr>
        <p:spPr>
          <a:xfrm>
            <a:off x="779100" y="4020625"/>
            <a:ext cx="7593300" cy="70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000000"/>
                </a:solidFill>
              </a:rPr>
              <a:t>Let’s have a look at the limitations </a:t>
            </a:r>
            <a:endParaRPr>
              <a:solidFill>
                <a:srgbClr val="000000"/>
              </a:solidFill>
            </a:endParaRPr>
          </a:p>
        </p:txBody>
      </p:sp>
      <p:sp>
        <p:nvSpPr>
          <p:cNvPr id="88" name="Google Shape;88;p15"/>
          <p:cNvSpPr/>
          <p:nvPr/>
        </p:nvSpPr>
        <p:spPr>
          <a:xfrm>
            <a:off x="5940525" y="4282700"/>
            <a:ext cx="744000" cy="316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4294967295" type="ctrTitle"/>
          </p:nvPr>
        </p:nvSpPr>
        <p:spPr>
          <a:xfrm>
            <a:off x="855300" y="845925"/>
            <a:ext cx="7433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9600"/>
              <a:t>Number 1</a:t>
            </a:r>
            <a:endParaRPr sz="9600"/>
          </a:p>
        </p:txBody>
      </p:sp>
      <p:sp>
        <p:nvSpPr>
          <p:cNvPr id="94" name="Google Shape;94;p1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5" name="Google Shape;95;p16"/>
          <p:cNvGrpSpPr/>
          <p:nvPr/>
        </p:nvGrpSpPr>
        <p:grpSpPr>
          <a:xfrm>
            <a:off x="2850725" y="2453498"/>
            <a:ext cx="3442550" cy="2690001"/>
            <a:chOff x="5503605" y="983607"/>
            <a:chExt cx="3588232" cy="2803836"/>
          </a:xfrm>
        </p:grpSpPr>
        <p:pic>
          <p:nvPicPr>
            <p:cNvPr id="96" name="Google Shape;96;p16"/>
            <p:cNvPicPr preferRelativeResize="0"/>
            <p:nvPr/>
          </p:nvPicPr>
          <p:blipFill rotWithShape="1">
            <a:blip r:embed="rId3">
              <a:alphaModFix/>
            </a:blip>
            <a:srcRect b="41934" l="0" r="0" t="0"/>
            <a:stretch/>
          </p:blipFill>
          <p:spPr>
            <a:xfrm>
              <a:off x="5503605" y="983607"/>
              <a:ext cx="3588232" cy="2803836"/>
            </a:xfrm>
            <a:prstGeom prst="rect">
              <a:avLst/>
            </a:prstGeom>
            <a:noFill/>
            <a:ln>
              <a:noFill/>
            </a:ln>
          </p:spPr>
        </p:pic>
        <p:pic>
          <p:nvPicPr>
            <p:cNvPr id="97" name="Google Shape;97;p16"/>
            <p:cNvPicPr preferRelativeResize="0"/>
            <p:nvPr/>
          </p:nvPicPr>
          <p:blipFill>
            <a:blip r:embed="rId4">
              <a:alphaModFix/>
            </a:blip>
            <a:stretch>
              <a:fillRect/>
            </a:stretch>
          </p:blipFill>
          <p:spPr>
            <a:xfrm>
              <a:off x="7109435" y="1724361"/>
              <a:ext cx="322950" cy="31662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01" name="Shape 101"/>
        <p:cNvGrpSpPr/>
        <p:nvPr/>
      </p:nvGrpSpPr>
      <p:grpSpPr>
        <a:xfrm>
          <a:off x="0" y="0"/>
          <a:ext cx="0" cy="0"/>
          <a:chOff x="0" y="0"/>
          <a:chExt cx="0" cy="0"/>
        </a:xfrm>
      </p:grpSpPr>
      <p:sp>
        <p:nvSpPr>
          <p:cNvPr id="102" name="Google Shape;102;p17"/>
          <p:cNvSpPr txBox="1"/>
          <p:nvPr>
            <p:ph idx="1" type="body"/>
          </p:nvPr>
        </p:nvSpPr>
        <p:spPr>
          <a:xfrm>
            <a:off x="982200" y="1197175"/>
            <a:ext cx="4844700" cy="2862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200"/>
              <a:t>“</a:t>
            </a:r>
            <a:r>
              <a:rPr lang="en" sz="2200"/>
              <a:t>: In any programming language, the usage of resources like file operations or database connections is very common.   But these resources are limited in supply. Therefore, the main problem lies in making sure to release these resources after usage.”</a:t>
            </a:r>
            <a:endParaRPr sz="2200"/>
          </a:p>
        </p:txBody>
      </p:sp>
      <p:sp>
        <p:nvSpPr>
          <p:cNvPr id="103" name="Google Shape;103;p1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7"/>
          <p:cNvPicPr preferRelativeResize="0"/>
          <p:nvPr/>
        </p:nvPicPr>
        <p:blipFill rotWithShape="1">
          <a:blip r:embed="rId3">
            <a:alphaModFix/>
          </a:blip>
          <a:srcRect b="32619" l="0" r="20898" t="0"/>
          <a:stretch/>
        </p:blipFill>
        <p:spPr>
          <a:xfrm>
            <a:off x="5826900" y="1367600"/>
            <a:ext cx="3317100" cy="377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if the resources are not released ???</a:t>
            </a:r>
            <a:endParaRPr/>
          </a:p>
        </p:txBody>
      </p:sp>
      <p:sp>
        <p:nvSpPr>
          <p:cNvPr id="110" name="Google Shape;110;p18"/>
          <p:cNvSpPr txBox="1"/>
          <p:nvPr>
            <p:ph idx="1" type="body"/>
          </p:nvPr>
        </p:nvSpPr>
        <p:spPr>
          <a:xfrm>
            <a:off x="779100" y="1691687"/>
            <a:ext cx="4975500" cy="27390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t>There can be extensive resource leakage.</a:t>
            </a:r>
            <a:endParaRPr/>
          </a:p>
          <a:p>
            <a:pPr indent="-381000" lvl="0" marL="457200" rtl="0" algn="l">
              <a:spcBef>
                <a:spcPts val="0"/>
              </a:spcBef>
              <a:spcAft>
                <a:spcPts val="0"/>
              </a:spcAft>
              <a:buSzPts val="2400"/>
              <a:buChar char="▪"/>
            </a:pPr>
            <a:r>
              <a:rPr lang="en"/>
              <a:t>The system may slow down. </a:t>
            </a:r>
            <a:endParaRPr/>
          </a:p>
          <a:p>
            <a:pPr indent="-381000" lvl="0" marL="457200" rtl="0" algn="l">
              <a:spcBef>
                <a:spcPts val="0"/>
              </a:spcBef>
              <a:spcAft>
                <a:spcPts val="0"/>
              </a:spcAft>
              <a:buSzPts val="2400"/>
              <a:buChar char="▪"/>
            </a:pPr>
            <a:r>
              <a:rPr lang="en"/>
              <a:t>And in extreme cases the system </a:t>
            </a:r>
            <a:r>
              <a:rPr lang="en"/>
              <a:t>may crash and cause heavy damage which may not be repairable.</a:t>
            </a:r>
            <a:endParaRPr/>
          </a:p>
          <a:p>
            <a:pPr indent="0" lvl="0" marL="0" rtl="0" algn="l">
              <a:spcBef>
                <a:spcPts val="800"/>
              </a:spcBef>
              <a:spcAft>
                <a:spcPts val="800"/>
              </a:spcAft>
              <a:buNone/>
            </a:pPr>
            <a:r>
              <a:t/>
            </a:r>
            <a:endParaRPr/>
          </a:p>
        </p:txBody>
      </p:sp>
      <p:sp>
        <p:nvSpPr>
          <p:cNvPr id="111" name="Google Shape;111;p1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12" name="Google Shape;112;p18"/>
          <p:cNvGrpSpPr/>
          <p:nvPr/>
        </p:nvGrpSpPr>
        <p:grpSpPr>
          <a:xfrm>
            <a:off x="5864288" y="1238675"/>
            <a:ext cx="2840226" cy="3645025"/>
            <a:chOff x="5864288" y="1238675"/>
            <a:chExt cx="2840226" cy="3645025"/>
          </a:xfrm>
        </p:grpSpPr>
        <p:pic>
          <p:nvPicPr>
            <p:cNvPr id="113" name="Google Shape;113;p18"/>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14" name="Google Shape;114;p18"/>
            <p:cNvPicPr preferRelativeResize="0"/>
            <p:nvPr/>
          </p:nvPicPr>
          <p:blipFill>
            <a:blip r:embed="rId4">
              <a:alphaModFix/>
            </a:blip>
            <a:stretch>
              <a:fillRect/>
            </a:stretch>
          </p:blipFill>
          <p:spPr>
            <a:xfrm>
              <a:off x="7087476" y="1833431"/>
              <a:ext cx="241950" cy="170793"/>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5298479" y="2425636"/>
            <a:ext cx="263619" cy="25171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9"/>
          <p:cNvGrpSpPr/>
          <p:nvPr/>
        </p:nvGrpSpPr>
        <p:grpSpPr>
          <a:xfrm>
            <a:off x="4971612" y="1011933"/>
            <a:ext cx="1129443" cy="1129717"/>
            <a:chOff x="6654650" y="3665275"/>
            <a:chExt cx="409100" cy="409125"/>
          </a:xfrm>
        </p:grpSpPr>
        <p:sp>
          <p:nvSpPr>
            <p:cNvPr id="121" name="Google Shape;121;p1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9"/>
          <p:cNvGrpSpPr/>
          <p:nvPr/>
        </p:nvGrpSpPr>
        <p:grpSpPr>
          <a:xfrm rot="1056946">
            <a:off x="3883082" y="1900347"/>
            <a:ext cx="746176" cy="746276"/>
            <a:chOff x="570875" y="4322250"/>
            <a:chExt cx="443300" cy="443325"/>
          </a:xfrm>
        </p:grpSpPr>
        <p:sp>
          <p:nvSpPr>
            <p:cNvPr id="124" name="Google Shape;124;p1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9"/>
          <p:cNvSpPr/>
          <p:nvPr/>
        </p:nvSpPr>
        <p:spPr>
          <a:xfrm rot="2466643">
            <a:off x="3966548" y="1231010"/>
            <a:ext cx="366269" cy="349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rot="-1608918">
            <a:off x="4502204" y="1451088"/>
            <a:ext cx="263609" cy="25170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rot="2926240">
            <a:off x="5901539" y="2039291"/>
            <a:ext cx="197436" cy="18851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rot="-1608959">
            <a:off x="5278979" y="387784"/>
            <a:ext cx="177833" cy="16980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9"/>
          <p:cNvGrpSpPr/>
          <p:nvPr/>
        </p:nvGrpSpPr>
        <p:grpSpPr>
          <a:xfrm>
            <a:off x="5864296" y="1233444"/>
            <a:ext cx="2714848" cy="3653541"/>
            <a:chOff x="5503615" y="983605"/>
            <a:chExt cx="3588221" cy="4828894"/>
          </a:xfrm>
        </p:grpSpPr>
        <p:pic>
          <p:nvPicPr>
            <p:cNvPr id="133" name="Google Shape;133;p19"/>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34" name="Google Shape;134;p19"/>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35" name="Google Shape;135;p19"/>
          <p:cNvSpPr txBox="1"/>
          <p:nvPr>
            <p:ph idx="4294967295" type="ctrTitle"/>
          </p:nvPr>
        </p:nvSpPr>
        <p:spPr>
          <a:xfrm>
            <a:off x="855300" y="1042950"/>
            <a:ext cx="3411600" cy="20016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700"/>
              <a:t>Context manager</a:t>
            </a:r>
            <a:endParaRPr sz="7700"/>
          </a:p>
        </p:txBody>
      </p:sp>
      <p:sp>
        <p:nvSpPr>
          <p:cNvPr id="136" name="Google Shape;136;p19"/>
          <p:cNvSpPr txBox="1"/>
          <p:nvPr>
            <p:ph idx="4294967295" type="subTitle"/>
          </p:nvPr>
        </p:nvSpPr>
        <p:spPr>
          <a:xfrm>
            <a:off x="855300" y="3027150"/>
            <a:ext cx="3411600" cy="10734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chemeClr val="accent1"/>
                </a:solidFill>
              </a:rPr>
              <a:t>Python’s Very Own solution to the discussed problem.</a:t>
            </a:r>
            <a:endParaRPr sz="2000">
              <a:solidFill>
                <a:schemeClr val="accent1"/>
              </a:solidFill>
            </a:endParaRPr>
          </a:p>
        </p:txBody>
      </p:sp>
      <p:sp>
        <p:nvSpPr>
          <p:cNvPr id="137" name="Google Shape;137;p1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