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Garet Bold" charset="1" panose="00000000000000000000"/>
      <p:regular r:id="rId18"/>
    </p:embeddedFont>
    <p:embeddedFont>
      <p:font typeface="Garet" charset="1" panose="00000000000000000000"/>
      <p:regular r:id="rId19"/>
    </p:embeddedFont>
    <p:embeddedFont>
      <p:font typeface="Canva Sans Bold" charset="1" panose="020B0803030501040103"/>
      <p:regular r:id="rId20"/>
    </p:embeddedFont>
    <p:embeddedFont>
      <p:font typeface="Trend Sans One" charset="1" panose="00000000000000000000"/>
      <p:regular r:id="rId21"/>
    </p:embeddedFont>
    <p:embeddedFont>
      <p:font typeface="Trend Slab Four"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 Id="rId3" Target="../media/image27.jpeg" Type="http://schemas.openxmlformats.org/officeDocument/2006/relationships/image"/><Relationship Id="rId4" Target="../media/image2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9541691" y="4106171"/>
            <a:ext cx="13325516" cy="6662758"/>
          </a:xfrm>
          <a:custGeom>
            <a:avLst/>
            <a:gdLst/>
            <a:ahLst/>
            <a:cxnLst/>
            <a:rect r="r" b="b" t="t" l="l"/>
            <a:pathLst>
              <a:path h="6662758" w="13325516">
                <a:moveTo>
                  <a:pt x="13325516" y="0"/>
                </a:moveTo>
                <a:lnTo>
                  <a:pt x="0" y="0"/>
                </a:lnTo>
                <a:lnTo>
                  <a:pt x="0" y="6662757"/>
                </a:lnTo>
                <a:lnTo>
                  <a:pt x="13325516" y="6662757"/>
                </a:lnTo>
                <a:lnTo>
                  <a:pt x="1332551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725837"/>
            <a:ext cx="2082324" cy="662875"/>
            <a:chOff x="0" y="0"/>
            <a:chExt cx="548431" cy="174584"/>
          </a:xfrm>
        </p:grpSpPr>
        <p:sp>
          <p:nvSpPr>
            <p:cNvPr name="Freeform 4" id="4"/>
            <p:cNvSpPr/>
            <p:nvPr/>
          </p:nvSpPr>
          <p:spPr>
            <a:xfrm flipH="false" flipV="false" rot="0">
              <a:off x="0" y="0"/>
              <a:ext cx="548431" cy="174584"/>
            </a:xfrm>
            <a:custGeom>
              <a:avLst/>
              <a:gdLst/>
              <a:ahLst/>
              <a:cxnLst/>
              <a:rect r="r" b="b" t="t" l="l"/>
              <a:pathLst>
                <a:path h="174584" w="548431">
                  <a:moveTo>
                    <a:pt x="87292" y="0"/>
                  </a:moveTo>
                  <a:lnTo>
                    <a:pt x="461139" y="0"/>
                  </a:lnTo>
                  <a:cubicBezTo>
                    <a:pt x="484290" y="0"/>
                    <a:pt x="506493" y="9197"/>
                    <a:pt x="522864" y="25567"/>
                  </a:cubicBezTo>
                  <a:cubicBezTo>
                    <a:pt x="539234" y="41938"/>
                    <a:pt x="548431" y="64141"/>
                    <a:pt x="548431" y="87292"/>
                  </a:cubicBezTo>
                  <a:lnTo>
                    <a:pt x="548431" y="87292"/>
                  </a:lnTo>
                  <a:cubicBezTo>
                    <a:pt x="548431" y="110444"/>
                    <a:pt x="539234" y="132647"/>
                    <a:pt x="522864" y="149017"/>
                  </a:cubicBezTo>
                  <a:cubicBezTo>
                    <a:pt x="506493" y="165388"/>
                    <a:pt x="484290" y="174584"/>
                    <a:pt x="461139" y="174584"/>
                  </a:cubicBezTo>
                  <a:lnTo>
                    <a:pt x="87292" y="174584"/>
                  </a:lnTo>
                  <a:cubicBezTo>
                    <a:pt x="64141" y="174584"/>
                    <a:pt x="41938" y="165388"/>
                    <a:pt x="25567" y="149017"/>
                  </a:cubicBezTo>
                  <a:cubicBezTo>
                    <a:pt x="9197" y="132647"/>
                    <a:pt x="0" y="110444"/>
                    <a:pt x="0" y="87292"/>
                  </a:cubicBezTo>
                  <a:lnTo>
                    <a:pt x="0" y="87292"/>
                  </a:lnTo>
                  <a:cubicBezTo>
                    <a:pt x="0" y="64141"/>
                    <a:pt x="9197" y="41938"/>
                    <a:pt x="25567" y="25567"/>
                  </a:cubicBezTo>
                  <a:cubicBezTo>
                    <a:pt x="41938" y="9197"/>
                    <a:pt x="64141" y="0"/>
                    <a:pt x="87292" y="0"/>
                  </a:cubicBezTo>
                  <a:close/>
                </a:path>
              </a:pathLst>
            </a:custGeom>
            <a:gradFill rotWithShape="true">
              <a:gsLst>
                <a:gs pos="0">
                  <a:srgbClr val="ED9AC2">
                    <a:alpha val="100000"/>
                  </a:srgbClr>
                </a:gs>
                <a:gs pos="100000">
                  <a:srgbClr val="5039A8">
                    <a:alpha val="100000"/>
                  </a:srgbClr>
                </a:gs>
              </a:gsLst>
              <a:lin ang="0"/>
            </a:gradFill>
          </p:spPr>
        </p:sp>
        <p:sp>
          <p:nvSpPr>
            <p:cNvPr name="TextBox 5" id="5"/>
            <p:cNvSpPr txBox="true"/>
            <p:nvPr/>
          </p:nvSpPr>
          <p:spPr>
            <a:xfrm>
              <a:off x="0" y="-38100"/>
              <a:ext cx="548431" cy="212684"/>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3446215" y="0"/>
            <a:ext cx="4143375" cy="4143375"/>
          </a:xfrm>
          <a:custGeom>
            <a:avLst/>
            <a:gdLst/>
            <a:ahLst/>
            <a:cxnLst/>
            <a:rect r="r" b="b" t="t" l="l"/>
            <a:pathLst>
              <a:path h="4143375" w="4143375">
                <a:moveTo>
                  <a:pt x="0" y="0"/>
                </a:moveTo>
                <a:lnTo>
                  <a:pt x="4143375" y="0"/>
                </a:lnTo>
                <a:lnTo>
                  <a:pt x="4143375" y="4143375"/>
                </a:lnTo>
                <a:lnTo>
                  <a:pt x="0" y="4143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36564" y="803608"/>
            <a:ext cx="2266597" cy="455139"/>
          </a:xfrm>
          <a:prstGeom prst="rect">
            <a:avLst/>
          </a:prstGeom>
        </p:spPr>
        <p:txBody>
          <a:bodyPr anchor="t" rtlCol="false" tIns="0" lIns="0" bIns="0" rIns="0">
            <a:spAutoFit/>
          </a:bodyPr>
          <a:lstStyle/>
          <a:p>
            <a:pPr algn="ctr">
              <a:lnSpc>
                <a:spcPts val="3788"/>
              </a:lnSpc>
            </a:pPr>
            <a:r>
              <a:rPr lang="en-US" sz="2706" spc="-132">
                <a:solidFill>
                  <a:srgbClr val="FFFFFF"/>
                </a:solidFill>
                <a:latin typeface="Garet Bold"/>
                <a:ea typeface="Garet Bold"/>
                <a:cs typeface="Garet Bold"/>
                <a:sym typeface="Garet Bold"/>
              </a:rPr>
              <a:t>TEAM</a:t>
            </a:r>
          </a:p>
        </p:txBody>
      </p:sp>
      <p:sp>
        <p:nvSpPr>
          <p:cNvPr name="TextBox 8" id="8"/>
          <p:cNvSpPr txBox="true"/>
          <p:nvPr/>
        </p:nvSpPr>
        <p:spPr>
          <a:xfrm rot="0">
            <a:off x="1028700" y="1528753"/>
            <a:ext cx="10801852" cy="2189728"/>
          </a:xfrm>
          <a:prstGeom prst="rect">
            <a:avLst/>
          </a:prstGeom>
        </p:spPr>
        <p:txBody>
          <a:bodyPr anchor="t" rtlCol="false" tIns="0" lIns="0" bIns="0" rIns="0">
            <a:spAutoFit/>
          </a:bodyPr>
          <a:lstStyle/>
          <a:p>
            <a:pPr algn="l">
              <a:lnSpc>
                <a:spcPts val="18055"/>
              </a:lnSpc>
            </a:pPr>
            <a:r>
              <a:rPr lang="en-US" sz="12896" spc="-631">
                <a:solidFill>
                  <a:srgbClr val="FFFFFF"/>
                </a:solidFill>
                <a:latin typeface="Garet Bold"/>
                <a:ea typeface="Garet Bold"/>
                <a:cs typeface="Garet Bold"/>
                <a:sym typeface="Garet Bold"/>
              </a:rPr>
              <a:t>Nothing</a:t>
            </a:r>
          </a:p>
        </p:txBody>
      </p:sp>
      <p:sp>
        <p:nvSpPr>
          <p:cNvPr name="TextBox 9" id="9"/>
          <p:cNvSpPr txBox="true"/>
          <p:nvPr/>
        </p:nvSpPr>
        <p:spPr>
          <a:xfrm rot="0">
            <a:off x="1028700" y="3585131"/>
            <a:ext cx="5787673" cy="1181817"/>
          </a:xfrm>
          <a:prstGeom prst="rect">
            <a:avLst/>
          </a:prstGeom>
        </p:spPr>
        <p:txBody>
          <a:bodyPr anchor="t" rtlCol="false" tIns="0" lIns="0" bIns="0" rIns="0">
            <a:spAutoFit/>
          </a:bodyPr>
          <a:lstStyle/>
          <a:p>
            <a:pPr algn="l">
              <a:lnSpc>
                <a:spcPts val="9674"/>
              </a:lnSpc>
            </a:pPr>
            <a:r>
              <a:rPr lang="en-US" sz="6910" spc="-338">
                <a:solidFill>
                  <a:srgbClr val="FFFFFF"/>
                </a:solidFill>
                <a:latin typeface="Garet"/>
                <a:ea typeface="Garet"/>
                <a:cs typeface="Garet"/>
                <a:sym typeface="Garet"/>
              </a:rPr>
              <a:t>UNO-VATE’24</a:t>
            </a:r>
          </a:p>
        </p:txBody>
      </p:sp>
      <p:sp>
        <p:nvSpPr>
          <p:cNvPr name="TextBox 10" id="10"/>
          <p:cNvSpPr txBox="true"/>
          <p:nvPr/>
        </p:nvSpPr>
        <p:spPr>
          <a:xfrm rot="0">
            <a:off x="1028700" y="5048250"/>
            <a:ext cx="9200879" cy="894247"/>
          </a:xfrm>
          <a:prstGeom prst="rect">
            <a:avLst/>
          </a:prstGeom>
        </p:spPr>
        <p:txBody>
          <a:bodyPr anchor="t" rtlCol="false" tIns="0" lIns="0" bIns="0" rIns="0">
            <a:spAutoFit/>
          </a:bodyPr>
          <a:lstStyle/>
          <a:p>
            <a:pPr algn="ctr">
              <a:lnSpc>
                <a:spcPts val="7345"/>
              </a:lnSpc>
            </a:pPr>
            <a:r>
              <a:rPr lang="en-US" sz="5246">
                <a:solidFill>
                  <a:srgbClr val="FFFFFF"/>
                </a:solidFill>
                <a:latin typeface="Canva Sans Bold"/>
                <a:ea typeface="Canva Sans Bold"/>
                <a:cs typeface="Canva Sans Bold"/>
                <a:sym typeface="Canva Sans Bold"/>
              </a:rPr>
              <a:t>Theme: Automation with IoT</a:t>
            </a:r>
          </a:p>
        </p:txBody>
      </p:sp>
      <p:sp>
        <p:nvSpPr>
          <p:cNvPr name="TextBox 11" id="11"/>
          <p:cNvSpPr txBox="true"/>
          <p:nvPr/>
        </p:nvSpPr>
        <p:spPr>
          <a:xfrm rot="0">
            <a:off x="750043" y="6061533"/>
            <a:ext cx="4436453" cy="4032003"/>
          </a:xfrm>
          <a:prstGeom prst="rect">
            <a:avLst/>
          </a:prstGeom>
        </p:spPr>
        <p:txBody>
          <a:bodyPr anchor="t" rtlCol="false" tIns="0" lIns="0" bIns="0" rIns="0">
            <a:spAutoFit/>
          </a:bodyPr>
          <a:lstStyle/>
          <a:p>
            <a:pPr algn="ctr">
              <a:lnSpc>
                <a:spcPts val="5321"/>
              </a:lnSpc>
            </a:pPr>
            <a:r>
              <a:rPr lang="en-US" sz="3801">
                <a:solidFill>
                  <a:srgbClr val="FFFFFF"/>
                </a:solidFill>
                <a:latin typeface="Canva Sans Bold"/>
                <a:ea typeface="Canva Sans Bold"/>
                <a:cs typeface="Canva Sans Bold"/>
                <a:sym typeface="Canva Sans Bold"/>
              </a:rPr>
              <a:t>Team Members:</a:t>
            </a:r>
          </a:p>
          <a:p>
            <a:pPr algn="ctr" marL="820683" indent="-410341" lvl="1">
              <a:lnSpc>
                <a:spcPts val="5321"/>
              </a:lnSpc>
              <a:buAutoNum type="arabicPeriod" startAt="1"/>
            </a:pPr>
            <a:r>
              <a:rPr lang="en-US" sz="3801">
                <a:solidFill>
                  <a:srgbClr val="FFFFFF"/>
                </a:solidFill>
                <a:latin typeface="Canva Sans Bold"/>
                <a:ea typeface="Canva Sans Bold"/>
                <a:cs typeface="Canva Sans Bold"/>
                <a:sym typeface="Canva Sans Bold"/>
              </a:rPr>
              <a:t>Parth Kale</a:t>
            </a:r>
          </a:p>
          <a:p>
            <a:pPr algn="ctr" marL="820683" indent="-410341" lvl="1">
              <a:lnSpc>
                <a:spcPts val="5321"/>
              </a:lnSpc>
              <a:buAutoNum type="arabicPeriod" startAt="1"/>
            </a:pPr>
            <a:r>
              <a:rPr lang="en-US" sz="3801">
                <a:solidFill>
                  <a:srgbClr val="FFFFFF"/>
                </a:solidFill>
                <a:latin typeface="Canva Sans Bold"/>
                <a:ea typeface="Canva Sans Bold"/>
                <a:cs typeface="Canva Sans Bold"/>
                <a:sym typeface="Canva Sans Bold"/>
              </a:rPr>
              <a:t>Rudransh Garewal</a:t>
            </a:r>
          </a:p>
          <a:p>
            <a:pPr algn="ctr">
              <a:lnSpc>
                <a:spcPts val="5321"/>
              </a:lnSpc>
            </a:pPr>
          </a:p>
          <a:p>
            <a:pPr algn="ctr">
              <a:lnSpc>
                <a:spcPts val="5321"/>
              </a:lnSpc>
            </a:pPr>
          </a:p>
        </p:txBody>
      </p:sp>
      <p:sp>
        <p:nvSpPr>
          <p:cNvPr name="TextBox 12" id="12"/>
          <p:cNvSpPr txBox="true"/>
          <p:nvPr/>
        </p:nvSpPr>
        <p:spPr>
          <a:xfrm rot="0">
            <a:off x="936564" y="8767127"/>
            <a:ext cx="5993537"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ea typeface="Canva Sans Bold"/>
                <a:cs typeface="Canva Sans Bold"/>
                <a:sym typeface="Canva Sans Bold"/>
              </a:rPr>
              <a:t>College - SRMKTR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352456" y="1288019"/>
            <a:ext cx="5783222" cy="7710963"/>
          </a:xfrm>
          <a:custGeom>
            <a:avLst/>
            <a:gdLst/>
            <a:ahLst/>
            <a:cxnLst/>
            <a:rect r="r" b="b" t="t" l="l"/>
            <a:pathLst>
              <a:path h="7710963" w="5783222">
                <a:moveTo>
                  <a:pt x="0" y="0"/>
                </a:moveTo>
                <a:lnTo>
                  <a:pt x="5783222" y="0"/>
                </a:lnTo>
                <a:lnTo>
                  <a:pt x="5783222" y="7710962"/>
                </a:lnTo>
                <a:lnTo>
                  <a:pt x="0" y="7710962"/>
                </a:lnTo>
                <a:lnTo>
                  <a:pt x="0" y="0"/>
                </a:lnTo>
                <a:close/>
              </a:path>
            </a:pathLst>
          </a:custGeom>
          <a:blipFill>
            <a:blip r:embed="rId2"/>
            <a:stretch>
              <a:fillRect l="0" t="0" r="0" b="0"/>
            </a:stretch>
          </a:blipFill>
        </p:spPr>
      </p:sp>
      <p:sp>
        <p:nvSpPr>
          <p:cNvPr name="Freeform 3" id="3"/>
          <p:cNvSpPr/>
          <p:nvPr/>
        </p:nvSpPr>
        <p:spPr>
          <a:xfrm flipH="false" flipV="false" rot="0">
            <a:off x="12235746" y="1288019"/>
            <a:ext cx="5783222" cy="7710963"/>
          </a:xfrm>
          <a:custGeom>
            <a:avLst/>
            <a:gdLst/>
            <a:ahLst/>
            <a:cxnLst/>
            <a:rect r="r" b="b" t="t" l="l"/>
            <a:pathLst>
              <a:path h="7710963" w="5783222">
                <a:moveTo>
                  <a:pt x="0" y="0"/>
                </a:moveTo>
                <a:lnTo>
                  <a:pt x="5783221" y="0"/>
                </a:lnTo>
                <a:lnTo>
                  <a:pt x="5783221" y="7710962"/>
                </a:lnTo>
                <a:lnTo>
                  <a:pt x="0" y="7710962"/>
                </a:lnTo>
                <a:lnTo>
                  <a:pt x="0" y="0"/>
                </a:lnTo>
                <a:close/>
              </a:path>
            </a:pathLst>
          </a:custGeom>
          <a:blipFill>
            <a:blip r:embed="rId2"/>
            <a:stretch>
              <a:fillRect l="0" t="0" r="0" b="0"/>
            </a:stretch>
          </a:blipFill>
        </p:spPr>
      </p:sp>
      <p:sp>
        <p:nvSpPr>
          <p:cNvPr name="Freeform 4" id="4"/>
          <p:cNvSpPr/>
          <p:nvPr/>
        </p:nvSpPr>
        <p:spPr>
          <a:xfrm flipH="false" flipV="false" rot="0">
            <a:off x="0" y="775525"/>
            <a:ext cx="7708416" cy="8223457"/>
          </a:xfrm>
          <a:custGeom>
            <a:avLst/>
            <a:gdLst/>
            <a:ahLst/>
            <a:cxnLst/>
            <a:rect r="r" b="b" t="t" l="l"/>
            <a:pathLst>
              <a:path h="8223457" w="7708416">
                <a:moveTo>
                  <a:pt x="0" y="0"/>
                </a:moveTo>
                <a:lnTo>
                  <a:pt x="7708416" y="0"/>
                </a:lnTo>
                <a:lnTo>
                  <a:pt x="7708416" y="8223456"/>
                </a:lnTo>
                <a:lnTo>
                  <a:pt x="0" y="8223456"/>
                </a:lnTo>
                <a:lnTo>
                  <a:pt x="0" y="0"/>
                </a:lnTo>
                <a:close/>
              </a:path>
            </a:pathLst>
          </a:custGeom>
          <a:blipFill>
            <a:blip r:embed="rId3"/>
            <a:stretch>
              <a:fillRect l="0" t="-12491" r="0" b="-12491"/>
            </a:stretch>
          </a:blipFill>
        </p:spPr>
      </p:sp>
      <p:sp>
        <p:nvSpPr>
          <p:cNvPr name="Freeform 5" id="5"/>
          <p:cNvSpPr/>
          <p:nvPr/>
        </p:nvSpPr>
        <p:spPr>
          <a:xfrm flipH="false" flipV="false" rot="0">
            <a:off x="7528233" y="775525"/>
            <a:ext cx="11187981" cy="8223457"/>
          </a:xfrm>
          <a:custGeom>
            <a:avLst/>
            <a:gdLst/>
            <a:ahLst/>
            <a:cxnLst/>
            <a:rect r="r" b="b" t="t" l="l"/>
            <a:pathLst>
              <a:path h="8223457" w="11187981">
                <a:moveTo>
                  <a:pt x="0" y="0"/>
                </a:moveTo>
                <a:lnTo>
                  <a:pt x="11187981" y="0"/>
                </a:lnTo>
                <a:lnTo>
                  <a:pt x="11187981" y="8223456"/>
                </a:lnTo>
                <a:lnTo>
                  <a:pt x="0" y="8223456"/>
                </a:lnTo>
                <a:lnTo>
                  <a:pt x="0" y="0"/>
                </a:lnTo>
                <a:close/>
              </a:path>
            </a:pathLst>
          </a:custGeom>
          <a:blipFill>
            <a:blip r:embed="rId4"/>
            <a:stretch>
              <a:fillRect l="-8158"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725837"/>
            <a:ext cx="2588316" cy="1096583"/>
            <a:chOff x="0" y="0"/>
            <a:chExt cx="681696" cy="288812"/>
          </a:xfrm>
        </p:grpSpPr>
        <p:sp>
          <p:nvSpPr>
            <p:cNvPr name="Freeform 3" id="3"/>
            <p:cNvSpPr/>
            <p:nvPr/>
          </p:nvSpPr>
          <p:spPr>
            <a:xfrm flipH="false" flipV="false" rot="0">
              <a:off x="0" y="0"/>
              <a:ext cx="681697" cy="288812"/>
            </a:xfrm>
            <a:custGeom>
              <a:avLst/>
              <a:gdLst/>
              <a:ahLst/>
              <a:cxnLst/>
              <a:rect r="r" b="b" t="t" l="l"/>
              <a:pathLst>
                <a:path h="288812" w="681697">
                  <a:moveTo>
                    <a:pt x="144406" y="0"/>
                  </a:moveTo>
                  <a:lnTo>
                    <a:pt x="537291" y="0"/>
                  </a:lnTo>
                  <a:cubicBezTo>
                    <a:pt x="617044" y="0"/>
                    <a:pt x="681697" y="64653"/>
                    <a:pt x="681697" y="144406"/>
                  </a:cubicBezTo>
                  <a:lnTo>
                    <a:pt x="681697" y="144406"/>
                  </a:lnTo>
                  <a:cubicBezTo>
                    <a:pt x="681697" y="224159"/>
                    <a:pt x="617044" y="288812"/>
                    <a:pt x="537291" y="288812"/>
                  </a:cubicBezTo>
                  <a:lnTo>
                    <a:pt x="144406" y="288812"/>
                  </a:lnTo>
                  <a:cubicBezTo>
                    <a:pt x="64653" y="288812"/>
                    <a:pt x="0" y="224159"/>
                    <a:pt x="0" y="144406"/>
                  </a:cubicBezTo>
                  <a:lnTo>
                    <a:pt x="0" y="144406"/>
                  </a:lnTo>
                  <a:cubicBezTo>
                    <a:pt x="0" y="64653"/>
                    <a:pt x="64653" y="0"/>
                    <a:pt x="144406" y="0"/>
                  </a:cubicBezTo>
                  <a:close/>
                </a:path>
              </a:pathLst>
            </a:custGeom>
            <a:gradFill rotWithShape="true">
              <a:gsLst>
                <a:gs pos="0">
                  <a:srgbClr val="ED9AC2">
                    <a:alpha val="100000"/>
                  </a:srgbClr>
                </a:gs>
                <a:gs pos="100000">
                  <a:srgbClr val="5039A8">
                    <a:alpha val="100000"/>
                  </a:srgbClr>
                </a:gs>
              </a:gsLst>
              <a:lin ang="0"/>
            </a:gradFill>
          </p:spPr>
        </p:sp>
        <p:sp>
          <p:nvSpPr>
            <p:cNvPr name="TextBox 4" id="4"/>
            <p:cNvSpPr txBox="true"/>
            <p:nvPr/>
          </p:nvSpPr>
          <p:spPr>
            <a:xfrm>
              <a:off x="0" y="-38100"/>
              <a:ext cx="681696" cy="32691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776508" y="962025"/>
            <a:ext cx="3092700" cy="622715"/>
          </a:xfrm>
          <a:prstGeom prst="rect">
            <a:avLst/>
          </a:prstGeom>
        </p:spPr>
        <p:txBody>
          <a:bodyPr anchor="t" rtlCol="false" tIns="0" lIns="0" bIns="0" rIns="0">
            <a:spAutoFit/>
          </a:bodyPr>
          <a:lstStyle/>
          <a:p>
            <a:pPr algn="ctr">
              <a:lnSpc>
                <a:spcPts val="5169"/>
              </a:lnSpc>
            </a:pPr>
            <a:r>
              <a:rPr lang="en-US" sz="3692" spc="-180">
                <a:solidFill>
                  <a:srgbClr val="FFFFFF"/>
                </a:solidFill>
                <a:latin typeface="Garet Bold"/>
                <a:ea typeface="Garet Bold"/>
                <a:cs typeface="Garet Bold"/>
                <a:sym typeface="Garet Bold"/>
              </a:rPr>
              <a:t>NOTHING</a:t>
            </a:r>
          </a:p>
        </p:txBody>
      </p:sp>
      <p:sp>
        <p:nvSpPr>
          <p:cNvPr name="TextBox 6" id="6"/>
          <p:cNvSpPr txBox="true"/>
          <p:nvPr/>
        </p:nvSpPr>
        <p:spPr>
          <a:xfrm rot="0">
            <a:off x="1028700" y="2187459"/>
            <a:ext cx="7877899" cy="2663494"/>
          </a:xfrm>
          <a:prstGeom prst="rect">
            <a:avLst/>
          </a:prstGeom>
        </p:spPr>
        <p:txBody>
          <a:bodyPr anchor="t" rtlCol="false" tIns="0" lIns="0" bIns="0" rIns="0">
            <a:spAutoFit/>
          </a:bodyPr>
          <a:lstStyle/>
          <a:p>
            <a:pPr algn="l">
              <a:lnSpc>
                <a:spcPts val="21928"/>
              </a:lnSpc>
            </a:pPr>
            <a:r>
              <a:rPr lang="en-US" sz="15663" spc="-767">
                <a:solidFill>
                  <a:srgbClr val="FFFFFF"/>
                </a:solidFill>
                <a:latin typeface="Garet Bold"/>
                <a:ea typeface="Garet Bold"/>
                <a:cs typeface="Garet Bold"/>
                <a:sym typeface="Garet Bold"/>
              </a:rPr>
              <a:t>But</a:t>
            </a:r>
          </a:p>
        </p:txBody>
      </p:sp>
      <p:sp>
        <p:nvSpPr>
          <p:cNvPr name="TextBox 7" id="7"/>
          <p:cNvSpPr txBox="true"/>
          <p:nvPr/>
        </p:nvSpPr>
        <p:spPr>
          <a:xfrm rot="0">
            <a:off x="1028700" y="4631878"/>
            <a:ext cx="7877899" cy="1974035"/>
          </a:xfrm>
          <a:prstGeom prst="rect">
            <a:avLst/>
          </a:prstGeom>
        </p:spPr>
        <p:txBody>
          <a:bodyPr anchor="t" rtlCol="false" tIns="0" lIns="0" bIns="0" rIns="0">
            <a:spAutoFit/>
          </a:bodyPr>
          <a:lstStyle/>
          <a:p>
            <a:pPr algn="l">
              <a:lnSpc>
                <a:spcPts val="16192"/>
              </a:lnSpc>
            </a:pPr>
            <a:r>
              <a:rPr lang="en-US" sz="11566" spc="-566">
                <a:solidFill>
                  <a:srgbClr val="FFFFFF"/>
                </a:solidFill>
                <a:latin typeface="Garet"/>
                <a:ea typeface="Garet"/>
                <a:cs typeface="Garet"/>
                <a:sym typeface="Garet"/>
              </a:rPr>
              <a:t>Something</a:t>
            </a:r>
          </a:p>
        </p:txBody>
      </p:sp>
      <p:sp>
        <p:nvSpPr>
          <p:cNvPr name="Freeform 8" id="8"/>
          <p:cNvSpPr/>
          <p:nvPr/>
        </p:nvSpPr>
        <p:spPr>
          <a:xfrm flipH="false" flipV="false" rot="0">
            <a:off x="11276212" y="1461325"/>
            <a:ext cx="5983088" cy="5993986"/>
          </a:xfrm>
          <a:custGeom>
            <a:avLst/>
            <a:gdLst/>
            <a:ahLst/>
            <a:cxnLst/>
            <a:rect r="r" b="b" t="t" l="l"/>
            <a:pathLst>
              <a:path h="5993986" w="5983088">
                <a:moveTo>
                  <a:pt x="0" y="0"/>
                </a:moveTo>
                <a:lnTo>
                  <a:pt x="5983088" y="0"/>
                </a:lnTo>
                <a:lnTo>
                  <a:pt x="5983088" y="5993986"/>
                </a:lnTo>
                <a:lnTo>
                  <a:pt x="0" y="59939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8848359" y="7455311"/>
            <a:ext cx="9859114" cy="1487830"/>
          </a:xfrm>
          <a:custGeom>
            <a:avLst/>
            <a:gdLst/>
            <a:ahLst/>
            <a:cxnLst/>
            <a:rect r="r" b="b" t="t" l="l"/>
            <a:pathLst>
              <a:path h="1487830" w="9859114">
                <a:moveTo>
                  <a:pt x="9859113" y="0"/>
                </a:moveTo>
                <a:lnTo>
                  <a:pt x="0" y="0"/>
                </a:lnTo>
                <a:lnTo>
                  <a:pt x="0" y="1487830"/>
                </a:lnTo>
                <a:lnTo>
                  <a:pt x="9859113" y="1487830"/>
                </a:lnTo>
                <a:lnTo>
                  <a:pt x="98591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2558396"/>
            <a:ext cx="16230600" cy="5170207"/>
            <a:chOff x="0" y="0"/>
            <a:chExt cx="21640800" cy="6893610"/>
          </a:xfrm>
        </p:grpSpPr>
        <p:sp>
          <p:nvSpPr>
            <p:cNvPr name="TextBox 3" id="3"/>
            <p:cNvSpPr txBox="true"/>
            <p:nvPr/>
          </p:nvSpPr>
          <p:spPr>
            <a:xfrm rot="0">
              <a:off x="7792559" y="247650"/>
              <a:ext cx="6055682" cy="1883983"/>
            </a:xfrm>
            <a:prstGeom prst="rect">
              <a:avLst/>
            </a:prstGeom>
          </p:spPr>
          <p:txBody>
            <a:bodyPr anchor="t" rtlCol="false" tIns="0" lIns="0" bIns="0" rIns="0">
              <a:spAutoFit/>
            </a:bodyPr>
            <a:lstStyle/>
            <a:p>
              <a:pPr algn="ctr">
                <a:lnSpc>
                  <a:spcPts val="7121"/>
                </a:lnSpc>
              </a:pPr>
              <a:r>
                <a:rPr lang="en-US" sz="8280" spc="-149">
                  <a:solidFill>
                    <a:srgbClr val="FFFFFF"/>
                  </a:solidFill>
                  <a:latin typeface="Trend Sans One"/>
                  <a:ea typeface="Trend Sans One"/>
                  <a:cs typeface="Trend Sans One"/>
                  <a:sym typeface="Trend Sans One"/>
                </a:rPr>
                <a:t>thank</a:t>
              </a:r>
            </a:p>
          </p:txBody>
        </p:sp>
        <p:sp>
          <p:nvSpPr>
            <p:cNvPr name="TextBox 4" id="4"/>
            <p:cNvSpPr txBox="true"/>
            <p:nvPr/>
          </p:nvSpPr>
          <p:spPr>
            <a:xfrm rot="0">
              <a:off x="0" y="2891073"/>
              <a:ext cx="21640800" cy="4002537"/>
            </a:xfrm>
            <a:prstGeom prst="rect">
              <a:avLst/>
            </a:prstGeom>
          </p:spPr>
          <p:txBody>
            <a:bodyPr anchor="t" rtlCol="false" tIns="0" lIns="0" bIns="0" rIns="0">
              <a:spAutoFit/>
            </a:bodyPr>
            <a:lstStyle/>
            <a:p>
              <a:pPr algn="ctr">
                <a:lnSpc>
                  <a:spcPts val="20035"/>
                </a:lnSpc>
              </a:pPr>
              <a:r>
                <a:rPr lang="en-US" sz="23296" spc="-535">
                  <a:solidFill>
                    <a:srgbClr val="FF5055"/>
                  </a:solidFill>
                  <a:latin typeface="Trend Slab Four"/>
                  <a:ea typeface="Trend Slab Four"/>
                  <a:cs typeface="Trend Slab Four"/>
                  <a:sym typeface="Trend Slab Four"/>
                </a:rPr>
                <a:t>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252787" y="2251787"/>
            <a:ext cx="10287000" cy="5783425"/>
          </a:xfrm>
          <a:custGeom>
            <a:avLst/>
            <a:gdLst/>
            <a:ahLst/>
            <a:cxnLst/>
            <a:rect r="r" b="b" t="t" l="l"/>
            <a:pathLst>
              <a:path h="5783425" w="10287000">
                <a:moveTo>
                  <a:pt x="0" y="0"/>
                </a:moveTo>
                <a:lnTo>
                  <a:pt x="10287000" y="0"/>
                </a:lnTo>
                <a:lnTo>
                  <a:pt x="10287000" y="5783426"/>
                </a:lnTo>
                <a:lnTo>
                  <a:pt x="0" y="5783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25130" y="-2361024"/>
            <a:ext cx="4958889" cy="4958889"/>
          </a:xfrm>
          <a:custGeom>
            <a:avLst/>
            <a:gdLst/>
            <a:ahLst/>
            <a:cxnLst/>
            <a:rect r="r" b="b" t="t" l="l"/>
            <a:pathLst>
              <a:path h="4958889" w="4958889">
                <a:moveTo>
                  <a:pt x="0" y="0"/>
                </a:moveTo>
                <a:lnTo>
                  <a:pt x="4958889" y="0"/>
                </a:lnTo>
                <a:lnTo>
                  <a:pt x="4958889" y="4958889"/>
                </a:lnTo>
                <a:lnTo>
                  <a:pt x="0" y="4958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725837"/>
            <a:ext cx="2082324" cy="662875"/>
            <a:chOff x="0" y="0"/>
            <a:chExt cx="548431" cy="174584"/>
          </a:xfrm>
        </p:grpSpPr>
        <p:sp>
          <p:nvSpPr>
            <p:cNvPr name="Freeform 5" id="5"/>
            <p:cNvSpPr/>
            <p:nvPr/>
          </p:nvSpPr>
          <p:spPr>
            <a:xfrm flipH="false" flipV="false" rot="0">
              <a:off x="0" y="0"/>
              <a:ext cx="548431" cy="174584"/>
            </a:xfrm>
            <a:custGeom>
              <a:avLst/>
              <a:gdLst/>
              <a:ahLst/>
              <a:cxnLst/>
              <a:rect r="r" b="b" t="t" l="l"/>
              <a:pathLst>
                <a:path h="174584" w="548431">
                  <a:moveTo>
                    <a:pt x="87292" y="0"/>
                  </a:moveTo>
                  <a:lnTo>
                    <a:pt x="461139" y="0"/>
                  </a:lnTo>
                  <a:cubicBezTo>
                    <a:pt x="484290" y="0"/>
                    <a:pt x="506493" y="9197"/>
                    <a:pt x="522864" y="25567"/>
                  </a:cubicBezTo>
                  <a:cubicBezTo>
                    <a:pt x="539234" y="41938"/>
                    <a:pt x="548431" y="64141"/>
                    <a:pt x="548431" y="87292"/>
                  </a:cubicBezTo>
                  <a:lnTo>
                    <a:pt x="548431" y="87292"/>
                  </a:lnTo>
                  <a:cubicBezTo>
                    <a:pt x="548431" y="110444"/>
                    <a:pt x="539234" y="132647"/>
                    <a:pt x="522864" y="149017"/>
                  </a:cubicBezTo>
                  <a:cubicBezTo>
                    <a:pt x="506493" y="165388"/>
                    <a:pt x="484290" y="174584"/>
                    <a:pt x="461139" y="174584"/>
                  </a:cubicBezTo>
                  <a:lnTo>
                    <a:pt x="87292" y="174584"/>
                  </a:lnTo>
                  <a:cubicBezTo>
                    <a:pt x="64141" y="174584"/>
                    <a:pt x="41938" y="165388"/>
                    <a:pt x="25567" y="149017"/>
                  </a:cubicBezTo>
                  <a:cubicBezTo>
                    <a:pt x="9197" y="132647"/>
                    <a:pt x="0" y="110444"/>
                    <a:pt x="0" y="87292"/>
                  </a:cubicBezTo>
                  <a:lnTo>
                    <a:pt x="0" y="87292"/>
                  </a:lnTo>
                  <a:cubicBezTo>
                    <a:pt x="0" y="64141"/>
                    <a:pt x="9197" y="41938"/>
                    <a:pt x="25567" y="25567"/>
                  </a:cubicBezTo>
                  <a:cubicBezTo>
                    <a:pt x="41938" y="9197"/>
                    <a:pt x="64141" y="0"/>
                    <a:pt x="87292" y="0"/>
                  </a:cubicBezTo>
                  <a:close/>
                </a:path>
              </a:pathLst>
            </a:custGeom>
            <a:gradFill rotWithShape="true">
              <a:gsLst>
                <a:gs pos="0">
                  <a:srgbClr val="ED9AC2">
                    <a:alpha val="100000"/>
                  </a:srgbClr>
                </a:gs>
                <a:gs pos="100000">
                  <a:srgbClr val="5039A8">
                    <a:alpha val="100000"/>
                  </a:srgbClr>
                </a:gs>
              </a:gsLst>
              <a:lin ang="0"/>
            </a:gradFill>
          </p:spPr>
        </p:sp>
        <p:sp>
          <p:nvSpPr>
            <p:cNvPr name="TextBox 6" id="6"/>
            <p:cNvSpPr txBox="true"/>
            <p:nvPr/>
          </p:nvSpPr>
          <p:spPr>
            <a:xfrm>
              <a:off x="0" y="-38100"/>
              <a:ext cx="548431" cy="212684"/>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936564" y="803608"/>
            <a:ext cx="2266597" cy="455139"/>
          </a:xfrm>
          <a:prstGeom prst="rect">
            <a:avLst/>
          </a:prstGeom>
        </p:spPr>
        <p:txBody>
          <a:bodyPr anchor="t" rtlCol="false" tIns="0" lIns="0" bIns="0" rIns="0">
            <a:spAutoFit/>
          </a:bodyPr>
          <a:lstStyle/>
          <a:p>
            <a:pPr algn="ctr">
              <a:lnSpc>
                <a:spcPts val="3788"/>
              </a:lnSpc>
            </a:pPr>
            <a:r>
              <a:rPr lang="en-US" sz="2706" spc="-132">
                <a:solidFill>
                  <a:srgbClr val="FFFFFF"/>
                </a:solidFill>
                <a:latin typeface="Garet Bold"/>
                <a:ea typeface="Garet Bold"/>
                <a:cs typeface="Garet Bold"/>
                <a:sym typeface="Garet Bold"/>
              </a:rPr>
              <a:t>Nothing</a:t>
            </a:r>
          </a:p>
        </p:txBody>
      </p:sp>
      <p:sp>
        <p:nvSpPr>
          <p:cNvPr name="TextBox 8" id="8"/>
          <p:cNvSpPr txBox="true"/>
          <p:nvPr/>
        </p:nvSpPr>
        <p:spPr>
          <a:xfrm rot="0">
            <a:off x="1380401" y="2283540"/>
            <a:ext cx="7503762" cy="2838708"/>
          </a:xfrm>
          <a:prstGeom prst="rect">
            <a:avLst/>
          </a:prstGeom>
        </p:spPr>
        <p:txBody>
          <a:bodyPr anchor="t" rtlCol="false" tIns="0" lIns="0" bIns="0" rIns="0">
            <a:spAutoFit/>
          </a:bodyPr>
          <a:lstStyle/>
          <a:p>
            <a:pPr algn="l">
              <a:lnSpc>
                <a:spcPts val="23468"/>
              </a:lnSpc>
            </a:pPr>
            <a:r>
              <a:rPr lang="en-US" sz="16763" spc="-821">
                <a:solidFill>
                  <a:srgbClr val="FFFFFF"/>
                </a:solidFill>
                <a:latin typeface="Garet Bold"/>
                <a:ea typeface="Garet Bold"/>
                <a:cs typeface="Garet Bold"/>
                <a:sym typeface="Garet Bold"/>
              </a:rPr>
              <a:t>About</a:t>
            </a:r>
          </a:p>
        </p:txBody>
      </p:sp>
      <p:sp>
        <p:nvSpPr>
          <p:cNvPr name="TextBox 9" id="9"/>
          <p:cNvSpPr txBox="true"/>
          <p:nvPr/>
        </p:nvSpPr>
        <p:spPr>
          <a:xfrm rot="0">
            <a:off x="8066594" y="2283540"/>
            <a:ext cx="3553786" cy="2859960"/>
          </a:xfrm>
          <a:prstGeom prst="rect">
            <a:avLst/>
          </a:prstGeom>
        </p:spPr>
        <p:txBody>
          <a:bodyPr anchor="t" rtlCol="false" tIns="0" lIns="0" bIns="0" rIns="0">
            <a:spAutoFit/>
          </a:bodyPr>
          <a:lstStyle/>
          <a:p>
            <a:pPr algn="l">
              <a:lnSpc>
                <a:spcPts val="23468"/>
              </a:lnSpc>
            </a:pPr>
            <a:r>
              <a:rPr lang="en-US" sz="16763" spc="-821">
                <a:solidFill>
                  <a:srgbClr val="FFFFFF"/>
                </a:solidFill>
                <a:latin typeface="Garet"/>
                <a:ea typeface="Garet"/>
                <a:cs typeface="Garet"/>
                <a:sym typeface="Garet"/>
              </a:rPr>
              <a:t>Us</a:t>
            </a:r>
          </a:p>
        </p:txBody>
      </p:sp>
      <p:sp>
        <p:nvSpPr>
          <p:cNvPr name="TextBox 10" id="10"/>
          <p:cNvSpPr txBox="true"/>
          <p:nvPr/>
        </p:nvSpPr>
        <p:spPr>
          <a:xfrm rot="0">
            <a:off x="1380401" y="5095875"/>
            <a:ext cx="8836864" cy="2360295"/>
          </a:xfrm>
          <a:prstGeom prst="rect">
            <a:avLst/>
          </a:prstGeom>
        </p:spPr>
        <p:txBody>
          <a:bodyPr anchor="t" rtlCol="false" tIns="0" lIns="0" bIns="0" rIns="0">
            <a:spAutoFit/>
          </a:bodyPr>
          <a:lstStyle/>
          <a:p>
            <a:pPr algn="just">
              <a:lnSpc>
                <a:spcPts val="3779"/>
              </a:lnSpc>
            </a:pPr>
            <a:r>
              <a:rPr lang="en-US" sz="2700" spc="-132">
                <a:solidFill>
                  <a:srgbClr val="FFFFFF"/>
                </a:solidFill>
                <a:latin typeface="Garet"/>
                <a:ea typeface="Garet"/>
                <a:cs typeface="Garet"/>
                <a:sym typeface="Garet"/>
              </a:rPr>
              <a:t>We are first-year Electronics and Computer Engineering students at SRM Kattankulathur. Our program blends hardware and software, preparing us for innovative problem-solving. We're excited to learn and contribute to future technological advancements.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614714" y="-988572"/>
            <a:ext cx="8034430" cy="10043037"/>
          </a:xfrm>
          <a:custGeom>
            <a:avLst/>
            <a:gdLst/>
            <a:ahLst/>
            <a:cxnLst/>
            <a:rect r="r" b="b" t="t" l="l"/>
            <a:pathLst>
              <a:path h="10043037" w="8034430">
                <a:moveTo>
                  <a:pt x="0" y="0"/>
                </a:moveTo>
                <a:lnTo>
                  <a:pt x="8034429" y="0"/>
                </a:lnTo>
                <a:lnTo>
                  <a:pt x="8034429" y="10043037"/>
                </a:lnTo>
                <a:lnTo>
                  <a:pt x="0" y="10043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725837"/>
            <a:ext cx="2082324" cy="662875"/>
            <a:chOff x="0" y="0"/>
            <a:chExt cx="548431" cy="174584"/>
          </a:xfrm>
        </p:grpSpPr>
        <p:sp>
          <p:nvSpPr>
            <p:cNvPr name="Freeform 4" id="4"/>
            <p:cNvSpPr/>
            <p:nvPr/>
          </p:nvSpPr>
          <p:spPr>
            <a:xfrm flipH="false" flipV="false" rot="0">
              <a:off x="0" y="0"/>
              <a:ext cx="548431" cy="174584"/>
            </a:xfrm>
            <a:custGeom>
              <a:avLst/>
              <a:gdLst/>
              <a:ahLst/>
              <a:cxnLst/>
              <a:rect r="r" b="b" t="t" l="l"/>
              <a:pathLst>
                <a:path h="174584" w="548431">
                  <a:moveTo>
                    <a:pt x="87292" y="0"/>
                  </a:moveTo>
                  <a:lnTo>
                    <a:pt x="461139" y="0"/>
                  </a:lnTo>
                  <a:cubicBezTo>
                    <a:pt x="484290" y="0"/>
                    <a:pt x="506493" y="9197"/>
                    <a:pt x="522864" y="25567"/>
                  </a:cubicBezTo>
                  <a:cubicBezTo>
                    <a:pt x="539234" y="41938"/>
                    <a:pt x="548431" y="64141"/>
                    <a:pt x="548431" y="87292"/>
                  </a:cubicBezTo>
                  <a:lnTo>
                    <a:pt x="548431" y="87292"/>
                  </a:lnTo>
                  <a:cubicBezTo>
                    <a:pt x="548431" y="110444"/>
                    <a:pt x="539234" y="132647"/>
                    <a:pt x="522864" y="149017"/>
                  </a:cubicBezTo>
                  <a:cubicBezTo>
                    <a:pt x="506493" y="165388"/>
                    <a:pt x="484290" y="174584"/>
                    <a:pt x="461139" y="174584"/>
                  </a:cubicBezTo>
                  <a:lnTo>
                    <a:pt x="87292" y="174584"/>
                  </a:lnTo>
                  <a:cubicBezTo>
                    <a:pt x="64141" y="174584"/>
                    <a:pt x="41938" y="165388"/>
                    <a:pt x="25567" y="149017"/>
                  </a:cubicBezTo>
                  <a:cubicBezTo>
                    <a:pt x="9197" y="132647"/>
                    <a:pt x="0" y="110444"/>
                    <a:pt x="0" y="87292"/>
                  </a:cubicBezTo>
                  <a:lnTo>
                    <a:pt x="0" y="87292"/>
                  </a:lnTo>
                  <a:cubicBezTo>
                    <a:pt x="0" y="64141"/>
                    <a:pt x="9197" y="41938"/>
                    <a:pt x="25567" y="25567"/>
                  </a:cubicBezTo>
                  <a:cubicBezTo>
                    <a:pt x="41938" y="9197"/>
                    <a:pt x="64141" y="0"/>
                    <a:pt x="87292" y="0"/>
                  </a:cubicBezTo>
                  <a:close/>
                </a:path>
              </a:pathLst>
            </a:custGeom>
            <a:gradFill rotWithShape="true">
              <a:gsLst>
                <a:gs pos="0">
                  <a:srgbClr val="ED9AC2">
                    <a:alpha val="100000"/>
                  </a:srgbClr>
                </a:gs>
                <a:gs pos="100000">
                  <a:srgbClr val="5039A8">
                    <a:alpha val="100000"/>
                  </a:srgbClr>
                </a:gs>
              </a:gsLst>
              <a:lin ang="0"/>
            </a:gradFill>
          </p:spPr>
        </p:sp>
        <p:sp>
          <p:nvSpPr>
            <p:cNvPr name="TextBox 5" id="5"/>
            <p:cNvSpPr txBox="true"/>
            <p:nvPr/>
          </p:nvSpPr>
          <p:spPr>
            <a:xfrm>
              <a:off x="0" y="-38100"/>
              <a:ext cx="548431" cy="212684"/>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3080794" y="72583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36564" y="803608"/>
            <a:ext cx="2266597" cy="455139"/>
          </a:xfrm>
          <a:prstGeom prst="rect">
            <a:avLst/>
          </a:prstGeom>
        </p:spPr>
        <p:txBody>
          <a:bodyPr anchor="t" rtlCol="false" tIns="0" lIns="0" bIns="0" rIns="0">
            <a:spAutoFit/>
          </a:bodyPr>
          <a:lstStyle/>
          <a:p>
            <a:pPr algn="ctr">
              <a:lnSpc>
                <a:spcPts val="3788"/>
              </a:lnSpc>
            </a:pPr>
            <a:r>
              <a:rPr lang="en-US" sz="2706" spc="-132">
                <a:solidFill>
                  <a:srgbClr val="FFFFFF"/>
                </a:solidFill>
                <a:latin typeface="Garet Bold"/>
                <a:ea typeface="Garet Bold"/>
                <a:cs typeface="Garet Bold"/>
                <a:sym typeface="Garet Bold"/>
              </a:rPr>
              <a:t>Nothing</a:t>
            </a:r>
          </a:p>
        </p:txBody>
      </p:sp>
      <p:sp>
        <p:nvSpPr>
          <p:cNvPr name="TextBox 8" id="8"/>
          <p:cNvSpPr txBox="true"/>
          <p:nvPr/>
        </p:nvSpPr>
        <p:spPr>
          <a:xfrm rot="0">
            <a:off x="936564" y="1755988"/>
            <a:ext cx="7208008" cy="3712291"/>
          </a:xfrm>
          <a:prstGeom prst="rect">
            <a:avLst/>
          </a:prstGeom>
        </p:spPr>
        <p:txBody>
          <a:bodyPr anchor="t" rtlCol="false" tIns="0" lIns="0" bIns="0" rIns="0">
            <a:spAutoFit/>
          </a:bodyPr>
          <a:lstStyle/>
          <a:p>
            <a:pPr algn="l">
              <a:lnSpc>
                <a:spcPts val="15056"/>
              </a:lnSpc>
            </a:pPr>
            <a:r>
              <a:rPr lang="en-US" sz="10754" spc="-526">
                <a:solidFill>
                  <a:srgbClr val="FFFFFF"/>
                </a:solidFill>
                <a:latin typeface="Garet Bold"/>
                <a:ea typeface="Garet Bold"/>
                <a:cs typeface="Garet Bold"/>
                <a:sym typeface="Garet Bold"/>
              </a:rPr>
              <a:t>Problem Statement</a:t>
            </a:r>
          </a:p>
        </p:txBody>
      </p:sp>
      <p:sp>
        <p:nvSpPr>
          <p:cNvPr name="TextBox 9" id="9"/>
          <p:cNvSpPr txBox="true"/>
          <p:nvPr/>
        </p:nvSpPr>
        <p:spPr>
          <a:xfrm rot="0">
            <a:off x="1028700" y="5836248"/>
            <a:ext cx="10060134" cy="1407795"/>
          </a:xfrm>
          <a:prstGeom prst="rect">
            <a:avLst/>
          </a:prstGeom>
        </p:spPr>
        <p:txBody>
          <a:bodyPr anchor="t" rtlCol="false" tIns="0" lIns="0" bIns="0" rIns="0">
            <a:spAutoFit/>
          </a:bodyPr>
          <a:lstStyle/>
          <a:p>
            <a:pPr algn="just">
              <a:lnSpc>
                <a:spcPts val="3779"/>
              </a:lnSpc>
            </a:pPr>
            <a:r>
              <a:rPr lang="en-US" sz="2700" spc="-132">
                <a:solidFill>
                  <a:srgbClr val="FFFFFF"/>
                </a:solidFill>
                <a:latin typeface="Garet"/>
                <a:ea typeface="Garet"/>
                <a:cs typeface="Garet"/>
                <a:sym typeface="Garet"/>
              </a:rPr>
              <a:t>It is a Real-Time Stock and Inventory Management System, functioning as a smart container that measures articles in real-time, ensuring accurate tracking and monitoring of items.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725837"/>
            <a:ext cx="2082324" cy="662875"/>
            <a:chOff x="0" y="0"/>
            <a:chExt cx="548431" cy="174584"/>
          </a:xfrm>
        </p:grpSpPr>
        <p:sp>
          <p:nvSpPr>
            <p:cNvPr name="Freeform 3" id="3"/>
            <p:cNvSpPr/>
            <p:nvPr/>
          </p:nvSpPr>
          <p:spPr>
            <a:xfrm flipH="false" flipV="false" rot="0">
              <a:off x="0" y="0"/>
              <a:ext cx="548431" cy="174584"/>
            </a:xfrm>
            <a:custGeom>
              <a:avLst/>
              <a:gdLst/>
              <a:ahLst/>
              <a:cxnLst/>
              <a:rect r="r" b="b" t="t" l="l"/>
              <a:pathLst>
                <a:path h="174584" w="548431">
                  <a:moveTo>
                    <a:pt x="87292" y="0"/>
                  </a:moveTo>
                  <a:lnTo>
                    <a:pt x="461139" y="0"/>
                  </a:lnTo>
                  <a:cubicBezTo>
                    <a:pt x="484290" y="0"/>
                    <a:pt x="506493" y="9197"/>
                    <a:pt x="522864" y="25567"/>
                  </a:cubicBezTo>
                  <a:cubicBezTo>
                    <a:pt x="539234" y="41938"/>
                    <a:pt x="548431" y="64141"/>
                    <a:pt x="548431" y="87292"/>
                  </a:cubicBezTo>
                  <a:lnTo>
                    <a:pt x="548431" y="87292"/>
                  </a:lnTo>
                  <a:cubicBezTo>
                    <a:pt x="548431" y="110444"/>
                    <a:pt x="539234" y="132647"/>
                    <a:pt x="522864" y="149017"/>
                  </a:cubicBezTo>
                  <a:cubicBezTo>
                    <a:pt x="506493" y="165388"/>
                    <a:pt x="484290" y="174584"/>
                    <a:pt x="461139" y="174584"/>
                  </a:cubicBezTo>
                  <a:lnTo>
                    <a:pt x="87292" y="174584"/>
                  </a:lnTo>
                  <a:cubicBezTo>
                    <a:pt x="64141" y="174584"/>
                    <a:pt x="41938" y="165388"/>
                    <a:pt x="25567" y="149017"/>
                  </a:cubicBezTo>
                  <a:cubicBezTo>
                    <a:pt x="9197" y="132647"/>
                    <a:pt x="0" y="110444"/>
                    <a:pt x="0" y="87292"/>
                  </a:cubicBezTo>
                  <a:lnTo>
                    <a:pt x="0" y="87292"/>
                  </a:lnTo>
                  <a:cubicBezTo>
                    <a:pt x="0" y="64141"/>
                    <a:pt x="9197" y="41938"/>
                    <a:pt x="25567" y="25567"/>
                  </a:cubicBezTo>
                  <a:cubicBezTo>
                    <a:pt x="41938" y="9197"/>
                    <a:pt x="64141" y="0"/>
                    <a:pt x="87292" y="0"/>
                  </a:cubicBezTo>
                  <a:close/>
                </a:path>
              </a:pathLst>
            </a:custGeom>
            <a:gradFill rotWithShape="true">
              <a:gsLst>
                <a:gs pos="0">
                  <a:srgbClr val="ED9AC2">
                    <a:alpha val="100000"/>
                  </a:srgbClr>
                </a:gs>
                <a:gs pos="100000">
                  <a:srgbClr val="5039A8">
                    <a:alpha val="100000"/>
                  </a:srgbClr>
                </a:gs>
              </a:gsLst>
              <a:lin ang="0"/>
            </a:gradFill>
          </p:spPr>
        </p:sp>
        <p:sp>
          <p:nvSpPr>
            <p:cNvPr name="TextBox 4" id="4"/>
            <p:cNvSpPr txBox="true"/>
            <p:nvPr/>
          </p:nvSpPr>
          <p:spPr>
            <a:xfrm>
              <a:off x="0" y="-38100"/>
              <a:ext cx="548431" cy="21268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54439" y="8174000"/>
            <a:ext cx="7315200" cy="1103930"/>
          </a:xfrm>
          <a:custGeom>
            <a:avLst/>
            <a:gdLst/>
            <a:ahLst/>
            <a:cxnLst/>
            <a:rect r="r" b="b" t="t" l="l"/>
            <a:pathLst>
              <a:path h="1103930" w="7315200">
                <a:moveTo>
                  <a:pt x="0" y="0"/>
                </a:moveTo>
                <a:lnTo>
                  <a:pt x="7315200" y="0"/>
                </a:lnTo>
                <a:lnTo>
                  <a:pt x="7315200" y="1103930"/>
                </a:lnTo>
                <a:lnTo>
                  <a:pt x="0" y="1103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9547" y="2395183"/>
            <a:ext cx="5778818" cy="5778818"/>
          </a:xfrm>
          <a:custGeom>
            <a:avLst/>
            <a:gdLst/>
            <a:ahLst/>
            <a:cxnLst/>
            <a:rect r="r" b="b" t="t" l="l"/>
            <a:pathLst>
              <a:path h="5778818" w="5778818">
                <a:moveTo>
                  <a:pt x="0" y="0"/>
                </a:moveTo>
                <a:lnTo>
                  <a:pt x="5778818" y="0"/>
                </a:lnTo>
                <a:lnTo>
                  <a:pt x="5778818" y="5778817"/>
                </a:lnTo>
                <a:lnTo>
                  <a:pt x="0" y="57788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36564" y="803608"/>
            <a:ext cx="2266597" cy="455139"/>
          </a:xfrm>
          <a:prstGeom prst="rect">
            <a:avLst/>
          </a:prstGeom>
        </p:spPr>
        <p:txBody>
          <a:bodyPr anchor="t" rtlCol="false" tIns="0" lIns="0" bIns="0" rIns="0">
            <a:spAutoFit/>
          </a:bodyPr>
          <a:lstStyle/>
          <a:p>
            <a:pPr algn="ctr">
              <a:lnSpc>
                <a:spcPts val="3788"/>
              </a:lnSpc>
            </a:pPr>
            <a:r>
              <a:rPr lang="en-US" sz="2706" spc="-132">
                <a:solidFill>
                  <a:srgbClr val="FFFFFF"/>
                </a:solidFill>
                <a:latin typeface="Garet Bold"/>
                <a:ea typeface="Garet Bold"/>
                <a:cs typeface="Garet Bold"/>
                <a:sym typeface="Garet Bold"/>
              </a:rPr>
              <a:t>Nothing</a:t>
            </a:r>
          </a:p>
        </p:txBody>
      </p:sp>
      <p:sp>
        <p:nvSpPr>
          <p:cNvPr name="TextBox 8" id="8"/>
          <p:cNvSpPr txBox="true"/>
          <p:nvPr/>
        </p:nvSpPr>
        <p:spPr>
          <a:xfrm rot="0">
            <a:off x="6349164" y="2678400"/>
            <a:ext cx="11444348" cy="2536869"/>
          </a:xfrm>
          <a:prstGeom prst="rect">
            <a:avLst/>
          </a:prstGeom>
        </p:spPr>
        <p:txBody>
          <a:bodyPr anchor="t" rtlCol="false" tIns="0" lIns="0" bIns="0" rIns="0">
            <a:spAutoFit/>
          </a:bodyPr>
          <a:lstStyle/>
          <a:p>
            <a:pPr algn="l">
              <a:lnSpc>
                <a:spcPts val="20743"/>
              </a:lnSpc>
            </a:pPr>
            <a:r>
              <a:rPr lang="en-US" sz="14816" spc="-726">
                <a:solidFill>
                  <a:srgbClr val="FFFFFF"/>
                </a:solidFill>
                <a:latin typeface="Garet"/>
                <a:ea typeface="Garet"/>
                <a:cs typeface="Garet"/>
                <a:sym typeface="Garet"/>
              </a:rPr>
              <a:t>Abstract </a:t>
            </a:r>
          </a:p>
        </p:txBody>
      </p:sp>
      <p:sp>
        <p:nvSpPr>
          <p:cNvPr name="TextBox 9" id="9"/>
          <p:cNvSpPr txBox="true"/>
          <p:nvPr/>
        </p:nvSpPr>
        <p:spPr>
          <a:xfrm rot="0">
            <a:off x="6349164" y="5270780"/>
            <a:ext cx="10060134" cy="2360295"/>
          </a:xfrm>
          <a:prstGeom prst="rect">
            <a:avLst/>
          </a:prstGeom>
        </p:spPr>
        <p:txBody>
          <a:bodyPr anchor="t" rtlCol="false" tIns="0" lIns="0" bIns="0" rIns="0">
            <a:spAutoFit/>
          </a:bodyPr>
          <a:lstStyle/>
          <a:p>
            <a:pPr algn="just">
              <a:lnSpc>
                <a:spcPts val="3779"/>
              </a:lnSpc>
            </a:pPr>
            <a:r>
              <a:rPr lang="en-US" sz="2700" spc="-132">
                <a:solidFill>
                  <a:srgbClr val="FFFFFF"/>
                </a:solidFill>
                <a:latin typeface="Garet"/>
                <a:ea typeface="Garet"/>
                <a:cs typeface="Garet"/>
                <a:sym typeface="Garet"/>
              </a:rPr>
              <a:t>The project is IoT-based grocery and inventory management system that integrates hardware and software to provide real-time inventory tracking. This system allows users to remotely check the stock in their containers and receive notifications when items are low.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725837"/>
            <a:ext cx="2082324" cy="662875"/>
            <a:chOff x="0" y="0"/>
            <a:chExt cx="548431" cy="174584"/>
          </a:xfrm>
        </p:grpSpPr>
        <p:sp>
          <p:nvSpPr>
            <p:cNvPr name="Freeform 3" id="3"/>
            <p:cNvSpPr/>
            <p:nvPr/>
          </p:nvSpPr>
          <p:spPr>
            <a:xfrm flipH="false" flipV="false" rot="0">
              <a:off x="0" y="0"/>
              <a:ext cx="548431" cy="174584"/>
            </a:xfrm>
            <a:custGeom>
              <a:avLst/>
              <a:gdLst/>
              <a:ahLst/>
              <a:cxnLst/>
              <a:rect r="r" b="b" t="t" l="l"/>
              <a:pathLst>
                <a:path h="174584" w="548431">
                  <a:moveTo>
                    <a:pt x="87292" y="0"/>
                  </a:moveTo>
                  <a:lnTo>
                    <a:pt x="461139" y="0"/>
                  </a:lnTo>
                  <a:cubicBezTo>
                    <a:pt x="484290" y="0"/>
                    <a:pt x="506493" y="9197"/>
                    <a:pt x="522864" y="25567"/>
                  </a:cubicBezTo>
                  <a:cubicBezTo>
                    <a:pt x="539234" y="41938"/>
                    <a:pt x="548431" y="64141"/>
                    <a:pt x="548431" y="87292"/>
                  </a:cubicBezTo>
                  <a:lnTo>
                    <a:pt x="548431" y="87292"/>
                  </a:lnTo>
                  <a:cubicBezTo>
                    <a:pt x="548431" y="110444"/>
                    <a:pt x="539234" y="132647"/>
                    <a:pt x="522864" y="149017"/>
                  </a:cubicBezTo>
                  <a:cubicBezTo>
                    <a:pt x="506493" y="165388"/>
                    <a:pt x="484290" y="174584"/>
                    <a:pt x="461139" y="174584"/>
                  </a:cubicBezTo>
                  <a:lnTo>
                    <a:pt x="87292" y="174584"/>
                  </a:lnTo>
                  <a:cubicBezTo>
                    <a:pt x="64141" y="174584"/>
                    <a:pt x="41938" y="165388"/>
                    <a:pt x="25567" y="149017"/>
                  </a:cubicBezTo>
                  <a:cubicBezTo>
                    <a:pt x="9197" y="132647"/>
                    <a:pt x="0" y="110444"/>
                    <a:pt x="0" y="87292"/>
                  </a:cubicBezTo>
                  <a:lnTo>
                    <a:pt x="0" y="87292"/>
                  </a:lnTo>
                  <a:cubicBezTo>
                    <a:pt x="0" y="64141"/>
                    <a:pt x="9197" y="41938"/>
                    <a:pt x="25567" y="25567"/>
                  </a:cubicBezTo>
                  <a:cubicBezTo>
                    <a:pt x="41938" y="9197"/>
                    <a:pt x="64141" y="0"/>
                    <a:pt x="87292" y="0"/>
                  </a:cubicBezTo>
                  <a:close/>
                </a:path>
              </a:pathLst>
            </a:custGeom>
            <a:gradFill rotWithShape="true">
              <a:gsLst>
                <a:gs pos="0">
                  <a:srgbClr val="ED9AC2">
                    <a:alpha val="100000"/>
                  </a:srgbClr>
                </a:gs>
                <a:gs pos="100000">
                  <a:srgbClr val="5039A8">
                    <a:alpha val="100000"/>
                  </a:srgbClr>
                </a:gs>
              </a:gsLst>
              <a:lin ang="0"/>
            </a:gradFill>
          </p:spPr>
        </p:sp>
        <p:sp>
          <p:nvSpPr>
            <p:cNvPr name="TextBox 4" id="4"/>
            <p:cNvSpPr txBox="true"/>
            <p:nvPr/>
          </p:nvSpPr>
          <p:spPr>
            <a:xfrm>
              <a:off x="0" y="-38100"/>
              <a:ext cx="548431" cy="21268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true" rot="0">
            <a:off x="11674063" y="-1193592"/>
            <a:ext cx="7021693" cy="7021693"/>
          </a:xfrm>
          <a:custGeom>
            <a:avLst/>
            <a:gdLst/>
            <a:ahLst/>
            <a:cxnLst/>
            <a:rect r="r" b="b" t="t" l="l"/>
            <a:pathLst>
              <a:path h="7021693" w="7021693">
                <a:moveTo>
                  <a:pt x="7021694" y="7021693"/>
                </a:moveTo>
                <a:lnTo>
                  <a:pt x="0" y="7021693"/>
                </a:lnTo>
                <a:lnTo>
                  <a:pt x="0" y="0"/>
                </a:lnTo>
                <a:lnTo>
                  <a:pt x="7021694" y="0"/>
                </a:lnTo>
                <a:lnTo>
                  <a:pt x="7021694" y="702169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87371" y="8438170"/>
            <a:ext cx="4123803" cy="2061902"/>
          </a:xfrm>
          <a:custGeom>
            <a:avLst/>
            <a:gdLst/>
            <a:ahLst/>
            <a:cxnLst/>
            <a:rect r="r" b="b" t="t" l="l"/>
            <a:pathLst>
              <a:path h="2061902" w="4123803">
                <a:moveTo>
                  <a:pt x="0" y="0"/>
                </a:moveTo>
                <a:lnTo>
                  <a:pt x="4123803" y="0"/>
                </a:lnTo>
                <a:lnTo>
                  <a:pt x="4123803" y="2061901"/>
                </a:lnTo>
                <a:lnTo>
                  <a:pt x="0" y="2061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36564" y="803608"/>
            <a:ext cx="2266597" cy="455139"/>
          </a:xfrm>
          <a:prstGeom prst="rect">
            <a:avLst/>
          </a:prstGeom>
        </p:spPr>
        <p:txBody>
          <a:bodyPr anchor="t" rtlCol="false" tIns="0" lIns="0" bIns="0" rIns="0">
            <a:spAutoFit/>
          </a:bodyPr>
          <a:lstStyle/>
          <a:p>
            <a:pPr algn="ctr">
              <a:lnSpc>
                <a:spcPts val="3788"/>
              </a:lnSpc>
            </a:pPr>
            <a:r>
              <a:rPr lang="en-US" sz="2706" spc="-132">
                <a:solidFill>
                  <a:srgbClr val="FFFFFF"/>
                </a:solidFill>
                <a:latin typeface="Garet Bold"/>
                <a:ea typeface="Garet Bold"/>
                <a:cs typeface="Garet Bold"/>
                <a:sym typeface="Garet Bold"/>
              </a:rPr>
              <a:t>Nothing</a:t>
            </a:r>
          </a:p>
        </p:txBody>
      </p:sp>
      <p:sp>
        <p:nvSpPr>
          <p:cNvPr name="TextBox 8" id="8"/>
          <p:cNvSpPr txBox="true"/>
          <p:nvPr/>
        </p:nvSpPr>
        <p:spPr>
          <a:xfrm rot="0">
            <a:off x="1727920" y="1800117"/>
            <a:ext cx="10747450" cy="1606316"/>
          </a:xfrm>
          <a:prstGeom prst="rect">
            <a:avLst/>
          </a:prstGeom>
        </p:spPr>
        <p:txBody>
          <a:bodyPr anchor="t" rtlCol="false" tIns="0" lIns="0" bIns="0" rIns="0">
            <a:spAutoFit/>
          </a:bodyPr>
          <a:lstStyle/>
          <a:p>
            <a:pPr algn="l">
              <a:lnSpc>
                <a:spcPts val="13251"/>
              </a:lnSpc>
            </a:pPr>
            <a:r>
              <a:rPr lang="en-US" sz="9465" spc="-463">
                <a:solidFill>
                  <a:srgbClr val="FFFFFF"/>
                </a:solidFill>
                <a:latin typeface="Garet Bold"/>
                <a:ea typeface="Garet Bold"/>
                <a:cs typeface="Garet Bold"/>
                <a:sym typeface="Garet Bold"/>
              </a:rPr>
              <a:t>Introduction</a:t>
            </a:r>
          </a:p>
        </p:txBody>
      </p:sp>
      <p:sp>
        <p:nvSpPr>
          <p:cNvPr name="TextBox 9" id="9"/>
          <p:cNvSpPr txBox="true"/>
          <p:nvPr/>
        </p:nvSpPr>
        <p:spPr>
          <a:xfrm rot="0">
            <a:off x="1727920" y="3949358"/>
            <a:ext cx="10747450" cy="4741545"/>
          </a:xfrm>
          <a:prstGeom prst="rect">
            <a:avLst/>
          </a:prstGeom>
        </p:spPr>
        <p:txBody>
          <a:bodyPr anchor="t" rtlCol="false" tIns="0" lIns="0" bIns="0" rIns="0">
            <a:spAutoFit/>
          </a:bodyPr>
          <a:lstStyle/>
          <a:p>
            <a:pPr algn="just">
              <a:lnSpc>
                <a:spcPts val="3779"/>
              </a:lnSpc>
            </a:pPr>
            <a:r>
              <a:rPr lang="en-US" sz="2700" spc="-132">
                <a:solidFill>
                  <a:srgbClr val="FFFFFF"/>
                </a:solidFill>
                <a:latin typeface="Garet"/>
                <a:ea typeface="Garet"/>
                <a:cs typeface="Garet"/>
                <a:sym typeface="Garet"/>
              </a:rPr>
              <a:t>The project is designed to provide just-in-time inventory updates, it transforms ordinary containers into intelligent devices capable of tracking stock levels and streamlining grocery purchases. The project will notify users when items are running low. The project comprises both hardware and software part. The hardware includes a smart plate that can be attached to any container, enabling it to measure weight and monitor contents in real-time. The software component features a mobile application that allows users to remotely track inventory and receive alerts.</a:t>
            </a:r>
          </a:p>
          <a:p>
            <a:pPr algn="just">
              <a:lnSpc>
                <a:spcPts val="37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725837"/>
            <a:ext cx="2082324" cy="662875"/>
            <a:chOff x="0" y="0"/>
            <a:chExt cx="548431" cy="174584"/>
          </a:xfrm>
        </p:grpSpPr>
        <p:sp>
          <p:nvSpPr>
            <p:cNvPr name="Freeform 3" id="3"/>
            <p:cNvSpPr/>
            <p:nvPr/>
          </p:nvSpPr>
          <p:spPr>
            <a:xfrm flipH="false" flipV="false" rot="0">
              <a:off x="0" y="0"/>
              <a:ext cx="548431" cy="174584"/>
            </a:xfrm>
            <a:custGeom>
              <a:avLst/>
              <a:gdLst/>
              <a:ahLst/>
              <a:cxnLst/>
              <a:rect r="r" b="b" t="t" l="l"/>
              <a:pathLst>
                <a:path h="174584" w="548431">
                  <a:moveTo>
                    <a:pt x="87292" y="0"/>
                  </a:moveTo>
                  <a:lnTo>
                    <a:pt x="461139" y="0"/>
                  </a:lnTo>
                  <a:cubicBezTo>
                    <a:pt x="484290" y="0"/>
                    <a:pt x="506493" y="9197"/>
                    <a:pt x="522864" y="25567"/>
                  </a:cubicBezTo>
                  <a:cubicBezTo>
                    <a:pt x="539234" y="41938"/>
                    <a:pt x="548431" y="64141"/>
                    <a:pt x="548431" y="87292"/>
                  </a:cubicBezTo>
                  <a:lnTo>
                    <a:pt x="548431" y="87292"/>
                  </a:lnTo>
                  <a:cubicBezTo>
                    <a:pt x="548431" y="110444"/>
                    <a:pt x="539234" y="132647"/>
                    <a:pt x="522864" y="149017"/>
                  </a:cubicBezTo>
                  <a:cubicBezTo>
                    <a:pt x="506493" y="165388"/>
                    <a:pt x="484290" y="174584"/>
                    <a:pt x="461139" y="174584"/>
                  </a:cubicBezTo>
                  <a:lnTo>
                    <a:pt x="87292" y="174584"/>
                  </a:lnTo>
                  <a:cubicBezTo>
                    <a:pt x="64141" y="174584"/>
                    <a:pt x="41938" y="165388"/>
                    <a:pt x="25567" y="149017"/>
                  </a:cubicBezTo>
                  <a:cubicBezTo>
                    <a:pt x="9197" y="132647"/>
                    <a:pt x="0" y="110444"/>
                    <a:pt x="0" y="87292"/>
                  </a:cubicBezTo>
                  <a:lnTo>
                    <a:pt x="0" y="87292"/>
                  </a:lnTo>
                  <a:cubicBezTo>
                    <a:pt x="0" y="64141"/>
                    <a:pt x="9197" y="41938"/>
                    <a:pt x="25567" y="25567"/>
                  </a:cubicBezTo>
                  <a:cubicBezTo>
                    <a:pt x="41938" y="9197"/>
                    <a:pt x="64141" y="0"/>
                    <a:pt x="87292" y="0"/>
                  </a:cubicBezTo>
                  <a:close/>
                </a:path>
              </a:pathLst>
            </a:custGeom>
            <a:gradFill rotWithShape="true">
              <a:gsLst>
                <a:gs pos="0">
                  <a:srgbClr val="ED9AC2">
                    <a:alpha val="100000"/>
                  </a:srgbClr>
                </a:gs>
                <a:gs pos="100000">
                  <a:srgbClr val="5039A8">
                    <a:alpha val="100000"/>
                  </a:srgbClr>
                </a:gs>
              </a:gsLst>
              <a:lin ang="0"/>
            </a:gradFill>
          </p:spPr>
        </p:sp>
        <p:sp>
          <p:nvSpPr>
            <p:cNvPr name="TextBox 4" id="4"/>
            <p:cNvSpPr txBox="true"/>
            <p:nvPr/>
          </p:nvSpPr>
          <p:spPr>
            <a:xfrm>
              <a:off x="0" y="-38100"/>
              <a:ext cx="548431" cy="21268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972800" y="0"/>
            <a:ext cx="7315200" cy="4114800"/>
          </a:xfrm>
          <a:custGeom>
            <a:avLst/>
            <a:gdLst/>
            <a:ahLst/>
            <a:cxnLst/>
            <a:rect r="r" b="b" t="t" l="l"/>
            <a:pathLst>
              <a:path h="4114800" w="7315200">
                <a:moveTo>
                  <a:pt x="0" y="0"/>
                </a:moveTo>
                <a:lnTo>
                  <a:pt x="7315200" y="0"/>
                </a:lnTo>
                <a:lnTo>
                  <a:pt x="73152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972800" y="4114800"/>
            <a:ext cx="7315200" cy="7315200"/>
          </a:xfrm>
          <a:custGeom>
            <a:avLst/>
            <a:gdLst/>
            <a:ahLst/>
            <a:cxnLst/>
            <a:rect r="r" b="b" t="t" l="l"/>
            <a:pathLst>
              <a:path h="7315200" w="7315200">
                <a:moveTo>
                  <a:pt x="0" y="0"/>
                </a:moveTo>
                <a:lnTo>
                  <a:pt x="7315200" y="0"/>
                </a:lnTo>
                <a:lnTo>
                  <a:pt x="7315200" y="7315200"/>
                </a:lnTo>
                <a:lnTo>
                  <a:pt x="0" y="7315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36564" y="803608"/>
            <a:ext cx="2266597" cy="455139"/>
          </a:xfrm>
          <a:prstGeom prst="rect">
            <a:avLst/>
          </a:prstGeom>
        </p:spPr>
        <p:txBody>
          <a:bodyPr anchor="t" rtlCol="false" tIns="0" lIns="0" bIns="0" rIns="0">
            <a:spAutoFit/>
          </a:bodyPr>
          <a:lstStyle/>
          <a:p>
            <a:pPr algn="ctr">
              <a:lnSpc>
                <a:spcPts val="3788"/>
              </a:lnSpc>
            </a:pPr>
            <a:r>
              <a:rPr lang="en-US" sz="2706" spc="-132">
                <a:solidFill>
                  <a:srgbClr val="FFFFFF"/>
                </a:solidFill>
                <a:latin typeface="Garet Bold"/>
                <a:ea typeface="Garet Bold"/>
                <a:cs typeface="Garet Bold"/>
                <a:sym typeface="Garet Bold"/>
              </a:rPr>
              <a:t>Nothing</a:t>
            </a:r>
          </a:p>
        </p:txBody>
      </p:sp>
      <p:sp>
        <p:nvSpPr>
          <p:cNvPr name="TextBox 8" id="8"/>
          <p:cNvSpPr txBox="true"/>
          <p:nvPr/>
        </p:nvSpPr>
        <p:spPr>
          <a:xfrm rot="0">
            <a:off x="1468176" y="2468803"/>
            <a:ext cx="8897221" cy="1273266"/>
          </a:xfrm>
          <a:prstGeom prst="rect">
            <a:avLst/>
          </a:prstGeom>
        </p:spPr>
        <p:txBody>
          <a:bodyPr anchor="t" rtlCol="false" tIns="0" lIns="0" bIns="0" rIns="0">
            <a:spAutoFit/>
          </a:bodyPr>
          <a:lstStyle/>
          <a:p>
            <a:pPr algn="l">
              <a:lnSpc>
                <a:spcPts val="10509"/>
              </a:lnSpc>
            </a:pPr>
            <a:r>
              <a:rPr lang="en-US" sz="7506" spc="-367">
                <a:solidFill>
                  <a:srgbClr val="FFFFFF"/>
                </a:solidFill>
                <a:latin typeface="Garet Bold"/>
                <a:ea typeface="Garet Bold"/>
                <a:cs typeface="Garet Bold"/>
                <a:sym typeface="Garet Bold"/>
              </a:rPr>
              <a:t>Methodology</a:t>
            </a:r>
          </a:p>
        </p:txBody>
      </p:sp>
      <p:sp>
        <p:nvSpPr>
          <p:cNvPr name="TextBox 9" id="9"/>
          <p:cNvSpPr txBox="true"/>
          <p:nvPr/>
        </p:nvSpPr>
        <p:spPr>
          <a:xfrm rot="0">
            <a:off x="1468176" y="4459605"/>
            <a:ext cx="9332614" cy="3312795"/>
          </a:xfrm>
          <a:prstGeom prst="rect">
            <a:avLst/>
          </a:prstGeom>
        </p:spPr>
        <p:txBody>
          <a:bodyPr anchor="t" rtlCol="false" tIns="0" lIns="0" bIns="0" rIns="0">
            <a:spAutoFit/>
          </a:bodyPr>
          <a:lstStyle/>
          <a:p>
            <a:pPr algn="just">
              <a:lnSpc>
                <a:spcPts val="3779"/>
              </a:lnSpc>
            </a:pPr>
            <a:r>
              <a:rPr lang="en-US" sz="2700" spc="-132">
                <a:solidFill>
                  <a:srgbClr val="FFFFFF"/>
                </a:solidFill>
                <a:latin typeface="Garet"/>
                <a:ea typeface="Garet"/>
                <a:cs typeface="Garet"/>
                <a:sym typeface="Garet"/>
              </a:rPr>
              <a:t>Sensor reading from load cell will be amplified hx711 amplifier. This data will be read my arduino and displayed on a display in addition to this the sensor data will be send to firebase server with the help of wifi module. The mobile application will fetch the data from firebase server and display. The data is weight of the articles stored in that particular box.</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725837"/>
            <a:ext cx="2082324" cy="662875"/>
            <a:chOff x="0" y="0"/>
            <a:chExt cx="548431" cy="174584"/>
          </a:xfrm>
        </p:grpSpPr>
        <p:sp>
          <p:nvSpPr>
            <p:cNvPr name="Freeform 3" id="3"/>
            <p:cNvSpPr/>
            <p:nvPr/>
          </p:nvSpPr>
          <p:spPr>
            <a:xfrm flipH="false" flipV="false" rot="0">
              <a:off x="0" y="0"/>
              <a:ext cx="548431" cy="174584"/>
            </a:xfrm>
            <a:custGeom>
              <a:avLst/>
              <a:gdLst/>
              <a:ahLst/>
              <a:cxnLst/>
              <a:rect r="r" b="b" t="t" l="l"/>
              <a:pathLst>
                <a:path h="174584" w="548431">
                  <a:moveTo>
                    <a:pt x="87292" y="0"/>
                  </a:moveTo>
                  <a:lnTo>
                    <a:pt x="461139" y="0"/>
                  </a:lnTo>
                  <a:cubicBezTo>
                    <a:pt x="484290" y="0"/>
                    <a:pt x="506493" y="9197"/>
                    <a:pt x="522864" y="25567"/>
                  </a:cubicBezTo>
                  <a:cubicBezTo>
                    <a:pt x="539234" y="41938"/>
                    <a:pt x="548431" y="64141"/>
                    <a:pt x="548431" y="87292"/>
                  </a:cubicBezTo>
                  <a:lnTo>
                    <a:pt x="548431" y="87292"/>
                  </a:lnTo>
                  <a:cubicBezTo>
                    <a:pt x="548431" y="110444"/>
                    <a:pt x="539234" y="132647"/>
                    <a:pt x="522864" y="149017"/>
                  </a:cubicBezTo>
                  <a:cubicBezTo>
                    <a:pt x="506493" y="165388"/>
                    <a:pt x="484290" y="174584"/>
                    <a:pt x="461139" y="174584"/>
                  </a:cubicBezTo>
                  <a:lnTo>
                    <a:pt x="87292" y="174584"/>
                  </a:lnTo>
                  <a:cubicBezTo>
                    <a:pt x="64141" y="174584"/>
                    <a:pt x="41938" y="165388"/>
                    <a:pt x="25567" y="149017"/>
                  </a:cubicBezTo>
                  <a:cubicBezTo>
                    <a:pt x="9197" y="132647"/>
                    <a:pt x="0" y="110444"/>
                    <a:pt x="0" y="87292"/>
                  </a:cubicBezTo>
                  <a:lnTo>
                    <a:pt x="0" y="87292"/>
                  </a:lnTo>
                  <a:cubicBezTo>
                    <a:pt x="0" y="64141"/>
                    <a:pt x="9197" y="41938"/>
                    <a:pt x="25567" y="25567"/>
                  </a:cubicBezTo>
                  <a:cubicBezTo>
                    <a:pt x="41938" y="9197"/>
                    <a:pt x="64141" y="0"/>
                    <a:pt x="87292" y="0"/>
                  </a:cubicBezTo>
                  <a:close/>
                </a:path>
              </a:pathLst>
            </a:custGeom>
            <a:gradFill rotWithShape="true">
              <a:gsLst>
                <a:gs pos="0">
                  <a:srgbClr val="ED9AC2">
                    <a:alpha val="100000"/>
                  </a:srgbClr>
                </a:gs>
                <a:gs pos="100000">
                  <a:srgbClr val="5039A8">
                    <a:alpha val="100000"/>
                  </a:srgbClr>
                </a:gs>
              </a:gsLst>
              <a:lin ang="0"/>
            </a:gradFill>
          </p:spPr>
        </p:sp>
        <p:sp>
          <p:nvSpPr>
            <p:cNvPr name="TextBox 4" id="4"/>
            <p:cNvSpPr txBox="true"/>
            <p:nvPr/>
          </p:nvSpPr>
          <p:spPr>
            <a:xfrm>
              <a:off x="0" y="-38100"/>
              <a:ext cx="548431" cy="21268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172563" y="3099468"/>
            <a:ext cx="9942874" cy="6759058"/>
          </a:xfrm>
          <a:custGeom>
            <a:avLst/>
            <a:gdLst/>
            <a:ahLst/>
            <a:cxnLst/>
            <a:rect r="r" b="b" t="t" l="l"/>
            <a:pathLst>
              <a:path h="6759058" w="9942874">
                <a:moveTo>
                  <a:pt x="0" y="0"/>
                </a:moveTo>
                <a:lnTo>
                  <a:pt x="9942874" y="0"/>
                </a:lnTo>
                <a:lnTo>
                  <a:pt x="9942874" y="6759057"/>
                </a:lnTo>
                <a:lnTo>
                  <a:pt x="0" y="6759057"/>
                </a:lnTo>
                <a:lnTo>
                  <a:pt x="0" y="0"/>
                </a:lnTo>
                <a:close/>
              </a:path>
            </a:pathLst>
          </a:custGeom>
          <a:blipFill>
            <a:blip r:embed="rId2"/>
            <a:stretch>
              <a:fillRect l="0" t="0" r="-299" b="0"/>
            </a:stretch>
          </a:blipFill>
        </p:spPr>
      </p:sp>
      <p:sp>
        <p:nvSpPr>
          <p:cNvPr name="TextBox 6" id="6"/>
          <p:cNvSpPr txBox="true"/>
          <p:nvPr/>
        </p:nvSpPr>
        <p:spPr>
          <a:xfrm rot="0">
            <a:off x="936564" y="803608"/>
            <a:ext cx="2266597" cy="455139"/>
          </a:xfrm>
          <a:prstGeom prst="rect">
            <a:avLst/>
          </a:prstGeom>
        </p:spPr>
        <p:txBody>
          <a:bodyPr anchor="t" rtlCol="false" tIns="0" lIns="0" bIns="0" rIns="0">
            <a:spAutoFit/>
          </a:bodyPr>
          <a:lstStyle/>
          <a:p>
            <a:pPr algn="ctr">
              <a:lnSpc>
                <a:spcPts val="3788"/>
              </a:lnSpc>
            </a:pPr>
            <a:r>
              <a:rPr lang="en-US" sz="2706" spc="-132">
                <a:solidFill>
                  <a:srgbClr val="FFFFFF"/>
                </a:solidFill>
                <a:latin typeface="Garet Bold"/>
                <a:ea typeface="Garet Bold"/>
                <a:cs typeface="Garet Bold"/>
                <a:sym typeface="Garet Bold"/>
              </a:rPr>
              <a:t>Nothing</a:t>
            </a:r>
          </a:p>
        </p:txBody>
      </p:sp>
      <p:sp>
        <p:nvSpPr>
          <p:cNvPr name="TextBox 7" id="7"/>
          <p:cNvSpPr txBox="true"/>
          <p:nvPr/>
        </p:nvSpPr>
        <p:spPr>
          <a:xfrm rot="0">
            <a:off x="3392062" y="895350"/>
            <a:ext cx="11503876" cy="1474676"/>
          </a:xfrm>
          <a:prstGeom prst="rect">
            <a:avLst/>
          </a:prstGeom>
        </p:spPr>
        <p:txBody>
          <a:bodyPr anchor="t" rtlCol="false" tIns="0" lIns="0" bIns="0" rIns="0">
            <a:spAutoFit/>
          </a:bodyPr>
          <a:lstStyle/>
          <a:p>
            <a:pPr algn="l">
              <a:lnSpc>
                <a:spcPts val="12096"/>
              </a:lnSpc>
            </a:pPr>
            <a:r>
              <a:rPr lang="en-US" sz="8640" spc="-423">
                <a:solidFill>
                  <a:srgbClr val="FFFFFF"/>
                </a:solidFill>
                <a:latin typeface="Garet"/>
                <a:ea typeface="Garet"/>
                <a:cs typeface="Garet"/>
                <a:sym typeface="Garet"/>
              </a:rPr>
              <a:t>Diagrams/Flowcharts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725837"/>
            <a:ext cx="2082324" cy="662875"/>
            <a:chOff x="0" y="0"/>
            <a:chExt cx="548431" cy="174584"/>
          </a:xfrm>
        </p:grpSpPr>
        <p:sp>
          <p:nvSpPr>
            <p:cNvPr name="Freeform 3" id="3"/>
            <p:cNvSpPr/>
            <p:nvPr/>
          </p:nvSpPr>
          <p:spPr>
            <a:xfrm flipH="false" flipV="false" rot="0">
              <a:off x="0" y="0"/>
              <a:ext cx="548431" cy="174584"/>
            </a:xfrm>
            <a:custGeom>
              <a:avLst/>
              <a:gdLst/>
              <a:ahLst/>
              <a:cxnLst/>
              <a:rect r="r" b="b" t="t" l="l"/>
              <a:pathLst>
                <a:path h="174584" w="548431">
                  <a:moveTo>
                    <a:pt x="87292" y="0"/>
                  </a:moveTo>
                  <a:lnTo>
                    <a:pt x="461139" y="0"/>
                  </a:lnTo>
                  <a:cubicBezTo>
                    <a:pt x="484290" y="0"/>
                    <a:pt x="506493" y="9197"/>
                    <a:pt x="522864" y="25567"/>
                  </a:cubicBezTo>
                  <a:cubicBezTo>
                    <a:pt x="539234" y="41938"/>
                    <a:pt x="548431" y="64141"/>
                    <a:pt x="548431" y="87292"/>
                  </a:cubicBezTo>
                  <a:lnTo>
                    <a:pt x="548431" y="87292"/>
                  </a:lnTo>
                  <a:cubicBezTo>
                    <a:pt x="548431" y="110444"/>
                    <a:pt x="539234" y="132647"/>
                    <a:pt x="522864" y="149017"/>
                  </a:cubicBezTo>
                  <a:cubicBezTo>
                    <a:pt x="506493" y="165388"/>
                    <a:pt x="484290" y="174584"/>
                    <a:pt x="461139" y="174584"/>
                  </a:cubicBezTo>
                  <a:lnTo>
                    <a:pt x="87292" y="174584"/>
                  </a:lnTo>
                  <a:cubicBezTo>
                    <a:pt x="64141" y="174584"/>
                    <a:pt x="41938" y="165388"/>
                    <a:pt x="25567" y="149017"/>
                  </a:cubicBezTo>
                  <a:cubicBezTo>
                    <a:pt x="9197" y="132647"/>
                    <a:pt x="0" y="110444"/>
                    <a:pt x="0" y="87292"/>
                  </a:cubicBezTo>
                  <a:lnTo>
                    <a:pt x="0" y="87292"/>
                  </a:lnTo>
                  <a:cubicBezTo>
                    <a:pt x="0" y="64141"/>
                    <a:pt x="9197" y="41938"/>
                    <a:pt x="25567" y="25567"/>
                  </a:cubicBezTo>
                  <a:cubicBezTo>
                    <a:pt x="41938" y="9197"/>
                    <a:pt x="64141" y="0"/>
                    <a:pt x="87292" y="0"/>
                  </a:cubicBezTo>
                  <a:close/>
                </a:path>
              </a:pathLst>
            </a:custGeom>
            <a:gradFill rotWithShape="true">
              <a:gsLst>
                <a:gs pos="0">
                  <a:srgbClr val="ED9AC2">
                    <a:alpha val="100000"/>
                  </a:srgbClr>
                </a:gs>
                <a:gs pos="100000">
                  <a:srgbClr val="5039A8">
                    <a:alpha val="100000"/>
                  </a:srgbClr>
                </a:gs>
              </a:gsLst>
              <a:lin ang="0"/>
            </a:gradFill>
          </p:spPr>
        </p:sp>
        <p:sp>
          <p:nvSpPr>
            <p:cNvPr name="TextBox 4" id="4"/>
            <p:cNvSpPr txBox="true"/>
            <p:nvPr/>
          </p:nvSpPr>
          <p:spPr>
            <a:xfrm>
              <a:off x="0" y="-38100"/>
              <a:ext cx="548431" cy="21268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198148" y="3742068"/>
            <a:ext cx="7937520" cy="7937520"/>
          </a:xfrm>
          <a:custGeom>
            <a:avLst/>
            <a:gdLst/>
            <a:ahLst/>
            <a:cxnLst/>
            <a:rect r="r" b="b" t="t" l="l"/>
            <a:pathLst>
              <a:path h="7937520" w="7937520">
                <a:moveTo>
                  <a:pt x="0" y="0"/>
                </a:moveTo>
                <a:lnTo>
                  <a:pt x="7937520" y="0"/>
                </a:lnTo>
                <a:lnTo>
                  <a:pt x="7937520" y="7937521"/>
                </a:lnTo>
                <a:lnTo>
                  <a:pt x="0" y="7937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1198148" y="0"/>
            <a:ext cx="7484137" cy="3742068"/>
          </a:xfrm>
          <a:custGeom>
            <a:avLst/>
            <a:gdLst/>
            <a:ahLst/>
            <a:cxnLst/>
            <a:rect r="r" b="b" t="t" l="l"/>
            <a:pathLst>
              <a:path h="3742068" w="7484137">
                <a:moveTo>
                  <a:pt x="0" y="3742068"/>
                </a:moveTo>
                <a:lnTo>
                  <a:pt x="7484137" y="3742068"/>
                </a:lnTo>
                <a:lnTo>
                  <a:pt x="7484137" y="0"/>
                </a:lnTo>
                <a:lnTo>
                  <a:pt x="0" y="0"/>
                </a:lnTo>
                <a:lnTo>
                  <a:pt x="0" y="374206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36564" y="803608"/>
            <a:ext cx="2266597" cy="455139"/>
          </a:xfrm>
          <a:prstGeom prst="rect">
            <a:avLst/>
          </a:prstGeom>
        </p:spPr>
        <p:txBody>
          <a:bodyPr anchor="t" rtlCol="false" tIns="0" lIns="0" bIns="0" rIns="0">
            <a:spAutoFit/>
          </a:bodyPr>
          <a:lstStyle/>
          <a:p>
            <a:pPr algn="ctr">
              <a:lnSpc>
                <a:spcPts val="3788"/>
              </a:lnSpc>
            </a:pPr>
            <a:r>
              <a:rPr lang="en-US" sz="2706" spc="-132">
                <a:solidFill>
                  <a:srgbClr val="FFFFFF"/>
                </a:solidFill>
                <a:latin typeface="Garet Bold"/>
                <a:ea typeface="Garet Bold"/>
                <a:cs typeface="Garet Bold"/>
                <a:sym typeface="Garet Bold"/>
              </a:rPr>
              <a:t>Nothing</a:t>
            </a:r>
          </a:p>
        </p:txBody>
      </p:sp>
      <p:sp>
        <p:nvSpPr>
          <p:cNvPr name="TextBox 8" id="8"/>
          <p:cNvSpPr txBox="true"/>
          <p:nvPr/>
        </p:nvSpPr>
        <p:spPr>
          <a:xfrm rot="0">
            <a:off x="1470842" y="2364028"/>
            <a:ext cx="12742650" cy="1818977"/>
          </a:xfrm>
          <a:prstGeom prst="rect">
            <a:avLst/>
          </a:prstGeom>
        </p:spPr>
        <p:txBody>
          <a:bodyPr anchor="t" rtlCol="false" tIns="0" lIns="0" bIns="0" rIns="0">
            <a:spAutoFit/>
          </a:bodyPr>
          <a:lstStyle/>
          <a:p>
            <a:pPr algn="l">
              <a:lnSpc>
                <a:spcPts val="15051"/>
              </a:lnSpc>
            </a:pPr>
            <a:r>
              <a:rPr lang="en-US" sz="10750" spc="-526">
                <a:solidFill>
                  <a:srgbClr val="FFFFFF"/>
                </a:solidFill>
                <a:latin typeface="Garet Bold"/>
                <a:ea typeface="Garet Bold"/>
                <a:cs typeface="Garet Bold"/>
                <a:sym typeface="Garet Bold"/>
              </a:rPr>
              <a:t>Hardware</a:t>
            </a:r>
          </a:p>
        </p:txBody>
      </p:sp>
      <p:sp>
        <p:nvSpPr>
          <p:cNvPr name="TextBox 9" id="9"/>
          <p:cNvSpPr txBox="true"/>
          <p:nvPr/>
        </p:nvSpPr>
        <p:spPr>
          <a:xfrm rot="0">
            <a:off x="1470842" y="4868725"/>
            <a:ext cx="7427400" cy="3789045"/>
          </a:xfrm>
          <a:prstGeom prst="rect">
            <a:avLst/>
          </a:prstGeom>
        </p:spPr>
        <p:txBody>
          <a:bodyPr anchor="t" rtlCol="false" tIns="0" lIns="0" bIns="0" rIns="0">
            <a:spAutoFit/>
          </a:bodyPr>
          <a:lstStyle/>
          <a:p>
            <a:pPr algn="just">
              <a:lnSpc>
                <a:spcPts val="3779"/>
              </a:lnSpc>
            </a:pPr>
            <a:r>
              <a:rPr lang="en-US" sz="2700" spc="-132">
                <a:solidFill>
                  <a:srgbClr val="FFFFFF"/>
                </a:solidFill>
                <a:latin typeface="Garet"/>
                <a:ea typeface="Garet"/>
                <a:cs typeface="Garet"/>
                <a:sym typeface="Garet"/>
              </a:rPr>
              <a:t>The hardware setup consists of an OLED display, load cells for precise weight measurement, and an ESP8266 microcontroller for wireless connectivity. It also includes essential components like a switch, Wi-Fi module for real-time data transmission, and a battery for portable power.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725837"/>
            <a:ext cx="2082324" cy="662875"/>
            <a:chOff x="0" y="0"/>
            <a:chExt cx="548431" cy="174584"/>
          </a:xfrm>
        </p:grpSpPr>
        <p:sp>
          <p:nvSpPr>
            <p:cNvPr name="Freeform 3" id="3"/>
            <p:cNvSpPr/>
            <p:nvPr/>
          </p:nvSpPr>
          <p:spPr>
            <a:xfrm flipH="false" flipV="false" rot="0">
              <a:off x="0" y="0"/>
              <a:ext cx="548431" cy="174584"/>
            </a:xfrm>
            <a:custGeom>
              <a:avLst/>
              <a:gdLst/>
              <a:ahLst/>
              <a:cxnLst/>
              <a:rect r="r" b="b" t="t" l="l"/>
              <a:pathLst>
                <a:path h="174584" w="548431">
                  <a:moveTo>
                    <a:pt x="87292" y="0"/>
                  </a:moveTo>
                  <a:lnTo>
                    <a:pt x="461139" y="0"/>
                  </a:lnTo>
                  <a:cubicBezTo>
                    <a:pt x="484290" y="0"/>
                    <a:pt x="506493" y="9197"/>
                    <a:pt x="522864" y="25567"/>
                  </a:cubicBezTo>
                  <a:cubicBezTo>
                    <a:pt x="539234" y="41938"/>
                    <a:pt x="548431" y="64141"/>
                    <a:pt x="548431" y="87292"/>
                  </a:cubicBezTo>
                  <a:lnTo>
                    <a:pt x="548431" y="87292"/>
                  </a:lnTo>
                  <a:cubicBezTo>
                    <a:pt x="548431" y="110444"/>
                    <a:pt x="539234" y="132647"/>
                    <a:pt x="522864" y="149017"/>
                  </a:cubicBezTo>
                  <a:cubicBezTo>
                    <a:pt x="506493" y="165388"/>
                    <a:pt x="484290" y="174584"/>
                    <a:pt x="461139" y="174584"/>
                  </a:cubicBezTo>
                  <a:lnTo>
                    <a:pt x="87292" y="174584"/>
                  </a:lnTo>
                  <a:cubicBezTo>
                    <a:pt x="64141" y="174584"/>
                    <a:pt x="41938" y="165388"/>
                    <a:pt x="25567" y="149017"/>
                  </a:cubicBezTo>
                  <a:cubicBezTo>
                    <a:pt x="9197" y="132647"/>
                    <a:pt x="0" y="110444"/>
                    <a:pt x="0" y="87292"/>
                  </a:cubicBezTo>
                  <a:lnTo>
                    <a:pt x="0" y="87292"/>
                  </a:lnTo>
                  <a:cubicBezTo>
                    <a:pt x="0" y="64141"/>
                    <a:pt x="9197" y="41938"/>
                    <a:pt x="25567" y="25567"/>
                  </a:cubicBezTo>
                  <a:cubicBezTo>
                    <a:pt x="41938" y="9197"/>
                    <a:pt x="64141" y="0"/>
                    <a:pt x="87292" y="0"/>
                  </a:cubicBezTo>
                  <a:close/>
                </a:path>
              </a:pathLst>
            </a:custGeom>
            <a:gradFill rotWithShape="true">
              <a:gsLst>
                <a:gs pos="0">
                  <a:srgbClr val="ED9AC2">
                    <a:alpha val="100000"/>
                  </a:srgbClr>
                </a:gs>
                <a:gs pos="100000">
                  <a:srgbClr val="5039A8">
                    <a:alpha val="100000"/>
                  </a:srgbClr>
                </a:gs>
              </a:gsLst>
              <a:lin ang="0"/>
            </a:gradFill>
          </p:spPr>
        </p:sp>
        <p:sp>
          <p:nvSpPr>
            <p:cNvPr name="TextBox 4" id="4"/>
            <p:cNvSpPr txBox="true"/>
            <p:nvPr/>
          </p:nvSpPr>
          <p:spPr>
            <a:xfrm>
              <a:off x="0" y="-38100"/>
              <a:ext cx="548431" cy="21268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8700724" y="943896"/>
            <a:ext cx="9859114" cy="1487830"/>
          </a:xfrm>
          <a:custGeom>
            <a:avLst/>
            <a:gdLst/>
            <a:ahLst/>
            <a:cxnLst/>
            <a:rect r="r" b="b" t="t" l="l"/>
            <a:pathLst>
              <a:path h="1487830" w="9859114">
                <a:moveTo>
                  <a:pt x="9859114" y="0"/>
                </a:moveTo>
                <a:lnTo>
                  <a:pt x="0" y="0"/>
                </a:lnTo>
                <a:lnTo>
                  <a:pt x="0" y="1487830"/>
                </a:lnTo>
                <a:lnTo>
                  <a:pt x="9859114" y="1487830"/>
                </a:lnTo>
                <a:lnTo>
                  <a:pt x="985911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459476" y="1315217"/>
            <a:ext cx="5104886" cy="7608908"/>
          </a:xfrm>
          <a:custGeom>
            <a:avLst/>
            <a:gdLst/>
            <a:ahLst/>
            <a:cxnLst/>
            <a:rect r="r" b="b" t="t" l="l"/>
            <a:pathLst>
              <a:path h="7608908" w="5104886">
                <a:moveTo>
                  <a:pt x="0" y="0"/>
                </a:moveTo>
                <a:lnTo>
                  <a:pt x="5104886" y="0"/>
                </a:lnTo>
                <a:lnTo>
                  <a:pt x="5104886" y="7608908"/>
                </a:lnTo>
                <a:lnTo>
                  <a:pt x="0" y="7608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36564" y="803608"/>
            <a:ext cx="2266597" cy="455139"/>
          </a:xfrm>
          <a:prstGeom prst="rect">
            <a:avLst/>
          </a:prstGeom>
        </p:spPr>
        <p:txBody>
          <a:bodyPr anchor="t" rtlCol="false" tIns="0" lIns="0" bIns="0" rIns="0">
            <a:spAutoFit/>
          </a:bodyPr>
          <a:lstStyle/>
          <a:p>
            <a:pPr algn="ctr">
              <a:lnSpc>
                <a:spcPts val="3788"/>
              </a:lnSpc>
            </a:pPr>
            <a:r>
              <a:rPr lang="en-US" sz="2706" spc="-132">
                <a:solidFill>
                  <a:srgbClr val="FFFFFF"/>
                </a:solidFill>
                <a:latin typeface="Garet Bold"/>
                <a:ea typeface="Garet Bold"/>
                <a:cs typeface="Garet Bold"/>
                <a:sym typeface="Garet Bold"/>
              </a:rPr>
              <a:t>Nothing</a:t>
            </a:r>
          </a:p>
        </p:txBody>
      </p:sp>
      <p:sp>
        <p:nvSpPr>
          <p:cNvPr name="TextBox 8" id="8"/>
          <p:cNvSpPr txBox="true"/>
          <p:nvPr/>
        </p:nvSpPr>
        <p:spPr>
          <a:xfrm rot="0">
            <a:off x="7693827" y="2498807"/>
            <a:ext cx="9565473" cy="2620865"/>
          </a:xfrm>
          <a:prstGeom prst="rect">
            <a:avLst/>
          </a:prstGeom>
        </p:spPr>
        <p:txBody>
          <a:bodyPr anchor="t" rtlCol="false" tIns="0" lIns="0" bIns="0" rIns="0">
            <a:spAutoFit/>
          </a:bodyPr>
          <a:lstStyle/>
          <a:p>
            <a:pPr algn="l">
              <a:lnSpc>
                <a:spcPts val="21442"/>
              </a:lnSpc>
            </a:pPr>
            <a:r>
              <a:rPr lang="en-US" sz="15316" spc="-750">
                <a:solidFill>
                  <a:srgbClr val="FFFFFF"/>
                </a:solidFill>
                <a:latin typeface="Garet"/>
                <a:ea typeface="Garet"/>
                <a:cs typeface="Garet"/>
                <a:sym typeface="Garet"/>
              </a:rPr>
              <a:t>Software</a:t>
            </a:r>
          </a:p>
        </p:txBody>
      </p:sp>
      <p:sp>
        <p:nvSpPr>
          <p:cNvPr name="TextBox 9" id="9"/>
          <p:cNvSpPr txBox="true"/>
          <p:nvPr/>
        </p:nvSpPr>
        <p:spPr>
          <a:xfrm rot="0">
            <a:off x="7693827" y="5433996"/>
            <a:ext cx="8442906" cy="2836532"/>
          </a:xfrm>
          <a:prstGeom prst="rect">
            <a:avLst/>
          </a:prstGeom>
        </p:spPr>
        <p:txBody>
          <a:bodyPr anchor="t" rtlCol="false" tIns="0" lIns="0" bIns="0" rIns="0">
            <a:spAutoFit/>
          </a:bodyPr>
          <a:lstStyle/>
          <a:p>
            <a:pPr algn="just">
              <a:lnSpc>
                <a:spcPts val="3780"/>
              </a:lnSpc>
            </a:pPr>
            <a:r>
              <a:rPr lang="en-US" sz="2700" spc="-132">
                <a:solidFill>
                  <a:srgbClr val="FFFFFF"/>
                </a:solidFill>
                <a:latin typeface="Garet"/>
                <a:ea typeface="Garet"/>
                <a:cs typeface="Garet"/>
                <a:sym typeface="Garet"/>
              </a:rPr>
              <a:t>We developed a web app that interfaces with Firebase to fetch data from our custom hardware setup. The hardware, which we also programmed, includes components like load cells and an ESP8266. This system allows us to monitor and manage data in real time through the web application.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DAGPdoUZf1Y</dc:identifier>
  <dcterms:modified xsi:type="dcterms:W3CDTF">2011-08-01T06:04:30Z</dcterms:modified>
  <cp:revision>1</cp:revision>
  <dc:title>Black Modern Geometric Technology Presentation</dc:title>
</cp:coreProperties>
</file>