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6" r:id="rId1"/>
  </p:sldMasterIdLst>
  <p:notesMasterIdLst>
    <p:notesMasterId r:id="rId19"/>
  </p:notesMasterIdLst>
  <p:handoutMasterIdLst>
    <p:handoutMasterId r:id="rId20"/>
  </p:handoutMasterIdLst>
  <p:sldIdLst>
    <p:sldId id="270" r:id="rId2"/>
    <p:sldId id="268" r:id="rId3"/>
    <p:sldId id="258" r:id="rId4"/>
    <p:sldId id="260" r:id="rId5"/>
    <p:sldId id="259" r:id="rId6"/>
    <p:sldId id="261" r:id="rId7"/>
    <p:sldId id="263" r:id="rId8"/>
    <p:sldId id="273" r:id="rId9"/>
    <p:sldId id="266" r:id="rId10"/>
    <p:sldId id="271" r:id="rId11"/>
    <p:sldId id="276" r:id="rId12"/>
    <p:sldId id="264" r:id="rId13"/>
    <p:sldId id="274" r:id="rId14"/>
    <p:sldId id="275" r:id="rId15"/>
    <p:sldId id="267" r:id="rId16"/>
    <p:sldId id="265" r:id="rId17"/>
    <p:sldId id="272" r:id="rId18"/>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2903D-1465-130E-17B0-3561CA272987}" v="12" dt="2023-12-29T05:21:23.108"/>
    <p1510:client id="{2E470C60-EF9A-2296-9C32-FD509C464C99}" v="55" dt="2023-06-15T03:35:19.458"/>
    <p1510:client id="{3440CC48-D854-3A56-6016-3CEC44B85582}" v="71" dt="2023-06-15T04:34:12.644"/>
    <p1510:client id="{34C3A571-662A-D6E6-A7B2-A9A1BC58AED4}" v="3" dt="2023-06-14T13:57:49.157"/>
    <p1510:client id="{472BF587-84FB-F317-39C2-6604BA5E2161}" v="667" dt="2023-06-14T19:25:52.452"/>
    <p1510:client id="{7E2C228C-54C0-99D9-0203-890F4B9F6D54}" v="1" dt="2023-06-14T13:57:48.424"/>
    <p1510:client id="{8FB06884-0EB7-7AA0-1C27-3A1DCC9F8317}" v="1391" dt="2023-12-28T19:29:22.537"/>
    <p1510:client id="{957B9F40-E8DD-4BDB-A661-CEA2AD77B1D7}" v="282" dt="2023-06-13T19:35:26.610"/>
    <p1510:client id="{AAF60C6E-921C-8EC9-6475-CAB3F20838DB}" v="63" dt="2023-06-14T19:50:22.031"/>
    <p1510:client id="{C97D9723-30AB-67A8-EC7F-CF4F988A232E}" v="357" dt="2023-06-14T22:03:06.843"/>
    <p1510:client id="{D7DD390F-7093-B649-CBAE-C2E294FCCA08}" v="49" dt="2023-12-29T04:38:09.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73"/>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4B6E94-1702-4120-9B63-AE6331988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xmlns="" id="{01D6FE79-A706-4BFD-9E00-AAA9385EFE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7BFD21-0087-4529-9525-91C20CCBC1A6}" type="datetime1">
              <a:rPr lang="en-GB" smtClean="0"/>
              <a:t>15/04/2024</a:t>
            </a:fld>
            <a:endParaRPr lang="en-GB"/>
          </a:p>
        </p:txBody>
      </p:sp>
      <p:sp>
        <p:nvSpPr>
          <p:cNvPr id="4" name="Footer Placeholder 3">
            <a:extLst>
              <a:ext uri="{FF2B5EF4-FFF2-40B4-BE49-F238E27FC236}">
                <a16:creationId xmlns:a16="http://schemas.microsoft.com/office/drawing/2014/main" xmlns="" id="{6558AB23-6B18-451D-9D3B-1691924365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xmlns="" id="{ED1DD4F9-0494-427B-B1AB-C1B029FFE4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C8D3AF-C96B-4339-ADFF-17CC2AEA7152}" type="slidenum">
              <a:rPr lang="en-GB" smtClean="0"/>
              <a:t>‹#›</a:t>
            </a:fld>
            <a:endParaRPr lang="en-GB"/>
          </a:p>
        </p:txBody>
      </p:sp>
    </p:spTree>
    <p:extLst>
      <p:ext uri="{BB962C8B-B14F-4D97-AF65-F5344CB8AC3E}">
        <p14:creationId xmlns:p14="http://schemas.microsoft.com/office/powerpoint/2010/main" val="105932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DC80F-3293-4CB9-AFF3-897E61B95F53}" type="datetime1">
              <a:rPr lang="en-GB" smtClean="0"/>
              <a:pPr/>
              <a:t>15/04/2024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06C3E-E119-438C-AE91-C1FA81E9FF18}" type="slidenum">
              <a:rPr lang="en-GB" noProof="0" smtClean="0"/>
              <a:t>‹#›</a:t>
            </a:fld>
            <a:endParaRPr lang="en-GB" noProof="0"/>
          </a:p>
        </p:txBody>
      </p:sp>
    </p:spTree>
    <p:extLst>
      <p:ext uri="{BB962C8B-B14F-4D97-AF65-F5344CB8AC3E}">
        <p14:creationId xmlns:p14="http://schemas.microsoft.com/office/powerpoint/2010/main" val="10277628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3794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5063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6257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76307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9752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01758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53989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22988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5718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6027F-7875-4030-9381-8BD8C4F21935}"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377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0835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5543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1820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2023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3924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373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8594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689894401"/>
      </p:ext>
    </p:extLst>
  </p:cSld>
  <p:clrMap bg1="dk1" tx1="lt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google/pegasus-xsum/tree/main" TargetMode="External"/><Relationship Id="rId2" Type="http://schemas.openxmlformats.org/officeDocument/2006/relationships/hyperlink" Target="https://ieee-dataport.org/open-access/imdb-movie-reviews-datas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D5159F-63B8-53A1-BEB1-4FC0FE50CD61}"/>
              </a:ext>
            </a:extLst>
          </p:cNvPr>
          <p:cNvSpPr>
            <a:spLocks noGrp="1"/>
          </p:cNvSpPr>
          <p:nvPr>
            <p:ph type="title"/>
          </p:nvPr>
        </p:nvSpPr>
        <p:spPr>
          <a:xfrm>
            <a:off x="1079500" y="568786"/>
            <a:ext cx="10026650" cy="655637"/>
          </a:xfrm>
        </p:spPr>
        <p:txBody>
          <a:bodyPr>
            <a:normAutofit fontScale="90000"/>
          </a:bodyPr>
          <a:lstStyle/>
          <a:p>
            <a:pPr algn="ctr"/>
            <a:endParaRPr lang="en-GB" b="1">
              <a:latin typeface="Times New Roman"/>
              <a:cs typeface="Times New Roman"/>
            </a:endParaRPr>
          </a:p>
          <a:p>
            <a:pPr algn="ctr"/>
            <a:endParaRPr lang="en-GB" sz="3200" b="1"/>
          </a:p>
        </p:txBody>
      </p:sp>
      <p:sp>
        <p:nvSpPr>
          <p:cNvPr id="3" name="Content Placeholder 2">
            <a:extLst>
              <a:ext uri="{FF2B5EF4-FFF2-40B4-BE49-F238E27FC236}">
                <a16:creationId xmlns:a16="http://schemas.microsoft.com/office/drawing/2014/main" xmlns="" id="{B26F9CFE-86EB-D007-4236-0E75DDB53632}"/>
              </a:ext>
            </a:extLst>
          </p:cNvPr>
          <p:cNvSpPr>
            <a:spLocks noGrp="1"/>
          </p:cNvSpPr>
          <p:nvPr>
            <p:ph idx="1"/>
          </p:nvPr>
        </p:nvSpPr>
        <p:spPr>
          <a:xfrm>
            <a:off x="596716" y="706728"/>
            <a:ext cx="11599809" cy="4264025"/>
          </a:xfrm>
        </p:spPr>
        <p:txBody>
          <a:bodyPr vert="horz" lIns="91440" tIns="45720" rIns="91440" bIns="45720" rtlCol="0" anchor="t">
            <a:noAutofit/>
          </a:bodyPr>
          <a:lstStyle/>
          <a:p>
            <a:pPr algn="ctr">
              <a:buNone/>
            </a:pPr>
            <a:r>
              <a:rPr lang="en-US" sz="4200" dirty="0">
                <a:solidFill>
                  <a:srgbClr val="EBEBEB"/>
                </a:solidFill>
              </a:rPr>
              <a:t>ABSTRACTIVE TEXT SUMMARIZATION</a:t>
            </a:r>
            <a:endParaRPr lang="en-GB" sz="4200" dirty="0">
              <a:solidFill>
                <a:srgbClr val="EBEBEB"/>
              </a:solidFill>
            </a:endParaRPr>
          </a:p>
          <a:p>
            <a:pPr algn="ctr">
              <a:buNone/>
            </a:pPr>
            <a:endParaRPr lang="en-US" sz="4200" dirty="0">
              <a:solidFill>
                <a:srgbClr val="EBEBEB"/>
              </a:solidFill>
            </a:endParaRPr>
          </a:p>
          <a:p>
            <a:pPr marL="0" indent="0" algn="ctr">
              <a:lnSpc>
                <a:spcPct val="90000"/>
              </a:lnSpc>
              <a:buNone/>
            </a:pPr>
            <a:r>
              <a:rPr lang="en-US" sz="1700" cap="all" dirty="0">
                <a:solidFill>
                  <a:srgbClr val="FFFFFF"/>
                </a:solidFill>
              </a:rPr>
              <a:t>                         </a:t>
            </a:r>
            <a:r>
              <a:rPr lang="en-US" sz="2800" cap="all" dirty="0">
                <a:solidFill>
                  <a:srgbClr val="FFFFFF"/>
                </a:solidFill>
              </a:rPr>
              <a:t> </a:t>
            </a:r>
            <a:r>
              <a:rPr lang="en-US" sz="2800" cap="all" dirty="0" smtClean="0">
                <a:solidFill>
                  <a:srgbClr val="FFFFFF"/>
                </a:solidFill>
              </a:rPr>
              <a:t>        </a:t>
            </a:r>
            <a:r>
              <a:rPr lang="en-US" sz="2800" cap="all" dirty="0">
                <a:solidFill>
                  <a:srgbClr val="FFFFFF"/>
                </a:solidFill>
              </a:rPr>
              <a:t> BY                                </a:t>
            </a:r>
            <a:endParaRPr lang="en-US" sz="2800" dirty="0">
              <a:solidFill>
                <a:srgbClr val="FFFFFF"/>
              </a:solidFill>
            </a:endParaRPr>
          </a:p>
          <a:p>
            <a:pPr marL="0" indent="0" algn="ctr">
              <a:lnSpc>
                <a:spcPct val="90000"/>
              </a:lnSpc>
              <a:buNone/>
            </a:pPr>
            <a:r>
              <a:rPr lang="en-US" sz="2800" cap="all" dirty="0">
                <a:solidFill>
                  <a:srgbClr val="FFFFFF"/>
                </a:solidFill>
              </a:rPr>
              <a:t>     </a:t>
            </a:r>
            <a:endParaRPr lang="en-US" sz="2800" dirty="0">
              <a:solidFill>
                <a:srgbClr val="FFFFFF"/>
              </a:solidFill>
            </a:endParaRPr>
          </a:p>
          <a:p>
            <a:pPr marL="0" indent="0" algn="ctr">
              <a:lnSpc>
                <a:spcPct val="90000"/>
              </a:lnSpc>
              <a:buNone/>
            </a:pPr>
            <a:r>
              <a:rPr lang="en-US" sz="2800" cap="all" dirty="0">
                <a:solidFill>
                  <a:srgbClr val="FFFFFF"/>
                </a:solidFill>
              </a:rPr>
              <a:t>      RUDRARAJU ASRITH VARMA(SE20UCSE150)</a:t>
            </a:r>
            <a:endParaRPr lang="en-US" sz="2800" dirty="0">
              <a:solidFill>
                <a:srgbClr val="FFFFFF"/>
              </a:solidFill>
            </a:endParaRPr>
          </a:p>
          <a:p>
            <a:pPr marL="0" indent="0" algn="ctr">
              <a:lnSpc>
                <a:spcPct val="90000"/>
              </a:lnSpc>
              <a:buNone/>
            </a:pPr>
            <a:endParaRPr lang="en-US" sz="2800" cap="all" dirty="0">
              <a:solidFill>
                <a:srgbClr val="FFFFFF"/>
              </a:solidFill>
            </a:endParaRPr>
          </a:p>
          <a:p>
            <a:pPr marL="0" indent="0" algn="ctr">
              <a:lnSpc>
                <a:spcPct val="90000"/>
              </a:lnSpc>
              <a:buNone/>
            </a:pPr>
            <a:r>
              <a:rPr lang="en-US" sz="2800" cap="all" dirty="0">
                <a:solidFill>
                  <a:srgbClr val="FFFFFF"/>
                </a:solidFill>
              </a:rPr>
              <a:t>  UNDER THE GUIDANCE OF</a:t>
            </a:r>
            <a:endParaRPr lang="en-US" sz="2800" dirty="0">
              <a:solidFill>
                <a:srgbClr val="FFFFFF"/>
              </a:solidFill>
            </a:endParaRPr>
          </a:p>
          <a:p>
            <a:pPr marL="0" indent="0" algn="ctr">
              <a:lnSpc>
                <a:spcPct val="90000"/>
              </a:lnSpc>
              <a:buNone/>
            </a:pPr>
            <a:r>
              <a:rPr lang="en-US" sz="2800" cap="all" dirty="0">
                <a:solidFill>
                  <a:srgbClr val="FFFFFF"/>
                </a:solidFill>
              </a:rPr>
              <a:t>  DR. RAGHU KISHORE NEELISETTI</a:t>
            </a:r>
            <a:endParaRPr lang="en-US" sz="2800" dirty="0">
              <a:solidFill>
                <a:srgbClr val="FFFFFF"/>
              </a:solidFill>
            </a:endParaRPr>
          </a:p>
          <a:p>
            <a:pPr marL="0" indent="0" algn="ctr">
              <a:lnSpc>
                <a:spcPct val="90000"/>
              </a:lnSpc>
              <a:buNone/>
            </a:pPr>
            <a:r>
              <a:rPr lang="en-US" sz="2800" cap="all" dirty="0">
                <a:solidFill>
                  <a:srgbClr val="FFFFFF"/>
                </a:solidFill>
              </a:rPr>
              <a:t>  ASSOC. PROF, MAHINDRA UNIVERSITY</a:t>
            </a:r>
            <a:endParaRPr lang="en-US" sz="2800" dirty="0"/>
          </a:p>
          <a:p>
            <a:pPr marL="0" indent="0" algn="ctr">
              <a:lnSpc>
                <a:spcPct val="90000"/>
              </a:lnSpc>
              <a:buNone/>
            </a:pPr>
            <a:endParaRPr lang="en-GB" sz="1800" b="1" dirty="0"/>
          </a:p>
        </p:txBody>
      </p:sp>
    </p:spTree>
    <p:extLst>
      <p:ext uri="{BB962C8B-B14F-4D97-AF65-F5344CB8AC3E}">
        <p14:creationId xmlns:p14="http://schemas.microsoft.com/office/powerpoint/2010/main" val="422909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83A13-745E-F82A-2B14-FF8CB577FB05}"/>
              </a:ext>
            </a:extLst>
          </p:cNvPr>
          <p:cNvSpPr>
            <a:spLocks noGrp="1"/>
          </p:cNvSpPr>
          <p:nvPr>
            <p:ph type="title"/>
          </p:nvPr>
        </p:nvSpPr>
        <p:spPr/>
        <p:txBody>
          <a:bodyPr/>
          <a:lstStyle/>
          <a:p>
            <a:pPr algn="ctr"/>
            <a:r>
              <a:rPr lang="en-GB"/>
              <a:t>TRANSFORMER ARCHITECTURE</a:t>
            </a:r>
            <a:endParaRPr lang="en-US"/>
          </a:p>
        </p:txBody>
      </p:sp>
      <p:pic>
        <p:nvPicPr>
          <p:cNvPr id="4" name="Picture 4" descr="Diagram&#10;&#10;Description automatically generated">
            <a:extLst>
              <a:ext uri="{FF2B5EF4-FFF2-40B4-BE49-F238E27FC236}">
                <a16:creationId xmlns:a16="http://schemas.microsoft.com/office/drawing/2014/main" xmlns="" id="{2C605C8E-002F-0EDF-D301-4091FF82EEE8}"/>
              </a:ext>
            </a:extLst>
          </p:cNvPr>
          <p:cNvPicPr>
            <a:picLocks noGrp="1" noChangeAspect="1"/>
          </p:cNvPicPr>
          <p:nvPr>
            <p:ph idx="1"/>
          </p:nvPr>
        </p:nvPicPr>
        <p:blipFill>
          <a:blip r:embed="rId2"/>
          <a:stretch>
            <a:fillRect/>
          </a:stretch>
        </p:blipFill>
        <p:spPr>
          <a:xfrm>
            <a:off x="939057" y="1388656"/>
            <a:ext cx="9487301" cy="5216162"/>
          </a:xfrm>
        </p:spPr>
      </p:pic>
    </p:spTree>
    <p:extLst>
      <p:ext uri="{BB962C8B-B14F-4D97-AF65-F5344CB8AC3E}">
        <p14:creationId xmlns:p14="http://schemas.microsoft.com/office/powerpoint/2010/main" val="195488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xmlns="" id="{F1A3A47D-D8BE-9124-B957-5EAB56586076}"/>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xmlns="" id="{7594FC8B-8CD2-407F-94F1-9C71F5AEC2B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xmlns="" id="{DBABC971-8D40-4A4F-AC60-28B9172789B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xmlns="" id="{B9C04DC5-313B-4FE4-B868-5672A37641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xmlns="" id="{791AE23E-90C9-4963-96E2-8DADBFC3BC0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xmlns="" id="{C5F93E90-4379-4AAC-B021-E5FA6D974AE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xmlns="" id="{329FDD08-42D8-4AFF-90E5-5DAA5BC4CB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656D1BCA-1B62-CC2E-78A7-38E4F40E90E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a:t>DEMO</a:t>
            </a:r>
          </a:p>
        </p:txBody>
      </p:sp>
      <p:sp>
        <p:nvSpPr>
          <p:cNvPr id="23" name="Rectangle 22">
            <a:extLst>
              <a:ext uri="{FF2B5EF4-FFF2-40B4-BE49-F238E27FC236}">
                <a16:creationId xmlns:a16="http://schemas.microsoft.com/office/drawing/2014/main" xmlns="" id="{4C1E981B-F06E-48B4-9275-F4B261AFCA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xmlns="" id="{312E2C24-0CD2-4071-8CE2-B059993A99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5">
            <a:extLst>
              <a:ext uri="{FF2B5EF4-FFF2-40B4-BE49-F238E27FC236}">
                <a16:creationId xmlns:a16="http://schemas.microsoft.com/office/drawing/2014/main" xmlns="" id="{24F1DC13-C830-4B86-A9C6-927F5C55DB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Content Placeholder 5" descr="A screenshot of a computer&#10;&#10;Description automatically generated">
            <a:extLst>
              <a:ext uri="{FF2B5EF4-FFF2-40B4-BE49-F238E27FC236}">
                <a16:creationId xmlns:a16="http://schemas.microsoft.com/office/drawing/2014/main" xmlns="" id="{D1CAD5AB-6455-4CE7-CAB3-118947E8A435}"/>
              </a:ext>
            </a:extLst>
          </p:cNvPr>
          <p:cNvPicPr>
            <a:picLocks noGrp="1" noChangeAspect="1"/>
          </p:cNvPicPr>
          <p:nvPr>
            <p:ph idx="1"/>
          </p:nvPr>
        </p:nvPicPr>
        <p:blipFill>
          <a:blip r:embed="rId7"/>
          <a:stretch>
            <a:fillRect/>
          </a:stretch>
        </p:blipFill>
        <p:spPr>
          <a:xfrm>
            <a:off x="2458" y="1370509"/>
            <a:ext cx="7641165" cy="4774358"/>
          </a:xfrm>
          <a:prstGeom prst="rect">
            <a:avLst/>
          </a:prstGeom>
          <a:effectLst/>
        </p:spPr>
      </p:pic>
    </p:spTree>
    <p:extLst>
      <p:ext uri="{BB962C8B-B14F-4D97-AF65-F5344CB8AC3E}">
        <p14:creationId xmlns:p14="http://schemas.microsoft.com/office/powerpoint/2010/main" val="413357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8A7377-D695-C908-D2D2-F06670401CA1}"/>
              </a:ext>
            </a:extLst>
          </p:cNvPr>
          <p:cNvSpPr>
            <a:spLocks noGrp="1"/>
          </p:cNvSpPr>
          <p:nvPr>
            <p:ph type="title"/>
          </p:nvPr>
        </p:nvSpPr>
        <p:spPr>
          <a:xfrm>
            <a:off x="1079500" y="372141"/>
            <a:ext cx="10026650" cy="655637"/>
          </a:xfrm>
        </p:spPr>
        <p:txBody>
          <a:bodyPr/>
          <a:lstStyle/>
          <a:p>
            <a:pPr algn="ctr"/>
            <a:r>
              <a:rPr lang="en-GB">
                <a:solidFill>
                  <a:schemeClr val="tx1"/>
                </a:solidFill>
              </a:rPr>
              <a:t>RESULTS AND VALIDATION</a:t>
            </a:r>
            <a:endParaRPr lang="en-US">
              <a:solidFill>
                <a:schemeClr val="tx1"/>
              </a:solidFill>
            </a:endParaRPr>
          </a:p>
        </p:txBody>
      </p:sp>
      <p:sp>
        <p:nvSpPr>
          <p:cNvPr id="3" name="Content Placeholder 2">
            <a:extLst>
              <a:ext uri="{FF2B5EF4-FFF2-40B4-BE49-F238E27FC236}">
                <a16:creationId xmlns:a16="http://schemas.microsoft.com/office/drawing/2014/main" xmlns="" id="{1E421B48-9728-DCAA-1029-BF3BDD9B67B6}"/>
              </a:ext>
            </a:extLst>
          </p:cNvPr>
          <p:cNvSpPr>
            <a:spLocks noGrp="1"/>
          </p:cNvSpPr>
          <p:nvPr>
            <p:ph idx="1"/>
          </p:nvPr>
        </p:nvSpPr>
        <p:spPr>
          <a:xfrm>
            <a:off x="292920" y="1163894"/>
            <a:ext cx="11520231" cy="4531339"/>
          </a:xfrm>
        </p:spPr>
        <p:txBody>
          <a:bodyPr vert="horz" lIns="91440" tIns="45720" rIns="91440" bIns="45720" rtlCol="0" anchor="t">
            <a:normAutofit/>
          </a:bodyPr>
          <a:lstStyle/>
          <a:p>
            <a:pPr marL="359410" indent="-359410">
              <a:buChar char="Ø"/>
            </a:pPr>
            <a:r>
              <a:rPr lang="en-GB" b="1">
                <a:latin typeface="Times New Roman"/>
                <a:ea typeface="+mn-lt"/>
                <a:cs typeface="+mn-lt"/>
              </a:rPr>
              <a:t>To check abstractive accuracy of the generated summary:</a:t>
            </a:r>
          </a:p>
          <a:p>
            <a:pPr marL="359410" indent="-359410">
              <a:buClr>
                <a:srgbClr val="8ECEDC"/>
              </a:buClr>
            </a:pPr>
            <a:r>
              <a:rPr lang="en-GB" sz="1400">
                <a:latin typeface="Times New Roman"/>
                <a:ea typeface="+mn-lt"/>
                <a:cs typeface="+mn-lt"/>
              </a:rPr>
              <a:t>We developed a Python code to measure word similarity between paragraphs. It counts word frequency, identifies common words excluding short ones, and calculates the percentage of similarity. This helps assess the abstractive accuracy of the generated summary.</a:t>
            </a:r>
          </a:p>
          <a:p>
            <a:pPr marL="0" indent="0">
              <a:buClr>
                <a:srgbClr val="8ECEDC"/>
              </a:buClr>
              <a:buNone/>
            </a:pPr>
            <a:endParaRPr lang="en-GB" sz="1400">
              <a:latin typeface="Times New Roman"/>
              <a:cs typeface="Times New Roman"/>
            </a:endParaRPr>
          </a:p>
        </p:txBody>
      </p:sp>
      <p:pic>
        <p:nvPicPr>
          <p:cNvPr id="8" name="Picture 7" descr="A pie chart with a blue and orange circle with Crust in the background&#10;&#10;Description automatically generated">
            <a:extLst>
              <a:ext uri="{FF2B5EF4-FFF2-40B4-BE49-F238E27FC236}">
                <a16:creationId xmlns:a16="http://schemas.microsoft.com/office/drawing/2014/main" xmlns="" id="{CFF83CAB-DAFB-BF2C-04E3-13E0BCD72DFD}"/>
              </a:ext>
            </a:extLst>
          </p:cNvPr>
          <p:cNvPicPr>
            <a:picLocks noChangeAspect="1"/>
          </p:cNvPicPr>
          <p:nvPr/>
        </p:nvPicPr>
        <p:blipFill>
          <a:blip r:embed="rId2"/>
          <a:stretch>
            <a:fillRect/>
          </a:stretch>
        </p:blipFill>
        <p:spPr>
          <a:xfrm>
            <a:off x="1191638" y="2236839"/>
            <a:ext cx="4572000" cy="4572000"/>
          </a:xfrm>
          <a:prstGeom prst="rect">
            <a:avLst/>
          </a:prstGeom>
        </p:spPr>
      </p:pic>
      <p:pic>
        <p:nvPicPr>
          <p:cNvPr id="9" name="Picture 8" descr="A pie chart with a blue triangle&#10;&#10;Description automatically generated">
            <a:extLst>
              <a:ext uri="{FF2B5EF4-FFF2-40B4-BE49-F238E27FC236}">
                <a16:creationId xmlns:a16="http://schemas.microsoft.com/office/drawing/2014/main" xmlns="" id="{2D192A0C-3D1A-3586-6200-6C90FEA324DF}"/>
              </a:ext>
            </a:extLst>
          </p:cNvPr>
          <p:cNvPicPr>
            <a:picLocks noChangeAspect="1"/>
          </p:cNvPicPr>
          <p:nvPr/>
        </p:nvPicPr>
        <p:blipFill>
          <a:blip r:embed="rId3"/>
          <a:stretch>
            <a:fillRect/>
          </a:stretch>
        </p:blipFill>
        <p:spPr>
          <a:xfrm>
            <a:off x="6523325" y="2231875"/>
            <a:ext cx="4584291" cy="4584291"/>
          </a:xfrm>
          <a:prstGeom prst="rect">
            <a:avLst/>
          </a:prstGeom>
        </p:spPr>
      </p:pic>
    </p:spTree>
    <p:extLst>
      <p:ext uri="{BB962C8B-B14F-4D97-AF65-F5344CB8AC3E}">
        <p14:creationId xmlns:p14="http://schemas.microsoft.com/office/powerpoint/2010/main" val="1809602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724E0CC-F2D0-B06C-7AD4-1F98B1E9D8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EA949F3-DA71-2AD8-C85D-CDD0EEC6B57F}"/>
              </a:ext>
            </a:extLst>
          </p:cNvPr>
          <p:cNvSpPr>
            <a:spLocks noGrp="1"/>
          </p:cNvSpPr>
          <p:nvPr>
            <p:ph type="title"/>
          </p:nvPr>
        </p:nvSpPr>
        <p:spPr>
          <a:xfrm>
            <a:off x="1084982" y="163824"/>
            <a:ext cx="10026650" cy="655637"/>
          </a:xfrm>
        </p:spPr>
        <p:txBody>
          <a:bodyPr/>
          <a:lstStyle/>
          <a:p>
            <a:pPr algn="ctr"/>
            <a:r>
              <a:rPr lang="en-GB">
                <a:solidFill>
                  <a:schemeClr val="tx1"/>
                </a:solidFill>
              </a:rPr>
              <a:t>RESULTS AND VALIDATION</a:t>
            </a:r>
            <a:endParaRPr lang="en-US">
              <a:solidFill>
                <a:schemeClr val="tx1"/>
              </a:solidFill>
            </a:endParaRPr>
          </a:p>
        </p:txBody>
      </p:sp>
      <p:sp>
        <p:nvSpPr>
          <p:cNvPr id="5" name="TextBox 4">
            <a:extLst>
              <a:ext uri="{FF2B5EF4-FFF2-40B4-BE49-F238E27FC236}">
                <a16:creationId xmlns:a16="http://schemas.microsoft.com/office/drawing/2014/main" xmlns="" id="{C7C9A355-DA54-DDC8-573C-AF98A9C5170C}"/>
              </a:ext>
            </a:extLst>
          </p:cNvPr>
          <p:cNvSpPr txBox="1"/>
          <p:nvPr/>
        </p:nvSpPr>
        <p:spPr>
          <a:xfrm>
            <a:off x="533569" y="947814"/>
            <a:ext cx="11129282"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b="1">
                <a:latin typeface="Times New Roman"/>
                <a:ea typeface="+mn-lt"/>
                <a:cs typeface="+mn-lt"/>
              </a:rPr>
              <a:t>To check how close the generated summary is to the people’s expectations:</a:t>
            </a:r>
          </a:p>
          <a:p>
            <a:endParaRPr lang="en-GB" sz="2000" b="1">
              <a:ea typeface="+mn-lt"/>
              <a:cs typeface="+mn-lt"/>
            </a:endParaRPr>
          </a:p>
          <a:p>
            <a:pPr marL="285750" indent="-285750">
              <a:buFont typeface="Arial"/>
              <a:buChar char="•"/>
            </a:pPr>
            <a:r>
              <a:rPr lang="en-GB" sz="1400">
                <a:latin typeface="Times New Roman"/>
                <a:ea typeface="+mn-lt"/>
                <a:cs typeface="+mn-lt"/>
              </a:rPr>
              <a:t>We conducted an online survey using Google Forms to assess the relevance of the model-generated summary. Participants were asked to read both the reviews generated by ChatGPT and our model(we didn't explicitly mention it, to avoid bias). Here are the survey statistics: </a:t>
            </a:r>
          </a:p>
          <a:p>
            <a:r>
              <a:rPr lang="en-IN" sz="1400">
                <a:latin typeface="Times New Roman"/>
                <a:cs typeface="Times New Roman"/>
              </a:rPr>
              <a:t/>
            </a:r>
            <a:br>
              <a:rPr lang="en-IN" sz="1400">
                <a:latin typeface="Times New Roman"/>
                <a:cs typeface="Times New Roman"/>
              </a:rPr>
            </a:br>
            <a:endParaRPr lang="en-GB" sz="1200">
              <a:solidFill>
                <a:srgbClr val="000000"/>
              </a:solidFill>
              <a:latin typeface="Times New Roman"/>
              <a:cs typeface="Times New Roman"/>
            </a:endParaRPr>
          </a:p>
        </p:txBody>
      </p:sp>
      <p:pic>
        <p:nvPicPr>
          <p:cNvPr id="10" name="Picture 9" descr="A screenshot of a graph&#10;&#10;Description automatically generated">
            <a:extLst>
              <a:ext uri="{FF2B5EF4-FFF2-40B4-BE49-F238E27FC236}">
                <a16:creationId xmlns:a16="http://schemas.microsoft.com/office/drawing/2014/main" xmlns="" id="{2A44F301-CA27-E55C-DE5F-59AD9FAE9793}"/>
              </a:ext>
            </a:extLst>
          </p:cNvPr>
          <p:cNvPicPr>
            <a:picLocks noChangeAspect="1"/>
          </p:cNvPicPr>
          <p:nvPr/>
        </p:nvPicPr>
        <p:blipFill>
          <a:blip r:embed="rId2"/>
          <a:stretch>
            <a:fillRect/>
          </a:stretch>
        </p:blipFill>
        <p:spPr>
          <a:xfrm>
            <a:off x="580613" y="2404370"/>
            <a:ext cx="5230700" cy="398755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xmlns="" id="{2F5A8BFE-29D0-0991-81F4-0B43BEAE8E53}"/>
              </a:ext>
            </a:extLst>
          </p:cNvPr>
          <p:cNvPicPr>
            <a:picLocks noChangeAspect="1"/>
          </p:cNvPicPr>
          <p:nvPr/>
        </p:nvPicPr>
        <p:blipFill>
          <a:blip r:embed="rId3"/>
          <a:stretch>
            <a:fillRect/>
          </a:stretch>
        </p:blipFill>
        <p:spPr>
          <a:xfrm>
            <a:off x="6337516" y="2396971"/>
            <a:ext cx="4873162" cy="4002350"/>
          </a:xfrm>
          <a:prstGeom prst="rect">
            <a:avLst/>
          </a:prstGeom>
        </p:spPr>
      </p:pic>
    </p:spTree>
    <p:extLst>
      <p:ext uri="{BB962C8B-B14F-4D97-AF65-F5344CB8AC3E}">
        <p14:creationId xmlns:p14="http://schemas.microsoft.com/office/powerpoint/2010/main" val="667575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xmlns="" id="{AE8C9885-BA3D-40FA-46AA-C86CD9605585}"/>
            </a:ext>
          </a:extLst>
        </p:cNvPr>
        <p:cNvGrpSpPr/>
        <p:nvPr/>
      </p:nvGrpSpPr>
      <p:grpSpPr>
        <a:xfrm>
          <a:off x="0" y="0"/>
          <a:ext cx="0" cy="0"/>
          <a:chOff x="0" y="0"/>
          <a:chExt cx="0" cy="0"/>
        </a:xfrm>
      </p:grpSpPr>
      <p:pic>
        <p:nvPicPr>
          <p:cNvPr id="38" name="Picture 37">
            <a:extLst>
              <a:ext uri="{FF2B5EF4-FFF2-40B4-BE49-F238E27FC236}">
                <a16:creationId xmlns:a16="http://schemas.microsoft.com/office/drawing/2014/main" xmlns="" id="{9EB56FE1-6944-43D7-8440-1190DAED6EB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xmlns="" id="{6B89412C-5C0E-4547-8705-988BE3ED22C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0" name="Oval 39">
            <a:extLst>
              <a:ext uri="{FF2B5EF4-FFF2-40B4-BE49-F238E27FC236}">
                <a16:creationId xmlns:a16="http://schemas.microsoft.com/office/drawing/2014/main" xmlns="" id="{BDBE258A-7E75-4D51-B4CB-C95FB702EE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xmlns="" id="{8EEFF789-5B8D-402B-A041-F15E9276D01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xmlns="" id="{BFD1ECE8-0DC1-4BED-8616-8EC623A917F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3" name="Rectangle 42">
            <a:extLst>
              <a:ext uri="{FF2B5EF4-FFF2-40B4-BE49-F238E27FC236}">
                <a16:creationId xmlns:a16="http://schemas.microsoft.com/office/drawing/2014/main" xmlns="" id="{4630FC49-2A84-4315-BFDF-2CEF7B0BD5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B164DED-5FEA-25F2-6842-F364181E5C13}"/>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a:lnSpc>
                <a:spcPct val="90000"/>
              </a:lnSpc>
            </a:pPr>
            <a:r>
              <a:rPr lang="en-US"/>
              <a:t>RESULTS AND VALIDATION</a:t>
            </a:r>
          </a:p>
        </p:txBody>
      </p:sp>
      <p:sp>
        <p:nvSpPr>
          <p:cNvPr id="44" name="Rectangle 43">
            <a:extLst>
              <a:ext uri="{FF2B5EF4-FFF2-40B4-BE49-F238E27FC236}">
                <a16:creationId xmlns:a16="http://schemas.microsoft.com/office/drawing/2014/main" xmlns="" id="{28C6E02A-E573-4EA7-825B-164BEA16EC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report&#10;&#10;Description automatically generated">
            <a:extLst>
              <a:ext uri="{FF2B5EF4-FFF2-40B4-BE49-F238E27FC236}">
                <a16:creationId xmlns:a16="http://schemas.microsoft.com/office/drawing/2014/main" xmlns="" id="{358E421F-FC7F-79A9-8DBB-F2C882EA58A9}"/>
              </a:ext>
            </a:extLst>
          </p:cNvPr>
          <p:cNvPicPr>
            <a:picLocks noChangeAspect="1"/>
          </p:cNvPicPr>
          <p:nvPr/>
        </p:nvPicPr>
        <p:blipFill>
          <a:blip r:embed="rId7"/>
          <a:stretch>
            <a:fillRect/>
          </a:stretch>
        </p:blipFill>
        <p:spPr>
          <a:xfrm>
            <a:off x="266865" y="388957"/>
            <a:ext cx="3415335" cy="2903435"/>
          </a:xfrm>
          <a:prstGeom prst="rect">
            <a:avLst/>
          </a:prstGeom>
          <a:effectLst/>
        </p:spPr>
      </p:pic>
      <p:sp>
        <p:nvSpPr>
          <p:cNvPr id="45" name="Freeform 31">
            <a:extLst>
              <a:ext uri="{FF2B5EF4-FFF2-40B4-BE49-F238E27FC236}">
                <a16:creationId xmlns:a16="http://schemas.microsoft.com/office/drawing/2014/main" xmlns="" id="{8D72B389-883E-4868-9712-4C914A30F4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6" name="Freeform 5">
            <a:extLst>
              <a:ext uri="{FF2B5EF4-FFF2-40B4-BE49-F238E27FC236}">
                <a16:creationId xmlns:a16="http://schemas.microsoft.com/office/drawing/2014/main" xmlns="" id="{C9D33B23-71E5-4AAE-B6A9-D592270144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descr="A screenshot of a computer&#10;&#10;Description automatically generated">
            <a:extLst>
              <a:ext uri="{FF2B5EF4-FFF2-40B4-BE49-F238E27FC236}">
                <a16:creationId xmlns:a16="http://schemas.microsoft.com/office/drawing/2014/main" xmlns="" id="{C1D16354-4634-9A56-4F09-B5F3DB913155}"/>
              </a:ext>
            </a:extLst>
          </p:cNvPr>
          <p:cNvPicPr>
            <a:picLocks noChangeAspect="1"/>
          </p:cNvPicPr>
          <p:nvPr/>
        </p:nvPicPr>
        <p:blipFill>
          <a:blip r:embed="rId8"/>
          <a:stretch>
            <a:fillRect/>
          </a:stretch>
        </p:blipFill>
        <p:spPr>
          <a:xfrm>
            <a:off x="3876168" y="405395"/>
            <a:ext cx="3583778" cy="2894621"/>
          </a:xfrm>
          <a:prstGeom prst="rect">
            <a:avLst/>
          </a:prstGeom>
          <a:effectLst/>
        </p:spPr>
      </p:pic>
      <p:pic>
        <p:nvPicPr>
          <p:cNvPr id="3" name="Picture 2" descr="A screenshot of a graph&#10;&#10;Description automatically generated">
            <a:extLst>
              <a:ext uri="{FF2B5EF4-FFF2-40B4-BE49-F238E27FC236}">
                <a16:creationId xmlns:a16="http://schemas.microsoft.com/office/drawing/2014/main" xmlns="" id="{C33E6C9F-0FDD-F509-BF74-6139591D97B8}"/>
              </a:ext>
            </a:extLst>
          </p:cNvPr>
          <p:cNvPicPr>
            <a:picLocks noChangeAspect="1"/>
          </p:cNvPicPr>
          <p:nvPr/>
        </p:nvPicPr>
        <p:blipFill>
          <a:blip r:embed="rId9"/>
          <a:stretch>
            <a:fillRect/>
          </a:stretch>
        </p:blipFill>
        <p:spPr>
          <a:xfrm>
            <a:off x="2085766" y="3501360"/>
            <a:ext cx="3836015" cy="2971487"/>
          </a:xfrm>
          <a:prstGeom prst="rect">
            <a:avLst/>
          </a:prstGeom>
          <a:effectLst/>
        </p:spPr>
      </p:pic>
    </p:spTree>
    <p:extLst>
      <p:ext uri="{BB962C8B-B14F-4D97-AF65-F5344CB8AC3E}">
        <p14:creationId xmlns:p14="http://schemas.microsoft.com/office/powerpoint/2010/main" val="2111794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0A90B-5385-EA64-82CB-3BB6A45A942E}"/>
              </a:ext>
            </a:extLst>
          </p:cNvPr>
          <p:cNvSpPr>
            <a:spLocks noGrp="1"/>
          </p:cNvSpPr>
          <p:nvPr>
            <p:ph type="title"/>
          </p:nvPr>
        </p:nvSpPr>
        <p:spPr>
          <a:xfrm>
            <a:off x="1079500" y="753141"/>
            <a:ext cx="10026650" cy="655637"/>
          </a:xfrm>
        </p:spPr>
        <p:txBody>
          <a:bodyPr/>
          <a:lstStyle/>
          <a:p>
            <a:pPr algn="ctr"/>
            <a:r>
              <a:rPr lang="en-GB">
                <a:solidFill>
                  <a:schemeClr val="tx1"/>
                </a:solidFill>
              </a:rPr>
              <a:t>CONCLUSION</a:t>
            </a:r>
            <a:endParaRPr lang="en-US">
              <a:solidFill>
                <a:schemeClr val="tx1"/>
              </a:solidFill>
            </a:endParaRPr>
          </a:p>
        </p:txBody>
      </p:sp>
      <p:sp>
        <p:nvSpPr>
          <p:cNvPr id="3" name="Content Placeholder 2">
            <a:extLst>
              <a:ext uri="{FF2B5EF4-FFF2-40B4-BE49-F238E27FC236}">
                <a16:creationId xmlns:a16="http://schemas.microsoft.com/office/drawing/2014/main" xmlns="" id="{19CFC6EE-5CE4-7D9A-EEEF-8B37F869F561}"/>
              </a:ext>
            </a:extLst>
          </p:cNvPr>
          <p:cNvSpPr>
            <a:spLocks noGrp="1"/>
          </p:cNvSpPr>
          <p:nvPr>
            <p:ph idx="1"/>
          </p:nvPr>
        </p:nvSpPr>
        <p:spPr>
          <a:xfrm>
            <a:off x="403533" y="1790700"/>
            <a:ext cx="11440035" cy="4605081"/>
          </a:xfrm>
        </p:spPr>
        <p:txBody>
          <a:bodyPr vert="horz" lIns="91440" tIns="45720" rIns="91440" bIns="45720" rtlCol="0" anchor="t">
            <a:normAutofit/>
          </a:bodyPr>
          <a:lstStyle/>
          <a:p>
            <a:pPr marL="359410" indent="-359410">
              <a:buChar char="Ø"/>
            </a:pPr>
            <a:r>
              <a:rPr lang="en-GB" sz="1800">
                <a:ea typeface="+mn-lt"/>
                <a:cs typeface="+mn-lt"/>
              </a:rPr>
              <a:t>In summary, our abstractive summarization project focused on generating concise and meaningful summaries using advanced natural language processing techniques. </a:t>
            </a:r>
          </a:p>
          <a:p>
            <a:pPr marL="359410" indent="-359410">
              <a:buClr>
                <a:srgbClr val="8ECEDC"/>
              </a:buClr>
              <a:buChar char="Ø"/>
            </a:pPr>
            <a:r>
              <a:rPr lang="en-GB" sz="1800">
                <a:ea typeface="+mn-lt"/>
                <a:cs typeface="+mn-lt"/>
              </a:rPr>
              <a:t>With the help of models like Pegasus-X Sum, we successfully fine-tuned large-scale models for generating human-like abstractive summaries on our local PC and compared them to ChatGPT generated summaries.</a:t>
            </a:r>
          </a:p>
          <a:p>
            <a:pPr marL="359410" indent="-359410">
              <a:buClr>
                <a:srgbClr val="8ECEDC"/>
              </a:buClr>
              <a:buChar char="Ø"/>
            </a:pPr>
            <a:r>
              <a:rPr lang="en-GB" sz="1800">
                <a:ea typeface="+mn-lt"/>
                <a:cs typeface="+mn-lt"/>
              </a:rPr>
              <a:t>We have reduced computational time and efforts by reducing number of epochs and size of the dataset since pre-trained models are already trained on huge corpus of data.</a:t>
            </a:r>
          </a:p>
          <a:p>
            <a:pPr marL="359410" indent="-359410">
              <a:buClr>
                <a:srgbClr val="8ECEDC"/>
              </a:buClr>
              <a:buChar char="Ø"/>
            </a:pPr>
            <a:r>
              <a:rPr lang="en-GB" sz="1800">
                <a:ea typeface="+mn-lt"/>
                <a:cs typeface="+mn-lt"/>
              </a:rPr>
              <a:t>While the results were promising, there is still room for improvement in terms of accuracy evaluation and user feedback incorporation. </a:t>
            </a:r>
          </a:p>
          <a:p>
            <a:pPr marL="359410" indent="-359410">
              <a:buClr>
                <a:srgbClr val="8ECEDC"/>
              </a:buClr>
              <a:buChar char="Ø"/>
            </a:pPr>
            <a:r>
              <a:rPr lang="en-GB" sz="1800">
                <a:ea typeface="+mn-lt"/>
                <a:cs typeface="+mn-lt"/>
              </a:rPr>
              <a:t>Moving forward, we aim to advance the field of abstractive summarization by exploring new techniques, refining evaluation methodologies, and catering to specific domains and user preferences. </a:t>
            </a:r>
          </a:p>
        </p:txBody>
      </p:sp>
    </p:spTree>
    <p:extLst>
      <p:ext uri="{BB962C8B-B14F-4D97-AF65-F5344CB8AC3E}">
        <p14:creationId xmlns:p14="http://schemas.microsoft.com/office/powerpoint/2010/main" val="67453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94A34-C082-E6F7-F60D-BB0502071A68}"/>
              </a:ext>
            </a:extLst>
          </p:cNvPr>
          <p:cNvSpPr>
            <a:spLocks noGrp="1"/>
          </p:cNvSpPr>
          <p:nvPr>
            <p:ph type="title"/>
          </p:nvPr>
        </p:nvSpPr>
        <p:spPr>
          <a:xfrm>
            <a:off x="1079500" y="236948"/>
            <a:ext cx="10026650" cy="655637"/>
          </a:xfrm>
        </p:spPr>
        <p:txBody>
          <a:bodyPr/>
          <a:lstStyle/>
          <a:p>
            <a:pPr algn="ctr"/>
            <a:r>
              <a:rPr lang="en-GB"/>
              <a:t>REFERENCES</a:t>
            </a:r>
            <a:br>
              <a:rPr lang="en-GB"/>
            </a:br>
            <a:endParaRPr lang="en-US"/>
          </a:p>
        </p:txBody>
      </p:sp>
      <p:sp>
        <p:nvSpPr>
          <p:cNvPr id="3" name="Content Placeholder 2">
            <a:extLst>
              <a:ext uri="{FF2B5EF4-FFF2-40B4-BE49-F238E27FC236}">
                <a16:creationId xmlns:a16="http://schemas.microsoft.com/office/drawing/2014/main" xmlns="" id="{744DE851-EC4F-856C-8798-038FA161D6FB}"/>
              </a:ext>
            </a:extLst>
          </p:cNvPr>
          <p:cNvSpPr>
            <a:spLocks noGrp="1"/>
          </p:cNvSpPr>
          <p:nvPr>
            <p:ph idx="1"/>
          </p:nvPr>
        </p:nvSpPr>
        <p:spPr>
          <a:xfrm>
            <a:off x="342081" y="1009923"/>
            <a:ext cx="11710423" cy="5779148"/>
          </a:xfrm>
        </p:spPr>
        <p:txBody>
          <a:bodyPr vert="horz" lIns="0" tIns="0" rIns="0" bIns="0" rtlCol="0" anchor="t" anchorCtr="0">
            <a:noAutofit/>
          </a:bodyPr>
          <a:lstStyle/>
          <a:p>
            <a:pPr marL="359410" indent="-359410"/>
            <a:r>
              <a:rPr lang="en-IN" sz="1600">
                <a:latin typeface="Times New Roman"/>
                <a:cs typeface="Times New Roman"/>
              </a:rPr>
              <a:t>[1] Ashish Vaswani-Google Brain, Naam </a:t>
            </a:r>
            <a:r>
              <a:rPr lang="en-IN" sz="1600" err="1">
                <a:latin typeface="Times New Roman"/>
                <a:cs typeface="Times New Roman"/>
              </a:rPr>
              <a:t>Shazeer</a:t>
            </a:r>
            <a:r>
              <a:rPr lang="en-IN" sz="1600">
                <a:latin typeface="Times New Roman"/>
                <a:cs typeface="Times New Roman"/>
              </a:rPr>
              <a:t>-Google Brain, Niki Parmar-Google Research, Jakob </a:t>
            </a:r>
            <a:r>
              <a:rPr lang="en-IN" sz="1600" err="1">
                <a:latin typeface="Times New Roman"/>
                <a:cs typeface="Times New Roman"/>
              </a:rPr>
              <a:t>Uszkoreit</a:t>
            </a:r>
            <a:r>
              <a:rPr lang="en-IN" sz="1600">
                <a:latin typeface="Times New Roman"/>
                <a:cs typeface="Times New Roman"/>
              </a:rPr>
              <a:t>-Google Research, Llion Jones-Google Research, Aidan </a:t>
            </a:r>
            <a:r>
              <a:rPr lang="en-IN" sz="1600" err="1">
                <a:latin typeface="Times New Roman"/>
                <a:cs typeface="Times New Roman"/>
              </a:rPr>
              <a:t>N.Gomez</a:t>
            </a:r>
            <a:r>
              <a:rPr lang="en-IN" sz="1600">
                <a:latin typeface="Times New Roman"/>
                <a:cs typeface="Times New Roman"/>
              </a:rPr>
              <a:t>-University of Toronto, Lukasz Kaiser-Google Brain, Illia </a:t>
            </a:r>
            <a:r>
              <a:rPr lang="en-IN" sz="1600" err="1">
                <a:latin typeface="Times New Roman"/>
                <a:cs typeface="Times New Roman"/>
              </a:rPr>
              <a:t>Polosukhin</a:t>
            </a:r>
            <a:r>
              <a:rPr lang="en-IN" sz="1600">
                <a:latin typeface="Times New Roman"/>
                <a:cs typeface="Times New Roman"/>
              </a:rPr>
              <a:t>. “Attention Is All You Need”.</a:t>
            </a:r>
            <a:endParaRPr lang="en-GB" sz="1600">
              <a:latin typeface="Times New Roman"/>
              <a:cs typeface="Times New Roman"/>
            </a:endParaRPr>
          </a:p>
          <a:p>
            <a:pPr marL="359410" indent="-359410">
              <a:buClr>
                <a:srgbClr val="8ECEDC"/>
              </a:buClr>
            </a:pPr>
            <a:r>
              <a:rPr lang="en-IN" sz="1600">
                <a:latin typeface="Times New Roman"/>
                <a:cs typeface="Times New Roman"/>
              </a:rPr>
              <a:t>[2] Alex Graves, “Generating sequences with recurrent neural networks.” </a:t>
            </a:r>
            <a:r>
              <a:rPr lang="en-IN" sz="1600" err="1">
                <a:latin typeface="Times New Roman"/>
                <a:cs typeface="Times New Roman"/>
              </a:rPr>
              <a:t>arXiv</a:t>
            </a:r>
            <a:r>
              <a:rPr lang="en-IN" sz="1600">
                <a:latin typeface="Times New Roman"/>
                <a:cs typeface="Times New Roman"/>
              </a:rPr>
              <a:t> preprint </a:t>
            </a:r>
            <a:r>
              <a:rPr lang="en-IN" sz="1600" err="1">
                <a:latin typeface="Times New Roman"/>
                <a:cs typeface="Times New Roman"/>
              </a:rPr>
              <a:t>arXiv</a:t>
            </a:r>
            <a:r>
              <a:rPr lang="en-IN" sz="1600">
                <a:latin typeface="Times New Roman"/>
                <a:cs typeface="Times New Roman"/>
              </a:rPr>
              <a:t>: 1308.0850, 2013.</a:t>
            </a:r>
            <a:endParaRPr lang="en-GB" sz="1600">
              <a:latin typeface="Times New Roman"/>
              <a:cs typeface="Times New Roman"/>
            </a:endParaRPr>
          </a:p>
          <a:p>
            <a:pPr marL="359410" indent="-359410">
              <a:buClr>
                <a:srgbClr val="8ECEDC"/>
              </a:buClr>
            </a:pPr>
            <a:r>
              <a:rPr lang="en-IN" sz="1600">
                <a:latin typeface="Times New Roman"/>
                <a:cs typeface="Times New Roman"/>
              </a:rPr>
              <a:t>[3] Minh-Thang Luong, Hieu Pham, and Christopher D Manning. “Effective approaches to attention-based neural machine translation”. </a:t>
            </a:r>
            <a:r>
              <a:rPr lang="en-IN" sz="1600" err="1">
                <a:latin typeface="Times New Roman"/>
                <a:cs typeface="Times New Roman"/>
              </a:rPr>
              <a:t>arXiv</a:t>
            </a:r>
            <a:r>
              <a:rPr lang="en-IN" sz="1600">
                <a:latin typeface="Times New Roman"/>
                <a:cs typeface="Times New Roman"/>
              </a:rPr>
              <a:t> preprint </a:t>
            </a:r>
            <a:r>
              <a:rPr lang="en-IN" sz="1600" err="1">
                <a:latin typeface="Times New Roman"/>
                <a:cs typeface="Times New Roman"/>
              </a:rPr>
              <a:t>arXiv</a:t>
            </a:r>
            <a:r>
              <a:rPr lang="en-IN" sz="1600">
                <a:latin typeface="Times New Roman"/>
                <a:cs typeface="Times New Roman"/>
              </a:rPr>
              <a:t>: 1508.04025, 2015.</a:t>
            </a:r>
            <a:endParaRPr lang="en-GB" sz="1600">
              <a:latin typeface="Times New Roman"/>
              <a:cs typeface="Times New Roman"/>
            </a:endParaRPr>
          </a:p>
          <a:p>
            <a:pPr marL="359410" indent="-359410">
              <a:buClr>
                <a:srgbClr val="8ECEDC"/>
              </a:buClr>
            </a:pPr>
            <a:r>
              <a:rPr lang="en-IN" sz="1600">
                <a:latin typeface="Times New Roman"/>
                <a:cs typeface="Times New Roman"/>
              </a:rPr>
              <a:t>[4] Romain Paulus, </a:t>
            </a:r>
            <a:r>
              <a:rPr lang="en-IN" sz="1600" err="1">
                <a:latin typeface="Times New Roman"/>
                <a:cs typeface="Times New Roman"/>
              </a:rPr>
              <a:t>Caiming</a:t>
            </a:r>
            <a:r>
              <a:rPr lang="en-IN" sz="1600">
                <a:latin typeface="Times New Roman"/>
                <a:cs typeface="Times New Roman"/>
              </a:rPr>
              <a:t> Xiong, and Richard Socher. “A deep reinforced model for abstractive summarization”. </a:t>
            </a:r>
            <a:r>
              <a:rPr lang="en-IN" sz="1600" err="1">
                <a:latin typeface="Times New Roman"/>
                <a:cs typeface="Times New Roman"/>
              </a:rPr>
              <a:t>arXiv</a:t>
            </a:r>
            <a:r>
              <a:rPr lang="en-IN" sz="1600">
                <a:latin typeface="Times New Roman"/>
                <a:cs typeface="Times New Roman"/>
              </a:rPr>
              <a:t> preprint </a:t>
            </a:r>
            <a:r>
              <a:rPr lang="en-IN" sz="1600" err="1">
                <a:latin typeface="Times New Roman"/>
                <a:cs typeface="Times New Roman"/>
              </a:rPr>
              <a:t>arXiv</a:t>
            </a:r>
            <a:r>
              <a:rPr lang="en-IN" sz="1600">
                <a:latin typeface="Times New Roman"/>
                <a:cs typeface="Times New Roman"/>
              </a:rPr>
              <a:t>: 1705.04304, 2017.</a:t>
            </a:r>
            <a:endParaRPr lang="en-GB" sz="1600">
              <a:latin typeface="Times New Roman"/>
              <a:cs typeface="Times New Roman"/>
            </a:endParaRPr>
          </a:p>
          <a:p>
            <a:pPr marL="359410" indent="-359410">
              <a:buClr>
                <a:srgbClr val="8ECEDC"/>
              </a:buClr>
            </a:pPr>
            <a:r>
              <a:rPr lang="en-IN" sz="1600">
                <a:latin typeface="Times New Roman"/>
                <a:cs typeface="Times New Roman"/>
              </a:rPr>
              <a:t>[5] Sumit Chopra-Facebook AI Research, Micheal Auli-Facebook AI Research, Alexander </a:t>
            </a:r>
            <a:r>
              <a:rPr lang="en-IN" sz="1600" err="1">
                <a:latin typeface="Times New Roman"/>
                <a:cs typeface="Times New Roman"/>
              </a:rPr>
              <a:t>M.Rush</a:t>
            </a:r>
            <a:r>
              <a:rPr lang="en-IN" sz="1600">
                <a:latin typeface="Times New Roman"/>
                <a:cs typeface="Times New Roman"/>
              </a:rPr>
              <a:t>-Harvard SEAS. “Abstractive Sentence Summarization with Attentive Recurrent Neural Networks”, 2016.</a:t>
            </a:r>
            <a:endParaRPr lang="en-GB" sz="1600">
              <a:latin typeface="Times New Roman"/>
              <a:cs typeface="Times New Roman"/>
            </a:endParaRPr>
          </a:p>
          <a:p>
            <a:pPr marL="359410" indent="-359410">
              <a:buClr>
                <a:srgbClr val="8ECEDC"/>
              </a:buClr>
            </a:pPr>
            <a:r>
              <a:rPr lang="en-IN" sz="1600">
                <a:latin typeface="Times New Roman"/>
                <a:cs typeface="Times New Roman"/>
              </a:rPr>
              <a:t>[6] </a:t>
            </a:r>
            <a:r>
              <a:rPr lang="en-IN" sz="1600" err="1">
                <a:latin typeface="Times New Roman"/>
                <a:cs typeface="Times New Roman"/>
              </a:rPr>
              <a:t>Jingqing</a:t>
            </a:r>
            <a:r>
              <a:rPr lang="en-IN" sz="1600">
                <a:latin typeface="Times New Roman"/>
                <a:cs typeface="Times New Roman"/>
              </a:rPr>
              <a:t> Zhang, Yao Zhao, Mohammad Saleh, Peter J. Liu. “PEGASUS - Pre-training with Extracted Gap-sentences for Abstractive Summarization”, 2020.</a:t>
            </a:r>
            <a:endParaRPr lang="en-GB" sz="1600">
              <a:latin typeface="Times New Roman"/>
              <a:cs typeface="Times New Roman"/>
            </a:endParaRPr>
          </a:p>
          <a:p>
            <a:pPr marL="359410" indent="-359410">
              <a:buClr>
                <a:srgbClr val="8ECEDC"/>
              </a:buClr>
            </a:pPr>
            <a:r>
              <a:rPr lang="en-IN" sz="1600">
                <a:latin typeface="Times New Roman"/>
                <a:cs typeface="Times New Roman"/>
              </a:rPr>
              <a:t>[7] Goodman, S., Lan, Z., and </a:t>
            </a:r>
            <a:r>
              <a:rPr lang="en-IN" sz="1600" err="1">
                <a:latin typeface="Times New Roman"/>
                <a:cs typeface="Times New Roman"/>
              </a:rPr>
              <a:t>Soricut</a:t>
            </a:r>
            <a:r>
              <a:rPr lang="en-IN" sz="1600">
                <a:latin typeface="Times New Roman"/>
                <a:cs typeface="Times New Roman"/>
              </a:rPr>
              <a:t>, R. “Multi-stage pretrain-</a:t>
            </a:r>
            <a:r>
              <a:rPr lang="en-IN" sz="1600" err="1">
                <a:latin typeface="Times New Roman"/>
                <a:cs typeface="Times New Roman"/>
              </a:rPr>
              <a:t>ing</a:t>
            </a:r>
            <a:r>
              <a:rPr lang="en-IN" sz="1600">
                <a:latin typeface="Times New Roman"/>
                <a:cs typeface="Times New Roman"/>
              </a:rPr>
              <a:t> for abstractive summarization”, 2019.</a:t>
            </a:r>
            <a:endParaRPr lang="en-GB" sz="1600">
              <a:latin typeface="Times New Roman"/>
              <a:cs typeface="Times New Roman"/>
            </a:endParaRPr>
          </a:p>
          <a:p>
            <a:pPr marL="359410" indent="-359410">
              <a:buClr>
                <a:srgbClr val="8ECEDC"/>
              </a:buClr>
            </a:pPr>
            <a:r>
              <a:rPr lang="en-IN" sz="1600">
                <a:latin typeface="Times New Roman"/>
                <a:cs typeface="Times New Roman"/>
              </a:rPr>
              <a:t>[8] “IMDb Movie Reviews Dataset”. </a:t>
            </a:r>
            <a:endParaRPr lang="en-GB" sz="1600">
              <a:latin typeface="Times New Roman"/>
              <a:cs typeface="Times New Roman"/>
            </a:endParaRPr>
          </a:p>
          <a:p>
            <a:pPr marL="359410" indent="-359410">
              <a:buClr>
                <a:srgbClr val="8ECEDC"/>
              </a:buClr>
            </a:pPr>
            <a:r>
              <a:rPr lang="en-IN" sz="1600">
                <a:latin typeface="Times New Roman"/>
                <a:cs typeface="Times New Roman"/>
              </a:rPr>
              <a:t>Link: </a:t>
            </a:r>
            <a:r>
              <a:rPr lang="en-IN" sz="1600" u="sng">
                <a:latin typeface="Times New Roman"/>
                <a:cs typeface="Times New Roman"/>
                <a:hlinkClick r:id="rId2">
                  <a:extLst>
                    <a:ext uri="{A12FA001-AC4F-418D-AE19-62706E023703}">
                      <ahyp:hlinkClr xmlns:ahyp="http://schemas.microsoft.com/office/drawing/2018/hyperlinkcolor" xmlns="" val="tx"/>
                    </a:ext>
                  </a:extLst>
                </a:hlinkClick>
              </a:rPr>
              <a:t>https://ieee-dataport.org/open-access/imdb-movie-reviews-dataset</a:t>
            </a:r>
            <a:r>
              <a:rPr lang="en-IN" sz="1600">
                <a:latin typeface="Times New Roman"/>
                <a:cs typeface="Times New Roman"/>
              </a:rPr>
              <a:t> </a:t>
            </a:r>
            <a:endParaRPr lang="en-GB" sz="1600">
              <a:latin typeface="Times New Roman"/>
              <a:cs typeface="Times New Roman"/>
            </a:endParaRPr>
          </a:p>
          <a:p>
            <a:pPr marL="359410" indent="-359410">
              <a:buClr>
                <a:srgbClr val="8ECEDC"/>
              </a:buClr>
            </a:pPr>
            <a:r>
              <a:rPr lang="en-IN" sz="1600">
                <a:latin typeface="Times New Roman"/>
                <a:cs typeface="Times New Roman"/>
              </a:rPr>
              <a:t>[9] “Hugging Face Google/</a:t>
            </a:r>
            <a:r>
              <a:rPr lang="en-IN" sz="1600" err="1">
                <a:latin typeface="Times New Roman"/>
                <a:cs typeface="Times New Roman"/>
              </a:rPr>
              <a:t>pegasus-xsum</a:t>
            </a:r>
            <a:r>
              <a:rPr lang="en-IN" sz="1600">
                <a:latin typeface="Times New Roman"/>
                <a:cs typeface="Times New Roman"/>
              </a:rPr>
              <a:t> model”.</a:t>
            </a:r>
            <a:endParaRPr lang="en-GB" sz="1600">
              <a:latin typeface="Times New Roman"/>
              <a:cs typeface="Times New Roman"/>
            </a:endParaRPr>
          </a:p>
          <a:p>
            <a:pPr marL="359410" indent="-359410">
              <a:buClr>
                <a:srgbClr val="8ECEDC"/>
              </a:buClr>
            </a:pPr>
            <a:r>
              <a:rPr lang="en-IN" sz="1600">
                <a:latin typeface="Times New Roman"/>
                <a:cs typeface="Times New Roman"/>
              </a:rPr>
              <a:t>Link: </a:t>
            </a:r>
            <a:r>
              <a:rPr lang="en-IN" sz="1600" u="sng">
                <a:latin typeface="Times New Roman"/>
                <a:cs typeface="Times New Roman"/>
                <a:hlinkClick r:id="rId3">
                  <a:extLst>
                    <a:ext uri="{A12FA001-AC4F-418D-AE19-62706E023703}">
                      <ahyp:hlinkClr xmlns:ahyp="http://schemas.microsoft.com/office/drawing/2018/hyperlinkcolor" xmlns="" val="tx"/>
                    </a:ext>
                  </a:extLst>
                </a:hlinkClick>
              </a:rPr>
              <a:t>https://huggingface.co/google/pegasus-xsum/tree/main</a:t>
            </a:r>
            <a:r>
              <a:rPr lang="en-IN" sz="1600">
                <a:latin typeface="Times New Roman"/>
                <a:cs typeface="Times New Roman"/>
              </a:rPr>
              <a:t> </a:t>
            </a:r>
            <a:endParaRPr lang="en-GB" sz="1600">
              <a:latin typeface="Times New Roman"/>
              <a:cs typeface="Times New Roman"/>
            </a:endParaRPr>
          </a:p>
          <a:p>
            <a:pPr marL="359410" indent="-359410">
              <a:buClr>
                <a:srgbClr val="8ECEDC"/>
              </a:buClr>
            </a:pPr>
            <a:r>
              <a:rPr lang="en-IN" sz="1600">
                <a:latin typeface="Times New Roman"/>
                <a:cs typeface="Times New Roman"/>
              </a:rPr>
              <a:t>[10] “</a:t>
            </a:r>
            <a:r>
              <a:rPr lang="en-IN" sz="1600" err="1">
                <a:latin typeface="Times New Roman"/>
                <a:cs typeface="Times New Roman"/>
              </a:rPr>
              <a:t>Pytorch</a:t>
            </a:r>
            <a:r>
              <a:rPr lang="en-IN" sz="1600">
                <a:latin typeface="Times New Roman"/>
                <a:cs typeface="Times New Roman"/>
              </a:rPr>
              <a:t> script for fine-tuning Pegasus Large model”</a:t>
            </a:r>
            <a:endParaRPr lang="en-GB" sz="1600">
              <a:latin typeface="Times New Roman"/>
              <a:cs typeface="Times New Roman"/>
            </a:endParaRPr>
          </a:p>
          <a:p>
            <a:pPr marL="359410" indent="-359410">
              <a:buClr>
                <a:srgbClr val="8ECEDC"/>
              </a:buClr>
            </a:pPr>
            <a:endParaRPr lang="en-IN" sz="1400" u="sng">
              <a:solidFill>
                <a:srgbClr val="0000FF"/>
              </a:solidFill>
              <a:latin typeface="Times New Roman"/>
              <a:cs typeface="Times New Roman"/>
            </a:endParaRPr>
          </a:p>
          <a:p>
            <a:pPr marL="359410" indent="-359410">
              <a:buClr>
                <a:srgbClr val="8ECEDC"/>
              </a:buClr>
            </a:pPr>
            <a:endParaRPr lang="en-GB">
              <a:solidFill>
                <a:srgbClr val="FFFFFF">
                  <a:alpha val="70000"/>
                </a:srgbClr>
              </a:solidFill>
            </a:endParaRPr>
          </a:p>
        </p:txBody>
      </p:sp>
    </p:spTree>
    <p:extLst>
      <p:ext uri="{BB962C8B-B14F-4D97-AF65-F5344CB8AC3E}">
        <p14:creationId xmlns:p14="http://schemas.microsoft.com/office/powerpoint/2010/main" val="4182931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66F687-0295-B752-7E38-A5D4D44D90A2}"/>
              </a:ext>
            </a:extLst>
          </p:cNvPr>
          <p:cNvSpPr>
            <a:spLocks noGrp="1"/>
          </p:cNvSpPr>
          <p:nvPr>
            <p:ph type="title"/>
          </p:nvPr>
        </p:nvSpPr>
        <p:spPr>
          <a:xfrm>
            <a:off x="3537547" y="2308539"/>
            <a:ext cx="4972728" cy="1331208"/>
          </a:xfrm>
        </p:spPr>
        <p:txBody>
          <a:bodyPr/>
          <a:lstStyle/>
          <a:p>
            <a:r>
              <a:rPr lang="en-US" sz="6600"/>
              <a:t>Thank You</a:t>
            </a:r>
          </a:p>
        </p:txBody>
      </p:sp>
    </p:spTree>
    <p:extLst>
      <p:ext uri="{BB962C8B-B14F-4D97-AF65-F5344CB8AC3E}">
        <p14:creationId xmlns:p14="http://schemas.microsoft.com/office/powerpoint/2010/main" val="308948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D5159F-63B8-53A1-BEB1-4FC0FE50CD61}"/>
              </a:ext>
            </a:extLst>
          </p:cNvPr>
          <p:cNvSpPr>
            <a:spLocks noGrp="1"/>
          </p:cNvSpPr>
          <p:nvPr>
            <p:ph type="title"/>
          </p:nvPr>
        </p:nvSpPr>
        <p:spPr>
          <a:xfrm>
            <a:off x="1079500" y="568786"/>
            <a:ext cx="10026650" cy="655637"/>
          </a:xfrm>
        </p:spPr>
        <p:txBody>
          <a:bodyPr>
            <a:normAutofit fontScale="90000"/>
          </a:bodyPr>
          <a:lstStyle/>
          <a:p>
            <a:pPr algn="ctr"/>
            <a:r>
              <a:rPr lang="en-GB" b="1">
                <a:latin typeface="Times New Roman"/>
                <a:cs typeface="Times New Roman"/>
              </a:rPr>
              <a:t>PROBLEM STATEMENT</a:t>
            </a:r>
            <a:endParaRPr lang="en-GB">
              <a:latin typeface="Times New Roman"/>
              <a:cs typeface="Times New Roman"/>
            </a:endParaRPr>
          </a:p>
          <a:p>
            <a:pPr algn="ctr"/>
            <a:endParaRPr lang="en-GB" sz="3200" b="1"/>
          </a:p>
        </p:txBody>
      </p:sp>
      <p:sp>
        <p:nvSpPr>
          <p:cNvPr id="3" name="Content Placeholder 2">
            <a:extLst>
              <a:ext uri="{FF2B5EF4-FFF2-40B4-BE49-F238E27FC236}">
                <a16:creationId xmlns:a16="http://schemas.microsoft.com/office/drawing/2014/main" xmlns="" id="{B26F9CFE-86EB-D007-4236-0E75DDB53632}"/>
              </a:ext>
            </a:extLst>
          </p:cNvPr>
          <p:cNvSpPr>
            <a:spLocks noGrp="1"/>
          </p:cNvSpPr>
          <p:nvPr>
            <p:ph idx="1"/>
          </p:nvPr>
        </p:nvSpPr>
        <p:spPr>
          <a:xfrm>
            <a:off x="435730" y="1522390"/>
            <a:ext cx="11599809" cy="3978275"/>
          </a:xfrm>
        </p:spPr>
        <p:txBody>
          <a:bodyPr vert="horz" lIns="91440" tIns="45720" rIns="91440" bIns="45720" rtlCol="0" anchor="t">
            <a:noAutofit/>
          </a:bodyPr>
          <a:lstStyle/>
          <a:p>
            <a:pPr marL="0" indent="0" algn="ctr">
              <a:lnSpc>
                <a:spcPct val="90000"/>
              </a:lnSpc>
              <a:buNone/>
            </a:pPr>
            <a:r>
              <a:rPr lang="en-GB" sz="1800" b="1">
                <a:solidFill>
                  <a:srgbClr val="FFFFFF"/>
                </a:solidFill>
              </a:rPr>
              <a:t>Can abstractive text summarization techniques revolutionize the movie-watching experience?</a:t>
            </a:r>
            <a:endParaRPr lang="en-GB" sz="1800">
              <a:solidFill>
                <a:srgbClr val="FFFFFF"/>
              </a:solidFill>
            </a:endParaRPr>
          </a:p>
          <a:p>
            <a:pPr marL="359410" indent="-359410">
              <a:lnSpc>
                <a:spcPct val="90000"/>
              </a:lnSpc>
              <a:buClr>
                <a:srgbClr val="EF53A5"/>
              </a:buClr>
              <a:buFont typeface="'Wingdings 3',Sans-Serif" charset="2"/>
              <a:buChar char="Ø"/>
            </a:pPr>
            <a:r>
              <a:rPr lang="en-GB" sz="1800">
                <a:solidFill>
                  <a:srgbClr val="FFFFFF"/>
                </a:solidFill>
              </a:rPr>
              <a:t>Current movie summaries often fall short in terms of engagement, as they tend to be generic and lack the personalized touch that resonates with individual viewers.</a:t>
            </a:r>
          </a:p>
          <a:p>
            <a:pPr marL="359410" indent="-359410">
              <a:lnSpc>
                <a:spcPct val="90000"/>
              </a:lnSpc>
              <a:buClr>
                <a:srgbClr val="EF53A5"/>
              </a:buClr>
              <a:buFont typeface="'Wingdings 3',Sans-Serif" charset="2"/>
              <a:buChar char="Ø"/>
            </a:pPr>
            <a:r>
              <a:rPr lang="en-GB" sz="1800">
                <a:solidFill>
                  <a:srgbClr val="FFFFFF"/>
                </a:solidFill>
              </a:rPr>
              <a:t>Moreover, they frequently fail to convey the emotional depth and impact of a film, focusing solely on the plot and missing out on the emotional journey and thematic elements</a:t>
            </a:r>
            <a:endParaRPr lang="en-US" sz="1800">
              <a:solidFill>
                <a:srgbClr val="FFFFFF"/>
              </a:solidFill>
            </a:endParaRPr>
          </a:p>
          <a:p>
            <a:pPr marL="359410" indent="-359410">
              <a:lnSpc>
                <a:spcPct val="90000"/>
              </a:lnSpc>
              <a:buClr>
                <a:srgbClr val="EF53A5"/>
              </a:buClr>
              <a:buFont typeface="'Wingdings 3',Sans-Serif" charset="2"/>
              <a:buChar char="Ø"/>
            </a:pPr>
            <a:r>
              <a:rPr lang="en-GB" sz="1800">
                <a:solidFill>
                  <a:srgbClr val="FFFFFF"/>
                </a:solidFill>
              </a:rPr>
              <a:t>These summaries provide an incomplete representation of a movie, overlooking crucial elements such as character development, underlying messages, etc.</a:t>
            </a:r>
            <a:endParaRPr lang="en-US" sz="1800">
              <a:solidFill>
                <a:srgbClr val="FFFFFF"/>
              </a:solidFill>
            </a:endParaRPr>
          </a:p>
          <a:p>
            <a:pPr marL="359410" indent="-359410">
              <a:lnSpc>
                <a:spcPct val="90000"/>
              </a:lnSpc>
              <a:buClr>
                <a:srgbClr val="EF53A5"/>
              </a:buClr>
              <a:buFont typeface="'Wingdings 3',Sans-Serif" charset="2"/>
              <a:buChar char="Ø"/>
            </a:pPr>
            <a:r>
              <a:rPr lang="en-GB" sz="1800">
                <a:solidFill>
                  <a:srgbClr val="FFFFFF"/>
                </a:solidFill>
              </a:rPr>
              <a:t>All this can result in users missing out on movies that align with their specific preferences and interests.</a:t>
            </a:r>
            <a:endParaRPr lang="en-US" sz="1800">
              <a:solidFill>
                <a:srgbClr val="FFFFFF"/>
              </a:solidFill>
            </a:endParaRPr>
          </a:p>
          <a:p>
            <a:pPr marL="359410" indent="-359410">
              <a:lnSpc>
                <a:spcPct val="90000"/>
              </a:lnSpc>
              <a:buClr>
                <a:srgbClr val="EF53A5"/>
              </a:buClr>
              <a:buFont typeface="'Wingdings 3',Sans-Serif" charset="2"/>
              <a:buChar char="Ø"/>
            </a:pPr>
            <a:r>
              <a:rPr lang="en-GB" sz="1800">
                <a:solidFill>
                  <a:srgbClr val="FFFFFF"/>
                </a:solidFill>
              </a:rPr>
              <a:t>Users may end up watching movies that do not meet their expectations, leading to disappointment and disengagement.</a:t>
            </a:r>
          </a:p>
          <a:p>
            <a:pPr marL="0" indent="0" algn="ctr">
              <a:lnSpc>
                <a:spcPct val="90000"/>
              </a:lnSpc>
              <a:buClr>
                <a:srgbClr val="EF53A5"/>
              </a:buClr>
              <a:buNone/>
            </a:pPr>
            <a:r>
              <a:rPr lang="en-GB" sz="1800">
                <a:solidFill>
                  <a:srgbClr val="FFFFFF"/>
                </a:solidFill>
              </a:rPr>
              <a:t>So our project aims to address these key problems</a:t>
            </a:r>
            <a:endParaRPr lang="en-US" sz="1800">
              <a:solidFill>
                <a:srgbClr val="FFFFFF"/>
              </a:solidFill>
            </a:endParaRPr>
          </a:p>
          <a:p>
            <a:pPr marL="0" indent="0" algn="ctr">
              <a:lnSpc>
                <a:spcPct val="90000"/>
              </a:lnSpc>
              <a:buClr>
                <a:srgbClr val="EF53A5"/>
              </a:buClr>
              <a:buNone/>
            </a:pPr>
            <a:r>
              <a:rPr lang="en-GB" sz="1800">
                <a:solidFill>
                  <a:srgbClr val="FFFFFF"/>
                </a:solidFill>
              </a:rPr>
              <a:t>Our project showcases the potential of abstractive text summarization in revolutionizing the movie-watching experience by offering customized and immersive summaries.</a:t>
            </a:r>
            <a:endParaRPr lang="en-GB" sz="1800"/>
          </a:p>
        </p:txBody>
      </p:sp>
    </p:spTree>
    <p:extLst>
      <p:ext uri="{BB962C8B-B14F-4D97-AF65-F5344CB8AC3E}">
        <p14:creationId xmlns:p14="http://schemas.microsoft.com/office/powerpoint/2010/main" val="128296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D5159F-63B8-53A1-BEB1-4FC0FE50CD61}"/>
              </a:ext>
            </a:extLst>
          </p:cNvPr>
          <p:cNvSpPr>
            <a:spLocks noGrp="1"/>
          </p:cNvSpPr>
          <p:nvPr>
            <p:ph type="title"/>
          </p:nvPr>
        </p:nvSpPr>
        <p:spPr>
          <a:xfrm>
            <a:off x="1079500" y="568786"/>
            <a:ext cx="10026650" cy="655637"/>
          </a:xfrm>
        </p:spPr>
        <p:txBody>
          <a:bodyPr>
            <a:normAutofit/>
          </a:bodyPr>
          <a:lstStyle/>
          <a:p>
            <a:pPr algn="ctr"/>
            <a:r>
              <a:rPr lang="en-GB" sz="3200" b="1"/>
              <a:t>MOTIVATION</a:t>
            </a:r>
            <a:endParaRPr lang="en-US" sz="3200" b="1"/>
          </a:p>
        </p:txBody>
      </p:sp>
      <p:sp>
        <p:nvSpPr>
          <p:cNvPr id="3" name="Content Placeholder 2">
            <a:extLst>
              <a:ext uri="{FF2B5EF4-FFF2-40B4-BE49-F238E27FC236}">
                <a16:creationId xmlns:a16="http://schemas.microsoft.com/office/drawing/2014/main" xmlns="" id="{B26F9CFE-86EB-D007-4236-0E75DDB53632}"/>
              </a:ext>
            </a:extLst>
          </p:cNvPr>
          <p:cNvSpPr>
            <a:spLocks noGrp="1"/>
          </p:cNvSpPr>
          <p:nvPr>
            <p:ph idx="1"/>
          </p:nvPr>
        </p:nvSpPr>
        <p:spPr>
          <a:xfrm>
            <a:off x="403533" y="1526117"/>
            <a:ext cx="11599809" cy="4242858"/>
          </a:xfrm>
        </p:spPr>
        <p:txBody>
          <a:bodyPr vert="horz" lIns="91440" tIns="45720" rIns="91440" bIns="45720" rtlCol="0" anchor="t">
            <a:noAutofit/>
          </a:bodyPr>
          <a:lstStyle/>
          <a:p>
            <a:pPr marL="359410" indent="-359410"/>
            <a:r>
              <a:rPr lang="en-GB" sz="3000">
                <a:solidFill>
                  <a:srgbClr val="ECECF1"/>
                </a:solidFill>
                <a:ea typeface="+mn-lt"/>
                <a:cs typeface="+mn-lt"/>
              </a:rPr>
              <a:t>In today's digital age, where an overwhelming amount of information is available at our fingertips, movie enthusiasts often face the daunting task of choosing the perfect movie to watch. </a:t>
            </a:r>
            <a:endParaRPr lang="en-US" sz="3000">
              <a:solidFill>
                <a:srgbClr val="FFFFFF"/>
              </a:solidFill>
              <a:ea typeface="+mn-lt"/>
              <a:cs typeface="+mn-lt"/>
            </a:endParaRPr>
          </a:p>
          <a:p>
            <a:pPr marL="359410" indent="-359410">
              <a:buClr>
                <a:srgbClr val="EF53A5"/>
              </a:buClr>
            </a:pPr>
            <a:r>
              <a:rPr lang="en-GB" sz="3000">
                <a:solidFill>
                  <a:srgbClr val="ECECF1"/>
                </a:solidFill>
                <a:ea typeface="+mn-lt"/>
                <a:cs typeface="+mn-lt"/>
              </a:rPr>
              <a:t>To assist users in making informed decisions, movie summaries play a crucial role. However, existing summaries often fail to capture the individual preferences and interests of each user, resulting in a generic and impersonalized movie-watching experience</a:t>
            </a:r>
            <a:endParaRPr lang="en-US" sz="3000"/>
          </a:p>
          <a:p>
            <a:pPr marL="359410" indent="-359410">
              <a:buClr>
                <a:srgbClr val="EF53A5"/>
              </a:buClr>
            </a:pPr>
            <a:endParaRPr lang="en-GB" sz="2400">
              <a:solidFill>
                <a:srgbClr val="ECECF1"/>
              </a:solidFill>
            </a:endParaRPr>
          </a:p>
        </p:txBody>
      </p:sp>
    </p:spTree>
    <p:extLst>
      <p:ext uri="{BB962C8B-B14F-4D97-AF65-F5344CB8AC3E}">
        <p14:creationId xmlns:p14="http://schemas.microsoft.com/office/powerpoint/2010/main" val="193058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DF9F4-16A3-B731-DF6B-D7312FB3C7A8}"/>
              </a:ext>
            </a:extLst>
          </p:cNvPr>
          <p:cNvSpPr>
            <a:spLocks noGrp="1"/>
          </p:cNvSpPr>
          <p:nvPr>
            <p:ph type="title"/>
          </p:nvPr>
        </p:nvSpPr>
        <p:spPr>
          <a:xfrm>
            <a:off x="1079500" y="539524"/>
            <a:ext cx="10026650" cy="655637"/>
          </a:xfrm>
        </p:spPr>
        <p:txBody>
          <a:bodyPr>
            <a:normAutofit/>
          </a:bodyPr>
          <a:lstStyle/>
          <a:p>
            <a:pPr algn="ctr"/>
            <a:r>
              <a:rPr lang="en-GB" sz="3200"/>
              <a:t>TIMELINE OF ACTIVITIES</a:t>
            </a:r>
            <a:endParaRPr lang="en-US"/>
          </a:p>
        </p:txBody>
      </p:sp>
      <p:sp>
        <p:nvSpPr>
          <p:cNvPr id="6" name="Rectangle 5">
            <a:extLst>
              <a:ext uri="{FF2B5EF4-FFF2-40B4-BE49-F238E27FC236}">
                <a16:creationId xmlns:a16="http://schemas.microsoft.com/office/drawing/2014/main" xmlns="" id="{317701AA-2C17-D50C-077A-8FC1B71B7DE6}"/>
              </a:ext>
            </a:extLst>
          </p:cNvPr>
          <p:cNvSpPr/>
          <p:nvPr/>
        </p:nvSpPr>
        <p:spPr>
          <a:xfrm flipH="1">
            <a:off x="1536095" y="2739571"/>
            <a:ext cx="72571"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xmlns="" id="{8CCBC32C-3AE1-92D8-1ABD-92BD51273A28}"/>
              </a:ext>
            </a:extLst>
          </p:cNvPr>
          <p:cNvSpPr/>
          <p:nvPr/>
        </p:nvSpPr>
        <p:spPr>
          <a:xfrm>
            <a:off x="272142" y="1366762"/>
            <a:ext cx="2902856" cy="17054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ea typeface="+mn-lt"/>
                <a:cs typeface="+mn-lt"/>
              </a:rPr>
              <a:t>Learnt about sequence-to-sequence models and tasks and how they work.</a:t>
            </a:r>
            <a:endParaRPr lang="en-US"/>
          </a:p>
        </p:txBody>
      </p:sp>
      <p:sp>
        <p:nvSpPr>
          <p:cNvPr id="10" name="Rectangle 9">
            <a:extLst>
              <a:ext uri="{FF2B5EF4-FFF2-40B4-BE49-F238E27FC236}">
                <a16:creationId xmlns:a16="http://schemas.microsoft.com/office/drawing/2014/main" xmlns="" id="{12F50635-FEE2-B21A-4119-711B6CC386CE}"/>
              </a:ext>
            </a:extLst>
          </p:cNvPr>
          <p:cNvSpPr/>
          <p:nvPr/>
        </p:nvSpPr>
        <p:spPr>
          <a:xfrm>
            <a:off x="3125839" y="3619207"/>
            <a:ext cx="84666" cy="9555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xmlns="" id="{7A7B8C6C-8CA8-6D43-B47B-4CCB2CF38BB9}"/>
              </a:ext>
            </a:extLst>
          </p:cNvPr>
          <p:cNvSpPr/>
          <p:nvPr/>
        </p:nvSpPr>
        <p:spPr>
          <a:xfrm>
            <a:off x="1535334" y="4394861"/>
            <a:ext cx="3362476" cy="14871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ea typeface="+mn-lt"/>
              <a:cs typeface="+mn-lt"/>
            </a:endParaRPr>
          </a:p>
          <a:p>
            <a:pPr algn="ctr"/>
            <a:r>
              <a:rPr lang="en-GB">
                <a:ea typeface="+mn-lt"/>
                <a:cs typeface="+mn-lt"/>
              </a:rPr>
              <a:t>Understood about what transformer </a:t>
            </a:r>
          </a:p>
          <a:p>
            <a:pPr algn="ctr"/>
            <a:r>
              <a:rPr lang="en-GB">
                <a:ea typeface="+mn-lt"/>
                <a:cs typeface="+mn-lt"/>
              </a:rPr>
              <a:t>models are and how they are used for abstractive text summarization.</a:t>
            </a:r>
            <a:endParaRPr lang="en-GB"/>
          </a:p>
          <a:p>
            <a:pPr algn="ctr"/>
            <a:endParaRPr lang="en-GB"/>
          </a:p>
        </p:txBody>
      </p:sp>
      <p:sp>
        <p:nvSpPr>
          <p:cNvPr id="13" name="Rectangle 12">
            <a:extLst>
              <a:ext uri="{FF2B5EF4-FFF2-40B4-BE49-F238E27FC236}">
                <a16:creationId xmlns:a16="http://schemas.microsoft.com/office/drawing/2014/main" xmlns="" id="{3E3C7BEF-0C0C-EDE6-EBB9-652E34F4152B}"/>
              </a:ext>
            </a:extLst>
          </p:cNvPr>
          <p:cNvSpPr/>
          <p:nvPr/>
        </p:nvSpPr>
        <p:spPr>
          <a:xfrm flipH="1">
            <a:off x="5672665" y="2548584"/>
            <a:ext cx="72572" cy="1064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xmlns="" id="{D1654A5C-CD03-5B09-0EA6-34F2ADADE82C}"/>
              </a:ext>
            </a:extLst>
          </p:cNvPr>
          <p:cNvSpPr/>
          <p:nvPr/>
        </p:nvSpPr>
        <p:spPr>
          <a:xfrm>
            <a:off x="4248083" y="1324428"/>
            <a:ext cx="3457669" cy="17578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ea typeface="+mn-lt"/>
              <a:cs typeface="+mn-lt"/>
            </a:endParaRPr>
          </a:p>
          <a:p>
            <a:pPr algn="ctr"/>
            <a:r>
              <a:rPr lang="en-GB">
                <a:ea typeface="+mn-lt"/>
                <a:cs typeface="+mn-lt"/>
              </a:rPr>
              <a:t>Analysed the previous Approach and then optimized the model and also automated the whole model to be able to run on local PC</a:t>
            </a:r>
            <a:endParaRPr lang="en-GB"/>
          </a:p>
          <a:p>
            <a:pPr algn="ctr"/>
            <a:endParaRPr lang="en-GB"/>
          </a:p>
        </p:txBody>
      </p:sp>
      <p:sp>
        <p:nvSpPr>
          <p:cNvPr id="15" name="Rectangle 14">
            <a:extLst>
              <a:ext uri="{FF2B5EF4-FFF2-40B4-BE49-F238E27FC236}">
                <a16:creationId xmlns:a16="http://schemas.microsoft.com/office/drawing/2014/main" xmlns="" id="{7DCF8F97-66E2-90E1-F58B-FFC9582B5D4B}"/>
              </a:ext>
            </a:extLst>
          </p:cNvPr>
          <p:cNvSpPr/>
          <p:nvPr/>
        </p:nvSpPr>
        <p:spPr>
          <a:xfrm>
            <a:off x="7710713" y="3501571"/>
            <a:ext cx="72571" cy="8950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xmlns="" id="{E31F78C9-E1EE-0E8E-CDEC-5CF3F9CBA238}"/>
              </a:ext>
            </a:extLst>
          </p:cNvPr>
          <p:cNvSpPr/>
          <p:nvPr/>
        </p:nvSpPr>
        <p:spPr>
          <a:xfrm>
            <a:off x="6192762" y="4302783"/>
            <a:ext cx="3372134" cy="1663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ea typeface="+mn-lt"/>
                <a:cs typeface="+mn-lt"/>
              </a:rPr>
              <a:t>Fine-tuned the Pegasus model on our local PC</a:t>
            </a:r>
            <a:endParaRPr lang="en-GB"/>
          </a:p>
        </p:txBody>
      </p:sp>
      <p:sp>
        <p:nvSpPr>
          <p:cNvPr id="17" name="Rectangle 16">
            <a:extLst>
              <a:ext uri="{FF2B5EF4-FFF2-40B4-BE49-F238E27FC236}">
                <a16:creationId xmlns:a16="http://schemas.microsoft.com/office/drawing/2014/main" xmlns="" id="{C810E842-0C10-2DF1-42A4-25673C9C270D}"/>
              </a:ext>
            </a:extLst>
          </p:cNvPr>
          <p:cNvSpPr/>
          <p:nvPr/>
        </p:nvSpPr>
        <p:spPr>
          <a:xfrm flipH="1">
            <a:off x="9899951" y="2681045"/>
            <a:ext cx="72571" cy="8829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xmlns="" id="{1625F6F4-B703-B87A-D3ED-1802DD5D81CB}"/>
              </a:ext>
            </a:extLst>
          </p:cNvPr>
          <p:cNvSpPr/>
          <p:nvPr/>
        </p:nvSpPr>
        <p:spPr>
          <a:xfrm>
            <a:off x="8345714" y="1360714"/>
            <a:ext cx="3108476" cy="15965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Conducted surveys to validate results</a:t>
            </a:r>
          </a:p>
        </p:txBody>
      </p:sp>
      <p:sp>
        <p:nvSpPr>
          <p:cNvPr id="5" name="Rectangle 4">
            <a:extLst>
              <a:ext uri="{FF2B5EF4-FFF2-40B4-BE49-F238E27FC236}">
                <a16:creationId xmlns:a16="http://schemas.microsoft.com/office/drawing/2014/main" xmlns="" id="{31E26AF9-03E3-7C37-B195-1D12C0BA95F4}"/>
              </a:ext>
            </a:extLst>
          </p:cNvPr>
          <p:cNvSpPr/>
          <p:nvPr/>
        </p:nvSpPr>
        <p:spPr>
          <a:xfrm>
            <a:off x="272142" y="3502935"/>
            <a:ext cx="11720285" cy="108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070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83877-5024-12A1-68FE-1E9BDE594FC8}"/>
              </a:ext>
            </a:extLst>
          </p:cNvPr>
          <p:cNvSpPr>
            <a:spLocks noGrp="1"/>
          </p:cNvSpPr>
          <p:nvPr>
            <p:ph type="title"/>
          </p:nvPr>
        </p:nvSpPr>
        <p:spPr>
          <a:xfrm>
            <a:off x="1079500" y="261528"/>
            <a:ext cx="10026650" cy="655637"/>
          </a:xfrm>
        </p:spPr>
        <p:txBody>
          <a:bodyPr>
            <a:normAutofit/>
          </a:bodyPr>
          <a:lstStyle/>
          <a:p>
            <a:pPr algn="ctr"/>
            <a:r>
              <a:rPr lang="en-GB" sz="3600" b="1"/>
              <a:t>BACKGROUND AND RELATED WORK</a:t>
            </a:r>
            <a:endParaRPr lang="en-US" sz="3600" b="1"/>
          </a:p>
        </p:txBody>
      </p:sp>
      <p:sp>
        <p:nvSpPr>
          <p:cNvPr id="3" name="Content Placeholder 2">
            <a:extLst>
              <a:ext uri="{FF2B5EF4-FFF2-40B4-BE49-F238E27FC236}">
                <a16:creationId xmlns:a16="http://schemas.microsoft.com/office/drawing/2014/main" xmlns="" id="{68DD0A48-E17F-3EED-D1F0-9A6AF08D55A9}"/>
              </a:ext>
            </a:extLst>
          </p:cNvPr>
          <p:cNvSpPr>
            <a:spLocks noGrp="1"/>
          </p:cNvSpPr>
          <p:nvPr>
            <p:ph idx="1"/>
          </p:nvPr>
        </p:nvSpPr>
        <p:spPr>
          <a:xfrm>
            <a:off x="133146" y="1188475"/>
            <a:ext cx="11907068" cy="5477693"/>
          </a:xfrm>
        </p:spPr>
        <p:txBody>
          <a:bodyPr vert="horz" lIns="91440" tIns="45720" rIns="91440" bIns="45720" rtlCol="0" anchor="t">
            <a:normAutofit/>
          </a:bodyPr>
          <a:lstStyle/>
          <a:p>
            <a:pPr marL="359410" indent="-359410">
              <a:buChar char="Ø"/>
            </a:pPr>
            <a:r>
              <a:rPr lang="en-GB" sz="2400" b="1" u="sng">
                <a:latin typeface="Times New Roman"/>
                <a:cs typeface="Times New Roman"/>
              </a:rPr>
              <a:t>Abstractive Sentence Summarization with Attentive Recurrent Neural Networks (2016):</a:t>
            </a:r>
            <a:endParaRPr lang="en-GB" sz="2400" b="1">
              <a:solidFill>
                <a:srgbClr val="FFFFFF">
                  <a:alpha val="70000"/>
                </a:srgbClr>
              </a:solidFill>
              <a:latin typeface="Times New Roman"/>
              <a:cs typeface="Times New Roman"/>
            </a:endParaRPr>
          </a:p>
          <a:p>
            <a:pPr marL="359410" indent="-359410">
              <a:buClr>
                <a:srgbClr val="8ECEDC"/>
              </a:buClr>
              <a:buChar char="q"/>
            </a:pPr>
            <a:r>
              <a:rPr lang="en-GB" sz="1600">
                <a:ea typeface="+mn-lt"/>
                <a:cs typeface="+mn-lt"/>
              </a:rPr>
              <a:t>In their paper, Sumit Chopra, Michael Auli, and Alexander Rush proposed an attentive RNN model for abstractive text summarization. The model used an encoder-decoder architecture with an attention mechanism to generate concise and fluent summaries. While the RNN model had limitations in capturing long-range dependencies, the paper highlights the need for the Transformer architecture to address this issue.</a:t>
            </a:r>
          </a:p>
          <a:p>
            <a:pPr marL="359410" indent="-359410">
              <a:buClr>
                <a:srgbClr val="8ECEDC"/>
              </a:buClr>
              <a:buChar char="Ø"/>
            </a:pPr>
            <a:r>
              <a:rPr lang="en-GB" sz="2400" b="1" u="sng">
                <a:latin typeface="Times New Roman"/>
                <a:cs typeface="Times New Roman"/>
              </a:rPr>
              <a:t>Attention is all you need (2017)</a:t>
            </a:r>
            <a:r>
              <a:rPr lang="en-GB" sz="2400" b="1">
                <a:latin typeface="Times New Roman"/>
                <a:cs typeface="Times New Roman"/>
              </a:rPr>
              <a:t>:</a:t>
            </a:r>
            <a:endParaRPr lang="en-GB" sz="2400"/>
          </a:p>
          <a:p>
            <a:pPr marL="359410" indent="-359410">
              <a:buClr>
                <a:srgbClr val="8ECEDC"/>
              </a:buClr>
              <a:buChar char="q"/>
            </a:pPr>
            <a:r>
              <a:rPr lang="en-GB" sz="1600">
                <a:ea typeface="+mn-lt"/>
                <a:cs typeface="+mn-lt"/>
              </a:rPr>
              <a:t>The paper introduces the transformer architecture for abstractive text summarization, using attention to capture long-range dependencies. It outperforms previous methods in various tasks, offering parallel computation and improved learning of dependencies.</a:t>
            </a:r>
            <a:endParaRPr lang="en-GB" sz="1600" b="1">
              <a:latin typeface="Times New Roman"/>
              <a:cs typeface="Times New Roman"/>
            </a:endParaRPr>
          </a:p>
          <a:p>
            <a:pPr marL="359410" indent="-359410">
              <a:buClr>
                <a:srgbClr val="8ECEDC"/>
              </a:buClr>
              <a:buChar char="Ø"/>
            </a:pPr>
            <a:r>
              <a:rPr lang="en-GB" sz="2400" b="1" u="sng">
                <a:latin typeface="Times New Roman"/>
                <a:cs typeface="Times New Roman"/>
              </a:rPr>
              <a:t>PEGASUS: Pre-training with Extracted Gap-sentences for Abstractive Summarization (2020)</a:t>
            </a:r>
            <a:r>
              <a:rPr lang="en-GB" sz="2400" b="1">
                <a:latin typeface="Times New Roman"/>
                <a:cs typeface="Times New Roman"/>
              </a:rPr>
              <a:t>: </a:t>
            </a:r>
            <a:endParaRPr lang="en-GB" sz="2400"/>
          </a:p>
          <a:p>
            <a:pPr marL="359410" indent="-359410">
              <a:buClr>
                <a:srgbClr val="8ECEDC"/>
              </a:buClr>
              <a:buChar char="q"/>
            </a:pPr>
            <a:r>
              <a:rPr lang="en-GB" sz="1600">
                <a:ea typeface="+mn-lt"/>
                <a:cs typeface="+mn-lt"/>
              </a:rPr>
              <a:t>We leverage transformer-based architectures like PEGASUS, which combines pre-training on large text corpora and fine-tuning on human-written summaries. This enables us to generate fluent and informative personalized movie summaries based on user viewing history.</a:t>
            </a:r>
            <a:endParaRPr lang="en-GB" sz="1600" b="1">
              <a:latin typeface="Times New Roman"/>
              <a:cs typeface="Times New Roman"/>
            </a:endParaRPr>
          </a:p>
          <a:p>
            <a:pPr marL="359410" indent="-359410">
              <a:buClr>
                <a:srgbClr val="8ECEDC"/>
              </a:buClr>
              <a:buChar char="q"/>
            </a:pPr>
            <a:endParaRPr lang="en-GB" sz="1600">
              <a:solidFill>
                <a:srgbClr val="D1D5DB"/>
              </a:solidFill>
            </a:endParaRPr>
          </a:p>
          <a:p>
            <a:pPr marL="0" indent="0">
              <a:buClr>
                <a:srgbClr val="8ECEDC"/>
              </a:buClr>
              <a:buNone/>
            </a:pPr>
            <a:endParaRPr lang="en-GB" sz="1600">
              <a:solidFill>
                <a:srgbClr val="D1D5DB"/>
              </a:solidFill>
            </a:endParaRPr>
          </a:p>
        </p:txBody>
      </p:sp>
    </p:spTree>
    <p:extLst>
      <p:ext uri="{BB962C8B-B14F-4D97-AF65-F5344CB8AC3E}">
        <p14:creationId xmlns:p14="http://schemas.microsoft.com/office/powerpoint/2010/main" val="398982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4428E-18B4-A356-800D-5C359F0301C4}"/>
              </a:ext>
            </a:extLst>
          </p:cNvPr>
          <p:cNvSpPr>
            <a:spLocks noGrp="1"/>
          </p:cNvSpPr>
          <p:nvPr>
            <p:ph type="title"/>
          </p:nvPr>
        </p:nvSpPr>
        <p:spPr>
          <a:xfrm>
            <a:off x="1079500" y="667109"/>
            <a:ext cx="10026650" cy="655637"/>
          </a:xfrm>
        </p:spPr>
        <p:txBody>
          <a:bodyPr/>
          <a:lstStyle/>
          <a:p>
            <a:pPr algn="ctr"/>
            <a:r>
              <a:rPr lang="en-GB"/>
              <a:t>OVERVIEW OF DATASET</a:t>
            </a:r>
            <a:endParaRPr lang="en-US"/>
          </a:p>
        </p:txBody>
      </p:sp>
      <p:sp>
        <p:nvSpPr>
          <p:cNvPr id="3" name="Content Placeholder 2">
            <a:extLst>
              <a:ext uri="{FF2B5EF4-FFF2-40B4-BE49-F238E27FC236}">
                <a16:creationId xmlns:a16="http://schemas.microsoft.com/office/drawing/2014/main" xmlns="" id="{1CBBCEC7-7BEC-B1CA-41DE-BB538E477A52}"/>
              </a:ext>
            </a:extLst>
          </p:cNvPr>
          <p:cNvSpPr>
            <a:spLocks noGrp="1"/>
          </p:cNvSpPr>
          <p:nvPr>
            <p:ph idx="1"/>
          </p:nvPr>
        </p:nvSpPr>
        <p:spPr>
          <a:xfrm>
            <a:off x="219178" y="1790700"/>
            <a:ext cx="11882488" cy="3978275"/>
          </a:xfrm>
        </p:spPr>
        <p:txBody>
          <a:bodyPr vert="horz" lIns="91440" tIns="45720" rIns="91440" bIns="45720" rtlCol="0" anchor="t">
            <a:normAutofit/>
          </a:bodyPr>
          <a:lstStyle/>
          <a:p>
            <a:pPr marL="359410" indent="-359410">
              <a:buChar char="Ø"/>
            </a:pPr>
            <a:r>
              <a:rPr lang="en-US" sz="2400">
                <a:latin typeface="Times New Roman"/>
                <a:cs typeface="Times New Roman"/>
              </a:rPr>
              <a:t>We have decided to use IMDB dataset which nearly 1 million unique movie reviews from 1150 different IMDb movies spread across 17 IMDb genres - Action, Adventure, Animation, Biography, Comedy, Crime, Drama, Fantasy, History, Horror, Music, Mystery, Romance, Sci-Fi, Sport, Thriller and War.</a:t>
            </a:r>
            <a:endParaRPr lang="en-GB" sz="2400">
              <a:solidFill>
                <a:srgbClr val="D1D5DB"/>
              </a:solidFill>
              <a:latin typeface="Avenir Next LT Pro Light"/>
              <a:cs typeface="Times New Roman"/>
            </a:endParaRPr>
          </a:p>
          <a:p>
            <a:pPr marL="359410" indent="-359410">
              <a:buClr>
                <a:srgbClr val="8ECEDC"/>
              </a:buClr>
              <a:buChar char="Ø"/>
            </a:pPr>
            <a:r>
              <a:rPr lang="en-US" sz="2400">
                <a:latin typeface="Times New Roman"/>
                <a:cs typeface="Times New Roman"/>
              </a:rPr>
              <a:t> The dataset also contains movie metadata such as date of release of the movie, run length, IMDb rating, movie rating (PG-13, R, </a:t>
            </a:r>
            <a:r>
              <a:rPr lang="en-US" sz="2400" err="1">
                <a:latin typeface="Times New Roman"/>
                <a:cs typeface="Times New Roman"/>
              </a:rPr>
              <a:t>etc</a:t>
            </a:r>
            <a:r>
              <a:rPr lang="en-US" sz="2400">
                <a:latin typeface="Times New Roman"/>
                <a:cs typeface="Times New Roman"/>
              </a:rPr>
              <a:t>), number of IMDb raters, and number of reviews per movie.</a:t>
            </a:r>
            <a:endParaRPr lang="en-GB" sz="2400">
              <a:solidFill>
                <a:srgbClr val="D1D5DB"/>
              </a:solidFill>
            </a:endParaRPr>
          </a:p>
          <a:p>
            <a:pPr marL="359410" indent="-359410">
              <a:buClr>
                <a:srgbClr val="8ECEDC"/>
              </a:buClr>
            </a:pPr>
            <a:endParaRPr lang="en-US"/>
          </a:p>
        </p:txBody>
      </p:sp>
    </p:spTree>
    <p:extLst>
      <p:ext uri="{BB962C8B-B14F-4D97-AF65-F5344CB8AC3E}">
        <p14:creationId xmlns:p14="http://schemas.microsoft.com/office/powerpoint/2010/main" val="274070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A0E716-3D44-68F1-F3A9-FF2532B661AF}"/>
              </a:ext>
            </a:extLst>
          </p:cNvPr>
          <p:cNvSpPr>
            <a:spLocks noGrp="1"/>
          </p:cNvSpPr>
          <p:nvPr>
            <p:ph type="title"/>
          </p:nvPr>
        </p:nvSpPr>
        <p:spPr>
          <a:xfrm>
            <a:off x="1079500" y="372141"/>
            <a:ext cx="10026650" cy="655637"/>
          </a:xfrm>
        </p:spPr>
        <p:txBody>
          <a:bodyPr/>
          <a:lstStyle/>
          <a:p>
            <a:pPr algn="ctr"/>
            <a:r>
              <a:rPr lang="en-GB"/>
              <a:t>PREVIOUS IMPLEMENTATION</a:t>
            </a:r>
            <a:endParaRPr lang="en-US"/>
          </a:p>
        </p:txBody>
      </p:sp>
      <p:sp>
        <p:nvSpPr>
          <p:cNvPr id="3" name="Content Placeholder 2">
            <a:extLst>
              <a:ext uri="{FF2B5EF4-FFF2-40B4-BE49-F238E27FC236}">
                <a16:creationId xmlns:a16="http://schemas.microsoft.com/office/drawing/2014/main" xmlns="" id="{C72438A3-3C2F-729A-5D1D-15BD80A7EF64}"/>
              </a:ext>
            </a:extLst>
          </p:cNvPr>
          <p:cNvSpPr>
            <a:spLocks noGrp="1"/>
          </p:cNvSpPr>
          <p:nvPr>
            <p:ph idx="1"/>
          </p:nvPr>
        </p:nvSpPr>
        <p:spPr>
          <a:xfrm>
            <a:off x="194597" y="1040991"/>
            <a:ext cx="11907069" cy="5588306"/>
          </a:xfrm>
        </p:spPr>
        <p:txBody>
          <a:bodyPr vert="horz" lIns="91440" tIns="45720" rIns="91440" bIns="45720" rtlCol="0" anchor="t">
            <a:normAutofit/>
          </a:bodyPr>
          <a:lstStyle/>
          <a:p>
            <a:pPr marL="359410" indent="-359410">
              <a:buChar char="Ø"/>
            </a:pPr>
            <a:r>
              <a:rPr lang="en-US" sz="2400" b="1">
                <a:latin typeface="Times New Roman"/>
                <a:cs typeface="Times New Roman"/>
              </a:rPr>
              <a:t>Importing Dataset and all  the libraries useful for preprocessing and loading the dataset:</a:t>
            </a:r>
          </a:p>
          <a:p>
            <a:pPr marL="359410" indent="-359410">
              <a:buClr>
                <a:srgbClr val="8ECEDC"/>
              </a:buClr>
              <a:buChar char="q"/>
            </a:pPr>
            <a:r>
              <a:rPr lang="en-US" sz="1800">
                <a:ea typeface="+mn-lt"/>
                <a:cs typeface="+mn-lt"/>
              </a:rPr>
              <a:t>We imported essential libraries such as pandas, </a:t>
            </a:r>
            <a:r>
              <a:rPr lang="en-US" sz="1800" err="1">
                <a:ea typeface="+mn-lt"/>
                <a:cs typeface="+mn-lt"/>
              </a:rPr>
              <a:t>numpy</a:t>
            </a:r>
            <a:r>
              <a:rPr lang="en-US" sz="1800">
                <a:ea typeface="+mn-lt"/>
                <a:cs typeface="+mn-lt"/>
              </a:rPr>
              <a:t>, </a:t>
            </a:r>
            <a:r>
              <a:rPr lang="en-US" sz="1800" err="1">
                <a:ea typeface="+mn-lt"/>
                <a:cs typeface="+mn-lt"/>
              </a:rPr>
              <a:t>os</a:t>
            </a:r>
            <a:r>
              <a:rPr lang="en-US" sz="1800">
                <a:ea typeface="+mn-lt"/>
                <a:cs typeface="+mn-lt"/>
              </a:rPr>
              <a:t>, re, and glob. Assuming the user's history consists of romance genre movies, we utilized the </a:t>
            </a:r>
            <a:r>
              <a:rPr lang="en-US" sz="1800" err="1">
                <a:ea typeface="+mn-lt"/>
                <a:cs typeface="+mn-lt"/>
              </a:rPr>
              <a:t>pd.read_csv</a:t>
            </a:r>
            <a:r>
              <a:rPr lang="en-US" sz="1800">
                <a:ea typeface="+mn-lt"/>
                <a:cs typeface="+mn-lt"/>
              </a:rPr>
              <a:t> function to read movie reviews specific to the Romance genre from the dataset, resulting in a Data Frame named </a:t>
            </a:r>
            <a:r>
              <a:rPr lang="en-US" sz="1800" err="1">
                <a:ea typeface="+mn-lt"/>
                <a:cs typeface="+mn-lt"/>
              </a:rPr>
              <a:t>romance_df</a:t>
            </a:r>
            <a:r>
              <a:rPr lang="en-US" sz="1800">
                <a:ea typeface="+mn-lt"/>
                <a:cs typeface="+mn-lt"/>
              </a:rPr>
              <a:t>.</a:t>
            </a:r>
            <a:endParaRPr lang="en-US" sz="1800">
              <a:latin typeface="Century Gothic"/>
              <a:cs typeface="Times New Roman"/>
            </a:endParaRPr>
          </a:p>
          <a:p>
            <a:pPr marL="359410" indent="-359410">
              <a:buClr>
                <a:srgbClr val="8ECEDC"/>
              </a:buClr>
              <a:buChar char="q"/>
            </a:pPr>
            <a:r>
              <a:rPr lang="en-US" sz="1800">
                <a:ea typeface="+mn-lt"/>
                <a:cs typeface="+mn-lt"/>
              </a:rPr>
              <a:t>We utilized the IMDb Movie Reviews dataset, available at the provided link, for personalized movie summarization based on user viewing history. The dataset includes nearly 1 million unique movie reviews from 1150 IMDb movies across 17 genres.</a:t>
            </a:r>
            <a:endParaRPr lang="en-US" sz="1800">
              <a:latin typeface="Century Gothic"/>
              <a:cs typeface="Times New Roman"/>
            </a:endParaRPr>
          </a:p>
          <a:p>
            <a:pPr marL="359410" indent="-359410">
              <a:buClr>
                <a:srgbClr val="8ECEDC"/>
              </a:buClr>
              <a:buChar char="q"/>
            </a:pPr>
            <a:r>
              <a:rPr lang="en-US" sz="1800">
                <a:ea typeface="+mn-lt"/>
                <a:cs typeface="+mn-lt"/>
              </a:rPr>
              <a:t>Python was chosen as the programming language due to its extensive libraries for NLP tasks, with Transformers being used to import the PEGASUS model. </a:t>
            </a:r>
            <a:endParaRPr lang="en-US" sz="1600">
              <a:ea typeface="+mn-lt"/>
              <a:cs typeface="Times New Roman"/>
            </a:endParaRPr>
          </a:p>
          <a:p>
            <a:pPr marL="359410" indent="-359410">
              <a:buClr>
                <a:srgbClr val="8ECEDC"/>
              </a:buClr>
              <a:buChar char="q"/>
            </a:pPr>
            <a:r>
              <a:rPr lang="en-US" sz="1800">
                <a:ea typeface="+mn-lt"/>
                <a:cs typeface="+mn-lt"/>
              </a:rPr>
              <a:t>After importing necessary libraries, we focused on the Romance genre, reading movie reviews specific to it into a </a:t>
            </a:r>
            <a:r>
              <a:rPr lang="en-US" sz="1800" err="1">
                <a:ea typeface="+mn-lt"/>
                <a:cs typeface="+mn-lt"/>
              </a:rPr>
              <a:t>DataFrame</a:t>
            </a:r>
            <a:r>
              <a:rPr lang="en-US" sz="1800">
                <a:ea typeface="+mn-lt"/>
                <a:cs typeface="+mn-lt"/>
              </a:rPr>
              <a:t> named </a:t>
            </a:r>
            <a:r>
              <a:rPr lang="en-US" sz="1800" err="1">
                <a:latin typeface="Century Gothic"/>
                <a:cs typeface="Times New Roman"/>
              </a:rPr>
              <a:t>romance_df</a:t>
            </a:r>
            <a:r>
              <a:rPr lang="en-US" sz="1800">
                <a:ea typeface="+mn-lt"/>
                <a:cs typeface="+mn-lt"/>
              </a:rPr>
              <a:t>. We extracted movie names and release years, created a </a:t>
            </a:r>
            <a:r>
              <a:rPr lang="en-US" sz="1800" err="1">
                <a:ea typeface="+mn-lt"/>
                <a:cs typeface="+mn-lt"/>
              </a:rPr>
              <a:t>DataFrame</a:t>
            </a:r>
            <a:r>
              <a:rPr lang="en-US" sz="1800">
                <a:ea typeface="+mn-lt"/>
                <a:cs typeface="+mn-lt"/>
              </a:rPr>
              <a:t> </a:t>
            </a:r>
            <a:r>
              <a:rPr lang="en-US" sz="1800" err="1">
                <a:latin typeface="Century Gothic"/>
                <a:cs typeface="Times New Roman"/>
              </a:rPr>
              <a:t>combined_reviews_romance</a:t>
            </a:r>
            <a:r>
              <a:rPr lang="en-US" sz="1800">
                <a:ea typeface="+mn-lt"/>
                <a:cs typeface="+mn-lt"/>
              </a:rPr>
              <a:t> to store combined and helpful reviews for each movie, and preprocessed the text by removing unwanted characters using regular expressions.</a:t>
            </a:r>
            <a:endParaRPr lang="en-US" sz="1800">
              <a:latin typeface="Avenir Next LT Pro Light"/>
              <a:cs typeface="Times New Roman"/>
            </a:endParaRPr>
          </a:p>
          <a:p>
            <a:pPr marL="0" indent="0">
              <a:buClr>
                <a:srgbClr val="8ECEDC"/>
              </a:buClr>
              <a:buNone/>
            </a:pPr>
            <a:r>
              <a:rPr lang="en-US"/>
              <a:t/>
            </a:r>
            <a:br>
              <a:rPr lang="en-US"/>
            </a:br>
            <a:endParaRPr lang="en-US">
              <a:solidFill>
                <a:srgbClr val="FFFFFF">
                  <a:alpha val="70000"/>
                </a:srgbClr>
              </a:solidFill>
            </a:endParaRPr>
          </a:p>
          <a:p>
            <a:pPr marL="359410" indent="-359410">
              <a:buClr>
                <a:srgbClr val="8ECEDC"/>
              </a:buClr>
              <a:buChar char="q"/>
            </a:pPr>
            <a:endParaRPr lang="en-US" sz="1600">
              <a:solidFill>
                <a:srgbClr val="D1D5DB"/>
              </a:solidFill>
              <a:latin typeface="Avenir Next LT Pro Light"/>
              <a:cs typeface="Times New Roman"/>
            </a:endParaRPr>
          </a:p>
          <a:p>
            <a:pPr marL="0" indent="0">
              <a:buClr>
                <a:srgbClr val="8ECEDC"/>
              </a:buClr>
              <a:buNone/>
            </a:pPr>
            <a:endParaRPr lang="en-US" sz="1600">
              <a:solidFill>
                <a:srgbClr val="D1D5DB"/>
              </a:solidFill>
              <a:latin typeface="Avenir Next LT Pro Light"/>
              <a:cs typeface="Times New Roman"/>
            </a:endParaRPr>
          </a:p>
          <a:p>
            <a:pPr marL="359410" indent="-359410">
              <a:buClr>
                <a:srgbClr val="8ECEDC"/>
              </a:buClr>
              <a:buChar char="q"/>
            </a:pPr>
            <a:endParaRPr lang="en-US" sz="2400" b="1">
              <a:solidFill>
                <a:schemeClr val="tx1"/>
              </a:solidFill>
              <a:latin typeface="Times New Roman"/>
              <a:cs typeface="Times New Roman"/>
            </a:endParaRPr>
          </a:p>
        </p:txBody>
      </p:sp>
    </p:spTree>
    <p:extLst>
      <p:ext uri="{BB962C8B-B14F-4D97-AF65-F5344CB8AC3E}">
        <p14:creationId xmlns:p14="http://schemas.microsoft.com/office/powerpoint/2010/main" val="199640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6EF0A97-23A9-4E27-7BA3-8099B0000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B87CC51-A4E4-5552-90FA-5EC40C307E6F}"/>
              </a:ext>
            </a:extLst>
          </p:cNvPr>
          <p:cNvSpPr>
            <a:spLocks noGrp="1"/>
          </p:cNvSpPr>
          <p:nvPr>
            <p:ph type="title"/>
          </p:nvPr>
        </p:nvSpPr>
        <p:spPr>
          <a:xfrm>
            <a:off x="1079500" y="372141"/>
            <a:ext cx="10026650" cy="655637"/>
          </a:xfrm>
        </p:spPr>
        <p:txBody>
          <a:bodyPr/>
          <a:lstStyle/>
          <a:p>
            <a:pPr algn="ctr"/>
            <a:r>
              <a:rPr lang="en-GB"/>
              <a:t>NEW IMPLEMENTATION</a:t>
            </a:r>
            <a:endParaRPr lang="en-US"/>
          </a:p>
        </p:txBody>
      </p:sp>
      <p:sp>
        <p:nvSpPr>
          <p:cNvPr id="3" name="Content Placeholder 2">
            <a:extLst>
              <a:ext uri="{FF2B5EF4-FFF2-40B4-BE49-F238E27FC236}">
                <a16:creationId xmlns:a16="http://schemas.microsoft.com/office/drawing/2014/main" xmlns="" id="{2177BCE6-61CD-FC0F-5B45-52D3B5062EAF}"/>
              </a:ext>
            </a:extLst>
          </p:cNvPr>
          <p:cNvSpPr>
            <a:spLocks noGrp="1"/>
          </p:cNvSpPr>
          <p:nvPr>
            <p:ph idx="1"/>
          </p:nvPr>
        </p:nvSpPr>
        <p:spPr>
          <a:xfrm>
            <a:off x="194597" y="1040991"/>
            <a:ext cx="11907069" cy="5588306"/>
          </a:xfrm>
        </p:spPr>
        <p:txBody>
          <a:bodyPr vert="horz" lIns="91440" tIns="45720" rIns="91440" bIns="45720" rtlCol="0" anchor="t">
            <a:normAutofit fontScale="92500"/>
          </a:bodyPr>
          <a:lstStyle/>
          <a:p>
            <a:pPr marL="359410" indent="-359410">
              <a:buChar char="Ø"/>
            </a:pPr>
            <a:r>
              <a:rPr lang="en-US" sz="2400" b="1">
                <a:latin typeface="Times New Roman"/>
                <a:cs typeface="Times New Roman"/>
              </a:rPr>
              <a:t>Importing Dataset and all  the libraries useful for preprocessing and loading the dataset:</a:t>
            </a:r>
          </a:p>
          <a:p>
            <a:pPr marL="359410" indent="-359410">
              <a:buClr>
                <a:srgbClr val="8ECEDC"/>
              </a:buClr>
              <a:buChar char="q"/>
            </a:pPr>
            <a:r>
              <a:rPr lang="en-US" sz="1800">
                <a:ea typeface="+mn-lt"/>
                <a:cs typeface="+mn-lt"/>
              </a:rPr>
              <a:t>We imported essential libraries such as pandas, </a:t>
            </a:r>
            <a:r>
              <a:rPr lang="en-US" sz="1800" err="1">
                <a:ea typeface="+mn-lt"/>
                <a:cs typeface="+mn-lt"/>
              </a:rPr>
              <a:t>numpy</a:t>
            </a:r>
            <a:r>
              <a:rPr lang="en-US" sz="1800">
                <a:ea typeface="+mn-lt"/>
                <a:cs typeface="+mn-lt"/>
              </a:rPr>
              <a:t>, </a:t>
            </a:r>
            <a:r>
              <a:rPr lang="en-US" sz="1800" err="1">
                <a:ea typeface="+mn-lt"/>
                <a:cs typeface="+mn-lt"/>
              </a:rPr>
              <a:t>os</a:t>
            </a:r>
            <a:r>
              <a:rPr lang="en-US" sz="1800">
                <a:ea typeface="+mn-lt"/>
                <a:cs typeface="+mn-lt"/>
              </a:rPr>
              <a:t>, re, and glob. Assuming the user's history consists of romance genre movies, we utilized the </a:t>
            </a:r>
            <a:r>
              <a:rPr lang="en-US" sz="1800" err="1">
                <a:ea typeface="+mn-lt"/>
                <a:cs typeface="+mn-lt"/>
              </a:rPr>
              <a:t>pd.read_csv</a:t>
            </a:r>
            <a:r>
              <a:rPr lang="en-US" sz="1800">
                <a:ea typeface="+mn-lt"/>
                <a:cs typeface="+mn-lt"/>
              </a:rPr>
              <a:t> function to read movie reviews specific to the user input.</a:t>
            </a:r>
            <a:endParaRPr lang="en-US" sz="1800">
              <a:latin typeface="Century Gothic"/>
              <a:cs typeface="Times New Roman"/>
            </a:endParaRPr>
          </a:p>
          <a:p>
            <a:pPr marL="359410" indent="-359410">
              <a:buClr>
                <a:srgbClr val="8ECEDC"/>
              </a:buClr>
              <a:buChar char="q"/>
            </a:pPr>
            <a:r>
              <a:rPr lang="en-US" sz="1800">
                <a:ea typeface="+mn-lt"/>
                <a:cs typeface="+mn-lt"/>
              </a:rPr>
              <a:t>We utilized the IMDb Movie Reviews dataset, available at the provided link, for personalized movie summarization based on user viewing history. The dataset includes nearly 1 million unique movie reviews from 1150 IMDb movies across 17 genres.</a:t>
            </a:r>
            <a:endParaRPr lang="en-US" sz="1800">
              <a:latin typeface="Century Gothic"/>
              <a:cs typeface="Times New Roman"/>
            </a:endParaRPr>
          </a:p>
          <a:p>
            <a:pPr marL="359410" indent="-359410">
              <a:buClr>
                <a:srgbClr val="8ECEDC"/>
              </a:buClr>
              <a:buChar char="q"/>
            </a:pPr>
            <a:r>
              <a:rPr lang="en-US" sz="1800">
                <a:ea typeface="+mn-lt"/>
                <a:cs typeface="+mn-lt"/>
              </a:rPr>
              <a:t>Python was chosen as the programming language due to its extensive libraries for NLP tasks, with Transformers being used to import the PEGASUS model. </a:t>
            </a:r>
            <a:endParaRPr lang="en-US" sz="1600">
              <a:ea typeface="+mn-lt"/>
              <a:cs typeface="Times New Roman"/>
            </a:endParaRPr>
          </a:p>
          <a:p>
            <a:pPr marL="359410" indent="-359410">
              <a:buClr>
                <a:srgbClr val="8ECEDC"/>
              </a:buClr>
              <a:buChar char="q"/>
            </a:pPr>
            <a:r>
              <a:rPr lang="en-US" sz="1800">
                <a:ea typeface="+mn-lt"/>
                <a:cs typeface="+mn-lt"/>
              </a:rPr>
              <a:t>After importing necessary libraries, we focused on the movies present in user input, reading movie reviews specific to it into a </a:t>
            </a:r>
            <a:r>
              <a:rPr lang="en-US" sz="1800" err="1">
                <a:ea typeface="+mn-lt"/>
                <a:cs typeface="+mn-lt"/>
              </a:rPr>
              <a:t>DataFrame</a:t>
            </a:r>
            <a:r>
              <a:rPr lang="en-US" sz="1800">
                <a:ea typeface="+mn-lt"/>
                <a:cs typeface="+mn-lt"/>
              </a:rPr>
              <a:t> named </a:t>
            </a:r>
            <a:r>
              <a:rPr lang="en-US" sz="1800" err="1">
                <a:ea typeface="+mn-lt"/>
                <a:cs typeface="+mn-lt"/>
              </a:rPr>
              <a:t>combined_reviews_user</a:t>
            </a:r>
            <a:r>
              <a:rPr lang="en-US" sz="1800">
                <a:ea typeface="+mn-lt"/>
                <a:cs typeface="+mn-lt"/>
              </a:rPr>
              <a:t>. We extracted movie names and release years, created a </a:t>
            </a:r>
            <a:r>
              <a:rPr lang="en-US" sz="1800" err="1">
                <a:ea typeface="+mn-lt"/>
                <a:cs typeface="+mn-lt"/>
              </a:rPr>
              <a:t>DataFrame</a:t>
            </a:r>
            <a:r>
              <a:rPr lang="en-US" sz="1800">
                <a:ea typeface="+mn-lt"/>
                <a:cs typeface="+mn-lt"/>
              </a:rPr>
              <a:t> to store combined and helpful reviews for each movie in such a way that we selected top-3 helpful reviews for each movie and from remaining reviews we have made them into 3 parts and then assigned each part to the 3 helpful reviews thereby having 3 rows to each movie present in the user input, and preprocessed the text by removing unwanted characters using regular expressions.</a:t>
            </a:r>
            <a:endParaRPr lang="en-US" sz="1800">
              <a:latin typeface="Avenir Next LT Pro Light"/>
              <a:cs typeface="Times New Roman"/>
            </a:endParaRPr>
          </a:p>
          <a:p>
            <a:pPr marL="0" indent="0">
              <a:buClr>
                <a:srgbClr val="8ECEDC"/>
              </a:buClr>
              <a:buNone/>
            </a:pPr>
            <a:r>
              <a:rPr lang="en-US"/>
              <a:t/>
            </a:r>
            <a:br>
              <a:rPr lang="en-US"/>
            </a:br>
            <a:endParaRPr lang="en-US">
              <a:solidFill>
                <a:srgbClr val="FFFFFF">
                  <a:alpha val="70000"/>
                </a:srgbClr>
              </a:solidFill>
            </a:endParaRPr>
          </a:p>
          <a:p>
            <a:pPr marL="359410" indent="-359410">
              <a:buClr>
                <a:srgbClr val="8ECEDC"/>
              </a:buClr>
              <a:buChar char="q"/>
            </a:pPr>
            <a:endParaRPr lang="en-US" sz="1600">
              <a:solidFill>
                <a:srgbClr val="D1D5DB"/>
              </a:solidFill>
              <a:latin typeface="Avenir Next LT Pro Light"/>
              <a:cs typeface="Times New Roman"/>
            </a:endParaRPr>
          </a:p>
          <a:p>
            <a:pPr marL="0" indent="0">
              <a:buClr>
                <a:srgbClr val="8ECEDC"/>
              </a:buClr>
              <a:buNone/>
            </a:pPr>
            <a:endParaRPr lang="en-US" sz="1600">
              <a:solidFill>
                <a:srgbClr val="D1D5DB"/>
              </a:solidFill>
              <a:latin typeface="Avenir Next LT Pro Light"/>
              <a:cs typeface="Times New Roman"/>
            </a:endParaRPr>
          </a:p>
          <a:p>
            <a:pPr marL="359410" indent="-359410">
              <a:buClr>
                <a:srgbClr val="8ECEDC"/>
              </a:buClr>
              <a:buChar char="q"/>
            </a:pPr>
            <a:endParaRPr lang="en-US" sz="2400" b="1">
              <a:solidFill>
                <a:schemeClr val="tx1"/>
              </a:solidFill>
              <a:latin typeface="Times New Roman"/>
              <a:cs typeface="Times New Roman"/>
            </a:endParaRPr>
          </a:p>
        </p:txBody>
      </p:sp>
    </p:spTree>
    <p:extLst>
      <p:ext uri="{BB962C8B-B14F-4D97-AF65-F5344CB8AC3E}">
        <p14:creationId xmlns:p14="http://schemas.microsoft.com/office/powerpoint/2010/main" val="142846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3B8E9E3-5B99-FD80-78AC-F2B28B4EC38C}"/>
              </a:ext>
            </a:extLst>
          </p:cNvPr>
          <p:cNvSpPr>
            <a:spLocks noGrp="1"/>
          </p:cNvSpPr>
          <p:nvPr>
            <p:ph idx="1"/>
          </p:nvPr>
        </p:nvSpPr>
        <p:spPr>
          <a:xfrm>
            <a:off x="329791" y="340442"/>
            <a:ext cx="11685842" cy="6374887"/>
          </a:xfrm>
        </p:spPr>
        <p:txBody>
          <a:bodyPr vert="horz" lIns="91440" tIns="45720" rIns="91440" bIns="45720" rtlCol="0" anchor="t">
            <a:normAutofit/>
          </a:bodyPr>
          <a:lstStyle/>
          <a:p>
            <a:pPr marL="359410" indent="-359410">
              <a:buFont typeface="Wingdings,Sans-Serif" panose="05000000000000000000" pitchFamily="2" charset="2"/>
              <a:buChar char="Ø"/>
            </a:pPr>
            <a:r>
              <a:rPr lang="en-US" sz="2400" b="1" u="sng" dirty="0">
                <a:latin typeface="Times New Roman"/>
                <a:cs typeface="Times New Roman"/>
              </a:rPr>
              <a:t>Fine-tuning the PEGASUS-</a:t>
            </a:r>
            <a:r>
              <a:rPr lang="en-US" sz="2400" b="1" u="sng" dirty="0" err="1">
                <a:latin typeface="Times New Roman"/>
                <a:cs typeface="Times New Roman"/>
              </a:rPr>
              <a:t>xsum</a:t>
            </a:r>
            <a:r>
              <a:rPr lang="en-US" sz="2400" b="1" u="sng" dirty="0">
                <a:latin typeface="Times New Roman"/>
                <a:cs typeface="Times New Roman"/>
              </a:rPr>
              <a:t> model</a:t>
            </a:r>
            <a:r>
              <a:rPr lang="en-US" sz="2400" b="1" dirty="0">
                <a:latin typeface="Times New Roman"/>
                <a:cs typeface="Times New Roman"/>
              </a:rPr>
              <a:t>:</a:t>
            </a:r>
            <a:endParaRPr lang="en-US" sz="2400" dirty="0">
              <a:latin typeface="Times New Roman"/>
              <a:cs typeface="Times New Roman"/>
            </a:endParaRPr>
          </a:p>
          <a:p>
            <a:pPr marL="359410" indent="-359410">
              <a:buClr>
                <a:srgbClr val="8ECEDC"/>
              </a:buClr>
              <a:buFont typeface="Wingdings,Sans-Serif" panose="05000000000000000000" pitchFamily="2" charset="2"/>
              <a:buChar char="q"/>
            </a:pPr>
            <a:r>
              <a:rPr lang="en-US" sz="1800" dirty="0">
                <a:latin typeface="Century Gothic"/>
                <a:cs typeface="Arial"/>
              </a:rPr>
              <a:t>To fine-tune the PEGASUS model, we created a custom dataset class called Pegasus Dataset, inheriting from </a:t>
            </a:r>
            <a:r>
              <a:rPr lang="en-US" sz="1800" dirty="0" err="1">
                <a:latin typeface="Century Gothic"/>
                <a:cs typeface="Arial"/>
              </a:rPr>
              <a:t>torch.utils.data.Dataset</a:t>
            </a:r>
            <a:r>
              <a:rPr lang="en-US" sz="1800" dirty="0">
                <a:latin typeface="Century Gothic"/>
                <a:cs typeface="Arial"/>
              </a:rPr>
              <a:t>. This class handles encodings and decoding, and implements essential methods like </a:t>
            </a:r>
            <a:r>
              <a:rPr lang="en-US" sz="1800" dirty="0" err="1">
                <a:latin typeface="Century Gothic"/>
                <a:cs typeface="Arial"/>
              </a:rPr>
              <a:t>getitem</a:t>
            </a:r>
            <a:r>
              <a:rPr lang="en-US" sz="1800" dirty="0">
                <a:latin typeface="Century Gothic"/>
                <a:cs typeface="Arial"/>
              </a:rPr>
              <a:t> and </a:t>
            </a:r>
            <a:r>
              <a:rPr lang="en-US" sz="1800" dirty="0" err="1">
                <a:latin typeface="Century Gothic"/>
                <a:cs typeface="Arial"/>
              </a:rPr>
              <a:t>len</a:t>
            </a:r>
            <a:r>
              <a:rPr lang="en-US" sz="1800" dirty="0">
                <a:latin typeface="Century Gothic"/>
                <a:cs typeface="Arial"/>
              </a:rPr>
              <a:t>.</a:t>
            </a:r>
          </a:p>
          <a:p>
            <a:pPr marL="359410" indent="-359410">
              <a:buClr>
                <a:srgbClr val="8ECEDC"/>
              </a:buClr>
              <a:buFont typeface="Wingdings,Sans-Serif" panose="05000000000000000000" pitchFamily="2" charset="2"/>
              <a:buChar char="q"/>
            </a:pPr>
            <a:r>
              <a:rPr lang="en-US" sz="1800" dirty="0">
                <a:ea typeface="+mn-lt"/>
                <a:cs typeface="+mn-lt"/>
              </a:rPr>
              <a:t>We used our own PC for fine-tuning the Pegasus-</a:t>
            </a:r>
            <a:r>
              <a:rPr lang="en-US" sz="1800" dirty="0" err="1">
                <a:ea typeface="+mn-lt"/>
                <a:cs typeface="+mn-lt"/>
              </a:rPr>
              <a:t>XSum</a:t>
            </a:r>
            <a:r>
              <a:rPr lang="en-US" sz="1800" dirty="0">
                <a:ea typeface="+mn-lt"/>
                <a:cs typeface="+mn-lt"/>
              </a:rPr>
              <a:t> model instead of using a Super Computer, as we have significantly reduced the number of epochs and dataset, thereby reducing computational complexity. The code involved importing libraries, defining a custom dataset class, preparing data, and training the model using the Trainer class. The fine-tuned model was saved for future use</a:t>
            </a:r>
            <a:endParaRPr lang="en-US" sz="1800" b="1" dirty="0">
              <a:latin typeface="Arial"/>
              <a:cs typeface="Arial"/>
            </a:endParaRPr>
          </a:p>
          <a:p>
            <a:pPr marL="359410" indent="-359410">
              <a:buClr>
                <a:srgbClr val="8ECEDC"/>
              </a:buClr>
            </a:pPr>
            <a:endParaRPr lang="en-US" sz="1600">
              <a:latin typeface="Arial"/>
              <a:cs typeface="Arial"/>
            </a:endParaRPr>
          </a:p>
          <a:p>
            <a:pPr marL="359410" indent="-359410">
              <a:buClr>
                <a:srgbClr val="8ECEDC"/>
              </a:buClr>
              <a:buFont typeface="Wingdings,Sans-Serif" panose="05000000000000000000" pitchFamily="2" charset="2"/>
              <a:buChar char="Ø"/>
            </a:pPr>
            <a:r>
              <a:rPr lang="en-US" sz="2400" b="1" u="sng" dirty="0">
                <a:latin typeface="Times New Roman"/>
                <a:cs typeface="Times New Roman"/>
              </a:rPr>
              <a:t>Testing the fine-tuned model</a:t>
            </a:r>
            <a:r>
              <a:rPr lang="en-US" sz="2400" b="1" dirty="0">
                <a:latin typeface="Times New Roman"/>
                <a:cs typeface="Times New Roman"/>
              </a:rPr>
              <a:t>:</a:t>
            </a:r>
            <a:endParaRPr lang="en-US" sz="2400" dirty="0">
              <a:latin typeface="Times New Roman"/>
              <a:cs typeface="Times New Roman"/>
            </a:endParaRPr>
          </a:p>
          <a:p>
            <a:pPr marL="359410" indent="-359410">
              <a:buClr>
                <a:srgbClr val="8ECEDC"/>
              </a:buClr>
              <a:buFont typeface="Wingdings,Sans-Serif" panose="05000000000000000000" pitchFamily="2" charset="2"/>
              <a:buChar char="q"/>
            </a:pPr>
            <a:r>
              <a:rPr lang="en-IN" sz="1800" dirty="0">
                <a:latin typeface="Century Gothic"/>
                <a:cs typeface="Arial"/>
              </a:rPr>
              <a:t>We loaded the fine-tuned model from the saved directory using the </a:t>
            </a:r>
            <a:r>
              <a:rPr lang="en-IN" sz="1800" dirty="0" err="1">
                <a:latin typeface="Century Gothic"/>
                <a:cs typeface="Arial"/>
              </a:rPr>
              <a:t>PegasusForConditionalGeneration.from_pretrained</a:t>
            </a:r>
            <a:r>
              <a:rPr lang="en-IN" sz="1800" dirty="0">
                <a:latin typeface="Century Gothic"/>
                <a:cs typeface="Arial"/>
              </a:rPr>
              <a:t>() function. </a:t>
            </a:r>
            <a:endParaRPr lang="en-IN" dirty="0">
              <a:latin typeface="Avenir Next LT Pro Light"/>
              <a:ea typeface="+mn-lt"/>
              <a:cs typeface="Times New Roman"/>
            </a:endParaRPr>
          </a:p>
          <a:p>
            <a:pPr marL="359410" indent="-359410">
              <a:buClr>
                <a:srgbClr val="8ECEDC"/>
              </a:buClr>
              <a:buFont typeface="Wingdings,Sans-Serif" panose="05000000000000000000" pitchFamily="2" charset="2"/>
              <a:buChar char="q"/>
            </a:pPr>
            <a:r>
              <a:rPr lang="en-IN" sz="1800" dirty="0">
                <a:ea typeface="+mn-lt"/>
                <a:cs typeface="+mn-lt"/>
              </a:rPr>
              <a:t>We encoded many sample input texts using the tokenizer and used the fine-tuned model to generate a summary.</a:t>
            </a:r>
            <a:endParaRPr lang="en-IN" sz="1800">
              <a:latin typeface="Century Gothic"/>
              <a:cs typeface="Times New Roman"/>
            </a:endParaRPr>
          </a:p>
          <a:p>
            <a:pPr marL="359410" indent="-359410">
              <a:buClr>
                <a:srgbClr val="8ECEDC"/>
              </a:buClr>
            </a:pPr>
            <a:endParaRPr lang="en-GB">
              <a:solidFill>
                <a:srgbClr val="FFFFFF">
                  <a:alpha val="70000"/>
                </a:srgbClr>
              </a:solidFill>
            </a:endParaRPr>
          </a:p>
        </p:txBody>
      </p:sp>
    </p:spTree>
    <p:extLst>
      <p:ext uri="{BB962C8B-B14F-4D97-AF65-F5344CB8AC3E}">
        <p14:creationId xmlns:p14="http://schemas.microsoft.com/office/powerpoint/2010/main" val="390506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0</TotalTime>
  <Words>633</Words>
  <Application>Microsoft Office PowerPoint</Application>
  <PresentationFormat>Custom</PresentationFormat>
  <Paragraphs>94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 </vt:lpstr>
      <vt:lpstr>PROBLEM STATEMENT </vt:lpstr>
      <vt:lpstr>MOTIVATION</vt:lpstr>
      <vt:lpstr>TIMELINE OF ACTIVITIES</vt:lpstr>
      <vt:lpstr>BACKGROUND AND RELATED WORK</vt:lpstr>
      <vt:lpstr>OVERVIEW OF DATASET</vt:lpstr>
      <vt:lpstr>PREVIOUS IMPLEMENTATION</vt:lpstr>
      <vt:lpstr>NEW IMPLEMENTATION</vt:lpstr>
      <vt:lpstr>PowerPoint Presentation</vt:lpstr>
      <vt:lpstr>TRANSFORMER ARCHITECTURE</vt:lpstr>
      <vt:lpstr>DEMO</vt:lpstr>
      <vt:lpstr>RESULTS AND VALIDATION</vt:lpstr>
      <vt:lpstr>RESULTS AND VALIDATION</vt:lpstr>
      <vt:lpstr>RESULTS AND VALIDATION</vt:lpstr>
      <vt:lpstr>CONCLUSION</vt:lpstr>
      <vt:lpstr>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21</cp:revision>
  <dcterms:created xsi:type="dcterms:W3CDTF">2023-06-13T18:23:34Z</dcterms:created>
  <dcterms:modified xsi:type="dcterms:W3CDTF">2024-04-15T16:33:45Z</dcterms:modified>
</cp:coreProperties>
</file>