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1" r:id="rId1"/>
  </p:sldMasterIdLst>
  <p:sldIdLst>
    <p:sldId id="275" r:id="rId2"/>
    <p:sldId id="257" r:id="rId3"/>
    <p:sldId id="273" r:id="rId4"/>
    <p:sldId id="268" r:id="rId5"/>
    <p:sldId id="259" r:id="rId6"/>
    <p:sldId id="258" r:id="rId7"/>
    <p:sldId id="263" r:id="rId8"/>
    <p:sldId id="274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-61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Downloads\IMG-20220828-WA0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6313" y="489569"/>
            <a:ext cx="1099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Bangladesh University Of Engineering &amp; Technology</a:t>
            </a:r>
          </a:p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Department Of Electrical &amp; Electronic Engineering</a:t>
            </a: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5" y="489569"/>
            <a:ext cx="1144887" cy="8742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983" y="1582341"/>
            <a:ext cx="1104019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gerian" pitchFamily="82" charset="0"/>
              </a:rPr>
              <a:t>			            						    </a:t>
            </a:r>
            <a:r>
              <a:rPr lang="en-US" sz="3200" b="1" dirty="0">
                <a:latin typeface="Algerian" pitchFamily="82" charset="0"/>
              </a:rPr>
              <a:t>EEE 306</a:t>
            </a:r>
          </a:p>
          <a:p>
            <a:pPr algn="ctr"/>
            <a:r>
              <a:rPr lang="en-US" sz="3200" b="1" dirty="0">
                <a:solidFill>
                  <a:srgbClr val="FFC000"/>
                </a:solidFill>
                <a:latin typeface="Algerian" pitchFamily="82" charset="0"/>
              </a:rPr>
              <a:t>Project Presentation On</a:t>
            </a:r>
          </a:p>
          <a:p>
            <a:pPr algn="ctr"/>
            <a:r>
              <a:rPr lang="en-US" sz="3200" b="1" u="sng" dirty="0">
                <a:solidFill>
                  <a:srgbClr val="002060"/>
                </a:solidFill>
                <a:latin typeface="Algerian" pitchFamily="82" charset="0"/>
              </a:rPr>
              <a:t>Wind Power Plant Simulation Using Simulink</a:t>
            </a:r>
          </a:p>
          <a:p>
            <a:pPr algn="ctr"/>
            <a:r>
              <a:rPr lang="en-US" sz="2800" b="1" dirty="0">
                <a:solidFill>
                  <a:srgbClr val="66FF33"/>
                </a:solidFill>
                <a:latin typeface="Algerian" pitchFamily="82" charset="0"/>
              </a:rPr>
              <a:t>Level-3 Term-1</a:t>
            </a:r>
          </a:p>
          <a:p>
            <a:pPr algn="ctr"/>
            <a:endParaRPr lang="en-US" sz="2800" b="1" dirty="0">
              <a:latin typeface="Algerian" pitchFamily="82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lgerian" pitchFamily="82" charset="0"/>
              </a:rPr>
              <a:t>			</a:t>
            </a:r>
          </a:p>
          <a:p>
            <a:endParaRPr lang="en-US" dirty="0"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0900" y="3894146"/>
            <a:ext cx="75472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</a:rPr>
              <a:t>Submitted by-</a:t>
            </a: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</a:rPr>
              <a:t>						</a:t>
            </a:r>
            <a:r>
              <a:rPr lang="en-US" sz="2800" b="1" dirty="0">
                <a:latin typeface="Algerian" pitchFamily="82" charset="0"/>
              </a:rPr>
              <a:t>K.M. </a:t>
            </a:r>
            <a:r>
              <a:rPr lang="en-US" sz="2800" b="1" dirty="0" err="1">
                <a:latin typeface="Algerian" pitchFamily="82" charset="0"/>
              </a:rPr>
              <a:t>Zulfikar</a:t>
            </a:r>
            <a:r>
              <a:rPr lang="en-US" sz="2800" b="1" dirty="0">
                <a:latin typeface="Algerian" pitchFamily="82" charset="0"/>
              </a:rPr>
              <a:t> </a:t>
            </a:r>
            <a:r>
              <a:rPr lang="en-US" sz="2800" b="1" dirty="0" err="1">
                <a:latin typeface="Algerian" pitchFamily="82" charset="0"/>
              </a:rPr>
              <a:t>Sadik</a:t>
            </a:r>
            <a:endParaRPr lang="en-US" sz="2800" b="1" dirty="0">
              <a:latin typeface="Algerian" pitchFamily="82" charset="0"/>
            </a:endParaRPr>
          </a:p>
          <a:p>
            <a:r>
              <a:rPr lang="en-US" sz="2800" b="1" dirty="0">
                <a:latin typeface="Algerian" pitchFamily="82" charset="0"/>
              </a:rPr>
              <a:t>						          </a:t>
            </a:r>
            <a:r>
              <a:rPr lang="en-US" sz="2800" b="1" dirty="0" err="1">
                <a:latin typeface="Algerian" pitchFamily="82" charset="0"/>
              </a:rPr>
              <a:t>Rudra</a:t>
            </a:r>
            <a:r>
              <a:rPr lang="en-US" sz="2800" b="1" dirty="0">
                <a:latin typeface="Algerian" pitchFamily="82" charset="0"/>
              </a:rPr>
              <a:t> Roy</a:t>
            </a:r>
          </a:p>
          <a:p>
            <a:r>
              <a:rPr lang="en-US" sz="2800" b="1" dirty="0">
                <a:latin typeface="Algerian" pitchFamily="82" charset="0"/>
              </a:rPr>
              <a:t>					</a:t>
            </a:r>
            <a:r>
              <a:rPr lang="en-US" sz="2800" b="1" dirty="0" err="1">
                <a:latin typeface="Algerian" pitchFamily="82" charset="0"/>
              </a:rPr>
              <a:t>Tanjima</a:t>
            </a:r>
            <a:r>
              <a:rPr lang="en-US" sz="2800" b="1" dirty="0">
                <a:latin typeface="Algerian" pitchFamily="82" charset="0"/>
              </a:rPr>
              <a:t> </a:t>
            </a:r>
            <a:r>
              <a:rPr lang="en-US" sz="2800" b="1" dirty="0" err="1">
                <a:latin typeface="Algerian" pitchFamily="82" charset="0"/>
              </a:rPr>
              <a:t>Tabassum</a:t>
            </a:r>
            <a:r>
              <a:rPr lang="en-US" sz="2800" b="1" dirty="0">
                <a:latin typeface="Algerian" pitchFamily="82" charset="0"/>
              </a:rPr>
              <a:t> </a:t>
            </a:r>
            <a:r>
              <a:rPr lang="en-US" sz="2800" b="1" dirty="0" err="1">
                <a:latin typeface="Algerian" pitchFamily="82" charset="0"/>
              </a:rPr>
              <a:t>Shoshi</a:t>
            </a:r>
            <a:endParaRPr lang="en-US" sz="2800" b="1" dirty="0">
              <a:latin typeface="Algerian" pitchFamily="82" charset="0"/>
            </a:endParaRPr>
          </a:p>
          <a:p>
            <a:r>
              <a:rPr lang="en-US" sz="2800" b="1" dirty="0">
                <a:latin typeface="Algerian" pitchFamily="82" charset="0"/>
              </a:rPr>
              <a:t>						 </a:t>
            </a:r>
            <a:r>
              <a:rPr lang="en-US" sz="2800" b="1" dirty="0" err="1">
                <a:latin typeface="Algerian" pitchFamily="82" charset="0"/>
              </a:rPr>
              <a:t>Farhat</a:t>
            </a:r>
            <a:r>
              <a:rPr lang="en-US" sz="2800" b="1" dirty="0">
                <a:latin typeface="Algerian" pitchFamily="82" charset="0"/>
              </a:rPr>
              <a:t> </a:t>
            </a:r>
            <a:r>
              <a:rPr lang="en-US" sz="2800" b="1" dirty="0" err="1">
                <a:latin typeface="Algerian" pitchFamily="82" charset="0"/>
              </a:rPr>
              <a:t>Yesmin</a:t>
            </a:r>
            <a:r>
              <a:rPr lang="en-US" sz="2800" b="1" dirty="0">
                <a:latin typeface="Algerian" pitchFamily="82" charset="0"/>
              </a:rPr>
              <a:t> </a:t>
            </a:r>
            <a:r>
              <a:rPr lang="en-US" sz="2800" b="1" dirty="0" err="1">
                <a:latin typeface="Algerian" pitchFamily="82" charset="0"/>
              </a:rPr>
              <a:t>Prio</a:t>
            </a:r>
            <a:endParaRPr lang="en-US" sz="2800" b="1" dirty="0">
              <a:latin typeface="Algerian" pitchFamily="82" charset="0"/>
            </a:endParaRPr>
          </a:p>
          <a:p>
            <a:r>
              <a:rPr lang="en-US" sz="2800" b="1" dirty="0">
                <a:latin typeface="Algerian" pitchFamily="82" charset="0"/>
              </a:rPr>
              <a:t>						 </a:t>
            </a:r>
            <a:r>
              <a:rPr lang="en-US" sz="2800" b="1" dirty="0" err="1">
                <a:latin typeface="Algerian" pitchFamily="82" charset="0"/>
              </a:rPr>
              <a:t>Yeasmin</a:t>
            </a:r>
            <a:r>
              <a:rPr lang="en-US" sz="2800" b="1" dirty="0">
                <a:latin typeface="Algerian" pitchFamily="82" charset="0"/>
              </a:rPr>
              <a:t> </a:t>
            </a:r>
            <a:r>
              <a:rPr lang="en-US" sz="2800" b="1" dirty="0" err="1">
                <a:latin typeface="Algerian" pitchFamily="82" charset="0"/>
              </a:rPr>
              <a:t>Jahan</a:t>
            </a:r>
            <a:r>
              <a:rPr lang="en-US" sz="2800" b="1" dirty="0">
                <a:latin typeface="Algerian" pitchFamily="82" charset="0"/>
              </a:rPr>
              <a:t> Rima</a:t>
            </a: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</a:rPr>
              <a:t>						 </a:t>
            </a:r>
          </a:p>
          <a:p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3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9363" y="394683"/>
            <a:ext cx="646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lgerian" pitchFamily="82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latin typeface="Algerian" pitchFamily="82" charset="0"/>
              </a:rPr>
              <a:t>Windspeed</a:t>
            </a:r>
            <a:r>
              <a:rPr lang="en-US" sz="3200" b="1" u="sng" dirty="0">
                <a:solidFill>
                  <a:srgbClr val="002060"/>
                </a:solidFill>
                <a:latin typeface="Algerian" pitchFamily="82" charset="0"/>
              </a:rPr>
              <a:t> vs Time graph</a:t>
            </a:r>
          </a:p>
        </p:txBody>
      </p:sp>
      <p:pic>
        <p:nvPicPr>
          <p:cNvPr id="1026" name="Picture 2" descr="C:\Users\hp\Downloads\windspe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72812"/>
            <a:ext cx="10464800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75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27318" y="318542"/>
            <a:ext cx="5721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lgerian" pitchFamily="82" charset="0"/>
              </a:rPr>
              <a:t> </a:t>
            </a:r>
            <a:r>
              <a:rPr lang="en-US" sz="2800" b="1" u="sng" dirty="0">
                <a:solidFill>
                  <a:srgbClr val="002060"/>
                </a:solidFill>
                <a:latin typeface="Algerian" pitchFamily="82" charset="0"/>
              </a:rPr>
              <a:t>Real Power vs Time graph</a:t>
            </a:r>
          </a:p>
        </p:txBody>
      </p:sp>
      <p:pic>
        <p:nvPicPr>
          <p:cNvPr id="2050" name="Picture 2" descr="C:\Users\hp\Downloads\realpowe_windturb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6" y="1169563"/>
            <a:ext cx="10597399" cy="542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7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5764" y="237278"/>
            <a:ext cx="570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lgerian" pitchFamily="82" charset="0"/>
              </a:rPr>
              <a:t> </a:t>
            </a:r>
            <a:r>
              <a:rPr lang="en-US" sz="3200" b="1" u="sng" dirty="0">
                <a:solidFill>
                  <a:srgbClr val="002060"/>
                </a:solidFill>
                <a:latin typeface="Algerian" pitchFamily="82" charset="0"/>
              </a:rPr>
              <a:t>Electric Torque graph</a:t>
            </a:r>
          </a:p>
        </p:txBody>
      </p:sp>
      <p:pic>
        <p:nvPicPr>
          <p:cNvPr id="3074" name="Picture 2" descr="C:\Users\hp\Downloads\tor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351230"/>
            <a:ext cx="10118642" cy="519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02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377" y="405118"/>
            <a:ext cx="462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lgerian" pitchFamily="82" charset="0"/>
              </a:rPr>
              <a:t> </a:t>
            </a:r>
            <a:r>
              <a:rPr lang="en-US" sz="3200" b="1" u="sng" dirty="0">
                <a:solidFill>
                  <a:srgbClr val="002060"/>
                </a:solidFill>
                <a:latin typeface="Algerian" pitchFamily="82" charset="0"/>
              </a:rPr>
              <a:t>Efficiency graph</a:t>
            </a:r>
          </a:p>
        </p:txBody>
      </p:sp>
      <p:pic>
        <p:nvPicPr>
          <p:cNvPr id="4098" name="Picture 2" descr="C:\Users\hp\Downloads\wind_effici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78" y="1636295"/>
            <a:ext cx="9758583" cy="497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5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3631" y="396778"/>
            <a:ext cx="619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Algerian" pitchFamily="82" charset="0"/>
              </a:rPr>
              <a:t>Limitations of the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1" y="1323704"/>
            <a:ext cx="10842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plant protection unit for the system has not been integrated in the model.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transient phases have been seen in the graphs which couldn’t be mitigated.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rather simple grid model has been used to demonstrate the project.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control the plant in overloaded condition has not been projected.</a:t>
            </a:r>
          </a:p>
        </p:txBody>
      </p:sp>
    </p:spTree>
    <p:extLst>
      <p:ext uri="{BB962C8B-B14F-4D97-AF65-F5344CB8AC3E}">
        <p14:creationId xmlns:p14="http://schemas.microsoft.com/office/powerpoint/2010/main" val="66924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1110" y="1307627"/>
            <a:ext cx="4681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Algerian" pitchFamily="82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736" y="2568173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Despite having some discrepancies with real-life wind turbine systems, our main objectives to observe different characteristics of a wind turbine with varying speed have been fulfilled. We observed our desired curves and matched them with our theoretical knowledge. A lot has been learnt by us about Simulink and Wind Systems by performing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51127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18"/>
            <a:ext cx="12192000" cy="697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17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9045" y="586595"/>
            <a:ext cx="283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002060"/>
                </a:solidFill>
                <a:latin typeface="Algerian" pitchFamily="82" charset="0"/>
              </a:rPr>
              <a:t>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6709" y="1348791"/>
            <a:ext cx="89524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Making a wind turbine model (Induction Generator Type) using Simulink.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Varying the wind speed to observe the change in different characteristics of the turbine such as Power, Torque, Efficiency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Plotting the various characteristics with varying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Finding the maximum efficiency which can be extracted from the turbine (Betz limit).</a:t>
            </a:r>
          </a:p>
        </p:txBody>
      </p:sp>
    </p:spTree>
    <p:extLst>
      <p:ext uri="{BB962C8B-B14F-4D97-AF65-F5344CB8AC3E}">
        <p14:creationId xmlns:p14="http://schemas.microsoft.com/office/powerpoint/2010/main" val="15777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7"/>
    </mc:Choice>
    <mc:Fallback xmlns="">
      <p:transition spd="slow" advTm="194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7463" y="374470"/>
            <a:ext cx="313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002060"/>
                </a:solidFill>
                <a:latin typeface="Algerian" pitchFamily="82" charset="0"/>
                <a:cs typeface="Arial" panose="020B0604020202020204" pitchFamily="34" charset="0"/>
              </a:rPr>
              <a:t>Introduction</a:t>
            </a:r>
            <a:r>
              <a:rPr lang="en-US" sz="2800" b="1" i="1" u="sng" dirty="0">
                <a:solidFill>
                  <a:srgbClr val="002060"/>
                </a:solidFill>
                <a:latin typeface="Algerian" pitchFamily="8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7645" y="1067815"/>
            <a:ext cx="114343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dirty="0"/>
              <a:t>What is Wind power?</a:t>
            </a:r>
          </a:p>
          <a:p>
            <a:r>
              <a:rPr lang="en-US" sz="2800" b="1" dirty="0"/>
              <a:t>-</a:t>
            </a:r>
            <a:r>
              <a:rPr lang="en-US" sz="2800" dirty="0"/>
              <a:t> The use of wind to provide mechanical power through wind turbines to turn electric generators for electric power.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/>
              <a:t>Why wind turbines?</a:t>
            </a:r>
          </a:p>
          <a:p>
            <a:r>
              <a:rPr lang="en-US" sz="2800" dirty="0"/>
              <a:t> -To harness this natural resource in the best possible way wind turbines are designed.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/>
              <a:t>Most common type turbine</a:t>
            </a:r>
          </a:p>
          <a:p>
            <a:r>
              <a:rPr lang="en-US" sz="2800" dirty="0"/>
              <a:t>-All the wind turbines used today are usually horizontal-axis machines with 3 bladed rotor spinning in a vertical plane. </a:t>
            </a:r>
          </a:p>
        </p:txBody>
      </p:sp>
    </p:spTree>
    <p:extLst>
      <p:ext uri="{BB962C8B-B14F-4D97-AF65-F5344CB8AC3E}">
        <p14:creationId xmlns:p14="http://schemas.microsoft.com/office/powerpoint/2010/main" val="35685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7"/>
    </mc:Choice>
    <mc:Fallback xmlns="">
      <p:transition spd="slow" advTm="194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2007" y="357029"/>
            <a:ext cx="9198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002060"/>
                </a:solidFill>
                <a:latin typeface="Algerian" pitchFamily="82" charset="0"/>
              </a:rPr>
              <a:t>Internal Structure of a Wind Turbine: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491" y="1091821"/>
            <a:ext cx="40670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Wind energy is used to    rotate these blades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Converts kinetic energy of the wind into mechanical    		  energy.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mechanical energy is then converted to electrical energy using a 		generator.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1828801" y="1931159"/>
            <a:ext cx="382137" cy="532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828801" y="3723308"/>
            <a:ext cx="382137" cy="655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2" descr="Major components of a typical horizontal axis, three-bladed, upwind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C:\Users\hp\Downloads\Major-components-of-a-typical-horizontal-axis-three-bladed-upwind-wind-turb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948" y="1760091"/>
            <a:ext cx="47815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04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9335" y="1175865"/>
            <a:ext cx="4941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002060"/>
                </a:solidFill>
                <a:latin typeface="Algerian" pitchFamily="82" charset="0"/>
              </a:rPr>
              <a:t>Principal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6995" y="1917448"/>
            <a:ext cx="79441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 Turbine Induction Generator</a:t>
            </a:r>
            <a:r>
              <a:rPr lang="bn-IN" sz="2400" dirty="0"/>
              <a:t> </a:t>
            </a:r>
            <a:r>
              <a:rPr lang="en-US" sz="2400" dirty="0"/>
              <a:t>(Phasor Type) of 1.5</a:t>
            </a:r>
            <a:r>
              <a:rPr lang="bn-IN" sz="2400" dirty="0"/>
              <a:t> </a:t>
            </a:r>
            <a:r>
              <a:rPr lang="en-US" sz="2400" dirty="0"/>
              <a:t>MW base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Three</a:t>
            </a:r>
            <a:r>
              <a:rPr lang="bn-IN" sz="2400" dirty="0"/>
              <a:t>-</a:t>
            </a:r>
            <a:r>
              <a:rPr lang="en-US" sz="2400" dirty="0"/>
              <a:t>Phase Grid and Three-Phase Transformer.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Capacitor Bank and Grounding Resistor.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Ramp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 measurement block and Power (Phasor)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blocks like gain, scope, display etc. for data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MATLAB function block for calculating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913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67202" y="344048"/>
            <a:ext cx="3178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2060"/>
                </a:solidFill>
                <a:latin typeface="Algerian" pitchFamily="82" charset="0"/>
                <a:cs typeface="Arial" panose="020B0604020202020204" pitchFamily="34" charset="0"/>
              </a:rPr>
              <a:t>Simulink Model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3181" y="5445121"/>
            <a:ext cx="802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Fig: Simulink Model of a 1.5</a:t>
            </a:r>
            <a:r>
              <a:rPr lang="bn-IN" b="1" dirty="0"/>
              <a:t> </a:t>
            </a:r>
            <a:r>
              <a:rPr lang="en-US" b="1" dirty="0"/>
              <a:t>MW Wind Turbine Induction Generator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5" y="917668"/>
            <a:ext cx="11382103" cy="42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"/>
    </mc:Choice>
    <mc:Fallback xmlns="">
      <p:transition spd="slow" advTm="15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86" y="139341"/>
            <a:ext cx="9731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002060"/>
                </a:solidFill>
                <a:latin typeface="Algerian" pitchFamily="82" charset="0"/>
              </a:rPr>
              <a:t>Inside Wind Turbine Induction Generator: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78" y="1216559"/>
            <a:ext cx="7184572" cy="2828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2635" y="3890776"/>
            <a:ext cx="6496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002060"/>
                </a:solidFill>
                <a:latin typeface="Algerian" pitchFamily="82" charset="0"/>
              </a:rPr>
              <a:t>Inside Wind Turbine: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1" y="4475551"/>
            <a:ext cx="7741920" cy="21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3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6"/>
    </mc:Choice>
    <mc:Fallback xmlns="">
      <p:transition spd="slow" advTm="82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3986" y="371500"/>
            <a:ext cx="51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002060"/>
                </a:solidFill>
                <a:latin typeface="Algerian" pitchFamily="82" charset="0"/>
              </a:rPr>
              <a:t>Mathematical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2183" y="1417411"/>
                <a:ext cx="4397829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Wind Power,</a:t>
                </a:r>
                <a:r>
                  <a:rPr lang="en-US" sz="24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bn-I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x-non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none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𝞺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x-non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83" y="1417411"/>
                <a:ext cx="4397829" cy="613886"/>
              </a:xfrm>
              <a:prstGeom prst="rect">
                <a:avLst/>
              </a:prstGeom>
              <a:blipFill rotWithShape="1">
                <a:blip r:embed="rId2"/>
                <a:stretch>
                  <a:fillRect l="-2219" b="-1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93283" y="1467926"/>
                <a:ext cx="4189775" cy="1477328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x-none" i="1">
                        <a:latin typeface="Cambria Math" panose="02040503050406030204" pitchFamily="18" charset="0"/>
                      </a:rPr>
                      <m:t>𝞺</m:t>
                    </m:r>
                  </m:oMath>
                </a14:m>
                <a:r>
                  <a:rPr lang="en-US" dirty="0"/>
                  <a:t> = Density of air</a:t>
                </a:r>
              </a:p>
              <a:p>
                <a:r>
                  <a:rPr lang="en-US" dirty="0"/>
                  <a:t>	Area swept by rotor blade,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; where </a:t>
                </a:r>
              </a:p>
              <a:p>
                <a:r>
                  <a:rPr lang="en-US" dirty="0"/>
                  <a:t>	r = rotor blade radius</a:t>
                </a:r>
              </a:p>
              <a:p>
                <a:r>
                  <a:rPr lang="en-US" dirty="0"/>
                  <a:t>       </a:t>
                </a:r>
                <a:r>
                  <a:rPr lang="en-US" b="1" dirty="0"/>
                  <a:t>v </a:t>
                </a:r>
                <a:r>
                  <a:rPr lang="en-US" dirty="0"/>
                  <a:t>= speed of wind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283" y="1467926"/>
                <a:ext cx="4189775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1164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12182" y="2031299"/>
                <a:ext cx="5192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Let, output electrical power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66FF33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82" y="2031299"/>
                <a:ext cx="519227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8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2183" y="2492962"/>
                <a:ext cx="2699656" cy="66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Efficiency </a:t>
                </a:r>
                <a:r>
                  <a:rPr lang="en-US" sz="2400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x-none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x-none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rgbClr val="66FF33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83" y="2492962"/>
                <a:ext cx="2699656" cy="662104"/>
              </a:xfrm>
              <a:prstGeom prst="rect">
                <a:avLst/>
              </a:prstGeom>
              <a:blipFill rotWithShape="1">
                <a:blip r:embed="rId5"/>
                <a:stretch>
                  <a:fillRect l="-361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12183" y="3276306"/>
            <a:ext cx="1000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*Maximum achievable efficiency from a wind turbine is </a:t>
            </a:r>
            <a:r>
              <a:rPr lang="en-US" sz="2000" dirty="0">
                <a:solidFill>
                  <a:srgbClr val="FF0000"/>
                </a:solidFill>
              </a:rPr>
              <a:t>59.3 % </a:t>
            </a:r>
            <a:r>
              <a:rPr lang="en-US" sz="2000" dirty="0"/>
              <a:t>which is known as </a:t>
            </a:r>
            <a:r>
              <a:rPr lang="en-US" sz="2000" dirty="0">
                <a:solidFill>
                  <a:srgbClr val="FF0000"/>
                </a:solidFill>
              </a:rPr>
              <a:t>Betz Limit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53" y="4899408"/>
            <a:ext cx="6466115" cy="1714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2726" y="4068413"/>
            <a:ext cx="11505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rgbClr val="002060"/>
                </a:solidFill>
                <a:latin typeface="Algerian" pitchFamily="82" charset="0"/>
              </a:rPr>
              <a:t>MATLAB Function to calculate efficiency for different rotor-swept areas </a:t>
            </a:r>
          </a:p>
        </p:txBody>
      </p:sp>
    </p:spTree>
    <p:extLst>
      <p:ext uri="{BB962C8B-B14F-4D97-AF65-F5344CB8AC3E}">
        <p14:creationId xmlns:p14="http://schemas.microsoft.com/office/powerpoint/2010/main" val="41816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1796" y="876893"/>
            <a:ext cx="470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002060"/>
                </a:solidFill>
                <a:latin typeface="Algerian" pitchFamily="82" charset="0"/>
              </a:rPr>
              <a:t>Workflow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6966" y="2118956"/>
            <a:ext cx="1924593" cy="13234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Simulink Model Of Wind Turbine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87832" y="2314227"/>
            <a:ext cx="966651" cy="3744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5446" y="2209072"/>
            <a:ext cx="3762103" cy="10156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 speed and creating logic for cut-in and cut-out speeds of turbine.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743009" y="2304356"/>
            <a:ext cx="966651" cy="3744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40287" y="2239847"/>
            <a:ext cx="2725784" cy="10156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 MATLAB  function to calculate efficiency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9896955" y="3580812"/>
            <a:ext cx="777580" cy="5007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57021" y="4343266"/>
            <a:ext cx="2743201" cy="16312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real power vs time graph, efficiency vs time graph and other graphs</a:t>
            </a:r>
          </a:p>
        </p:txBody>
      </p:sp>
      <p:sp>
        <p:nvSpPr>
          <p:cNvPr id="14" name="Right Arrow 13"/>
          <p:cNvSpPr/>
          <p:nvPr/>
        </p:nvSpPr>
        <p:spPr>
          <a:xfrm rot="10800000">
            <a:off x="6946711" y="4663863"/>
            <a:ext cx="1551223" cy="3744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62478" y="4343267"/>
            <a:ext cx="2268039" cy="13234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output graphs with theoretical knowledge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2417" y="4189379"/>
            <a:ext cx="2360023" cy="13234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limitations and ways to improve the model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3164884" y="4630517"/>
            <a:ext cx="1284285" cy="3744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1279</TotalTime>
  <Words>461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</dc:creator>
  <cp:lastModifiedBy>hp</cp:lastModifiedBy>
  <cp:revision>89</cp:revision>
  <dcterms:created xsi:type="dcterms:W3CDTF">2021-06-19T15:56:09Z</dcterms:created>
  <dcterms:modified xsi:type="dcterms:W3CDTF">2025-09-26T14:02:29Z</dcterms:modified>
</cp:coreProperties>
</file>