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ormorant Garamond Bold Italics" charset="1" panose="00000800000000000000"/>
      <p:regular r:id="rId23"/>
    </p:embeddedFont>
    <p:embeddedFont>
      <p:font typeface="Century Gothic Paneuropean Bold" charset="1" panose="020B0702020202020204"/>
      <p:regular r:id="rId24"/>
    </p:embeddedFont>
    <p:embeddedFont>
      <p:font typeface="Century Gothic Paneuropean" charset="1" panose="020B0502020202020204"/>
      <p:regular r:id="rId25"/>
    </p:embeddedFont>
    <p:embeddedFont>
      <p:font typeface="Cormorant Garamond" charset="1" panose="00000500000000000000"/>
      <p:regular r:id="rId26"/>
    </p:embeddedFont>
    <p:embeddedFont>
      <p:font typeface="Aileron Bold Italics" charset="1" panose="00000800000000000000"/>
      <p:regular r:id="rId27"/>
    </p:embeddedFont>
    <p:embeddedFont>
      <p:font typeface="Aileron Bold" charset="1" panose="00000800000000000000"/>
      <p:regular r:id="rId28"/>
    </p:embeddedFont>
    <p:embeddedFont>
      <p:font typeface="Aileron" charset="1" panose="00000500000000000000"/>
      <p:regular r:id="rId29"/>
    </p:embeddedFont>
    <p:embeddedFont>
      <p:font typeface="Century Gothic Paneuropean Bold Italics" charset="1" panose="020B070202020209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3457" cy="7911134"/>
          </a:xfrm>
          <a:custGeom>
            <a:avLst/>
            <a:gdLst/>
            <a:ahLst/>
            <a:cxnLst/>
            <a:rect r="r" b="b" t="t" l="l"/>
            <a:pathLst>
              <a:path h="7911134" w="4143457">
                <a:moveTo>
                  <a:pt x="0" y="0"/>
                </a:moveTo>
                <a:lnTo>
                  <a:pt x="4143457" y="0"/>
                </a:lnTo>
                <a:lnTo>
                  <a:pt x="4143457" y="7911134"/>
                </a:lnTo>
                <a:lnTo>
                  <a:pt x="0" y="7911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564" y="614085"/>
            <a:ext cx="1381026" cy="1175159"/>
          </a:xfrm>
          <a:custGeom>
            <a:avLst/>
            <a:gdLst/>
            <a:ahLst/>
            <a:cxnLst/>
            <a:rect r="r" b="b" t="t" l="l"/>
            <a:pathLst>
              <a:path h="1175159" w="1381026">
                <a:moveTo>
                  <a:pt x="0" y="0"/>
                </a:moveTo>
                <a:lnTo>
                  <a:pt x="1381026" y="0"/>
                </a:lnTo>
                <a:lnTo>
                  <a:pt x="1381026" y="1175159"/>
                </a:lnTo>
                <a:lnTo>
                  <a:pt x="0" y="1175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36370" y="5001393"/>
            <a:ext cx="13615260" cy="313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07"/>
              </a:lnSpc>
            </a:pPr>
            <a:r>
              <a:rPr lang="en-US" b="true" sz="12007" i="true">
                <a:solidFill>
                  <a:srgbClr val="0070C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Credit Card Fraud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6370" y="8160321"/>
            <a:ext cx="1361526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559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Research Using Unsupervised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36370" y="8776970"/>
            <a:ext cx="1361526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55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Prepared By: 22CE008 (Project ID: PRJ2024074)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55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Under Supervision of: Dr. Mrugendra Rahevar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7252" y="-1764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525274" y="393197"/>
            <a:ext cx="625881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CHARUSAT, CSPIT- 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2749" y="3667410"/>
            <a:ext cx="13615260" cy="11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08"/>
              </a:lnSpc>
            </a:pPr>
            <a:r>
              <a:rPr lang="en-US" b="true" sz="8508" i="true">
                <a:solidFill>
                  <a:srgbClr val="0070C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CE363 : PROJECT - III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3374" y="1241874"/>
            <a:ext cx="1027717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 &amp; P U. Patel Department of Computer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34475" y="2534303"/>
            <a:ext cx="0" cy="6460490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340386" y="2693890"/>
            <a:ext cx="8653314" cy="5840987"/>
          </a:xfrm>
          <a:custGeom>
            <a:avLst/>
            <a:gdLst/>
            <a:ahLst/>
            <a:cxnLst/>
            <a:rect r="r" b="b" t="t" l="l"/>
            <a:pathLst>
              <a:path h="5840987" w="8653314">
                <a:moveTo>
                  <a:pt x="0" y="0"/>
                </a:moveTo>
                <a:lnTo>
                  <a:pt x="8653314" y="0"/>
                </a:lnTo>
                <a:lnTo>
                  <a:pt x="8653314" y="5840988"/>
                </a:lnTo>
                <a:lnTo>
                  <a:pt x="0" y="584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7236" y="620048"/>
            <a:ext cx="1240126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K-Means Clustering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4373" y="2531745"/>
            <a:ext cx="8115300" cy="677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Metrics: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Silhouette Score: 0.313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Observations: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Formed two clusters with moderate performance.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Overlap near cluster boundaries indicates challenges in separation.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Noise and outliers reduced accuracy in distinguishing fraudulent transactions.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Summary: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Moderate performance; centroid-based clustering struggles with noisy, overlapping data distributions.</a:t>
            </a:r>
          </a:p>
          <a:p>
            <a:pPr algn="l">
              <a:lnSpc>
                <a:spcPts val="38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34475" y="2534303"/>
            <a:ext cx="0" cy="6460490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505950" y="2931330"/>
            <a:ext cx="8536795" cy="4951341"/>
          </a:xfrm>
          <a:custGeom>
            <a:avLst/>
            <a:gdLst/>
            <a:ahLst/>
            <a:cxnLst/>
            <a:rect r="r" b="b" t="t" l="l"/>
            <a:pathLst>
              <a:path h="4951341" w="8536795">
                <a:moveTo>
                  <a:pt x="0" y="0"/>
                </a:moveTo>
                <a:lnTo>
                  <a:pt x="8536795" y="0"/>
                </a:lnTo>
                <a:lnTo>
                  <a:pt x="8536795" y="4951341"/>
                </a:lnTo>
                <a:lnTo>
                  <a:pt x="0" y="4951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32319" y="695131"/>
            <a:ext cx="1240126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DBSCAN Clustering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9455" y="2439053"/>
            <a:ext cx="8115300" cy="655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Metrics: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Silhouette Score: 0.855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Adjusted Rand Index: 0.141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Davies-Bouldin Index: 2.284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Noise Points: 12</a:t>
            </a:r>
          </a:p>
          <a:p>
            <a:pPr algn="l">
              <a:lnSpc>
                <a:spcPts val="3519"/>
              </a:lnSpc>
            </a:pPr>
          </a:p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Observations: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Formed distinct, cohesive, and well-separated clusters.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Effectively excluded noise points (-1 cluster).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ARI misalignment reflects intrinsic data characteristics.</a:t>
            </a:r>
          </a:p>
          <a:p>
            <a:pPr algn="l">
              <a:lnSpc>
                <a:spcPts val="3519"/>
              </a:lnSpc>
            </a:pPr>
          </a:p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Summary: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DBSCAN </a:t>
            </a: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excelled in handling noise and outliers, showcasing robust clustering performance.</a:t>
            </a:r>
          </a:p>
          <a:p>
            <a:pPr algn="l">
              <a:lnSpc>
                <a:spcPts val="351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34475" y="2534303"/>
            <a:ext cx="0" cy="6460490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669504" y="3166773"/>
            <a:ext cx="8355310" cy="4898300"/>
          </a:xfrm>
          <a:custGeom>
            <a:avLst/>
            <a:gdLst/>
            <a:ahLst/>
            <a:cxnLst/>
            <a:rect r="r" b="b" t="t" l="l"/>
            <a:pathLst>
              <a:path h="4898300" w="8355310">
                <a:moveTo>
                  <a:pt x="0" y="0"/>
                </a:moveTo>
                <a:lnTo>
                  <a:pt x="8355310" y="0"/>
                </a:lnTo>
                <a:lnTo>
                  <a:pt x="8355310" y="4898301"/>
                </a:lnTo>
                <a:lnTo>
                  <a:pt x="0" y="4898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5427" y="695131"/>
            <a:ext cx="1412815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Gaussian Mixture Model (GMM)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9455" y="2877203"/>
            <a:ext cx="8115300" cy="567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Metrics: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Silhouette Score: 0.046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Adjusted Rand Index: -0.000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Davies-Bouldin Index: 4.587</a:t>
            </a:r>
          </a:p>
          <a:p>
            <a:pPr algn="l">
              <a:lnSpc>
                <a:spcPts val="3519"/>
              </a:lnSpc>
            </a:pPr>
          </a:p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Observations: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</a:t>
            </a: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 cluster distinction with significant overlap.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High DBI reflects weak separation between clusters.</a:t>
            </a:r>
          </a:p>
          <a:p>
            <a:pPr algn="l">
              <a:lnSpc>
                <a:spcPts val="3519"/>
              </a:lnSpc>
            </a:pPr>
          </a:p>
          <a:p>
            <a:pPr algn="l">
              <a:lnSpc>
                <a:spcPts val="3519"/>
              </a:lnSpc>
            </a:pPr>
            <a:r>
              <a:rPr lang="en-US" sz="21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Summary: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GMM strugg</a:t>
            </a:r>
            <a:r>
              <a:rPr lang="en-US" sz="21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led with overlapping distributions; Gaussian assumptions were unsuitable for the dataset.</a:t>
            </a:r>
          </a:p>
          <a:p>
            <a:pPr algn="l">
              <a:lnSpc>
                <a:spcPts val="351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419374" y="1793977"/>
          <a:ext cx="16224959" cy="7715250"/>
        </p:xfrm>
        <a:graphic>
          <a:graphicData uri="http://schemas.openxmlformats.org/drawingml/2006/table">
            <a:tbl>
              <a:tblPr/>
              <a:tblGrid>
                <a:gridCol w="4056240"/>
                <a:gridCol w="4056240"/>
                <a:gridCol w="4056240"/>
                <a:gridCol w="4056240"/>
              </a:tblGrid>
              <a:tr h="11185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K-Means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DBSCAN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GMM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Silhouette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0.855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Adjusted Rand Index (ARI)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N/A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0.141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Davies-Bouldin Index (DBI)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N/A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2.284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4.587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5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Noise Handling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Good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Poor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48615"/>
            <a:ext cx="1685614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Comparative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820" y="2029482"/>
            <a:ext cx="9061142" cy="696301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567157"/>
            <a:ext cx="1685614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Comparative Analysis</a:t>
            </a:r>
          </a:p>
        </p:txBody>
      </p:sp>
      <p:sp>
        <p:nvSpPr>
          <p:cNvPr name="AutoShape 4" id="4"/>
          <p:cNvSpPr/>
          <p:nvPr/>
        </p:nvSpPr>
        <p:spPr>
          <a:xfrm>
            <a:off x="8764755" y="2784577"/>
            <a:ext cx="0" cy="5452825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011176" y="2025196"/>
            <a:ext cx="9112578" cy="69715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34475" y="2534303"/>
            <a:ext cx="9525" cy="6884035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605427" y="695131"/>
            <a:ext cx="1412815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Summary of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7700" y="2381903"/>
            <a:ext cx="8115300" cy="725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DBSCAN: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</a:t>
            </a: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est clustering performance, excelling in handling noise and outliers.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High Silhouette Score (0.855) and average DBI (2.284).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K-M</a:t>
            </a: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eans: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Moderate perf</a:t>
            </a: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ormance, suitable for low-noise datasets.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Struggled with boundary points and noise.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2399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GMM: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Poor performanc</a:t>
            </a: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 on overlapping distributions.</a:t>
            </a:r>
          </a:p>
          <a:p>
            <a:pPr algn="l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Limited by its assumption of Gaussian clusters.</a:t>
            </a: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15475" y="2983347"/>
            <a:ext cx="7589796" cy="5871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sz="2916" b="true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CONCLUSION:</a:t>
            </a:r>
          </a:p>
          <a:p>
            <a:pPr algn="l">
              <a:lnSpc>
                <a:spcPts val="4666"/>
              </a:lnSpc>
            </a:pPr>
          </a:p>
          <a:p>
            <a:pPr algn="l" marL="629650" indent="-314825" lvl="1">
              <a:lnSpc>
                <a:spcPts val="4666"/>
              </a:lnSpc>
              <a:buFont typeface="Arial"/>
              <a:buChar char="•"/>
            </a:pPr>
            <a:r>
              <a:rPr lang="en-US" sz="2916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DBSCAN is the most suitable method for this dataset and similar fraud detection tasks.</a:t>
            </a:r>
          </a:p>
          <a:p>
            <a:pPr algn="l" marL="629650" indent="-314825" lvl="1">
              <a:lnSpc>
                <a:spcPts val="4666"/>
              </a:lnSpc>
              <a:buFont typeface="Arial"/>
              <a:buChar char="•"/>
            </a:pPr>
            <a:r>
              <a:rPr lang="en-US" sz="2916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</a:t>
            </a:r>
            <a:r>
              <a:rPr lang="en-US" sz="2916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further optimization it can be done through feature engineering or hybrid clustering approaches for enhanced results.</a:t>
            </a:r>
          </a:p>
          <a:p>
            <a:pPr algn="l">
              <a:lnSpc>
                <a:spcPts val="4666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5423" y="695131"/>
            <a:ext cx="1412815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6734" y="2439986"/>
            <a:ext cx="16334532" cy="6386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2485" indent="-576242" lvl="1">
              <a:lnSpc>
                <a:spcPts val="8540"/>
              </a:lnSpc>
              <a:buFont typeface="Arial"/>
              <a:buChar char="•"/>
            </a:pP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Explore hybrid models combining supervised and unsupervised learning.</a:t>
            </a:r>
          </a:p>
          <a:p>
            <a:pPr algn="l" marL="1152485" indent="-576242" lvl="1">
              <a:lnSpc>
                <a:spcPts val="8540"/>
              </a:lnSpc>
              <a:buFont typeface="Arial"/>
              <a:buChar char="•"/>
            </a:pP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Tes</a:t>
            </a: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 alg</a:t>
            </a: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orithms on larger and more complex datasets.</a:t>
            </a:r>
          </a:p>
          <a:p>
            <a:pPr algn="l" marL="1152485" indent="-576242" lvl="1">
              <a:lnSpc>
                <a:spcPts val="8540"/>
              </a:lnSpc>
              <a:buFont typeface="Arial"/>
              <a:buChar char="•"/>
            </a:pP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Develop </a:t>
            </a: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real-tim</a:t>
            </a:r>
            <a:r>
              <a:rPr lang="en-US" sz="5338">
                <a:solidFill>
                  <a:srgbClr val="2E2F1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 fraud detection systems using DBSCAN.</a:t>
            </a:r>
          </a:p>
          <a:p>
            <a:pPr algn="l">
              <a:lnSpc>
                <a:spcPts val="854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387816" cy="10287000"/>
          </a:xfrm>
          <a:custGeom>
            <a:avLst/>
            <a:gdLst/>
            <a:ahLst/>
            <a:cxnLst/>
            <a:rect r="r" b="b" t="t" l="l"/>
            <a:pathLst>
              <a:path h="10287000" w="5387816">
                <a:moveTo>
                  <a:pt x="0" y="0"/>
                </a:moveTo>
                <a:lnTo>
                  <a:pt x="5387816" y="0"/>
                </a:lnTo>
                <a:lnTo>
                  <a:pt x="53878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423720" y="2690658"/>
            <a:ext cx="3911429" cy="7480023"/>
          </a:xfrm>
          <a:custGeom>
            <a:avLst/>
            <a:gdLst/>
            <a:ahLst/>
            <a:cxnLst/>
            <a:rect r="r" b="b" t="t" l="l"/>
            <a:pathLst>
              <a:path h="7480023" w="3911429">
                <a:moveTo>
                  <a:pt x="3911429" y="7480023"/>
                </a:moveTo>
                <a:lnTo>
                  <a:pt x="0" y="7480023"/>
                </a:lnTo>
                <a:lnTo>
                  <a:pt x="0" y="0"/>
                </a:lnTo>
                <a:lnTo>
                  <a:pt x="3911429" y="0"/>
                </a:lnTo>
                <a:lnTo>
                  <a:pt x="3911429" y="74800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34430" y="3302058"/>
            <a:ext cx="13245005" cy="2272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525"/>
              </a:lnSpc>
            </a:pPr>
            <a:r>
              <a:rPr lang="en-US" b="true" sz="13232" i="true">
                <a:solidFill>
                  <a:srgbClr val="F6F8F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901365"/>
            <a:ext cx="842787" cy="84278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029902"/>
            <a:ext cx="842787" cy="8427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158439"/>
            <a:ext cx="842787" cy="8427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7286976"/>
            <a:ext cx="842787" cy="84278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51880" y="4044240"/>
            <a:ext cx="842787" cy="8427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51880" y="5172777"/>
            <a:ext cx="842787" cy="84278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07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251880" y="6301314"/>
            <a:ext cx="842787" cy="84278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08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251880" y="7429851"/>
            <a:ext cx="842787" cy="84278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09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>
            <a:off x="9144000" y="3901365"/>
            <a:ext cx="0" cy="5356935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906" y="-32848"/>
            <a:ext cx="2337326" cy="4462675"/>
          </a:xfrm>
          <a:custGeom>
            <a:avLst/>
            <a:gdLst/>
            <a:ahLst/>
            <a:cxnLst/>
            <a:rect r="r" b="b" t="t" l="l"/>
            <a:pathLst>
              <a:path h="4462675" w="2337326">
                <a:moveTo>
                  <a:pt x="0" y="0"/>
                </a:moveTo>
                <a:lnTo>
                  <a:pt x="2337327" y="0"/>
                </a:lnTo>
                <a:lnTo>
                  <a:pt x="2337327" y="4462675"/>
                </a:lnTo>
                <a:lnTo>
                  <a:pt x="0" y="4462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182835" y="1495466"/>
            <a:ext cx="11920475" cy="19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  <a:spcBef>
                <a:spcPct val="0"/>
              </a:spcBef>
            </a:pPr>
            <a:r>
              <a:rPr lang="en-US" b="true" sz="11598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Agenda Overview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79904" y="4027484"/>
            <a:ext cx="495508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Introduction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79904" y="5156021"/>
            <a:ext cx="495508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Research Defination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79904" y="6279970"/>
            <a:ext cx="665759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Scope and Objectives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79904" y="7403920"/>
            <a:ext cx="495508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Literature Review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79904" y="8529884"/>
            <a:ext cx="495508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 Overview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01951" y="4158611"/>
            <a:ext cx="495621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Comparative Study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303084" y="5287148"/>
            <a:ext cx="495621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Methodology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303084" y="6415543"/>
            <a:ext cx="495621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Comparative Analysis</a:t>
            </a:r>
          </a:p>
        </p:txBody>
      </p:sp>
      <p:sp>
        <p:nvSpPr>
          <p:cNvPr name="Freeform 37" id="37"/>
          <p:cNvSpPr/>
          <p:nvPr/>
        </p:nvSpPr>
        <p:spPr>
          <a:xfrm flipH="true" flipV="false" rot="0">
            <a:off x="15932913" y="-32848"/>
            <a:ext cx="2337326" cy="4462675"/>
          </a:xfrm>
          <a:custGeom>
            <a:avLst/>
            <a:gdLst/>
            <a:ahLst/>
            <a:cxnLst/>
            <a:rect r="r" b="b" t="t" l="l"/>
            <a:pathLst>
              <a:path h="4462675" w="2337326">
                <a:moveTo>
                  <a:pt x="2337326" y="0"/>
                </a:moveTo>
                <a:lnTo>
                  <a:pt x="0" y="0"/>
                </a:lnTo>
                <a:lnTo>
                  <a:pt x="0" y="4462675"/>
                </a:lnTo>
                <a:lnTo>
                  <a:pt x="2337326" y="4462675"/>
                </a:lnTo>
                <a:lnTo>
                  <a:pt x="23373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028700" y="8415513"/>
            <a:ext cx="842787" cy="84278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05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301951" y="7534697"/>
            <a:ext cx="495508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Summay of Findings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1251880" y="8415513"/>
            <a:ext cx="842787" cy="842787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F11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6F8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10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2303084" y="8529884"/>
            <a:ext cx="495508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36987" y="743352"/>
            <a:ext cx="4166886" cy="4114800"/>
          </a:xfrm>
          <a:custGeom>
            <a:avLst/>
            <a:gdLst/>
            <a:ahLst/>
            <a:cxnLst/>
            <a:rect r="r" b="b" t="t" l="l"/>
            <a:pathLst>
              <a:path h="4114800" w="4166886">
                <a:moveTo>
                  <a:pt x="0" y="0"/>
                </a:moveTo>
                <a:lnTo>
                  <a:pt x="4166886" y="0"/>
                </a:lnTo>
                <a:lnTo>
                  <a:pt x="4166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36987" y="5489048"/>
            <a:ext cx="4166886" cy="4114800"/>
          </a:xfrm>
          <a:custGeom>
            <a:avLst/>
            <a:gdLst/>
            <a:ahLst/>
            <a:cxnLst/>
            <a:rect r="r" b="b" t="t" l="l"/>
            <a:pathLst>
              <a:path h="4114800" w="4166886">
                <a:moveTo>
                  <a:pt x="0" y="0"/>
                </a:moveTo>
                <a:lnTo>
                  <a:pt x="4166886" y="0"/>
                </a:lnTo>
                <a:lnTo>
                  <a:pt x="4166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8615"/>
            <a:ext cx="975079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6972" y="1763503"/>
            <a:ext cx="10973727" cy="8129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b="true" sz="3099">
                <a:solidFill>
                  <a:srgbClr val="2E2F11"/>
                </a:solidFill>
                <a:latin typeface="Aileron Bold"/>
                <a:ea typeface="Aileron Bold"/>
                <a:cs typeface="Aileron Bold"/>
                <a:sym typeface="Aileron Bold"/>
              </a:rPr>
              <a:t>Fraud in Financial Transactions:</a:t>
            </a:r>
            <a:r>
              <a:rPr lang="en-US" sz="3099">
                <a:solidFill>
                  <a:srgbClr val="2E2F11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3099">
                <a:solidFill>
                  <a:srgbClr val="2E2F11"/>
                </a:solidFill>
                <a:latin typeface="Aileron"/>
                <a:ea typeface="Aileron"/>
                <a:cs typeface="Aileron"/>
                <a:sym typeface="Aileron"/>
              </a:rPr>
              <a:t>Fraudulent activities in credit card transactions have become a major concern, resulting in billions of rupees in annual losses worldwide.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b="true" sz="3099">
                <a:solidFill>
                  <a:srgbClr val="2E2F11"/>
                </a:solidFill>
                <a:latin typeface="Aileron Bold"/>
                <a:ea typeface="Aileron Bold"/>
                <a:cs typeface="Aileron Bold"/>
                <a:sym typeface="Aileron Bold"/>
              </a:rPr>
              <a:t>Dynamic Nature of Fraud: </a:t>
            </a:r>
            <a:r>
              <a:rPr lang="en-US" sz="3099">
                <a:solidFill>
                  <a:srgbClr val="2E2F11"/>
                </a:solidFill>
                <a:latin typeface="Aileron"/>
                <a:ea typeface="Aileron"/>
                <a:cs typeface="Aileron"/>
                <a:sym typeface="Aileron"/>
              </a:rPr>
              <a:t>Fraudsters continuously evolve their methods, making traditional rule-based detection systems increasingly ineffective.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b="true" sz="3099">
                <a:solidFill>
                  <a:srgbClr val="2E2F11"/>
                </a:solidFill>
                <a:latin typeface="Aileron Bold"/>
                <a:ea typeface="Aileron Bold"/>
                <a:cs typeface="Aileron Bold"/>
                <a:sym typeface="Aileron Bold"/>
              </a:rPr>
              <a:t>The Need for Advanced Techniques: </a:t>
            </a:r>
            <a:r>
              <a:rPr lang="en-US" sz="3099">
                <a:solidFill>
                  <a:srgbClr val="2E2F11"/>
                </a:solidFill>
                <a:latin typeface="Aileron"/>
                <a:ea typeface="Aileron"/>
                <a:cs typeface="Aileron"/>
                <a:sym typeface="Aileron"/>
              </a:rPr>
              <a:t>Supervised learning methods require labelled data, which may not always be available or updated frequently enough.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b="true" sz="3099">
                <a:solidFill>
                  <a:srgbClr val="2E2F11"/>
                </a:solidFill>
                <a:latin typeface="Aileron Bold"/>
                <a:ea typeface="Aileron Bold"/>
                <a:cs typeface="Aileron Bold"/>
                <a:sym typeface="Aileron Bold"/>
              </a:rPr>
              <a:t>Unsupervised Learning Approach: </a:t>
            </a:r>
            <a:r>
              <a:rPr lang="en-US" sz="3099">
                <a:solidFill>
                  <a:srgbClr val="2E2F11"/>
                </a:solidFill>
                <a:latin typeface="Aileron"/>
                <a:ea typeface="Aileron"/>
                <a:cs typeface="Aileron"/>
                <a:sym typeface="Aileron"/>
              </a:rPr>
              <a:t>This project leverages clustering algorithms—DBSCAN, GMM, and K-means—to identify anomalies (potential fraud) in a real-world, unlabeled dataset.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292" y="-41325"/>
            <a:ext cx="2149983" cy="4114800"/>
          </a:xfrm>
          <a:custGeom>
            <a:avLst/>
            <a:gdLst/>
            <a:ahLst/>
            <a:cxnLst/>
            <a:rect r="r" b="b" t="t" l="l"/>
            <a:pathLst>
              <a:path h="4114800" w="2149983">
                <a:moveTo>
                  <a:pt x="0" y="0"/>
                </a:moveTo>
                <a:lnTo>
                  <a:pt x="2149983" y="0"/>
                </a:lnTo>
                <a:lnTo>
                  <a:pt x="21499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53106" y="54560"/>
            <a:ext cx="7949080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39"/>
              </a:lnSpc>
              <a:spcBef>
                <a:spcPct val="0"/>
              </a:spcBef>
            </a:pPr>
            <a:r>
              <a:rPr lang="en-US" b="true" sz="8099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Research Definition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4635" y="1616116"/>
            <a:ext cx="15944665" cy="1671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7"/>
              </a:lnSpc>
            </a:pPr>
            <a:r>
              <a:rPr lang="en-US" b="true" sz="3191" i="true">
                <a:solidFill>
                  <a:srgbClr val="2E2F11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Exploring the application of unsupervised learning algorithms—DBSCAN, GMM, and K-means—to detect fraudulent credit card transactions.</a:t>
            </a:r>
          </a:p>
          <a:p>
            <a:pPr algn="ctr" marL="0" indent="0" lvl="0">
              <a:lnSpc>
                <a:spcPts val="446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62848" y="4102050"/>
            <a:ext cx="16283273" cy="612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1" indent="-410205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Fraudulent transactions represent a small portion of all transactions.</a:t>
            </a:r>
          </a:p>
          <a:p>
            <a:pPr algn="l" marL="820411" indent="-410205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Fraud patterns vary and adapt over time.</a:t>
            </a:r>
          </a:p>
          <a:p>
            <a:pPr algn="l" marL="820411" indent="-410205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Manual detection is time-consuming and not feasible for real-time applications.</a:t>
            </a:r>
          </a:p>
          <a:p>
            <a:pPr algn="l" marL="820411" indent="-410205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Need for adaptive and scalable systems for real-time fraud detection.</a:t>
            </a:r>
          </a:p>
          <a:p>
            <a:pPr algn="l" marL="0" indent="0" lvl="0">
              <a:lnSpc>
                <a:spcPts val="60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62848" y="3188685"/>
            <a:ext cx="16283273" cy="75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 b="true">
                <a:solidFill>
                  <a:srgbClr val="2E312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Description: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292" y="-41325"/>
            <a:ext cx="2149983" cy="4114800"/>
          </a:xfrm>
          <a:custGeom>
            <a:avLst/>
            <a:gdLst/>
            <a:ahLst/>
            <a:cxnLst/>
            <a:rect r="r" b="b" t="t" l="l"/>
            <a:pathLst>
              <a:path h="4114800" w="2149983">
                <a:moveTo>
                  <a:pt x="0" y="0"/>
                </a:moveTo>
                <a:lnTo>
                  <a:pt x="2149983" y="0"/>
                </a:lnTo>
                <a:lnTo>
                  <a:pt x="21499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4055" y="260031"/>
            <a:ext cx="12405198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39"/>
              </a:lnSpc>
              <a:spcBef>
                <a:spcPct val="0"/>
              </a:spcBef>
            </a:pPr>
            <a:r>
              <a:rPr lang="en-US" b="true" sz="8099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Scope and 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4321" y="2250525"/>
            <a:ext cx="1594466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 i="true">
                <a:solidFill>
                  <a:srgbClr val="2E2F11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Scope: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4321" y="3042935"/>
            <a:ext cx="16283273" cy="128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5279"/>
              </a:lnSpc>
              <a:buFont typeface="Arial"/>
              <a:buChar char="•"/>
            </a:pPr>
            <a:r>
              <a:rPr lang="en-US" sz="32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Using clustering algorithms to detect anomalies in a highly imbalanced dataset of credit card transactions.</a:t>
            </a:r>
          </a:p>
        </p:txBody>
      </p:sp>
      <p:sp>
        <p:nvSpPr>
          <p:cNvPr name="AutoShape 6" id="6"/>
          <p:cNvSpPr/>
          <p:nvPr/>
        </p:nvSpPr>
        <p:spPr>
          <a:xfrm>
            <a:off x="1674321" y="4736766"/>
            <a:ext cx="16283273" cy="0"/>
          </a:xfrm>
          <a:prstGeom prst="line">
            <a:avLst/>
          </a:prstGeom>
          <a:ln cap="flat" w="19050">
            <a:solidFill>
              <a:srgbClr val="0070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69237" y="5989076"/>
            <a:ext cx="16283273" cy="261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5279"/>
              </a:lnSpc>
              <a:buFont typeface="Arial"/>
              <a:buChar char="•"/>
            </a:pPr>
            <a:r>
              <a:rPr lang="en-US" sz="32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Implement DBSCAN, GMM, and K-means on a credit card transaction dataset.</a:t>
            </a:r>
          </a:p>
          <a:p>
            <a:pPr algn="l" marL="712464" indent="-356232" lvl="1">
              <a:lnSpc>
                <a:spcPts val="5279"/>
              </a:lnSpc>
              <a:buFont typeface="Arial"/>
              <a:buChar char="•"/>
            </a:pPr>
            <a:r>
              <a:rPr lang="en-US" sz="32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Evaluate clustering performance using metrics like silhouette score.</a:t>
            </a:r>
          </a:p>
          <a:p>
            <a:pPr algn="l" marL="712464" indent="-356232" lvl="1">
              <a:lnSpc>
                <a:spcPts val="5279"/>
              </a:lnSpc>
              <a:buFont typeface="Arial"/>
              <a:buChar char="•"/>
            </a:pPr>
            <a:r>
              <a:rPr lang="en-US" sz="32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Identify the most effective model for real-time fraud detection.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4321" y="5019675"/>
            <a:ext cx="16283273" cy="65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499" i="true">
                <a:solidFill>
                  <a:srgbClr val="2E312B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Objectives: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292" y="-41325"/>
            <a:ext cx="2149983" cy="4114800"/>
          </a:xfrm>
          <a:custGeom>
            <a:avLst/>
            <a:gdLst/>
            <a:ahLst/>
            <a:cxnLst/>
            <a:rect r="r" b="b" t="t" l="l"/>
            <a:pathLst>
              <a:path h="4114800" w="2149983">
                <a:moveTo>
                  <a:pt x="0" y="0"/>
                </a:moveTo>
                <a:lnTo>
                  <a:pt x="2149983" y="0"/>
                </a:lnTo>
                <a:lnTo>
                  <a:pt x="21499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18443" y="98589"/>
            <a:ext cx="12405198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39"/>
              </a:lnSpc>
              <a:spcBef>
                <a:spcPct val="0"/>
              </a:spcBef>
            </a:pPr>
            <a:r>
              <a:rPr lang="en-US" b="true" sz="8099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Literature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4321" y="2269575"/>
            <a:ext cx="15944665" cy="58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87"/>
              </a:lnSpc>
              <a:spcBef>
                <a:spcPct val="0"/>
              </a:spcBef>
            </a:pPr>
            <a:r>
              <a:rPr lang="en-US" b="true" sz="3491" i="true">
                <a:solidFill>
                  <a:srgbClr val="2E2F11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Key Algorithms Explored: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4321" y="3871610"/>
            <a:ext cx="16283273" cy="122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Identifies dense regions and labels low-density points as noise.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Effective in detecting isolated fraudulent transactions.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4321" y="3217260"/>
            <a:ext cx="16283273" cy="59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099" b="true">
                <a:solidFill>
                  <a:srgbClr val="2E312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DBSCAN (Density-Based Spatial Clustering of Applications with Noise):</a:t>
            </a:r>
          </a:p>
        </p:txBody>
      </p:sp>
      <p:sp>
        <p:nvSpPr>
          <p:cNvPr name="AutoShape 7" id="7"/>
          <p:cNvSpPr/>
          <p:nvPr/>
        </p:nvSpPr>
        <p:spPr>
          <a:xfrm>
            <a:off x="1674321" y="5457206"/>
            <a:ext cx="16283273" cy="0"/>
          </a:xfrm>
          <a:prstGeom prst="line">
            <a:avLst/>
          </a:prstGeom>
          <a:ln cap="flat" w="19050">
            <a:solidFill>
              <a:srgbClr val="0070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74321" y="6216735"/>
            <a:ext cx="16283273" cy="122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a probabilistic approach to model clusters with different shapes.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Suitable for overlapping clusters where fraud patterns are less distinct.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4321" y="5542931"/>
            <a:ext cx="16283273" cy="59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099" b="true">
                <a:solidFill>
                  <a:srgbClr val="2E312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Gaussian Mixture Model (GMM):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679406" y="7802332"/>
            <a:ext cx="16283273" cy="0"/>
          </a:xfrm>
          <a:prstGeom prst="line">
            <a:avLst/>
          </a:prstGeom>
          <a:ln cap="flat" w="19050">
            <a:solidFill>
              <a:srgbClr val="0070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727037" y="8539141"/>
            <a:ext cx="16283273" cy="122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Groups data into K predefined clusters by minimizing within-cluster variance.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Serves as a baseline, though limited by its assumption of spherical clusters.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7037" y="7865337"/>
            <a:ext cx="16283273" cy="59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099" b="true">
                <a:solidFill>
                  <a:srgbClr val="2E312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K-means: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240126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9455" y="2632177"/>
            <a:ext cx="7743825" cy="6426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87" indent="-431793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Source: Transactions by European cardholders (September 2013)</a:t>
            </a:r>
          </a:p>
          <a:p>
            <a:pPr algn="l" marL="863587" indent="-431793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Total Transactions: 284,807</a:t>
            </a:r>
          </a:p>
          <a:p>
            <a:pPr algn="l" marL="863587" indent="-431793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F11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Fraudulent Transactions: 492 (0.172% of all transactions)</a:t>
            </a:r>
          </a:p>
          <a:p>
            <a:pPr algn="l" marL="0" indent="0" lvl="0">
              <a:lnSpc>
                <a:spcPts val="639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8764755" y="2784577"/>
            <a:ext cx="0" cy="5452825"/>
          </a:xfrm>
          <a:prstGeom prst="line">
            <a:avLst/>
          </a:prstGeom>
          <a:ln cap="flat" w="19050">
            <a:solidFill>
              <a:srgbClr val="2E2F1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42535" y="-217852"/>
            <a:ext cx="8402611" cy="104433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292" y="-41325"/>
            <a:ext cx="2149983" cy="4114800"/>
          </a:xfrm>
          <a:custGeom>
            <a:avLst/>
            <a:gdLst/>
            <a:ahLst/>
            <a:cxnLst/>
            <a:rect r="r" b="b" t="t" l="l"/>
            <a:pathLst>
              <a:path h="4114800" w="2149983">
                <a:moveTo>
                  <a:pt x="0" y="0"/>
                </a:moveTo>
                <a:lnTo>
                  <a:pt x="2149983" y="0"/>
                </a:lnTo>
                <a:lnTo>
                  <a:pt x="21499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103691" y="2534391"/>
          <a:ext cx="14942375" cy="6466329"/>
        </p:xfrm>
        <a:graphic>
          <a:graphicData uri="http://schemas.openxmlformats.org/drawingml/2006/table">
            <a:tbl>
              <a:tblPr/>
              <a:tblGrid>
                <a:gridCol w="4980792"/>
                <a:gridCol w="4980792"/>
                <a:gridCol w="4980792"/>
              </a:tblGrid>
              <a:tr h="127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b="true" sz="3699" i="true">
                          <a:solidFill>
                            <a:srgbClr val="000000"/>
                          </a:solidFill>
                          <a:latin typeface="Century Gothic Paneuropean Bold Italics"/>
                          <a:ea typeface="Century Gothic Paneuropean Bold Italics"/>
                          <a:cs typeface="Century Gothic Paneuropean Bold Italics"/>
                          <a:sym typeface="Century Gothic Paneuropean Bold Italics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b="true" sz="3699" i="true">
                          <a:solidFill>
                            <a:srgbClr val="000000"/>
                          </a:solidFill>
                          <a:latin typeface="Century Gothic Paneuropean Bold Italics"/>
                          <a:ea typeface="Century Gothic Paneuropean Bold Italics"/>
                          <a:cs typeface="Century Gothic Paneuropean Bold Italics"/>
                          <a:sym typeface="Century Gothic Paneuropean Bold Italics"/>
                        </a:rPr>
                        <a:t>Strengths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b="true" sz="3699" i="true">
                          <a:solidFill>
                            <a:srgbClr val="000000"/>
                          </a:solidFill>
                          <a:latin typeface="Century Gothic Paneuropean Bold Italics"/>
                          <a:ea typeface="Century Gothic Paneuropean Bold Italics"/>
                          <a:cs typeface="Century Gothic Paneuropean Bold Italics"/>
                          <a:sym typeface="Century Gothic Paneuropean Bold Italics"/>
                        </a:rPr>
                        <a:t>Weaknesses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38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b="true" sz="3699" i="true">
                          <a:solidFill>
                            <a:srgbClr val="000000"/>
                          </a:solidFill>
                          <a:latin typeface="Century Gothic Paneuropean Bold Italics"/>
                          <a:ea typeface="Century Gothic Paneuropean Bold Italics"/>
                          <a:cs typeface="Century Gothic Paneuropean Bold Italics"/>
                          <a:sym typeface="Century Gothic Paneuropean Bold Italics"/>
                        </a:rPr>
                        <a:t>DBSCAN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Detects noise effectively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Sensitive to ε and minPts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b="true" sz="3699" i="true">
                          <a:solidFill>
                            <a:srgbClr val="000000"/>
                          </a:solidFill>
                          <a:latin typeface="Century Gothic Paneuropean Bold Italics"/>
                          <a:ea typeface="Century Gothic Paneuropean Bold Italics"/>
                          <a:cs typeface="Century Gothic Paneuropean Bold Italics"/>
                          <a:sym typeface="Century Gothic Paneuropean Bold Italics"/>
                        </a:rPr>
                        <a:t>GMM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Handles overlapping clusters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Computationally expensive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38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b="true" sz="3699" i="true">
                          <a:solidFill>
                            <a:srgbClr val="000000"/>
                          </a:solidFill>
                          <a:latin typeface="Century Gothic Paneuropean Bold Italics"/>
                          <a:ea typeface="Century Gothic Paneuropean Bold Italics"/>
                          <a:cs typeface="Century Gothic Paneuropean Bold Italics"/>
                          <a:sym typeface="Century Gothic Paneuropean Bold Italics"/>
                        </a:rPr>
                        <a:t>K-means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Simple and fast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Assumes spherical clusters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618443" y="98589"/>
            <a:ext cx="12405198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39"/>
              </a:lnSpc>
              <a:spcBef>
                <a:spcPct val="0"/>
              </a:spcBef>
            </a:pPr>
            <a:r>
              <a:rPr lang="en-US" b="true" sz="8099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Comparative Study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8443" y="99213"/>
            <a:ext cx="12405198" cy="138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39"/>
              </a:lnSpc>
              <a:spcBef>
                <a:spcPct val="0"/>
              </a:spcBef>
            </a:pPr>
            <a:r>
              <a:rPr lang="en-US" b="true" sz="8099" i="true">
                <a:solidFill>
                  <a:srgbClr val="0C1FCE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3998" y="1828099"/>
            <a:ext cx="1660892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2E2F11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8702" y="2440245"/>
            <a:ext cx="16961635" cy="122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Publicly available dataset with 284,807 transactions and 31 features.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Includes both legitimate and fraudulent transactions.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98702" y="3835341"/>
            <a:ext cx="16961635" cy="0"/>
          </a:xfrm>
          <a:prstGeom prst="line">
            <a:avLst/>
          </a:prstGeom>
          <a:ln cap="flat" w="19050">
            <a:solidFill>
              <a:srgbClr val="0070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98702" y="4454467"/>
            <a:ext cx="16961635" cy="248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Standardized Time and Amount with z-scores.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Ignored Class column to ensure unsupervised learning.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Used PCA to reduce dimensions.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Handled class imbalance through evaluation metrics.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702" y="3844866"/>
            <a:ext cx="16961635" cy="6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199" b="true">
                <a:solidFill>
                  <a:srgbClr val="2E312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Preprocessing:</a:t>
            </a:r>
          </a:p>
        </p:txBody>
      </p:sp>
      <p:sp>
        <p:nvSpPr>
          <p:cNvPr name="AutoShape 8" id="8"/>
          <p:cNvSpPr/>
          <p:nvPr/>
        </p:nvSpPr>
        <p:spPr>
          <a:xfrm>
            <a:off x="1598702" y="7097338"/>
            <a:ext cx="16961635" cy="0"/>
          </a:xfrm>
          <a:prstGeom prst="line">
            <a:avLst/>
          </a:prstGeom>
          <a:ln cap="flat" w="19050">
            <a:solidFill>
              <a:srgbClr val="0070C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44994" y="7050348"/>
            <a:ext cx="16961635" cy="6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199" b="true">
                <a:solidFill>
                  <a:srgbClr val="2E312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Algorithm Implementation: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8702" y="7736149"/>
            <a:ext cx="16961635" cy="185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DBSCAN: Optimized parameters (ε, minPts).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GMM: Used Expectation-Maximization for probabilistic clustering.</a:t>
            </a:r>
          </a:p>
          <a:p>
            <a:pPr algn="l" marL="669285" indent="-334642" lvl="1">
              <a:lnSpc>
                <a:spcPts val="4959"/>
              </a:lnSpc>
              <a:buFont typeface="Arial"/>
              <a:buChar char="•"/>
            </a:pPr>
            <a:r>
              <a:rPr lang="en-US" sz="3099">
                <a:solidFill>
                  <a:srgbClr val="2E312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K-means: Experimented with different K values.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6292" y="-41325"/>
            <a:ext cx="2149983" cy="4114800"/>
          </a:xfrm>
          <a:custGeom>
            <a:avLst/>
            <a:gdLst/>
            <a:ahLst/>
            <a:cxnLst/>
            <a:rect r="r" b="b" t="t" l="l"/>
            <a:pathLst>
              <a:path h="4114800" w="2149983">
                <a:moveTo>
                  <a:pt x="0" y="0"/>
                </a:moveTo>
                <a:lnTo>
                  <a:pt x="2149983" y="0"/>
                </a:lnTo>
                <a:lnTo>
                  <a:pt x="21499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DAGWhWU0-68</dc:identifier>
  <dcterms:modified xsi:type="dcterms:W3CDTF">2011-08-01T06:04:30Z</dcterms:modified>
  <cp:revision>1</cp:revision>
  <dc:title>Credit Card Fraud Detection</dc:title>
</cp:coreProperties>
</file>