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8" r:id="rId3"/>
    <p:sldId id="259" r:id="rId4"/>
    <p:sldId id="257" r:id="rId5"/>
    <p:sldId id="260" r:id="rId6"/>
    <p:sldId id="261" r:id="rId7"/>
    <p:sldId id="262" r:id="rId8"/>
    <p:sldId id="263" r:id="rId9"/>
    <p:sldId id="264" r:id="rId10"/>
    <p:sldId id="266" r:id="rId11"/>
    <p:sldId id="265"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language used</c:v>
                </c:pt>
              </c:strCache>
            </c:strRef>
          </c:tx>
          <c:dPt>
            <c:idx val="0"/>
            <c:bubble3D val="0"/>
            <c:spPr>
              <a:solidFill>
                <a:schemeClr val="accent4">
                  <a:tint val="58000"/>
                </a:schemeClr>
              </a:solidFill>
              <a:ln w="25400">
                <a:solidFill>
                  <a:schemeClr val="lt1"/>
                </a:solidFill>
              </a:ln>
              <a:effectLst/>
              <a:sp3d contourW="25400">
                <a:contourClr>
                  <a:schemeClr val="lt1"/>
                </a:contourClr>
              </a:sp3d>
            </c:spPr>
          </c:dPt>
          <c:dPt>
            <c:idx val="1"/>
            <c:bubble3D val="0"/>
            <c:spPr>
              <a:solidFill>
                <a:schemeClr val="accent4">
                  <a:tint val="86000"/>
                </a:schemeClr>
              </a:solidFill>
              <a:ln w="25400">
                <a:solidFill>
                  <a:schemeClr val="lt1"/>
                </a:solidFill>
              </a:ln>
              <a:effectLst/>
              <a:sp3d contourW="25400">
                <a:contourClr>
                  <a:schemeClr val="lt1"/>
                </a:contourClr>
              </a:sp3d>
            </c:spPr>
          </c:dPt>
          <c:dPt>
            <c:idx val="2"/>
            <c:bubble3D val="0"/>
            <c:spPr>
              <a:solidFill>
                <a:schemeClr val="accent4">
                  <a:shade val="86000"/>
                </a:schemeClr>
              </a:solidFill>
              <a:ln w="25400">
                <a:solidFill>
                  <a:schemeClr val="lt1"/>
                </a:solidFill>
              </a:ln>
              <a:effectLst/>
              <a:sp3d contourW="25400">
                <a:contourClr>
                  <a:schemeClr val="lt1"/>
                </a:contourClr>
              </a:sp3d>
            </c:spPr>
          </c:dPt>
          <c:dPt>
            <c:idx val="3"/>
            <c:bubble3D val="0"/>
            <c:spPr>
              <a:solidFill>
                <a:schemeClr val="accent4">
                  <a:shade val="58000"/>
                </a:schemeClr>
              </a:solidFill>
              <a:ln w="25400">
                <a:solidFill>
                  <a:schemeClr val="lt1"/>
                </a:solidFill>
              </a:ln>
              <a:effectLst/>
              <a:sp3d contourW="25400">
                <a:contourClr>
                  <a:schemeClr val="lt1"/>
                </a:contourClr>
              </a:sp3d>
            </c:spPr>
          </c:dPt>
          <c:cat>
            <c:strRef>
              <c:f>Sheet1!$A$2:$A$5</c:f>
              <c:strCache>
                <c:ptCount val="4"/>
                <c:pt idx="0">
                  <c:v>Python</c:v>
                </c:pt>
                <c:pt idx="1">
                  <c:v>Html</c:v>
                </c:pt>
                <c:pt idx="2">
                  <c:v>CSS</c:v>
                </c:pt>
                <c:pt idx="3">
                  <c:v>Javascript</c:v>
                </c:pt>
              </c:strCache>
            </c:strRef>
          </c:cat>
          <c:val>
            <c:numRef>
              <c:f>Sheet1!$B$2:$B$5</c:f>
              <c:numCache>
                <c:formatCode>General</c:formatCode>
                <c:ptCount val="4"/>
                <c:pt idx="0">
                  <c:v>52.7</c:v>
                </c:pt>
                <c:pt idx="1">
                  <c:v>27.8</c:v>
                </c:pt>
                <c:pt idx="2">
                  <c:v>16</c:v>
                </c:pt>
                <c:pt idx="3">
                  <c:v>3.5</c:v>
                </c:pt>
              </c:numCache>
            </c:numRef>
          </c:val>
          <c:extLst>
            <c:ext xmlns:c16="http://schemas.microsoft.com/office/drawing/2014/chart" uri="{C3380CC4-5D6E-409C-BE32-E72D297353CC}">
              <c16:uniqueId val="{00000000-2204-AB46-A27B-20F6832288F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51635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33761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70364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55554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21916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78325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49515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36297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35713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56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8/26/23</a:t>
            </a:fld>
            <a:endParaRPr lang="en-US" dirty="0"/>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63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8/26/23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54556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F142A2A-6520-DBC4-A341-5F1EA9606E4F}"/>
              </a:ext>
            </a:extLst>
          </p:cNvPr>
          <p:cNvSpPr>
            <a:spLocks noGrp="1"/>
          </p:cNvSpPr>
          <p:nvPr>
            <p:ph type="ctrTitle"/>
          </p:nvPr>
        </p:nvSpPr>
        <p:spPr>
          <a:xfrm>
            <a:off x="2661849" y="1489165"/>
            <a:ext cx="6868301" cy="2183190"/>
          </a:xfrm>
        </p:spPr>
        <p:txBody>
          <a:bodyPr anchor="b">
            <a:normAutofit fontScale="90000"/>
          </a:bodyPr>
          <a:lstStyle/>
          <a:p>
            <a:pPr algn="ctr"/>
            <a:r>
              <a:rPr lang="en-US" dirty="0">
                <a:solidFill>
                  <a:srgbClr val="FFFFFF"/>
                </a:solidFill>
              </a:rPr>
              <a:t>EDUCATIONAL TECHNOLOGY</a:t>
            </a:r>
            <a:br>
              <a:rPr lang="en-US" dirty="0">
                <a:solidFill>
                  <a:srgbClr val="FFFFFF"/>
                </a:solidFill>
              </a:rPr>
            </a:br>
            <a:r>
              <a:rPr lang="en-US" dirty="0">
                <a:solidFill>
                  <a:srgbClr val="FFFFFF"/>
                </a:solidFill>
              </a:rPr>
              <a:t>(ED-TECH)</a:t>
            </a:r>
          </a:p>
        </p:txBody>
      </p:sp>
      <p:sp>
        <p:nvSpPr>
          <p:cNvPr id="3" name="Subtitle 2">
            <a:extLst>
              <a:ext uri="{FF2B5EF4-FFF2-40B4-BE49-F238E27FC236}">
                <a16:creationId xmlns:a16="http://schemas.microsoft.com/office/drawing/2014/main" id="{1185BFDF-E259-0A1F-068F-573B137C219C}"/>
              </a:ext>
            </a:extLst>
          </p:cNvPr>
          <p:cNvSpPr>
            <a:spLocks noGrp="1"/>
          </p:cNvSpPr>
          <p:nvPr>
            <p:ph type="subTitle" idx="1"/>
          </p:nvPr>
        </p:nvSpPr>
        <p:spPr>
          <a:xfrm>
            <a:off x="4458308" y="4545568"/>
            <a:ext cx="3295006" cy="2183191"/>
          </a:xfrm>
        </p:spPr>
        <p:txBody>
          <a:bodyPr>
            <a:noAutofit/>
          </a:bodyPr>
          <a:lstStyle/>
          <a:p>
            <a:pPr algn="ctr">
              <a:lnSpc>
                <a:spcPct val="110000"/>
              </a:lnSpc>
            </a:pPr>
            <a:r>
              <a:rPr lang="en-US" sz="1500" dirty="0">
                <a:solidFill>
                  <a:srgbClr val="FFFFFF"/>
                </a:solidFill>
              </a:rPr>
              <a:t>Team members of Quantum debuggers:</a:t>
            </a:r>
          </a:p>
          <a:p>
            <a:pPr algn="ctr">
              <a:lnSpc>
                <a:spcPct val="110000"/>
              </a:lnSpc>
            </a:pPr>
            <a:r>
              <a:rPr lang="en-US" sz="1500" dirty="0">
                <a:solidFill>
                  <a:srgbClr val="FFFFFF"/>
                </a:solidFill>
              </a:rPr>
              <a:t>RUDRIK PATEL </a:t>
            </a:r>
          </a:p>
          <a:p>
            <a:pPr algn="ctr">
              <a:lnSpc>
                <a:spcPct val="110000"/>
              </a:lnSpc>
            </a:pPr>
            <a:r>
              <a:rPr lang="en-US" sz="1500" dirty="0">
                <a:solidFill>
                  <a:srgbClr val="FFFFFF"/>
                </a:solidFill>
              </a:rPr>
              <a:t>PRINCE TADHANI</a:t>
            </a:r>
          </a:p>
          <a:p>
            <a:pPr algn="ctr">
              <a:lnSpc>
                <a:spcPct val="110000"/>
              </a:lnSpc>
            </a:pPr>
            <a:r>
              <a:rPr lang="en-US" sz="1500" dirty="0">
                <a:solidFill>
                  <a:srgbClr val="FFFFFF"/>
                </a:solidFill>
              </a:rPr>
              <a:t>YASHVI SUVARIYA</a:t>
            </a:r>
          </a:p>
          <a:p>
            <a:pPr algn="ctr">
              <a:lnSpc>
                <a:spcPct val="110000"/>
              </a:lnSpc>
            </a:pPr>
            <a:r>
              <a:rPr lang="en-US" sz="1500" dirty="0">
                <a:solidFill>
                  <a:srgbClr val="FFFFFF"/>
                </a:solidFill>
              </a:rPr>
              <a:t>KENISHA VORA</a:t>
            </a:r>
          </a:p>
          <a:p>
            <a:pPr algn="ctr">
              <a:lnSpc>
                <a:spcPct val="110000"/>
              </a:lnSpc>
            </a:pPr>
            <a:endParaRPr lang="en-US" sz="1500" dirty="0">
              <a:solidFill>
                <a:srgbClr val="FFFFFF"/>
              </a:solidFill>
            </a:endParaRPr>
          </a:p>
        </p:txBody>
      </p:sp>
      <p:cxnSp>
        <p:nvCxnSpPr>
          <p:cNvPr id="27" name="Straight Connector 26">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87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AB6A5C-46FA-EB6E-ECA9-50E3216AE394}"/>
              </a:ext>
            </a:extLst>
          </p:cNvPr>
          <p:cNvSpPr>
            <a:spLocks noGrp="1"/>
          </p:cNvSpPr>
          <p:nvPr>
            <p:ph type="title"/>
          </p:nvPr>
        </p:nvSpPr>
        <p:spPr>
          <a:xfrm>
            <a:off x="914400" y="947865"/>
            <a:ext cx="10325100" cy="1587021"/>
          </a:xfrm>
        </p:spPr>
        <p:txBody>
          <a:bodyPr anchor="b">
            <a:noAutofit/>
          </a:bodyPr>
          <a:lstStyle/>
          <a:p>
            <a:r>
              <a:rPr lang="en-US" sz="4500" b="1" dirty="0">
                <a:solidFill>
                  <a:schemeClr val="tx1"/>
                </a:solidFill>
              </a:rPr>
              <a:t>The following programming languages were utilized to create our project:</a:t>
            </a:r>
          </a:p>
        </p:txBody>
      </p:sp>
      <p:sp>
        <p:nvSpPr>
          <p:cNvPr id="3" name="Content Placeholder 2">
            <a:extLst>
              <a:ext uri="{FF2B5EF4-FFF2-40B4-BE49-F238E27FC236}">
                <a16:creationId xmlns:a16="http://schemas.microsoft.com/office/drawing/2014/main" id="{00702E64-D238-8F1A-146C-71BE07204FF7}"/>
              </a:ext>
            </a:extLst>
          </p:cNvPr>
          <p:cNvSpPr>
            <a:spLocks noGrp="1"/>
          </p:cNvSpPr>
          <p:nvPr>
            <p:ph idx="1"/>
          </p:nvPr>
        </p:nvSpPr>
        <p:spPr>
          <a:xfrm>
            <a:off x="952500" y="2813959"/>
            <a:ext cx="5262778" cy="3159001"/>
          </a:xfrm>
        </p:spPr>
        <p:txBody>
          <a:bodyPr anchor="t">
            <a:normAutofit/>
          </a:bodyPr>
          <a:lstStyle/>
          <a:p>
            <a:r>
              <a:rPr lang="en-US" b="1" dirty="0">
                <a:solidFill>
                  <a:schemeClr val="tx1"/>
                </a:solidFill>
              </a:rPr>
              <a:t>Python </a:t>
            </a:r>
          </a:p>
          <a:p>
            <a:r>
              <a:rPr lang="en-US" b="1" dirty="0">
                <a:solidFill>
                  <a:schemeClr val="tx1"/>
                </a:solidFill>
              </a:rPr>
              <a:t>Html</a:t>
            </a:r>
          </a:p>
          <a:p>
            <a:r>
              <a:rPr lang="en-US" b="1" dirty="0">
                <a:solidFill>
                  <a:schemeClr val="tx1"/>
                </a:solidFill>
              </a:rPr>
              <a:t>CSS</a:t>
            </a:r>
          </a:p>
          <a:p>
            <a:r>
              <a:rPr lang="en-US" b="1" dirty="0">
                <a:solidFill>
                  <a:schemeClr val="tx1"/>
                </a:solidFill>
              </a:rPr>
              <a:t>Java-script</a:t>
            </a:r>
          </a:p>
          <a:p>
            <a:endParaRPr lang="en-US" b="1" dirty="0">
              <a:solidFill>
                <a:schemeClr val="tx1"/>
              </a:solidFill>
            </a:endParaRPr>
          </a:p>
          <a:p>
            <a:endParaRPr lang="en-US" b="1" dirty="0">
              <a:solidFill>
                <a:schemeClr val="tx1"/>
              </a:solidFill>
            </a:endParaRPr>
          </a:p>
        </p:txBody>
      </p:sp>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A98656DD-59E9-99E6-D467-E2C884CB9231}"/>
              </a:ext>
            </a:extLst>
          </p:cNvPr>
          <p:cNvGraphicFramePr/>
          <p:nvPr>
            <p:extLst>
              <p:ext uri="{D42A27DB-BD31-4B8C-83A1-F6EECF244321}">
                <p14:modId xmlns:p14="http://schemas.microsoft.com/office/powerpoint/2010/main" val="769872164"/>
              </p:ext>
            </p:extLst>
          </p:nvPr>
        </p:nvGraphicFramePr>
        <p:xfrm>
          <a:off x="5976722" y="2845857"/>
          <a:ext cx="5262778" cy="33635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4967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4E1-CAA0-29E4-AA2D-BD88B06368E9}"/>
              </a:ext>
            </a:extLst>
          </p:cNvPr>
          <p:cNvSpPr>
            <a:spLocks noGrp="1"/>
          </p:cNvSpPr>
          <p:nvPr>
            <p:ph type="title"/>
          </p:nvPr>
        </p:nvSpPr>
        <p:spPr/>
        <p:txBody>
          <a:bodyPr>
            <a:normAutofit/>
          </a:bodyPr>
          <a:lstStyle/>
          <a:p>
            <a:r>
              <a:rPr lang="en-US" sz="5000" b="1" dirty="0">
                <a:solidFill>
                  <a:schemeClr val="tx1"/>
                </a:solidFill>
              </a:rPr>
              <a:t>Our main target:</a:t>
            </a:r>
          </a:p>
        </p:txBody>
      </p:sp>
      <p:sp>
        <p:nvSpPr>
          <p:cNvPr id="3" name="Content Placeholder 2">
            <a:extLst>
              <a:ext uri="{FF2B5EF4-FFF2-40B4-BE49-F238E27FC236}">
                <a16:creationId xmlns:a16="http://schemas.microsoft.com/office/drawing/2014/main" id="{F977A584-9AD8-1FE9-04DA-77A1211B4048}"/>
              </a:ext>
            </a:extLst>
          </p:cNvPr>
          <p:cNvSpPr>
            <a:spLocks noGrp="1"/>
          </p:cNvSpPr>
          <p:nvPr>
            <p:ph idx="1"/>
          </p:nvPr>
        </p:nvSpPr>
        <p:spPr/>
        <p:txBody>
          <a:bodyPr>
            <a:normAutofit/>
          </a:bodyPr>
          <a:lstStyle/>
          <a:p>
            <a:r>
              <a:rPr lang="en-US" sz="1800" dirty="0">
                <a:solidFill>
                  <a:schemeClr val="tx1"/>
                </a:solidFill>
              </a:rPr>
              <a:t>Managing result data is a large responsibility for both students and instructors, and our project may assist in storing prior data of results by using pdf of results.</a:t>
            </a:r>
          </a:p>
          <a:p>
            <a:r>
              <a:rPr lang="en-US" sz="1800" dirty="0">
                <a:solidFill>
                  <a:schemeClr val="tx1"/>
                </a:solidFill>
              </a:rPr>
              <a:t>As a result, universities and students can save their data on our website.</a:t>
            </a:r>
          </a:p>
          <a:p>
            <a:r>
              <a:rPr lang="en-US" sz="1800" dirty="0">
                <a:solidFill>
                  <a:schemeClr val="tx1"/>
                </a:solidFill>
              </a:rPr>
              <a:t>We give a secure and simple solution to store the result output simply by utilizing pdf.</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823920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04CB-D685-9389-2E92-403DD19A75AD}"/>
              </a:ext>
            </a:extLst>
          </p:cNvPr>
          <p:cNvSpPr>
            <a:spLocks noGrp="1"/>
          </p:cNvSpPr>
          <p:nvPr>
            <p:ph type="title"/>
          </p:nvPr>
        </p:nvSpPr>
        <p:spPr/>
        <p:txBody>
          <a:bodyPr>
            <a:normAutofit/>
          </a:bodyPr>
          <a:lstStyle/>
          <a:p>
            <a:r>
              <a:rPr lang="en-US" sz="5000" b="1" dirty="0">
                <a:solidFill>
                  <a:schemeClr val="tx1"/>
                </a:solidFill>
              </a:rPr>
              <a:t>How to access our project:</a:t>
            </a:r>
          </a:p>
        </p:txBody>
      </p:sp>
      <p:sp>
        <p:nvSpPr>
          <p:cNvPr id="3" name="Content Placeholder 2">
            <a:extLst>
              <a:ext uri="{FF2B5EF4-FFF2-40B4-BE49-F238E27FC236}">
                <a16:creationId xmlns:a16="http://schemas.microsoft.com/office/drawing/2014/main" id="{180D4FCD-BBA4-4435-166B-1D076135ECC1}"/>
              </a:ext>
            </a:extLst>
          </p:cNvPr>
          <p:cNvSpPr>
            <a:spLocks noGrp="1"/>
          </p:cNvSpPr>
          <p:nvPr>
            <p:ph idx="1"/>
          </p:nvPr>
        </p:nvSpPr>
        <p:spPr/>
        <p:txBody>
          <a:bodyPr>
            <a:normAutofit/>
          </a:bodyPr>
          <a:lstStyle/>
          <a:p>
            <a:pPr marL="457200" indent="-457200">
              <a:buFont typeface="+mj-lt"/>
              <a:buAutoNum type="arabicParenR"/>
            </a:pPr>
            <a:r>
              <a:rPr lang="en-US" sz="1800" dirty="0">
                <a:solidFill>
                  <a:schemeClr val="tx1"/>
                </a:solidFill>
              </a:rPr>
              <a:t>Choose GSEB or CBSE based on your preferences.</a:t>
            </a:r>
          </a:p>
          <a:p>
            <a:pPr marL="457200" indent="-457200">
              <a:buFont typeface="+mj-lt"/>
              <a:buAutoNum type="arabicParenR"/>
            </a:pPr>
            <a:endParaRPr lang="en-US" sz="1800" dirty="0">
              <a:solidFill>
                <a:schemeClr val="tx1"/>
              </a:solidFill>
            </a:endParaRPr>
          </a:p>
          <a:p>
            <a:pPr marL="457200" indent="-457200">
              <a:buFont typeface="+mj-lt"/>
              <a:buAutoNum type="arabicParenR"/>
            </a:pPr>
            <a:r>
              <a:rPr lang="en-US" sz="1800" dirty="0">
                <a:solidFill>
                  <a:schemeClr val="tx1"/>
                </a:solidFill>
              </a:rPr>
              <a:t>Upload the grade sheet.</a:t>
            </a:r>
          </a:p>
          <a:p>
            <a:pPr marL="457200" indent="-457200">
              <a:buFont typeface="+mj-lt"/>
              <a:buAutoNum type="arabicParenR"/>
            </a:pPr>
            <a:endParaRPr lang="en-US" sz="1800" dirty="0">
              <a:solidFill>
                <a:schemeClr val="tx1"/>
              </a:solidFill>
            </a:endParaRPr>
          </a:p>
          <a:p>
            <a:pPr marL="457200" indent="-457200">
              <a:buFont typeface="+mj-lt"/>
              <a:buAutoNum type="arabicParenR"/>
            </a:pPr>
            <a:r>
              <a:rPr lang="en-US" sz="1800" dirty="0">
                <a:solidFill>
                  <a:schemeClr val="tx1"/>
                </a:solidFill>
              </a:rPr>
              <a:t>Submit the form by clicking the Submit button.</a:t>
            </a:r>
          </a:p>
          <a:p>
            <a:pPr marL="457200" indent="-457200">
              <a:buFont typeface="+mj-lt"/>
              <a:buAutoNum type="arabicParenR"/>
            </a:pPr>
            <a:endParaRPr lang="en-US" sz="1800" dirty="0">
              <a:solidFill>
                <a:schemeClr val="tx1"/>
              </a:solidFill>
            </a:endParaRPr>
          </a:p>
          <a:p>
            <a:pPr marL="457200" indent="-457200">
              <a:buFont typeface="+mj-lt"/>
              <a:buAutoNum type="arabicParenR"/>
            </a:pPr>
            <a:r>
              <a:rPr lang="en-US" sz="1800" dirty="0">
                <a:solidFill>
                  <a:schemeClr val="tx1"/>
                </a:solidFill>
              </a:rPr>
              <a:t>You will observe markings produced within a few seconds.</a:t>
            </a:r>
          </a:p>
          <a:p>
            <a:pPr marL="457200" indent="-457200">
              <a:buFont typeface="+mj-lt"/>
              <a:buAutoNum type="arabicParenR"/>
            </a:pPr>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4104868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6D59-EF54-5E3C-1017-960B2A487022}"/>
              </a:ext>
            </a:extLst>
          </p:cNvPr>
          <p:cNvSpPr>
            <a:spLocks noGrp="1"/>
          </p:cNvSpPr>
          <p:nvPr>
            <p:ph type="title"/>
          </p:nvPr>
        </p:nvSpPr>
        <p:spPr/>
        <p:txBody>
          <a:bodyPr>
            <a:normAutofit/>
          </a:bodyPr>
          <a:lstStyle/>
          <a:p>
            <a:pPr algn="ctr"/>
            <a:r>
              <a:rPr lang="en-US" sz="6000" b="1" dirty="0">
                <a:solidFill>
                  <a:schemeClr val="tx1"/>
                </a:solidFill>
              </a:rPr>
              <a:t>Our project Output:</a:t>
            </a:r>
          </a:p>
        </p:txBody>
      </p:sp>
      <p:pic>
        <p:nvPicPr>
          <p:cNvPr id="5" name="Content Placeholder 4">
            <a:extLst>
              <a:ext uri="{FF2B5EF4-FFF2-40B4-BE49-F238E27FC236}">
                <a16:creationId xmlns:a16="http://schemas.microsoft.com/office/drawing/2014/main" id="{DEF518DF-914F-D200-8EF5-2575EFE262D5}"/>
              </a:ext>
            </a:extLst>
          </p:cNvPr>
          <p:cNvPicPr>
            <a:picLocks noGrp="1" noChangeAspect="1"/>
          </p:cNvPicPr>
          <p:nvPr>
            <p:ph idx="1"/>
          </p:nvPr>
        </p:nvPicPr>
        <p:blipFill>
          <a:blip r:embed="rId2"/>
          <a:stretch>
            <a:fillRect/>
          </a:stretch>
        </p:blipFill>
        <p:spPr>
          <a:xfrm>
            <a:off x="935262" y="2078034"/>
            <a:ext cx="3551144" cy="3903662"/>
          </a:xfrm>
        </p:spPr>
      </p:pic>
      <p:sp>
        <p:nvSpPr>
          <p:cNvPr id="6" name="TextBox 5">
            <a:extLst>
              <a:ext uri="{FF2B5EF4-FFF2-40B4-BE49-F238E27FC236}">
                <a16:creationId xmlns:a16="http://schemas.microsoft.com/office/drawing/2014/main" id="{7C26C6FD-53E7-BD70-12D6-A3B492D10690}"/>
              </a:ext>
            </a:extLst>
          </p:cNvPr>
          <p:cNvSpPr txBox="1"/>
          <p:nvPr/>
        </p:nvSpPr>
        <p:spPr>
          <a:xfrm>
            <a:off x="5075459" y="4029865"/>
            <a:ext cx="862737" cy="369332"/>
          </a:xfrm>
          <a:prstGeom prst="rect">
            <a:avLst/>
          </a:prstGeom>
          <a:noFill/>
        </p:spPr>
        <p:txBody>
          <a:bodyPr wrap="none" rtlCol="0">
            <a:spAutoFit/>
          </a:bodyPr>
          <a:lstStyle/>
          <a:p>
            <a:r>
              <a:rPr lang="en-US" dirty="0">
                <a:sym typeface="Wingdings" pitchFamily="2" charset="2"/>
              </a:rPr>
              <a:t></a:t>
            </a:r>
            <a:endParaRPr lang="en-US" dirty="0"/>
          </a:p>
        </p:txBody>
      </p:sp>
      <p:pic>
        <p:nvPicPr>
          <p:cNvPr id="8" name="Picture 7">
            <a:extLst>
              <a:ext uri="{FF2B5EF4-FFF2-40B4-BE49-F238E27FC236}">
                <a16:creationId xmlns:a16="http://schemas.microsoft.com/office/drawing/2014/main" id="{27FB92B3-CAC1-9D30-2BB7-1925C76112F4}"/>
              </a:ext>
            </a:extLst>
          </p:cNvPr>
          <p:cNvPicPr>
            <a:picLocks noChangeAspect="1"/>
          </p:cNvPicPr>
          <p:nvPr/>
        </p:nvPicPr>
        <p:blipFill>
          <a:blip r:embed="rId3"/>
          <a:stretch>
            <a:fillRect/>
          </a:stretch>
        </p:blipFill>
        <p:spPr>
          <a:xfrm>
            <a:off x="6527249" y="2078034"/>
            <a:ext cx="4716848" cy="3903663"/>
          </a:xfrm>
          <a:prstGeom prst="rect">
            <a:avLst/>
          </a:prstGeom>
        </p:spPr>
      </p:pic>
    </p:spTree>
    <p:extLst>
      <p:ext uri="{BB962C8B-B14F-4D97-AF65-F5344CB8AC3E}">
        <p14:creationId xmlns:p14="http://schemas.microsoft.com/office/powerpoint/2010/main" val="963737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3EE1-008F-64C3-1E2C-990C1ABEE1FC}"/>
              </a:ext>
            </a:extLst>
          </p:cNvPr>
          <p:cNvSpPr>
            <a:spLocks noGrp="1"/>
          </p:cNvSpPr>
          <p:nvPr>
            <p:ph type="title"/>
          </p:nvPr>
        </p:nvSpPr>
        <p:spPr>
          <a:xfrm>
            <a:off x="828494" y="2512825"/>
            <a:ext cx="10138451" cy="1832349"/>
          </a:xfrm>
        </p:spPr>
        <p:txBody>
          <a:bodyPr>
            <a:normAutofit/>
          </a:bodyPr>
          <a:lstStyle/>
          <a:p>
            <a:pPr algn="ctr"/>
            <a:r>
              <a:rPr lang="en-US" sz="6000" b="1" dirty="0">
                <a:solidFill>
                  <a:schemeClr val="tx1"/>
                </a:solidFill>
              </a:rPr>
              <a:t>Thank you</a:t>
            </a:r>
          </a:p>
        </p:txBody>
      </p:sp>
    </p:spTree>
    <p:extLst>
      <p:ext uri="{BB962C8B-B14F-4D97-AF65-F5344CB8AC3E}">
        <p14:creationId xmlns:p14="http://schemas.microsoft.com/office/powerpoint/2010/main" val="4222038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4FC4-03B9-424D-C23B-81241A0B04AA}"/>
              </a:ext>
            </a:extLst>
          </p:cNvPr>
          <p:cNvSpPr>
            <a:spLocks noGrp="1"/>
          </p:cNvSpPr>
          <p:nvPr>
            <p:ph type="title"/>
          </p:nvPr>
        </p:nvSpPr>
        <p:spPr/>
        <p:txBody>
          <a:bodyPr>
            <a:normAutofit/>
          </a:bodyPr>
          <a:lstStyle/>
          <a:p>
            <a:r>
              <a:rPr lang="en-US" sz="5000" b="1" dirty="0">
                <a:solidFill>
                  <a:schemeClr val="tx1"/>
                </a:solidFill>
              </a:rPr>
              <a:t>What is Ed-tech?</a:t>
            </a:r>
          </a:p>
        </p:txBody>
      </p:sp>
      <p:sp>
        <p:nvSpPr>
          <p:cNvPr id="3" name="Content Placeholder 2">
            <a:extLst>
              <a:ext uri="{FF2B5EF4-FFF2-40B4-BE49-F238E27FC236}">
                <a16:creationId xmlns:a16="http://schemas.microsoft.com/office/drawing/2014/main" id="{AD5E9D90-20B3-94DD-BF8D-DFAE66E5A725}"/>
              </a:ext>
            </a:extLst>
          </p:cNvPr>
          <p:cNvSpPr>
            <a:spLocks noGrp="1"/>
          </p:cNvSpPr>
          <p:nvPr>
            <p:ph idx="1"/>
          </p:nvPr>
        </p:nvSpPr>
        <p:spPr>
          <a:xfrm>
            <a:off x="849758" y="2065984"/>
            <a:ext cx="10427841" cy="4171530"/>
          </a:xfrm>
        </p:spPr>
        <p:txBody>
          <a:bodyPr>
            <a:noAutofit/>
          </a:bodyPr>
          <a:lstStyle/>
          <a:p>
            <a:r>
              <a:rPr lang="en-US" sz="1800" dirty="0">
                <a:solidFill>
                  <a:schemeClr val="tx1"/>
                </a:solidFill>
              </a:rPr>
              <a:t>EdTech combines two major domains: computer </a:t>
            </a:r>
            <a:r>
              <a:rPr lang="en-US" sz="1800" b="1" dirty="0">
                <a:solidFill>
                  <a:schemeClr val="tx1"/>
                </a:solidFill>
              </a:rPr>
              <a:t>hardware and software</a:t>
            </a:r>
            <a:r>
              <a:rPr lang="en-US" sz="1800" dirty="0">
                <a:solidFill>
                  <a:schemeClr val="tx1"/>
                </a:solidFill>
              </a:rPr>
              <a:t>, as well as </a:t>
            </a:r>
            <a:r>
              <a:rPr lang="en-US" sz="1800" b="1" dirty="0">
                <a:solidFill>
                  <a:schemeClr val="tx1"/>
                </a:solidFill>
              </a:rPr>
              <a:t>educational theory</a:t>
            </a:r>
            <a:r>
              <a:rPr lang="en-US" sz="1800" dirty="0">
                <a:solidFill>
                  <a:schemeClr val="tx1"/>
                </a:solidFill>
              </a:rPr>
              <a:t>, to assist students in learning. While it may appear convoluted, it all comes down to teaching while utilizing technology in any form - whether as a complement in the classroom or as a learning platform in and of itself.</a:t>
            </a:r>
          </a:p>
          <a:p>
            <a:r>
              <a:rPr lang="en-US" b="1" dirty="0">
                <a:solidFill>
                  <a:schemeClr val="tx1"/>
                </a:solidFill>
              </a:rPr>
              <a:t>EdTech consists of:--</a:t>
            </a:r>
          </a:p>
          <a:p>
            <a:pPr>
              <a:buFont typeface="Courier New" panose="02070309020205020404" pitchFamily="49" charset="0"/>
              <a:buChar char="o"/>
            </a:pPr>
            <a:r>
              <a:rPr lang="en-US" sz="1800" dirty="0">
                <a:solidFill>
                  <a:schemeClr val="tx1"/>
                </a:solidFill>
              </a:rPr>
              <a:t>Platforms for education</a:t>
            </a:r>
          </a:p>
          <a:p>
            <a:pPr>
              <a:buFont typeface="Courier New" panose="02070309020205020404" pitchFamily="49" charset="0"/>
              <a:buChar char="o"/>
            </a:pPr>
            <a:r>
              <a:rPr lang="en-US" sz="1800" dirty="0">
                <a:solidFill>
                  <a:schemeClr val="tx1"/>
                </a:solidFill>
              </a:rPr>
              <a:t>Management of learning systems</a:t>
            </a:r>
          </a:p>
          <a:p>
            <a:pPr>
              <a:buFont typeface="Courier New" panose="02070309020205020404" pitchFamily="49" charset="0"/>
              <a:buChar char="o"/>
            </a:pPr>
            <a:r>
              <a:rPr lang="en-US" sz="1800" dirty="0">
                <a:solidFill>
                  <a:schemeClr val="tx1"/>
                </a:solidFill>
              </a:rPr>
              <a:t>Media</a:t>
            </a:r>
          </a:p>
          <a:p>
            <a:pPr>
              <a:buFont typeface="Courier New" panose="02070309020205020404" pitchFamily="49" charset="0"/>
              <a:buChar char="o"/>
            </a:pPr>
            <a:r>
              <a:rPr lang="en-US" sz="1800" dirty="0">
                <a:solidFill>
                  <a:schemeClr val="tx1"/>
                </a:solidFill>
              </a:rPr>
              <a:t>Knowledge repositories</a:t>
            </a:r>
          </a:p>
          <a:p>
            <a:pPr>
              <a:buFont typeface="Courier New" panose="02070309020205020404" pitchFamily="49" charset="0"/>
              <a:buChar char="o"/>
            </a:pPr>
            <a:r>
              <a:rPr lang="en-US" sz="1800" dirty="0">
                <a:solidFill>
                  <a:schemeClr val="tx1"/>
                </a:solidFill>
              </a:rPr>
              <a:t>Social media tools</a:t>
            </a:r>
          </a:p>
          <a:p>
            <a:endParaRPr lang="en-US" sz="1800" dirty="0">
              <a:solidFill>
                <a:schemeClr val="tx1"/>
              </a:solidFill>
            </a:endParaRPr>
          </a:p>
        </p:txBody>
      </p:sp>
    </p:spTree>
    <p:extLst>
      <p:ext uri="{BB962C8B-B14F-4D97-AF65-F5344CB8AC3E}">
        <p14:creationId xmlns:p14="http://schemas.microsoft.com/office/powerpoint/2010/main" val="2781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6FED-9D5B-08FF-D58C-36BE129CB78B}"/>
              </a:ext>
            </a:extLst>
          </p:cNvPr>
          <p:cNvSpPr>
            <a:spLocks noGrp="1"/>
          </p:cNvSpPr>
          <p:nvPr>
            <p:ph type="title"/>
          </p:nvPr>
        </p:nvSpPr>
        <p:spPr/>
        <p:txBody>
          <a:bodyPr/>
          <a:lstStyle/>
          <a:p>
            <a:r>
              <a:rPr lang="en-US" b="1" dirty="0">
                <a:solidFill>
                  <a:schemeClr val="tx1"/>
                </a:solidFill>
              </a:rPr>
              <a:t>Benefits &amp; challenges of Ed-tech:</a:t>
            </a:r>
          </a:p>
        </p:txBody>
      </p:sp>
      <p:pic>
        <p:nvPicPr>
          <p:cNvPr id="3074" name="Picture 2" descr="What are the Edtech Challenges and its Solutions? - TatvaSoft Blog">
            <a:extLst>
              <a:ext uri="{FF2B5EF4-FFF2-40B4-BE49-F238E27FC236}">
                <a16:creationId xmlns:a16="http://schemas.microsoft.com/office/drawing/2014/main" id="{21005BCB-21DA-713C-3514-740D61576A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9238" y="1962358"/>
            <a:ext cx="6013002" cy="37429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ole of Artificial Intelligence in EduTech">
            <a:extLst>
              <a:ext uri="{FF2B5EF4-FFF2-40B4-BE49-F238E27FC236}">
                <a16:creationId xmlns:a16="http://schemas.microsoft.com/office/drawing/2014/main" id="{FD819BFC-E767-371D-A7DA-4426ABCAF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62358"/>
            <a:ext cx="3774419" cy="377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56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52A72-85AE-4898-800C-83AA48A96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50194D-DFE3-E553-648F-98CB2F754273}"/>
              </a:ext>
            </a:extLst>
          </p:cNvPr>
          <p:cNvSpPr>
            <a:spLocks noGrp="1"/>
          </p:cNvSpPr>
          <p:nvPr>
            <p:ph type="title"/>
          </p:nvPr>
        </p:nvSpPr>
        <p:spPr>
          <a:xfrm>
            <a:off x="859817" y="5368953"/>
            <a:ext cx="10407120" cy="747629"/>
          </a:xfrm>
        </p:spPr>
        <p:txBody>
          <a:bodyPr>
            <a:noAutofit/>
          </a:bodyPr>
          <a:lstStyle/>
          <a:p>
            <a:pPr>
              <a:lnSpc>
                <a:spcPct val="90000"/>
              </a:lnSpc>
            </a:pPr>
            <a:r>
              <a:rPr lang="en-US" sz="5000" b="1" dirty="0">
                <a:solidFill>
                  <a:schemeClr val="tx1"/>
                </a:solidFill>
              </a:rPr>
              <a:t>WHAT OUR PROJECT IS ABOUT?</a:t>
            </a:r>
          </a:p>
        </p:txBody>
      </p:sp>
      <p:sp>
        <p:nvSpPr>
          <p:cNvPr id="3" name="Content Placeholder 2">
            <a:extLst>
              <a:ext uri="{FF2B5EF4-FFF2-40B4-BE49-F238E27FC236}">
                <a16:creationId xmlns:a16="http://schemas.microsoft.com/office/drawing/2014/main" id="{0C259D50-B0CE-BAD1-1448-8811178FAFB6}"/>
              </a:ext>
            </a:extLst>
          </p:cNvPr>
          <p:cNvSpPr>
            <a:spLocks noGrp="1"/>
          </p:cNvSpPr>
          <p:nvPr>
            <p:ph idx="1"/>
          </p:nvPr>
        </p:nvSpPr>
        <p:spPr>
          <a:xfrm>
            <a:off x="867010" y="414340"/>
            <a:ext cx="5862403" cy="4735722"/>
          </a:xfrm>
        </p:spPr>
        <p:txBody>
          <a:bodyPr anchor="b">
            <a:normAutofit/>
          </a:bodyPr>
          <a:lstStyle/>
          <a:p>
            <a:pPr>
              <a:lnSpc>
                <a:spcPct val="110000"/>
              </a:lnSpc>
            </a:pPr>
            <a:r>
              <a:rPr lang="en-US" sz="1800" dirty="0">
                <a:solidFill>
                  <a:schemeClr val="tx1"/>
                </a:solidFill>
              </a:rPr>
              <a:t>Many organizations have struggled with data collecting and acquisition. Education was one of the most affected industries during and after COVID. And, as the number of difficulties grows, the key difficulty that many organizations face is data archiving and management.</a:t>
            </a:r>
          </a:p>
          <a:p>
            <a:pPr>
              <a:lnSpc>
                <a:spcPct val="110000"/>
              </a:lnSpc>
            </a:pPr>
            <a:endParaRPr lang="en-US" sz="1800" dirty="0">
              <a:solidFill>
                <a:schemeClr val="tx1"/>
              </a:solidFill>
            </a:endParaRPr>
          </a:p>
          <a:p>
            <a:pPr>
              <a:lnSpc>
                <a:spcPct val="110000"/>
              </a:lnSpc>
            </a:pPr>
            <a:r>
              <a:rPr lang="en-US" sz="1800" dirty="0">
                <a:solidFill>
                  <a:schemeClr val="tx1"/>
                </a:solidFill>
              </a:rPr>
              <a:t>We recognized this issue and decided to develop a system that automates the entire process of data collecting from the marksheet. It can read most GSEB and CBSE marksheets with ease and save them in the database with high accuracy and efficiency using the OCR technique.</a:t>
            </a:r>
          </a:p>
          <a:p>
            <a:pPr>
              <a:lnSpc>
                <a:spcPct val="110000"/>
              </a:lnSpc>
            </a:pPr>
            <a:endParaRPr lang="en-US" sz="1800" dirty="0">
              <a:solidFill>
                <a:schemeClr val="tx1"/>
              </a:solidFill>
            </a:endParaRPr>
          </a:p>
        </p:txBody>
      </p:sp>
      <p:pic>
        <p:nvPicPr>
          <p:cNvPr id="1026" name="Picture 2" descr="141 Edtech Stock Photos - Free &amp; Royalty-Free Stock Photos from Dreamstime">
            <a:extLst>
              <a:ext uri="{FF2B5EF4-FFF2-40B4-BE49-F238E27FC236}">
                <a16:creationId xmlns:a16="http://schemas.microsoft.com/office/drawing/2014/main" id="{816B724B-0994-300C-8E02-A155DF26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92" r="30826" b="-2"/>
          <a:stretch/>
        </p:blipFill>
        <p:spPr bwMode="auto">
          <a:xfrm>
            <a:off x="6939843" y="794394"/>
            <a:ext cx="4385147" cy="3975614"/>
          </a:xfrm>
          <a:custGeom>
            <a:avLst/>
            <a:gdLst/>
            <a:ahLst/>
            <a:cxnLst/>
            <a:rect l="l" t="t" r="r" b="b"/>
            <a:pathLst>
              <a:path w="4385147" h="3975614">
                <a:moveTo>
                  <a:pt x="2192314" y="0"/>
                </a:moveTo>
                <a:lnTo>
                  <a:pt x="2192834" y="0"/>
                </a:lnTo>
                <a:cubicBezTo>
                  <a:pt x="3403634" y="0"/>
                  <a:pt x="4385147" y="981539"/>
                  <a:pt x="4385147" y="2192317"/>
                </a:cubicBezTo>
                <a:lnTo>
                  <a:pt x="4385147" y="3975614"/>
                </a:lnTo>
                <a:lnTo>
                  <a:pt x="0" y="3975614"/>
                </a:lnTo>
                <a:lnTo>
                  <a:pt x="0" y="2461201"/>
                </a:lnTo>
                <a:lnTo>
                  <a:pt x="0" y="2192317"/>
                </a:lnTo>
                <a:cubicBezTo>
                  <a:pt x="0" y="981539"/>
                  <a:pt x="981511" y="0"/>
                  <a:pt x="2192314" y="0"/>
                </a:cubicBezTo>
                <a:close/>
              </a:path>
            </a:pathLst>
          </a:cu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26B94FDC-10EB-4907-8B7B-51ACFD1303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28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linds(horizontal)">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701B-32FC-E333-5571-794906055018}"/>
              </a:ext>
            </a:extLst>
          </p:cNvPr>
          <p:cNvSpPr>
            <a:spLocks noGrp="1"/>
          </p:cNvSpPr>
          <p:nvPr>
            <p:ph type="title"/>
          </p:nvPr>
        </p:nvSpPr>
        <p:spPr/>
        <p:txBody>
          <a:bodyPr>
            <a:normAutofit/>
          </a:bodyPr>
          <a:lstStyle/>
          <a:p>
            <a:r>
              <a:rPr lang="en-US" sz="5000" b="1" dirty="0">
                <a:solidFill>
                  <a:schemeClr val="tx1"/>
                </a:solidFill>
              </a:rPr>
              <a:t>Approach of our Project:</a:t>
            </a:r>
          </a:p>
        </p:txBody>
      </p:sp>
      <p:sp>
        <p:nvSpPr>
          <p:cNvPr id="3" name="Content Placeholder 2">
            <a:extLst>
              <a:ext uri="{FF2B5EF4-FFF2-40B4-BE49-F238E27FC236}">
                <a16:creationId xmlns:a16="http://schemas.microsoft.com/office/drawing/2014/main" id="{F4418AF5-F03B-BDE4-2864-8D10FC6898AD}"/>
              </a:ext>
            </a:extLst>
          </p:cNvPr>
          <p:cNvSpPr>
            <a:spLocks noGrp="1"/>
          </p:cNvSpPr>
          <p:nvPr>
            <p:ph idx="1"/>
          </p:nvPr>
        </p:nvSpPr>
        <p:spPr/>
        <p:txBody>
          <a:bodyPr>
            <a:normAutofit/>
          </a:bodyPr>
          <a:lstStyle/>
          <a:p>
            <a:pPr marL="342900" indent="-342900">
              <a:buFont typeface="+mj-lt"/>
              <a:buAutoNum type="arabicParenR"/>
            </a:pPr>
            <a:r>
              <a:rPr lang="en-US" sz="1800" dirty="0">
                <a:solidFill>
                  <a:schemeClr val="tx1"/>
                </a:solidFill>
              </a:rPr>
              <a:t>We will convert the pdf file that the user has uploaded into a picture.</a:t>
            </a:r>
          </a:p>
          <a:p>
            <a:pPr marL="342900" indent="-342900">
              <a:buFont typeface="+mj-lt"/>
              <a:buAutoNum type="arabicParenR"/>
            </a:pPr>
            <a:r>
              <a:rPr lang="en-US" sz="1800" dirty="0">
                <a:solidFill>
                  <a:schemeClr val="tx1"/>
                </a:solidFill>
              </a:rPr>
              <a:t>That image will be processed using the</a:t>
            </a:r>
            <a:r>
              <a:rPr lang="en-US" sz="1800" b="1" dirty="0">
                <a:solidFill>
                  <a:schemeClr val="tx1"/>
                </a:solidFill>
              </a:rPr>
              <a:t> </a:t>
            </a:r>
            <a:r>
              <a:rPr lang="en-US" sz="1800" b="1" u="sng" dirty="0">
                <a:solidFill>
                  <a:schemeClr val="tx1"/>
                </a:solidFill>
              </a:rPr>
              <a:t>Easy-OCR module</a:t>
            </a:r>
            <a:r>
              <a:rPr lang="en-US" sz="1800" dirty="0">
                <a:solidFill>
                  <a:schemeClr val="tx1"/>
                </a:solidFill>
              </a:rPr>
              <a:t>, which will locate the text within the image.</a:t>
            </a:r>
          </a:p>
          <a:p>
            <a:pPr marL="342900" indent="-342900">
              <a:buFont typeface="+mj-lt"/>
              <a:buAutoNum type="arabicParenR"/>
            </a:pPr>
            <a:r>
              <a:rPr lang="en-US" sz="1800" dirty="0">
                <a:solidFill>
                  <a:schemeClr val="tx1"/>
                </a:solidFill>
              </a:rPr>
              <a:t>The unstructured text will subsequently be added to a list.</a:t>
            </a:r>
          </a:p>
          <a:p>
            <a:pPr marL="342900" indent="-342900">
              <a:buFont typeface="+mj-lt"/>
              <a:buAutoNum type="arabicParenR"/>
            </a:pPr>
            <a:r>
              <a:rPr lang="en-US" sz="1800" dirty="0">
                <a:solidFill>
                  <a:schemeClr val="tx1"/>
                </a:solidFill>
              </a:rPr>
              <a:t>The processing module will next process and evaluate the unstructured content to convert it to structured text.</a:t>
            </a:r>
          </a:p>
          <a:p>
            <a:pPr marL="342900" indent="-342900">
              <a:buFont typeface="+mj-lt"/>
              <a:buAutoNum type="arabicParenR"/>
            </a:pPr>
            <a:r>
              <a:rPr lang="en-US" sz="1800" dirty="0">
                <a:solidFill>
                  <a:schemeClr val="tx1"/>
                </a:solidFill>
              </a:rPr>
              <a:t>The module will find the subject and its relevant marks in the structured text and display the result on the </a:t>
            </a:r>
            <a:r>
              <a:rPr lang="en-US" sz="1800" u="sng" dirty="0">
                <a:solidFill>
                  <a:schemeClr val="tx1"/>
                </a:solidFill>
              </a:rPr>
              <a:t>webpage</a:t>
            </a:r>
            <a:r>
              <a:rPr lang="en-US" sz="1800" dirty="0">
                <a:solidFill>
                  <a:schemeClr val="tx1"/>
                </a:solidFill>
              </a:rPr>
              <a:t>.</a:t>
            </a:r>
          </a:p>
          <a:p>
            <a:pPr marL="342900" indent="-342900">
              <a:buFont typeface="+mj-lt"/>
              <a:buAutoNum type="arabicParenR"/>
            </a:pPr>
            <a:r>
              <a:rPr lang="en-US" sz="1800" dirty="0">
                <a:solidFill>
                  <a:schemeClr val="tx1"/>
                </a:solidFill>
              </a:rPr>
              <a:t>Finally, all of the results will be saved in the </a:t>
            </a:r>
            <a:r>
              <a:rPr lang="en-US" sz="1800" b="1" u="sng" dirty="0">
                <a:solidFill>
                  <a:schemeClr val="tx1"/>
                </a:solidFill>
              </a:rPr>
              <a:t>database</a:t>
            </a:r>
            <a:r>
              <a:rPr lang="en-US" sz="1800" b="1" dirty="0">
                <a:solidFill>
                  <a:schemeClr val="tx1"/>
                </a:solidFill>
              </a:rPr>
              <a:t>.</a:t>
            </a:r>
          </a:p>
          <a:p>
            <a:endParaRPr lang="en-US" sz="1800" dirty="0">
              <a:solidFill>
                <a:schemeClr val="tx1"/>
              </a:solidFill>
            </a:endParaRPr>
          </a:p>
        </p:txBody>
      </p:sp>
    </p:spTree>
    <p:extLst>
      <p:ext uri="{BB962C8B-B14F-4D97-AF65-F5344CB8AC3E}">
        <p14:creationId xmlns:p14="http://schemas.microsoft.com/office/powerpoint/2010/main" val="1691453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0C25-D671-BD68-8210-C33DCDEBA4B9}"/>
              </a:ext>
            </a:extLst>
          </p:cNvPr>
          <p:cNvSpPr>
            <a:spLocks noGrp="1"/>
          </p:cNvSpPr>
          <p:nvPr>
            <p:ph type="title"/>
          </p:nvPr>
        </p:nvSpPr>
        <p:spPr/>
        <p:txBody>
          <a:bodyPr/>
          <a:lstStyle/>
          <a:p>
            <a:r>
              <a:rPr lang="en-US" b="1" dirty="0">
                <a:solidFill>
                  <a:schemeClr val="tx1"/>
                </a:solidFill>
              </a:rPr>
              <a:t>Libraries &amp; Frame-work used for Project: </a:t>
            </a:r>
          </a:p>
        </p:txBody>
      </p:sp>
      <p:sp>
        <p:nvSpPr>
          <p:cNvPr id="3" name="Content Placeholder 2">
            <a:extLst>
              <a:ext uri="{FF2B5EF4-FFF2-40B4-BE49-F238E27FC236}">
                <a16:creationId xmlns:a16="http://schemas.microsoft.com/office/drawing/2014/main" id="{A547C09A-2021-24DD-3EBA-7A286B8F2A29}"/>
              </a:ext>
            </a:extLst>
          </p:cNvPr>
          <p:cNvSpPr>
            <a:spLocks noGrp="1"/>
          </p:cNvSpPr>
          <p:nvPr>
            <p:ph idx="1"/>
          </p:nvPr>
        </p:nvSpPr>
        <p:spPr/>
        <p:txBody>
          <a:bodyPr/>
          <a:lstStyle/>
          <a:p>
            <a:pPr algn="l">
              <a:buFont typeface="Arial" panose="020B0604020202020204" pitchFamily="34" charset="0"/>
              <a:buChar char="•"/>
            </a:pPr>
            <a:r>
              <a:rPr lang="en-IN" b="0" i="0" dirty="0">
                <a:solidFill>
                  <a:schemeClr val="tx1"/>
                </a:solidFill>
                <a:effectLst/>
              </a:rPr>
              <a:t>Easy-OCR</a:t>
            </a:r>
          </a:p>
          <a:p>
            <a:pPr algn="l">
              <a:buFont typeface="Arial" panose="020B0604020202020204" pitchFamily="34" charset="0"/>
              <a:buChar char="•"/>
            </a:pPr>
            <a:r>
              <a:rPr lang="en-IN" b="0" i="0" dirty="0">
                <a:solidFill>
                  <a:schemeClr val="tx1"/>
                </a:solidFill>
                <a:effectLst/>
              </a:rPr>
              <a:t>Flask</a:t>
            </a:r>
          </a:p>
          <a:p>
            <a:pPr algn="l">
              <a:buFont typeface="Arial" panose="020B0604020202020204" pitchFamily="34" charset="0"/>
              <a:buChar char="•"/>
            </a:pPr>
            <a:r>
              <a:rPr lang="en-IN" b="0" i="0" dirty="0">
                <a:solidFill>
                  <a:schemeClr val="tx1"/>
                </a:solidFill>
                <a:effectLst/>
              </a:rPr>
              <a:t>pdf2image</a:t>
            </a:r>
          </a:p>
          <a:p>
            <a:pPr algn="l">
              <a:buFont typeface="Arial" panose="020B0604020202020204" pitchFamily="34" charset="0"/>
              <a:buChar char="•"/>
            </a:pPr>
            <a:r>
              <a:rPr lang="en-IN" dirty="0">
                <a:solidFill>
                  <a:schemeClr val="tx1"/>
                </a:solidFill>
              </a:rPr>
              <a:t>P</a:t>
            </a:r>
            <a:r>
              <a:rPr lang="en-IN" b="0" i="0" dirty="0">
                <a:solidFill>
                  <a:schemeClr val="tx1"/>
                </a:solidFill>
                <a:effectLst/>
              </a:rPr>
              <a:t>oppler</a:t>
            </a:r>
          </a:p>
          <a:p>
            <a:pPr marL="0" indent="0" algn="l">
              <a:buNone/>
            </a:pPr>
            <a:br>
              <a:rPr lang="en-IN"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47353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A086C-AB2D-221E-CF98-B9FC2DF7D109}"/>
              </a:ext>
            </a:extLst>
          </p:cNvPr>
          <p:cNvSpPr>
            <a:spLocks noGrp="1"/>
          </p:cNvSpPr>
          <p:nvPr>
            <p:ph type="title"/>
          </p:nvPr>
        </p:nvSpPr>
        <p:spPr>
          <a:xfrm>
            <a:off x="381000" y="287673"/>
            <a:ext cx="10899090" cy="1570485"/>
          </a:xfrm>
        </p:spPr>
        <p:txBody>
          <a:bodyPr anchor="b">
            <a:normAutofit/>
          </a:bodyPr>
          <a:lstStyle/>
          <a:p>
            <a:r>
              <a:rPr lang="en-US" b="1" dirty="0">
                <a:solidFill>
                  <a:schemeClr val="tx1"/>
                </a:solidFill>
              </a:rPr>
              <a:t>What is Easy-OCR(</a:t>
            </a:r>
            <a:r>
              <a:rPr lang="en-IN" b="1" dirty="0">
                <a:solidFill>
                  <a:schemeClr val="tx1"/>
                </a:solidFill>
              </a:rPr>
              <a:t>Optical Character Recognition</a:t>
            </a:r>
            <a:r>
              <a:rPr lang="en-US" b="1" dirty="0">
                <a:solidFill>
                  <a:schemeClr val="tx1"/>
                </a:solidFill>
              </a:rPr>
              <a:t>)?</a:t>
            </a:r>
          </a:p>
        </p:txBody>
      </p:sp>
      <p:sp>
        <p:nvSpPr>
          <p:cNvPr id="3" name="Content Placeholder 2">
            <a:extLst>
              <a:ext uri="{FF2B5EF4-FFF2-40B4-BE49-F238E27FC236}">
                <a16:creationId xmlns:a16="http://schemas.microsoft.com/office/drawing/2014/main" id="{2BB174A1-229B-0916-36AF-CB5377E042D1}"/>
              </a:ext>
            </a:extLst>
          </p:cNvPr>
          <p:cNvSpPr>
            <a:spLocks noGrp="1"/>
          </p:cNvSpPr>
          <p:nvPr>
            <p:ph idx="1"/>
          </p:nvPr>
        </p:nvSpPr>
        <p:spPr>
          <a:xfrm>
            <a:off x="911909" y="1953568"/>
            <a:ext cx="5063885" cy="4161481"/>
          </a:xfrm>
        </p:spPr>
        <p:txBody>
          <a:bodyPr anchor="t">
            <a:normAutofit/>
          </a:bodyPr>
          <a:lstStyle/>
          <a:p>
            <a:pPr>
              <a:lnSpc>
                <a:spcPct val="110000"/>
              </a:lnSpc>
            </a:pPr>
            <a:r>
              <a:rPr lang="en-US" sz="1800" dirty="0">
                <a:solidFill>
                  <a:schemeClr val="tx1"/>
                </a:solidFill>
              </a:rPr>
              <a:t>OCR is an abbreviation for Optical Character Recognition, which is the technology used to turn scanned photos, PDFs, and other documents into editable and </a:t>
            </a:r>
            <a:r>
              <a:rPr lang="en-US" sz="1800" u="sng" dirty="0">
                <a:solidFill>
                  <a:schemeClr val="tx1"/>
                </a:solidFill>
              </a:rPr>
              <a:t>searchable text files. </a:t>
            </a:r>
          </a:p>
          <a:p>
            <a:pPr>
              <a:lnSpc>
                <a:spcPct val="110000"/>
              </a:lnSpc>
            </a:pPr>
            <a:r>
              <a:rPr lang="en-US" sz="1800" dirty="0">
                <a:solidFill>
                  <a:schemeClr val="tx1"/>
                </a:solidFill>
              </a:rPr>
              <a:t>OCR captures </a:t>
            </a:r>
            <a:r>
              <a:rPr lang="en-US" sz="1800" b="1" u="sng" dirty="0">
                <a:solidFill>
                  <a:schemeClr val="tx1"/>
                </a:solidFill>
              </a:rPr>
              <a:t>characters and text </a:t>
            </a:r>
            <a:r>
              <a:rPr lang="en-US" sz="1800" dirty="0">
                <a:solidFill>
                  <a:schemeClr val="tx1"/>
                </a:solidFill>
              </a:rPr>
              <a:t>from a document, converts it to </a:t>
            </a:r>
            <a:r>
              <a:rPr lang="en-US" sz="1800" b="1" dirty="0">
                <a:solidFill>
                  <a:schemeClr val="tx1"/>
                </a:solidFill>
              </a:rPr>
              <a:t>digital format</a:t>
            </a:r>
            <a:r>
              <a:rPr lang="en-US" sz="1800" dirty="0">
                <a:solidFill>
                  <a:schemeClr val="tx1"/>
                </a:solidFill>
              </a:rPr>
              <a:t>, and then converts it into an editable document, such as a word processing file, that can be modified, searched, and shared.</a:t>
            </a:r>
          </a:p>
          <a:p>
            <a:pPr>
              <a:lnSpc>
                <a:spcPct val="110000"/>
              </a:lnSpc>
            </a:pPr>
            <a:endParaRPr lang="en-US" sz="1800" dirty="0">
              <a:solidFill>
                <a:schemeClr val="tx1"/>
              </a:solidFill>
            </a:endParaRPr>
          </a:p>
          <a:p>
            <a:pPr>
              <a:lnSpc>
                <a:spcPct val="110000"/>
              </a:lnSpc>
            </a:pPr>
            <a:endParaRPr lang="en-US" sz="1800" dirty="0">
              <a:solidFill>
                <a:schemeClr val="tx1"/>
              </a:solidFill>
            </a:endParaRPr>
          </a:p>
          <a:p>
            <a:pPr>
              <a:lnSpc>
                <a:spcPct val="110000"/>
              </a:lnSpc>
            </a:pPr>
            <a:endParaRPr lang="en-US" sz="1800" dirty="0">
              <a:solidFill>
                <a:schemeClr val="tx1"/>
              </a:solidFill>
            </a:endParaRPr>
          </a:p>
        </p:txBody>
      </p:sp>
      <p:pic>
        <p:nvPicPr>
          <p:cNvPr id="5122" name="Picture 2">
            <a:extLst>
              <a:ext uri="{FF2B5EF4-FFF2-40B4-BE49-F238E27FC236}">
                <a16:creationId xmlns:a16="http://schemas.microsoft.com/office/drawing/2014/main" id="{1E452E18-43F3-7F17-385D-DA58302E1D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9115" y="2145831"/>
            <a:ext cx="4392387" cy="3349705"/>
          </a:xfrm>
          <a:prstGeom prst="rect">
            <a:avLst/>
          </a:prstGeom>
          <a:noFill/>
          <a:extLst>
            <a:ext uri="{909E8E84-426E-40DD-AFC4-6F175D3DCCD1}">
              <a14:hiddenFill xmlns:a14="http://schemas.microsoft.com/office/drawing/2010/main">
                <a:solidFill>
                  <a:srgbClr val="FFFFFF"/>
                </a:solidFill>
              </a14:hiddenFill>
            </a:ext>
          </a:extLst>
        </p:spPr>
      </p:pic>
      <p:cxnSp>
        <p:nvCxnSpPr>
          <p:cNvPr id="5136" name="Straight Connector 5135">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692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additive="base">
                                        <p:cTn id="25" dur="500" fill="hold"/>
                                        <p:tgtEl>
                                          <p:spTgt spid="5122"/>
                                        </p:tgtEl>
                                        <p:attrNameLst>
                                          <p:attrName>ppt_x</p:attrName>
                                        </p:attrNameLst>
                                      </p:cBhvr>
                                      <p:tavLst>
                                        <p:tav tm="0">
                                          <p:val>
                                            <p:strVal val="#ppt_x"/>
                                          </p:val>
                                        </p:tav>
                                        <p:tav tm="100000">
                                          <p:val>
                                            <p:strVal val="#ppt_x"/>
                                          </p:val>
                                        </p:tav>
                                      </p:tavLst>
                                    </p:anim>
                                    <p:anim calcmode="lin" valueType="num">
                                      <p:cBhvr additive="base">
                                        <p:cTn id="26"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6155" name="Rectangle 6150">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793600-66C4-AE53-6AC1-F9B559F0BD1C}"/>
              </a:ext>
            </a:extLst>
          </p:cNvPr>
          <p:cNvSpPr>
            <a:spLocks noGrp="1"/>
          </p:cNvSpPr>
          <p:nvPr>
            <p:ph type="title"/>
          </p:nvPr>
        </p:nvSpPr>
        <p:spPr>
          <a:xfrm>
            <a:off x="854762" y="99797"/>
            <a:ext cx="10166856" cy="1570485"/>
          </a:xfrm>
        </p:spPr>
        <p:txBody>
          <a:bodyPr anchor="b">
            <a:normAutofit/>
          </a:bodyPr>
          <a:lstStyle/>
          <a:p>
            <a:r>
              <a:rPr lang="en-US" b="1" dirty="0">
                <a:solidFill>
                  <a:schemeClr val="tx1"/>
                </a:solidFill>
              </a:rPr>
              <a:t>What is flask?</a:t>
            </a:r>
          </a:p>
        </p:txBody>
      </p:sp>
      <p:sp>
        <p:nvSpPr>
          <p:cNvPr id="3" name="Content Placeholder 2">
            <a:extLst>
              <a:ext uri="{FF2B5EF4-FFF2-40B4-BE49-F238E27FC236}">
                <a16:creationId xmlns:a16="http://schemas.microsoft.com/office/drawing/2014/main" id="{96F07E6F-05E7-546F-41CE-2B72752B1555}"/>
              </a:ext>
            </a:extLst>
          </p:cNvPr>
          <p:cNvSpPr>
            <a:spLocks noGrp="1"/>
          </p:cNvSpPr>
          <p:nvPr>
            <p:ph idx="1"/>
          </p:nvPr>
        </p:nvSpPr>
        <p:spPr>
          <a:xfrm>
            <a:off x="954990" y="1913845"/>
            <a:ext cx="5262778" cy="4058328"/>
          </a:xfrm>
        </p:spPr>
        <p:txBody>
          <a:bodyPr anchor="t">
            <a:normAutofit/>
          </a:bodyPr>
          <a:lstStyle/>
          <a:p>
            <a:pPr>
              <a:lnSpc>
                <a:spcPct val="110000"/>
              </a:lnSpc>
            </a:pPr>
            <a:r>
              <a:rPr lang="en-US" sz="1800" dirty="0">
                <a:solidFill>
                  <a:schemeClr val="tx1"/>
                </a:solidFill>
              </a:rPr>
              <a:t>Flask's framework is more explicit than Django's framework, and it is also easier to learn because it requires less basic code to construct a simple web application. A Web-Application Framework, often known as a Web Framework, is a set of modules and libraries that allow developers to construct apps without having to write low-level code such as protocols, thread management, and so on.</a:t>
            </a:r>
          </a:p>
          <a:p>
            <a:pPr>
              <a:lnSpc>
                <a:spcPct val="110000"/>
              </a:lnSpc>
            </a:pPr>
            <a:endParaRPr lang="en-US" sz="1800" dirty="0">
              <a:solidFill>
                <a:schemeClr val="tx1"/>
              </a:solidFill>
            </a:endParaRPr>
          </a:p>
          <a:p>
            <a:pPr>
              <a:lnSpc>
                <a:spcPct val="110000"/>
              </a:lnSpc>
            </a:pPr>
            <a:r>
              <a:rPr lang="en-US" sz="1800" dirty="0">
                <a:solidFill>
                  <a:schemeClr val="tx1"/>
                </a:solidFill>
              </a:rPr>
              <a:t> Flask is built with the WSGI (Web Server Gateway Interface) toolkit and the Jinja2 template engine.</a:t>
            </a:r>
          </a:p>
          <a:p>
            <a:pPr>
              <a:lnSpc>
                <a:spcPct val="110000"/>
              </a:lnSpc>
            </a:pPr>
            <a:endParaRPr lang="en-US" sz="1800" dirty="0">
              <a:solidFill>
                <a:schemeClr val="tx1"/>
              </a:solidFill>
            </a:endParaRPr>
          </a:p>
          <a:p>
            <a:pPr>
              <a:lnSpc>
                <a:spcPct val="110000"/>
              </a:lnSpc>
            </a:pPr>
            <a:endParaRPr lang="en-US" sz="1800" dirty="0">
              <a:solidFill>
                <a:schemeClr val="tx1"/>
              </a:solidFill>
            </a:endParaRPr>
          </a:p>
        </p:txBody>
      </p:sp>
      <p:pic>
        <p:nvPicPr>
          <p:cNvPr id="6146" name="Picture 2" descr="flask-logo-png-transparent - Probytes Web Development Company">
            <a:extLst>
              <a:ext uri="{FF2B5EF4-FFF2-40B4-BE49-F238E27FC236}">
                <a16:creationId xmlns:a16="http://schemas.microsoft.com/office/drawing/2014/main" id="{7DB62299-35C7-32ED-D9E3-C0042A9C54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46176" y="2062718"/>
            <a:ext cx="3875442" cy="3804682"/>
          </a:xfrm>
          <a:prstGeom prst="rect">
            <a:avLst/>
          </a:prstGeom>
          <a:noFill/>
          <a:extLst>
            <a:ext uri="{909E8E84-426E-40DD-AFC4-6F175D3DCCD1}">
              <a14:hiddenFill xmlns:a14="http://schemas.microsoft.com/office/drawing/2010/main">
                <a:solidFill>
                  <a:srgbClr val="FFFFFF"/>
                </a:solidFill>
              </a14:hiddenFill>
            </a:ext>
          </a:extLst>
        </p:spPr>
      </p:pic>
      <p:cxnSp>
        <p:nvCxnSpPr>
          <p:cNvPr id="6156" name="Straight Connector 6152">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815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609A-A31E-DE17-162F-D0E82D3EAD6B}"/>
              </a:ext>
            </a:extLst>
          </p:cNvPr>
          <p:cNvSpPr>
            <a:spLocks noGrp="1"/>
          </p:cNvSpPr>
          <p:nvPr>
            <p:ph type="title"/>
          </p:nvPr>
        </p:nvSpPr>
        <p:spPr/>
        <p:txBody>
          <a:bodyPr>
            <a:normAutofit/>
          </a:bodyPr>
          <a:lstStyle/>
          <a:p>
            <a:r>
              <a:rPr lang="en-US" sz="5000" b="1" dirty="0">
                <a:solidFill>
                  <a:schemeClr val="tx1"/>
                </a:solidFill>
              </a:rPr>
              <a:t>What is Poppler in python?</a:t>
            </a:r>
          </a:p>
        </p:txBody>
      </p:sp>
      <p:sp>
        <p:nvSpPr>
          <p:cNvPr id="3" name="Content Placeholder 2">
            <a:extLst>
              <a:ext uri="{FF2B5EF4-FFF2-40B4-BE49-F238E27FC236}">
                <a16:creationId xmlns:a16="http://schemas.microsoft.com/office/drawing/2014/main" id="{C0B2E108-BFD2-90E2-A42A-E00EA9E273D1}"/>
              </a:ext>
            </a:extLst>
          </p:cNvPr>
          <p:cNvSpPr>
            <a:spLocks noGrp="1"/>
          </p:cNvSpPr>
          <p:nvPr>
            <p:ph idx="1"/>
          </p:nvPr>
        </p:nvSpPr>
        <p:spPr/>
        <p:txBody>
          <a:bodyPr>
            <a:normAutofit/>
          </a:bodyPr>
          <a:lstStyle/>
          <a:p>
            <a:r>
              <a:rPr lang="en-US" sz="1800" dirty="0">
                <a:solidFill>
                  <a:schemeClr val="tx1"/>
                </a:solidFill>
              </a:rPr>
              <a:t>Poppler is a free software utility package that allows you to render Portable Document Format (PDF) documents. </a:t>
            </a:r>
          </a:p>
          <a:p>
            <a:r>
              <a:rPr lang="en-IN" dirty="0">
                <a:solidFill>
                  <a:schemeClr val="tx1"/>
                </a:solidFill>
              </a:rPr>
              <a:t>python-poppler is a Python binding to the poppler-cpp library. It allows to read, render, or modify PDF documents.</a:t>
            </a:r>
            <a:endParaRPr lang="en-US" sz="1800" dirty="0">
              <a:solidFill>
                <a:schemeClr val="tx1"/>
              </a:solidFill>
            </a:endParaRPr>
          </a:p>
          <a:p>
            <a:r>
              <a:rPr lang="en-US" sz="1800" dirty="0">
                <a:solidFill>
                  <a:schemeClr val="tx1"/>
                </a:solidFill>
              </a:rPr>
              <a:t>Freedesktop.org is funding its development.</a:t>
            </a:r>
          </a:p>
          <a:p>
            <a:r>
              <a:rPr lang="en-US" sz="1800" dirty="0">
                <a:solidFill>
                  <a:schemeClr val="tx1"/>
                </a:solidFill>
              </a:rPr>
              <a:t> It is widely used on Linux systems[3] and is supported by the free source GNOME and KDE desktop environments' PDF readers.</a:t>
            </a:r>
          </a:p>
        </p:txBody>
      </p:sp>
    </p:spTree>
    <p:extLst>
      <p:ext uri="{BB962C8B-B14F-4D97-AF65-F5344CB8AC3E}">
        <p14:creationId xmlns:p14="http://schemas.microsoft.com/office/powerpoint/2010/main" val="4029065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184</TotalTime>
  <Words>706</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Georgia Pro Light</vt:lpstr>
      <vt:lpstr>VaultVTI</vt:lpstr>
      <vt:lpstr>EDUCATIONAL TECHNOLOGY (ED-TECH)</vt:lpstr>
      <vt:lpstr>What is Ed-tech?</vt:lpstr>
      <vt:lpstr>Benefits &amp; challenges of Ed-tech:</vt:lpstr>
      <vt:lpstr>WHAT OUR PROJECT IS ABOUT?</vt:lpstr>
      <vt:lpstr>Approach of our Project:</vt:lpstr>
      <vt:lpstr>Libraries &amp; Frame-work used for Project: </vt:lpstr>
      <vt:lpstr>What is Easy-OCR(Optical Character Recognition)?</vt:lpstr>
      <vt:lpstr>What is flask?</vt:lpstr>
      <vt:lpstr>What is Poppler in python?</vt:lpstr>
      <vt:lpstr>The following programming languages were utilized to create our project:</vt:lpstr>
      <vt:lpstr>Our main target:</vt:lpstr>
      <vt:lpstr>How to access our project:</vt:lpstr>
      <vt:lpstr>Our project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TECHNOLOGY (EDU-TECH)</dc:title>
  <dc:creator>Vedant Patel</dc:creator>
  <cp:lastModifiedBy>Vedant Patel</cp:lastModifiedBy>
  <cp:revision>10</cp:revision>
  <dcterms:created xsi:type="dcterms:W3CDTF">2023-08-26T05:32:40Z</dcterms:created>
  <dcterms:modified xsi:type="dcterms:W3CDTF">2023-08-26T08:37:07Z</dcterms:modified>
</cp:coreProperties>
</file>