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73DC2-01DA-47AE-BEBC-0BB2EF1E6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72520-B79E-4F42-9257-BB97F2EDC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A542E-A498-4457-AEE7-5B81AE32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7ED9-4776-4F42-A611-A2FAEF481EE8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1F36F-280F-4EBA-A8D7-7D85F8FF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3B944D-DFED-4407-B111-811B44B4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F86D-9ACE-4F0E-876C-AA868BC6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8CAE5-2AD0-4F95-9B7A-208BC46E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C14D2B-A57D-4E61-BF56-3769A9553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9F8AE-98C2-476A-BA36-64A9CE7D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7ED9-4776-4F42-A611-A2FAEF481EE8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944F-55F8-44C1-925C-8B26E9B3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F04D9-16F8-40C4-A7B6-EC174D03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F86D-9ACE-4F0E-876C-AA868BC6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0FA8D4-49CF-4354-BA31-2CF7096AD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BEB69-82D1-4B27-A6B2-5C4370F6E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28B2-259D-4B42-A940-8AEAF1DA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7ED9-4776-4F42-A611-A2FAEF481EE8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DFBC5-1B92-4641-9E71-27993769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AB132-D80B-4A37-B0FC-2262AA74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F86D-9ACE-4F0E-876C-AA868BC6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44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6B56-08B6-4BC9-BCAD-20C2BE7D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19414-7275-4430-A447-DCBE5DAF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BE7A0-3D2A-4DAB-88D4-D97C225D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7ED9-4776-4F42-A611-A2FAEF481EE8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D5236-A214-4F6C-87D4-B393EA07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6795A-8303-4210-BF96-89D1FD8D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F86D-9ACE-4F0E-876C-AA868BC6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6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CE6F2-FB17-4C38-92FD-9A35E91F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3AEB2-12A1-4D4D-9780-112A7818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A6E8AF-F7D2-4057-96BA-33B28031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7ED9-4776-4F42-A611-A2FAEF481EE8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1186A-8E69-4BFE-8264-B5FDFCBA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A869C-3045-4C2D-A7EA-C3C56021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F86D-9ACE-4F0E-876C-AA868BC6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3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40790-797E-43A5-8A67-45397BFE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E6267-6B0C-4AC4-B818-42006DED6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9DF5E-AB8B-45EA-AAF2-660C12BDD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4F7C0-517E-495C-83AF-F39EF083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7ED9-4776-4F42-A611-A2FAEF481EE8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2E3CF-75B3-479A-862C-0AFA0356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7A319-92CA-4277-AFB6-BF7AA610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F86D-9ACE-4F0E-876C-AA868BC6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8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0279A-33EF-414B-85AB-46C4A340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9E3AE-9C64-4295-A8B8-DFDCC0AF6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92F060-A993-45B8-B3DD-C186C5C38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6BB9BD-C995-4DF8-9225-2FE1B2279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340EBB-B0DE-4DE8-9B11-3F6653288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EF2AA0-6E04-434F-B24F-E412C798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7ED9-4776-4F42-A611-A2FAEF481EE8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5C09D1-E062-40D5-AA3A-614516C6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2EEB19-E415-46E0-A45F-734115AB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F86D-9ACE-4F0E-876C-AA868BC6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6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43678-29FE-4980-A1DD-E233B74D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698B6D-2FA2-4F74-BDF6-6D0665B0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7ED9-4776-4F42-A611-A2FAEF481EE8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60C8EC-1A75-4BC1-A882-F75BC127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66C14E-3237-4456-9664-71076B1D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F86D-9ACE-4F0E-876C-AA868BC6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1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619888-4756-4994-978A-935B00BC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7ED9-4776-4F42-A611-A2FAEF481EE8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F28296-4CAF-4872-A9E6-04BF82A0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E674E-8FEC-4F06-BB9A-7DD8E10E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F86D-9ACE-4F0E-876C-AA868BC6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5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B96B-37AE-4865-B726-78964A765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3CFB6-23CA-42A7-9641-6B9E5E72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EC895-0311-4A79-993A-AE973D2E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E4C98-E077-4B7B-BB3D-C5E18F14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7ED9-4776-4F42-A611-A2FAEF481EE8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CC01D-B0DB-4A82-9461-B1D41A16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AAD87-845E-4815-951D-2823FE6F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F86D-9ACE-4F0E-876C-AA868BC6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8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9D9FC-F7D8-4F31-B3B8-A3E11E59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8C7881-C20D-44B6-B1D3-DD3B46F6C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9D7B84-ADAA-4CFF-8FE8-5CC6A4D4E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52034-5110-4298-BF29-EC49FCAC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7ED9-4776-4F42-A611-A2FAEF481EE8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10D7DE-69D8-4E2C-ADD3-CB7CEF87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AC41D-3E5A-4582-94C9-6C18DAD6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FF86D-9ACE-4F0E-876C-AA868BC6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5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46FBC4-15F3-415F-9EF5-A24CEA3C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FF8E8-4603-41D6-8BA7-8904F049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C780C-DE94-42BD-B3E1-E1CB7E607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77ED9-4776-4F42-A611-A2FAEF481EE8}" type="datetimeFigureOut">
              <a:rPr lang="zh-CN" altLang="en-US" smtClean="0"/>
              <a:t>2021/8/22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1A697-6CDF-4850-A819-A4CCAEE2F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5D2A8-D181-4FF8-8A0F-73D9BB3A7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FF86D-9ACE-4F0E-876C-AA868BC6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outz2015/huashan.gi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4A5FA1-E95C-403D-B4B6-F5F1839E2817}"/>
              </a:ext>
            </a:extLst>
          </p:cNvPr>
          <p:cNvSpPr txBox="1"/>
          <p:nvPr/>
        </p:nvSpPr>
        <p:spPr>
          <a:xfrm>
            <a:off x="408374" y="160067"/>
            <a:ext cx="56044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优势：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大部分操作在本地（本地库）完成，不要需要联网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完整性保证（哈希验证）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尽可能添加数据，而不是删除或者修改数据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分支操作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命令完全兼容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和托管中心（远程库）：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GitLab </a:t>
            </a:r>
            <a:r>
              <a:rPr lang="zh-CN" altLang="en-US" dirty="0"/>
              <a:t>服务器（自己搭建）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GitHub</a:t>
            </a:r>
            <a:r>
              <a:rPr lang="zh-CN" altLang="en-US" dirty="0"/>
              <a:t>和码云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2E9AD4-002C-4634-ADA9-E5FF651CF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4" y="2979849"/>
            <a:ext cx="3390476" cy="3552381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D059899F-AF30-4012-AEBD-59F03AB4A38F}"/>
              </a:ext>
            </a:extLst>
          </p:cNvPr>
          <p:cNvGrpSpPr/>
          <p:nvPr/>
        </p:nvGrpSpPr>
        <p:grpSpPr>
          <a:xfrm>
            <a:off x="5610303" y="522493"/>
            <a:ext cx="5915713" cy="2587214"/>
            <a:chOff x="5699760" y="392635"/>
            <a:chExt cx="5915713" cy="25872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D3154B-66D6-4F74-A63A-6A153E6D8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89" r="1376"/>
            <a:stretch/>
          </p:blipFill>
          <p:spPr>
            <a:xfrm>
              <a:off x="6096000" y="392635"/>
              <a:ext cx="5519473" cy="258721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F199D7-079F-4E10-A3CA-0908044FDA72}"/>
                </a:ext>
              </a:extLst>
            </p:cNvPr>
            <p:cNvSpPr txBox="1"/>
            <p:nvPr/>
          </p:nvSpPr>
          <p:spPr>
            <a:xfrm>
              <a:off x="7355345" y="1965960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rPr>
                <a:t>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92DF06A-2DE8-4CE5-ABD9-4F03AEC841FF}"/>
                </a:ext>
              </a:extLst>
            </p:cNvPr>
            <p:cNvSpPr txBox="1"/>
            <p:nvPr/>
          </p:nvSpPr>
          <p:spPr>
            <a:xfrm>
              <a:off x="9075420" y="1943100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rPr>
                <a:t>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55FB25-03FD-4866-AB51-4085C5C559B9}"/>
                </a:ext>
              </a:extLst>
            </p:cNvPr>
            <p:cNvSpPr txBox="1"/>
            <p:nvPr/>
          </p:nvSpPr>
          <p:spPr>
            <a:xfrm>
              <a:off x="10532885" y="2181320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rPr>
                <a:t>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EF4ED98-2FAF-40DB-9C2E-4761519D9172}"/>
                </a:ext>
              </a:extLst>
            </p:cNvPr>
            <p:cNvSpPr txBox="1"/>
            <p:nvPr/>
          </p:nvSpPr>
          <p:spPr>
            <a:xfrm>
              <a:off x="5699760" y="1968150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rPr>
                <a:t>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EDAFDCE-213A-4C0A-88BA-B6BB4990CAD3}"/>
              </a:ext>
            </a:extLst>
          </p:cNvPr>
          <p:cNvGrpSpPr/>
          <p:nvPr/>
        </p:nvGrpSpPr>
        <p:grpSpPr>
          <a:xfrm>
            <a:off x="6096000" y="3451000"/>
            <a:ext cx="5628136" cy="2778977"/>
            <a:chOff x="6096000" y="3451000"/>
            <a:chExt cx="5628136" cy="277897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9275BB2-1017-4E1E-8A02-61F5155B50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041" r="3289"/>
            <a:stretch/>
          </p:blipFill>
          <p:spPr>
            <a:xfrm>
              <a:off x="6235429" y="3451000"/>
              <a:ext cx="5282120" cy="2778977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AD3151D-D404-4AC7-BAC2-A95E315FE431}"/>
                </a:ext>
              </a:extLst>
            </p:cNvPr>
            <p:cNvSpPr txBox="1"/>
            <p:nvPr/>
          </p:nvSpPr>
          <p:spPr>
            <a:xfrm>
              <a:off x="8972478" y="4386707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rPr>
                <a:t>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20893E2-8254-4DBB-9094-D60444D4A86E}"/>
                </a:ext>
              </a:extLst>
            </p:cNvPr>
            <p:cNvSpPr txBox="1"/>
            <p:nvPr/>
          </p:nvSpPr>
          <p:spPr>
            <a:xfrm>
              <a:off x="9752754" y="5041900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rPr>
                <a:t>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929A72A-4DAB-4027-B304-7897EE1D4C66}"/>
                </a:ext>
              </a:extLst>
            </p:cNvPr>
            <p:cNvSpPr txBox="1"/>
            <p:nvPr/>
          </p:nvSpPr>
          <p:spPr>
            <a:xfrm>
              <a:off x="11327896" y="5041900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rPr>
                <a:t>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430313C-D0A3-4BB6-8084-C612ADD0B0A1}"/>
                </a:ext>
              </a:extLst>
            </p:cNvPr>
            <p:cNvSpPr txBox="1"/>
            <p:nvPr/>
          </p:nvSpPr>
          <p:spPr>
            <a:xfrm>
              <a:off x="8972478" y="3493565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rPr>
                <a:t>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681CAB3-B32E-400F-8530-89C334BC5095}"/>
                </a:ext>
              </a:extLst>
            </p:cNvPr>
            <p:cNvSpPr txBox="1"/>
            <p:nvPr/>
          </p:nvSpPr>
          <p:spPr>
            <a:xfrm>
              <a:off x="7157225" y="3528405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rPr>
                <a:t>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200D8E7-2587-4B76-9E26-01E7F1DDCF5F}"/>
                </a:ext>
              </a:extLst>
            </p:cNvPr>
            <p:cNvSpPr txBox="1"/>
            <p:nvPr/>
          </p:nvSpPr>
          <p:spPr>
            <a:xfrm>
              <a:off x="6096000" y="5041900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 2" panose="05020102010507070707" pitchFamily="18" charset="2"/>
                </a:rPr>
                <a:t>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93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EA06971-D1DE-423E-8559-EDBEFED7C935}"/>
              </a:ext>
            </a:extLst>
          </p:cNvPr>
          <p:cNvGrpSpPr/>
          <p:nvPr/>
        </p:nvGrpSpPr>
        <p:grpSpPr>
          <a:xfrm>
            <a:off x="1153210" y="137475"/>
            <a:ext cx="6763734" cy="1866506"/>
            <a:chOff x="729004" y="433633"/>
            <a:chExt cx="6763734" cy="186650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9212652-5FCE-432F-A12A-1022D7DB14E5}"/>
                </a:ext>
              </a:extLst>
            </p:cNvPr>
            <p:cNvSpPr/>
            <p:nvPr/>
          </p:nvSpPr>
          <p:spPr>
            <a:xfrm>
              <a:off x="3879130" y="914399"/>
              <a:ext cx="914400" cy="6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工作区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F8A4984-84B1-427E-8538-C144A70547F4}"/>
                </a:ext>
              </a:extLst>
            </p:cNvPr>
            <p:cNvSpPr/>
            <p:nvPr/>
          </p:nvSpPr>
          <p:spPr>
            <a:xfrm>
              <a:off x="5216164" y="1659116"/>
              <a:ext cx="914400" cy="6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暂存区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5651527-6A56-4FDB-A6C9-A7E5A85398D3}"/>
                </a:ext>
              </a:extLst>
            </p:cNvPr>
            <p:cNvSpPr/>
            <p:nvPr/>
          </p:nvSpPr>
          <p:spPr>
            <a:xfrm>
              <a:off x="6578338" y="1659115"/>
              <a:ext cx="914400" cy="6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本地库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8968F13-B046-4191-9496-EF788D6A404C}"/>
                </a:ext>
              </a:extLst>
            </p:cNvPr>
            <p:cNvSpPr txBox="1"/>
            <p:nvPr/>
          </p:nvSpPr>
          <p:spPr>
            <a:xfrm>
              <a:off x="729004" y="433633"/>
              <a:ext cx="4487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状态</a:t>
              </a:r>
              <a:r>
                <a:rPr lang="en-US" altLang="zh-CN" dirty="0"/>
                <a:t>1</a:t>
              </a:r>
              <a:r>
                <a:rPr lang="zh-CN" altLang="en-US" dirty="0"/>
                <a:t>：工作区修改，但未 </a:t>
              </a:r>
              <a:r>
                <a:rPr lang="en-US" altLang="zh-CN" dirty="0"/>
                <a:t>git add filename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F25C50E-6A9A-4F78-A228-7C1BEB053E9D}"/>
              </a:ext>
            </a:extLst>
          </p:cNvPr>
          <p:cNvGrpSpPr/>
          <p:nvPr/>
        </p:nvGrpSpPr>
        <p:grpSpPr>
          <a:xfrm>
            <a:off x="1153210" y="2495747"/>
            <a:ext cx="6763734" cy="1866505"/>
            <a:chOff x="729004" y="433633"/>
            <a:chExt cx="6763734" cy="186650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AB5678-7821-44BE-9DBB-D168337BB1DF}"/>
                </a:ext>
              </a:extLst>
            </p:cNvPr>
            <p:cNvSpPr/>
            <p:nvPr/>
          </p:nvSpPr>
          <p:spPr>
            <a:xfrm>
              <a:off x="3879130" y="914399"/>
              <a:ext cx="914400" cy="6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工作区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E373739-6455-4699-B061-BE07541B91BC}"/>
                </a:ext>
              </a:extLst>
            </p:cNvPr>
            <p:cNvSpPr/>
            <p:nvPr/>
          </p:nvSpPr>
          <p:spPr>
            <a:xfrm>
              <a:off x="5214594" y="914399"/>
              <a:ext cx="914400" cy="6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暂存区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46542F3-D47F-4F9C-B0AC-0606A1240013}"/>
                </a:ext>
              </a:extLst>
            </p:cNvPr>
            <p:cNvSpPr/>
            <p:nvPr/>
          </p:nvSpPr>
          <p:spPr>
            <a:xfrm>
              <a:off x="6578338" y="1659115"/>
              <a:ext cx="914400" cy="6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本地库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3F214A0-FC97-42B3-AD9C-0FA6142499B9}"/>
                </a:ext>
              </a:extLst>
            </p:cNvPr>
            <p:cNvSpPr txBox="1"/>
            <p:nvPr/>
          </p:nvSpPr>
          <p:spPr>
            <a:xfrm>
              <a:off x="729004" y="433633"/>
              <a:ext cx="628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状态</a:t>
              </a:r>
              <a:r>
                <a:rPr lang="en-US" altLang="zh-CN" dirty="0"/>
                <a:t>2</a:t>
              </a:r>
              <a:r>
                <a:rPr lang="zh-CN" altLang="en-US" dirty="0"/>
                <a:t>：</a:t>
              </a:r>
              <a:r>
                <a:rPr lang="en-US" altLang="zh-CN" dirty="0"/>
                <a:t> git add filename </a:t>
              </a:r>
              <a:r>
                <a:rPr lang="zh-CN" altLang="en-US" dirty="0"/>
                <a:t>，但未 </a:t>
              </a:r>
              <a:r>
                <a:rPr lang="en-US" altLang="zh-CN" dirty="0"/>
                <a:t>git commit filename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6CC1647-1285-4E93-95F5-ADE2C35BAD8D}"/>
              </a:ext>
            </a:extLst>
          </p:cNvPr>
          <p:cNvGrpSpPr/>
          <p:nvPr/>
        </p:nvGrpSpPr>
        <p:grpSpPr>
          <a:xfrm>
            <a:off x="1153210" y="4780178"/>
            <a:ext cx="6735454" cy="1121789"/>
            <a:chOff x="729004" y="433633"/>
            <a:chExt cx="6735454" cy="112178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F1A67FF-A1E2-49F6-8522-E4ED5CAF12CD}"/>
                </a:ext>
              </a:extLst>
            </p:cNvPr>
            <p:cNvSpPr/>
            <p:nvPr/>
          </p:nvSpPr>
          <p:spPr>
            <a:xfrm>
              <a:off x="3879130" y="914399"/>
              <a:ext cx="914400" cy="6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工作区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3A6144C-D1BE-4269-976F-51CAF4889FDC}"/>
                </a:ext>
              </a:extLst>
            </p:cNvPr>
            <p:cNvSpPr/>
            <p:nvPr/>
          </p:nvSpPr>
          <p:spPr>
            <a:xfrm>
              <a:off x="5214594" y="914399"/>
              <a:ext cx="914400" cy="6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暂存区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FF1665F-E607-4E0B-BF81-3134DE7F23FE}"/>
                </a:ext>
              </a:extLst>
            </p:cNvPr>
            <p:cNvSpPr/>
            <p:nvPr/>
          </p:nvSpPr>
          <p:spPr>
            <a:xfrm>
              <a:off x="6550058" y="914399"/>
              <a:ext cx="914400" cy="641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本地库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DBFF21E-C53E-438B-9CDF-74778D6F8B20}"/>
                </a:ext>
              </a:extLst>
            </p:cNvPr>
            <p:cNvSpPr txBox="1"/>
            <p:nvPr/>
          </p:nvSpPr>
          <p:spPr>
            <a:xfrm>
              <a:off x="729004" y="433633"/>
              <a:ext cx="628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状态</a:t>
              </a:r>
              <a:r>
                <a:rPr lang="en-US" altLang="zh-CN" dirty="0"/>
                <a:t>3</a:t>
              </a:r>
              <a:r>
                <a:rPr lang="zh-CN" altLang="en-US" dirty="0"/>
                <a:t>：</a:t>
              </a:r>
              <a:r>
                <a:rPr lang="en-US" altLang="zh-CN" dirty="0"/>
                <a:t> git commit filename</a:t>
              </a:r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6E16C1B-3532-4714-B02C-AFD1E330D7E0}"/>
              </a:ext>
            </a:extLst>
          </p:cNvPr>
          <p:cNvSpPr txBox="1"/>
          <p:nvPr/>
        </p:nvSpPr>
        <p:spPr>
          <a:xfrm>
            <a:off x="1153210" y="6407753"/>
            <a:ext cx="852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注：只要提交到本地库，文件就可以恢复，除非删除所有文件（特指</a:t>
            </a:r>
            <a:r>
              <a:rPr lang="en-US" altLang="zh-CN" dirty="0"/>
              <a:t>git</a:t>
            </a:r>
            <a:r>
              <a:rPr lang="zh-CN" altLang="en-US" dirty="0"/>
              <a:t>文件夹）</a:t>
            </a:r>
          </a:p>
        </p:txBody>
      </p:sp>
    </p:spTree>
    <p:extLst>
      <p:ext uri="{BB962C8B-B14F-4D97-AF65-F5344CB8AC3E}">
        <p14:creationId xmlns:p14="http://schemas.microsoft.com/office/powerpoint/2010/main" val="328259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4BD4C3-6325-4E0D-999D-A5EE19DEFEA8}"/>
              </a:ext>
            </a:extLst>
          </p:cNvPr>
          <p:cNvSpPr txBox="1"/>
          <p:nvPr/>
        </p:nvSpPr>
        <p:spPr>
          <a:xfrm>
            <a:off x="1263190" y="2686639"/>
            <a:ext cx="819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比较文件差异：</a:t>
            </a:r>
            <a:endParaRPr lang="en-US" altLang="zh-CN" dirty="0"/>
          </a:p>
          <a:p>
            <a:r>
              <a:rPr lang="en-US" altLang="zh-CN" dirty="0"/>
              <a:t>git diff filename  //</a:t>
            </a:r>
            <a:r>
              <a:rPr lang="zh-CN" altLang="en-US" dirty="0"/>
              <a:t>将工作区的文件和暂存区进行比较</a:t>
            </a:r>
            <a:endParaRPr lang="en-US" altLang="zh-CN" dirty="0"/>
          </a:p>
          <a:p>
            <a:r>
              <a:rPr lang="en-US" altLang="zh-CN" dirty="0"/>
              <a:t>git diff [</a:t>
            </a:r>
            <a:r>
              <a:rPr lang="zh-CN" altLang="en-US" dirty="0"/>
              <a:t>历史版本号</a:t>
            </a:r>
            <a:r>
              <a:rPr lang="en-US" altLang="zh-CN" dirty="0"/>
              <a:t>] filename //</a:t>
            </a:r>
            <a:r>
              <a:rPr lang="zh-CN" altLang="en-US" dirty="0"/>
              <a:t>将工作区的文件和本地库历史记录进行比较</a:t>
            </a:r>
          </a:p>
        </p:txBody>
      </p:sp>
    </p:spTree>
    <p:extLst>
      <p:ext uri="{BB962C8B-B14F-4D97-AF65-F5344CB8AC3E}">
        <p14:creationId xmlns:p14="http://schemas.microsoft.com/office/powerpoint/2010/main" val="261179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EE8452-C62F-4FBA-8CDB-DABAAC6D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858" y="150295"/>
            <a:ext cx="5526503" cy="20430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247953-44D4-4124-B279-2A3466DCDCA9}"/>
              </a:ext>
            </a:extLst>
          </p:cNvPr>
          <p:cNvSpPr txBox="1"/>
          <p:nvPr/>
        </p:nvSpPr>
        <p:spPr>
          <a:xfrm>
            <a:off x="465056" y="247243"/>
            <a:ext cx="33190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分支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同时并行推进开发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各个分支相互独立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9F82A0-423A-4B81-A303-68B0D3537A14}"/>
              </a:ext>
            </a:extLst>
          </p:cNvPr>
          <p:cNvSpPr txBox="1"/>
          <p:nvPr/>
        </p:nvSpPr>
        <p:spPr>
          <a:xfrm>
            <a:off x="232528" y="2056686"/>
            <a:ext cx="1172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de-DE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de-DE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/e/OpenFoam/git/weChat</a:t>
            </a:r>
            <a:r>
              <a:rPr lang="de-DE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branch –v   //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显示当前目录下有多少分支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master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6923cd9 fourth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modifing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manual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zsf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altLang="zh-CN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branch </a:t>
            </a:r>
            <a:r>
              <a:rPr lang="en-US" altLang="zh-CN" sz="1800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got_fix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	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//</a:t>
            </a:r>
            <a:r>
              <a:rPr lang="zh-CN" altLang="en-US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创建新的分支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branch -v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got_fix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6923cd9 fourth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modifing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manual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zsf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master 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6923cd9 fourth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modifing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manual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zsf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//</a:t>
            </a:r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“*”表示当前指针在当前分支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checkout </a:t>
            </a:r>
            <a:r>
              <a:rPr lang="en-US" altLang="zh-CN" sz="1800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got_fix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	//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切换分支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Switched to branch '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got_fix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'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M       Git.pptx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 -v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zh-CN" sz="18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got_fix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6923cd9 fourth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modifing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manual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zsf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//</a:t>
            </a:r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“*”表示当前指针在当前分支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master  6923cd9 fourth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modifing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manual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zsf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7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0AA846-AB45-403D-88BD-719F7737637D}"/>
              </a:ext>
            </a:extLst>
          </p:cNvPr>
          <p:cNvSpPr txBox="1"/>
          <p:nvPr/>
        </p:nvSpPr>
        <p:spPr>
          <a:xfrm>
            <a:off x="915971" y="1613371"/>
            <a:ext cx="100018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Administrator@zsf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</a:t>
            </a:r>
            <a:r>
              <a:rPr lang="en-US" altLang="zh-CN" sz="18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OpenFoam</a:t>
            </a:r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/git/</a:t>
            </a:r>
            <a:r>
              <a:rPr lang="en-US" altLang="zh-CN" sz="18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weChat</a:t>
            </a:r>
            <a:r>
              <a:rPr lang="en-US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</a:t>
            </a:r>
            <a:r>
              <a:rPr lang="en-US" altLang="zh-CN" sz="18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got_fix</a:t>
            </a:r>
            <a:r>
              <a:rPr lang="en-US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vim zsf.txt		//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修改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zsf.txt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commit -m "the version modify by </a:t>
            </a:r>
            <a:r>
              <a:rPr lang="en-US" altLang="zh-CN" sz="1800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hot_fix:zsf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" zsf.txt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got_fix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be7988c] the version modify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hot_fix:zsf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insertion(+), 1 deletion(-)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status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got_fix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branch –v	//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注意两个版本号已经不同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zh-CN" sz="18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got_fix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be7988c the version modify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hot_fix:zsf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master  6923cd9 fourth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modifing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manual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zsf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CC1B3C-56B2-4197-8896-822BE8AA910C}"/>
              </a:ext>
            </a:extLst>
          </p:cNvPr>
          <p:cNvSpPr txBox="1"/>
          <p:nvPr/>
        </p:nvSpPr>
        <p:spPr>
          <a:xfrm>
            <a:off x="124121" y="209535"/>
            <a:ext cx="2430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分支修改</a:t>
            </a:r>
          </a:p>
        </p:txBody>
      </p:sp>
    </p:spTree>
    <p:extLst>
      <p:ext uri="{BB962C8B-B14F-4D97-AF65-F5344CB8AC3E}">
        <p14:creationId xmlns:p14="http://schemas.microsoft.com/office/powerpoint/2010/main" val="3495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EBA097-7AC7-4A74-884A-C09294ABCED4}"/>
              </a:ext>
            </a:extLst>
          </p:cNvPr>
          <p:cNvSpPr txBox="1"/>
          <p:nvPr/>
        </p:nvSpPr>
        <p:spPr>
          <a:xfrm>
            <a:off x="414779" y="1188598"/>
            <a:ext cx="11538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branch -v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zh-CN" sz="18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got_fix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be7988c the version modify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hot_fix:zsf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指针在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got_fix</a:t>
            </a:r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分支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master  6923cd9 fourth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modifing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manual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zsf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checkout master	//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如果要合并分支，首先要切换到主分支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Switched to branch 'master'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branch -v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got_fix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be7988c the version modify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hot_fix:zsf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* 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master 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6923cd9 fourth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modifing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manual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zsf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merge </a:t>
            </a:r>
            <a:r>
              <a:rPr lang="en-US" altLang="zh-CN" sz="1800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got_fix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	//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合并分支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Updating 6923cd9..be7988c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Fast-forward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Git.pptx | Bin </a:t>
            </a:r>
            <a:r>
              <a:rPr lang="en-US" altLang="zh-CN" sz="1800" dirty="0">
                <a:solidFill>
                  <a:srgbClr val="BF0000"/>
                </a:solidFill>
                <a:latin typeface="Lucida Console" panose="020B0609040504020204" pitchFamily="49" charset="0"/>
              </a:rPr>
              <a:t>1063630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-&gt; 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1195801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bytes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zsf.txt  |   2 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+</a:t>
            </a:r>
            <a:r>
              <a:rPr lang="en-US" altLang="zh-CN" sz="1800" dirty="0">
                <a:solidFill>
                  <a:srgbClr val="BF0000"/>
                </a:solidFill>
                <a:latin typeface="Lucida Console" panose="020B0609040504020204" pitchFamily="49" charset="0"/>
              </a:rPr>
              <a:t>-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2 files changed, 1 insertion(+), 1 deletion(-)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339D45-760A-457D-8284-8E80874E4C1D}"/>
              </a:ext>
            </a:extLst>
          </p:cNvPr>
          <p:cNvSpPr txBox="1"/>
          <p:nvPr/>
        </p:nvSpPr>
        <p:spPr>
          <a:xfrm>
            <a:off x="199535" y="284950"/>
            <a:ext cx="2430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合并分支</a:t>
            </a:r>
          </a:p>
        </p:txBody>
      </p:sp>
    </p:spTree>
    <p:extLst>
      <p:ext uri="{BB962C8B-B14F-4D97-AF65-F5344CB8AC3E}">
        <p14:creationId xmlns:p14="http://schemas.microsoft.com/office/powerpoint/2010/main" val="134755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FD564D9-357A-49C8-95BE-1D0490C16572}"/>
              </a:ext>
            </a:extLst>
          </p:cNvPr>
          <p:cNvSpPr txBox="1"/>
          <p:nvPr/>
        </p:nvSpPr>
        <p:spPr>
          <a:xfrm>
            <a:off x="199535" y="728010"/>
            <a:ext cx="3542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分支合并冲突</a:t>
            </a:r>
          </a:p>
        </p:txBody>
      </p:sp>
    </p:spTree>
    <p:extLst>
      <p:ext uri="{BB962C8B-B14F-4D97-AF65-F5344CB8AC3E}">
        <p14:creationId xmlns:p14="http://schemas.microsoft.com/office/powerpoint/2010/main" val="427210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060BDB-864C-419C-AD35-71653D9F838B}"/>
              </a:ext>
            </a:extLst>
          </p:cNvPr>
          <p:cNvSpPr txBox="1"/>
          <p:nvPr/>
        </p:nvSpPr>
        <p:spPr>
          <a:xfrm>
            <a:off x="246669" y="256669"/>
            <a:ext cx="2628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git</a:t>
            </a:r>
            <a:r>
              <a:rPr lang="zh-CN" altLang="en-US" sz="4000" dirty="0">
                <a:solidFill>
                  <a:srgbClr val="FF0000"/>
                </a:solidFill>
              </a:rPr>
              <a:t>远程库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C924B2-A01A-4030-9FCB-1B56321B8BF6}"/>
              </a:ext>
            </a:extLst>
          </p:cNvPr>
          <p:cNvSpPr txBox="1"/>
          <p:nvPr/>
        </p:nvSpPr>
        <p:spPr>
          <a:xfrm>
            <a:off x="246669" y="1263191"/>
            <a:ext cx="10952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nb-NO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nb-NO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/e/OpenFoam/git/huashan</a:t>
            </a:r>
            <a:r>
              <a:rPr lang="nb-NO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remote –v	//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查看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remote(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远程库地址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)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nb-NO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nb-NO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nb-NO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/e/OpenFoam/git/huashan</a:t>
            </a:r>
            <a:r>
              <a:rPr lang="nb-NO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remote add origin https://github.com/aboutz2015/huashan.git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给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  <a:hlinkClick r:id="rId2"/>
              </a:rPr>
              <a:t>https://github.com/aboutz2015/huashan.git</a:t>
            </a:r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起别名 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origin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remote -v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https://github.com/aboutz2015/huashan.git (fetch) //</a:t>
            </a:r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远程库下载到本地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origin  https://github.com/aboutz2015/huashan.git (push)  //</a:t>
            </a:r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本地上传到远程库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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</a:t>
            </a:r>
          </a:p>
          <a:p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push origin master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//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(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需要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personal token 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2015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@)</a:t>
            </a:r>
          </a:p>
          <a:p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96541-B60F-4314-A7F3-898C4F1A4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C22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60C132-039C-4C89-9476-A265FBB6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1C22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D2AC22-A814-46B3-B74C-4D70284F888D}"/>
              </a:ext>
            </a:extLst>
          </p:cNvPr>
          <p:cNvSpPr txBox="1"/>
          <p:nvPr/>
        </p:nvSpPr>
        <p:spPr>
          <a:xfrm>
            <a:off x="2041864" y="1233996"/>
            <a:ext cx="5939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Failed to connect to github.com port 443: Timed out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代理：</a:t>
            </a:r>
            <a:endParaRPr lang="en-US" altLang="zh-CN" dirty="0"/>
          </a:p>
          <a:p>
            <a:r>
              <a:rPr lang="en-US" altLang="zh-CN" dirty="0"/>
              <a:t>git config --global --unset </a:t>
            </a:r>
            <a:r>
              <a:rPr lang="en-US" altLang="zh-CN" dirty="0" err="1"/>
              <a:t>http.proxy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OpenSSL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SSL_read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: Connection was reset,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errno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10054</a:t>
            </a:r>
            <a:br>
              <a:rPr lang="en-US" altLang="zh-CN" dirty="0"/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修改设置，解除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ssl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验证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fr-FR" altLang="zh-CN" dirty="0"/>
              <a:t>git config --global </a:t>
            </a:r>
            <a:r>
              <a:rPr lang="fr-FR" altLang="zh-CN" dirty="0" err="1"/>
              <a:t>http.sslVerify</a:t>
            </a:r>
            <a:r>
              <a:rPr lang="fr-FR" altLang="zh-CN" dirty="0"/>
              <a:t> "false"</a:t>
            </a:r>
          </a:p>
        </p:txBody>
      </p:sp>
    </p:spTree>
    <p:extLst>
      <p:ext uri="{BB962C8B-B14F-4D97-AF65-F5344CB8AC3E}">
        <p14:creationId xmlns:p14="http://schemas.microsoft.com/office/powerpoint/2010/main" val="65513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060BDB-864C-419C-AD35-71653D9F838B}"/>
              </a:ext>
            </a:extLst>
          </p:cNvPr>
          <p:cNvSpPr txBox="1"/>
          <p:nvPr/>
        </p:nvSpPr>
        <p:spPr>
          <a:xfrm>
            <a:off x="246669" y="256669"/>
            <a:ext cx="4351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git clone</a:t>
            </a:r>
            <a:r>
              <a:rPr lang="zh-CN" altLang="en-US" sz="4000" dirty="0">
                <a:solidFill>
                  <a:srgbClr val="FF0000"/>
                </a:solidFill>
              </a:rPr>
              <a:t>远程库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C924B2-A01A-4030-9FCB-1B56321B8BF6}"/>
              </a:ext>
            </a:extLst>
          </p:cNvPr>
          <p:cNvSpPr txBox="1"/>
          <p:nvPr/>
        </p:nvSpPr>
        <p:spPr>
          <a:xfrm>
            <a:off x="246669" y="1263191"/>
            <a:ext cx="10952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clone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URL	//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克隆到本地，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URL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是远程仓库的地址，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2016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@</a:t>
            </a:r>
          </a:p>
          <a:p>
            <a:endParaRPr lang="en-US" altLang="zh-CN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修改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2015@</a:t>
            </a:r>
            <a:r>
              <a:rPr lang="zh-CN" altLang="en-US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，邀请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2016@ </a:t>
            </a:r>
            <a:r>
              <a:rPr lang="zh-CN" altLang="en-US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成为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Collaborators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push origin master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//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(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需要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personal token </a:t>
            </a:r>
            <a:r>
              <a:rPr lang="en-US" altLang="zh-CN" sz="1800" dirty="0">
                <a:solidFill>
                  <a:srgbClr val="FF00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2016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@)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996541-B60F-4314-A7F3-898C4F1A4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C22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60C132-039C-4C89-9476-A265FBB6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1C223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87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96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913536-A8EE-4F67-9AAD-A18BAE16FD97}"/>
              </a:ext>
            </a:extLst>
          </p:cNvPr>
          <p:cNvSpPr txBox="1"/>
          <p:nvPr/>
        </p:nvSpPr>
        <p:spPr>
          <a:xfrm>
            <a:off x="246669" y="167892"/>
            <a:ext cx="7104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git pull</a:t>
            </a:r>
            <a:r>
              <a:rPr lang="zh-CN" altLang="en-US" sz="4000" dirty="0">
                <a:solidFill>
                  <a:srgbClr val="FF0000"/>
                </a:solidFill>
              </a:rPr>
              <a:t>远程库到本地 </a:t>
            </a:r>
            <a:r>
              <a:rPr lang="en-US" altLang="zh-CN" sz="4000" dirty="0">
                <a:solidFill>
                  <a:srgbClr val="FF0000"/>
                </a:solidFill>
              </a:rPr>
              <a:t>2015@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28685D-882C-47CA-B5C3-9B326C5024DA}"/>
              </a:ext>
            </a:extLst>
          </p:cNvPr>
          <p:cNvSpPr txBox="1"/>
          <p:nvPr/>
        </p:nvSpPr>
        <p:spPr>
          <a:xfrm>
            <a:off x="949909" y="875778"/>
            <a:ext cx="41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Pull </a:t>
            </a:r>
            <a:r>
              <a:rPr lang="zh-CN" altLang="en-US" dirty="0"/>
              <a:t>相当于 </a:t>
            </a:r>
            <a:r>
              <a:rPr lang="en-US" altLang="zh-CN" dirty="0"/>
              <a:t>fetch</a:t>
            </a:r>
            <a:r>
              <a:rPr lang="zh-CN" altLang="en-US" dirty="0"/>
              <a:t>和</a:t>
            </a:r>
            <a:r>
              <a:rPr lang="en-US" altLang="zh-CN" dirty="0"/>
              <a:t>merge</a:t>
            </a:r>
            <a:r>
              <a:rPr lang="zh-CN" altLang="en-US" dirty="0"/>
              <a:t>的组合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DFBC7D-72F6-4528-8C1F-C4775DB1B0EE}"/>
              </a:ext>
            </a:extLst>
          </p:cNvPr>
          <p:cNvSpPr txBox="1"/>
          <p:nvPr/>
        </p:nvSpPr>
        <p:spPr>
          <a:xfrm>
            <a:off x="246669" y="1334796"/>
            <a:ext cx="105485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Administrator@zsf-ipe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/e/path/git/</a:t>
            </a:r>
            <a:r>
              <a:rPr lang="en-US" altLang="zh-CN" sz="18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HuaShan</a:t>
            </a:r>
            <a:r>
              <a:rPr lang="en-US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status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Administrator@zsf-ipe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/e/path/git/</a:t>
            </a:r>
            <a:r>
              <a:rPr lang="en-US" altLang="zh-CN" sz="18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HuaShan</a:t>
            </a:r>
            <a:r>
              <a:rPr lang="en-US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fetch origin master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		//</a:t>
            </a:r>
            <a:r>
              <a:rPr lang="zh-CN" altLang="en-US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将远程库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pull</a:t>
            </a:r>
            <a:r>
              <a:rPr lang="zh-CN" altLang="en-US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到本地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5, done.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(5/5), done.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3 (delta 0), pack-reused 0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Unpacking objects: 100% (3/3), 254 bytes | 2.00 KiB/s, done.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From https://github.com/aboutz2015/HuaShan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* branch            master     -&gt; FETCH_HEAD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6a7d96b..0317e9e  master     -&gt; origin/master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Administrator@zsf-ipe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/e/path/git/</a:t>
            </a:r>
            <a:r>
              <a:rPr lang="en-US" altLang="zh-CN" sz="18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HuaShan</a:t>
            </a:r>
            <a:r>
              <a:rPr lang="en-US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cat zsf.txt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testing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github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!!!	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//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注意，此时文件内容没有变化。。。需要合并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74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D8E9BA-C9F7-4FB0-932A-E7AC0F3FCF97}"/>
              </a:ext>
            </a:extLst>
          </p:cNvPr>
          <p:cNvSpPr txBox="1"/>
          <p:nvPr/>
        </p:nvSpPr>
        <p:spPr>
          <a:xfrm>
            <a:off x="392783" y="339365"/>
            <a:ext cx="10303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本地库初始化：</a:t>
            </a:r>
            <a:r>
              <a:rPr lang="en-US" altLang="zh-CN" dirty="0">
                <a:highlight>
                  <a:srgbClr val="FFFF00"/>
                </a:highlight>
              </a:rPr>
              <a:t>git </a:t>
            </a:r>
            <a:r>
              <a:rPr lang="en-US" altLang="zh-CN" dirty="0" err="1">
                <a:highlight>
                  <a:srgbClr val="FFFF00"/>
                </a:highlight>
              </a:rPr>
              <a:t>init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注意生成的</a:t>
            </a:r>
            <a:r>
              <a:rPr lang="en-US" altLang="zh-CN" dirty="0"/>
              <a:t>”.git”</a:t>
            </a:r>
            <a:r>
              <a:rPr lang="zh-CN" altLang="en-US" dirty="0"/>
              <a:t>目录，不要修改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并设置签名：用户名和</a:t>
            </a:r>
            <a:r>
              <a:rPr lang="en-US" altLang="zh-CN" dirty="0"/>
              <a:t>Email</a:t>
            </a:r>
          </a:p>
          <a:p>
            <a:r>
              <a:rPr lang="zh-CN" altLang="en-US" dirty="0"/>
              <a:t>目的是区分开发人员的身份，但是和远程库</a:t>
            </a:r>
            <a:r>
              <a:rPr lang="en-US" altLang="zh-CN" dirty="0"/>
              <a:t>(e.g. GitHub)</a:t>
            </a:r>
            <a:r>
              <a:rPr lang="zh-CN" altLang="en-US" dirty="0"/>
              <a:t>的账号密码没有任何关系。</a:t>
            </a:r>
            <a:endParaRPr lang="en-US" altLang="zh-CN" dirty="0"/>
          </a:p>
          <a:p>
            <a:r>
              <a:rPr lang="zh-CN" altLang="en-US" dirty="0"/>
              <a:t>项目级别签名（</a:t>
            </a:r>
            <a:r>
              <a:rPr lang="en-US" altLang="zh-CN" dirty="0">
                <a:highlight>
                  <a:srgbClr val="FFFF00"/>
                </a:highlight>
              </a:rPr>
              <a:t>git config </a:t>
            </a:r>
            <a:r>
              <a:rPr lang="en-US" altLang="zh-CN" dirty="0"/>
              <a:t>user.name tom </a:t>
            </a:r>
            <a:r>
              <a:rPr lang="zh-CN" altLang="en-US" dirty="0"/>
              <a:t>或者 </a:t>
            </a:r>
            <a:r>
              <a:rPr lang="en-US" altLang="zh-CN" dirty="0"/>
              <a:t>git config </a:t>
            </a:r>
            <a:r>
              <a:rPr lang="en-US" altLang="zh-CN" dirty="0" err="1"/>
              <a:t>user.email</a:t>
            </a:r>
            <a:r>
              <a:rPr lang="zh-CN" altLang="en-US" dirty="0"/>
              <a:t> </a:t>
            </a:r>
            <a:r>
              <a:rPr lang="en-US" altLang="zh-CN" dirty="0" err="1"/>
              <a:t>xxxxx@xxxx</a:t>
            </a:r>
            <a:r>
              <a:rPr lang="en-US" altLang="zh-CN" dirty="0"/>
              <a:t> 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zh-CN" altLang="en-US" dirty="0"/>
              <a:t>系统级别签名（</a:t>
            </a:r>
            <a:r>
              <a:rPr lang="en-US" altLang="zh-CN" dirty="0">
                <a:highlight>
                  <a:srgbClr val="FFFF00"/>
                </a:highlight>
              </a:rPr>
              <a:t>git config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--global </a:t>
            </a:r>
            <a:r>
              <a:rPr lang="en-US" altLang="zh-CN" dirty="0"/>
              <a:t>user.name tom </a:t>
            </a:r>
            <a:r>
              <a:rPr lang="zh-CN" altLang="en-US" dirty="0"/>
              <a:t>或者 </a:t>
            </a:r>
            <a:r>
              <a:rPr lang="en-US" altLang="zh-CN" dirty="0"/>
              <a:t>git config </a:t>
            </a:r>
            <a:r>
              <a:rPr lang="en-US" altLang="zh-CN" dirty="0">
                <a:solidFill>
                  <a:srgbClr val="FF0000"/>
                </a:solidFill>
              </a:rPr>
              <a:t>--global </a:t>
            </a:r>
            <a:r>
              <a:rPr lang="en-US" altLang="zh-CN" dirty="0" err="1"/>
              <a:t>user.email</a:t>
            </a:r>
            <a:r>
              <a:rPr lang="zh-CN" altLang="en-US" dirty="0"/>
              <a:t> </a:t>
            </a:r>
            <a:r>
              <a:rPr lang="en-US" altLang="zh-CN" dirty="0" err="1"/>
              <a:t>xxxxx@xxxx</a:t>
            </a:r>
            <a:r>
              <a:rPr lang="en-US" altLang="zh-CN" dirty="0"/>
              <a:t> </a:t>
            </a:r>
            <a:r>
              <a:rPr lang="zh-CN" altLang="en-US" dirty="0"/>
              <a:t>），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zh-CN" altLang="en-US" dirty="0"/>
              <a:t>两者必须设置一个）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99738F-883C-42BD-A6C9-10BF7511B42C}"/>
              </a:ext>
            </a:extLst>
          </p:cNvPr>
          <p:cNvSpPr txBox="1"/>
          <p:nvPr/>
        </p:nvSpPr>
        <p:spPr>
          <a:xfrm>
            <a:off x="392783" y="2474385"/>
            <a:ext cx="114064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status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		//(</a:t>
            </a:r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查看相应状态：例如工作区、暂存区、本地库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    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默认主分支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 commits yet	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新建的本地库还没有提交到本地库过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 (create/copy files and use "git add" to track)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Vim zsf.txt</a:t>
            </a:r>
            <a:r>
              <a:rPr lang="en-US" altLang="zh-CN" dirty="0"/>
              <a:t>			//zsf.txt</a:t>
            </a:r>
            <a:r>
              <a:rPr lang="zh-CN" altLang="en-US" dirty="0"/>
              <a:t> 现在的状态是在工作区，不会被</a:t>
            </a:r>
            <a:r>
              <a:rPr lang="en-US" altLang="zh-CN" dirty="0"/>
              <a:t>git</a:t>
            </a:r>
            <a:r>
              <a:rPr lang="zh-CN" altLang="en-US" dirty="0"/>
              <a:t>管理</a:t>
            </a:r>
            <a:endParaRPr lang="en-US" altLang="zh-CN" dirty="0"/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status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 commits yet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800" dirty="0">
                <a:solidFill>
                  <a:srgbClr val="BF0000"/>
                </a:solidFill>
                <a:latin typeface="Lucida Console" panose="020B0609040504020204" pitchFamily="49" charset="0"/>
              </a:rPr>
              <a:t>zsf.txt      		</a:t>
            </a:r>
            <a:r>
              <a:rPr lang="en-US" altLang="zh-CN" dirty="0">
                <a:solidFill>
                  <a:srgbClr val="BF0000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dirty="0">
                <a:solidFill>
                  <a:srgbClr val="BF0000"/>
                </a:solidFill>
                <a:latin typeface="Lucida Console" panose="020B0609040504020204" pitchFamily="49" charset="0"/>
              </a:rPr>
              <a:t>提示该文件没有被追踪，没有被放到暂存区</a:t>
            </a:r>
            <a:endParaRPr lang="zh-CN" altLang="en-US" sz="18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added to commit but untracked files present (use "git add" to track)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47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90D702-ED85-438E-8B42-8921C23D6175}"/>
              </a:ext>
            </a:extLst>
          </p:cNvPr>
          <p:cNvSpPr txBox="1"/>
          <p:nvPr/>
        </p:nvSpPr>
        <p:spPr>
          <a:xfrm>
            <a:off x="480766" y="0"/>
            <a:ext cx="10895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git pull</a:t>
            </a:r>
            <a:r>
              <a:rPr lang="zh-CN" altLang="en-US" sz="4000" dirty="0">
                <a:solidFill>
                  <a:srgbClr val="FF0000"/>
                </a:solidFill>
              </a:rPr>
              <a:t>远程库到本地 </a:t>
            </a:r>
            <a:r>
              <a:rPr lang="en-US" altLang="zh-CN" sz="4000" dirty="0">
                <a:solidFill>
                  <a:srgbClr val="FF0000"/>
                </a:solidFill>
              </a:rPr>
              <a:t>2015@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							——</a:t>
            </a:r>
            <a:r>
              <a:rPr lang="zh-CN" altLang="en-US" sz="4000" dirty="0">
                <a:solidFill>
                  <a:srgbClr val="FF0000"/>
                </a:solidFill>
              </a:rPr>
              <a:t>检查文件内容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E7B8F-1717-4355-8ED0-9AB208633CA2}"/>
              </a:ext>
            </a:extLst>
          </p:cNvPr>
          <p:cNvSpPr txBox="1"/>
          <p:nvPr/>
        </p:nvSpPr>
        <p:spPr>
          <a:xfrm>
            <a:off x="480766" y="1323439"/>
            <a:ext cx="114362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Administrator@zsf-ipe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/e/path/git/</a:t>
            </a:r>
            <a:r>
              <a:rPr lang="en-US" altLang="zh-CN" sz="18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HuaShan</a:t>
            </a:r>
            <a:r>
              <a:rPr lang="en-US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$ git checkout origin/master	//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修改指针指向的分支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Note: switching to 'origin/master'.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You are in 'detached HEAD' state. You can look around, make experimental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and commit them, and you can discard any commits you make in this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state without impacting any branches by switching back to a branch.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If you want to create a new branch to retain commits you create, you may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do so (now or later) by using -c with the switch command. Example: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git switch -c &lt;new-branch-name&gt;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Or undo this operation with: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git switch -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Turn off this advice by setting config variable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advice.detachedHead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to false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HEAD is now at 0317e9e test push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zh-CN" sz="1800" dirty="0">
                <a:solidFill>
                  <a:srgbClr val="BF0000"/>
                </a:solidFill>
                <a:latin typeface="Lucida Console" panose="020B0609040504020204" pitchFamily="49" charset="0"/>
              </a:rPr>
              <a:t>HEAD detached at 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origin/master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$ vim zsf.txt		//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显示内容为从远程库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pull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下来的文件内容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113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90D702-ED85-438E-8B42-8921C23D6175}"/>
              </a:ext>
            </a:extLst>
          </p:cNvPr>
          <p:cNvSpPr txBox="1"/>
          <p:nvPr/>
        </p:nvSpPr>
        <p:spPr>
          <a:xfrm>
            <a:off x="480766" y="0"/>
            <a:ext cx="108958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git pull</a:t>
            </a:r>
            <a:r>
              <a:rPr lang="zh-CN" altLang="en-US" sz="4000" dirty="0">
                <a:solidFill>
                  <a:srgbClr val="FF0000"/>
                </a:solidFill>
              </a:rPr>
              <a:t>远程库到本地 </a:t>
            </a:r>
            <a:r>
              <a:rPr lang="en-US" altLang="zh-CN" sz="4000" dirty="0">
                <a:solidFill>
                  <a:srgbClr val="FF0000"/>
                </a:solidFill>
              </a:rPr>
              <a:t>2015@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							——</a:t>
            </a:r>
            <a:r>
              <a:rPr lang="zh-CN" altLang="en-US" sz="4000" dirty="0">
                <a:solidFill>
                  <a:srgbClr val="FF0000"/>
                </a:solidFill>
              </a:rPr>
              <a:t>合并内容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B2D964-00CA-4AA9-AC78-8EB22A783B35}"/>
              </a:ext>
            </a:extLst>
          </p:cNvPr>
          <p:cNvSpPr txBox="1"/>
          <p:nvPr/>
        </p:nvSpPr>
        <p:spPr>
          <a:xfrm>
            <a:off x="367645" y="1323439"/>
            <a:ext cx="1242452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Administrator@zsf-ipe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/e/path/git/</a:t>
            </a:r>
            <a:r>
              <a:rPr lang="en-US" altLang="zh-CN" sz="18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HuaShan</a:t>
            </a:r>
            <a:r>
              <a:rPr lang="en-US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((0317e9e...))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checkout master	//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切换分支 远程主分支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--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  <a:sym typeface="Wingdings" panose="05000000000000000000" pitchFamily="2" charset="2"/>
              </a:rPr>
              <a:t>--&gt; </a:t>
            </a:r>
            <a:r>
              <a:rPr lang="zh-CN" altLang="en-US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  <a:sym typeface="Wingdings" panose="05000000000000000000" pitchFamily="2" charset="2"/>
              </a:rPr>
              <a:t>本地主分支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Previous HEAD position was 0317e9e test push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Switched to branch 'master'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merge origin/master  //</a:t>
            </a:r>
            <a:r>
              <a:rPr lang="zh-CN" altLang="en-US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将远程主分支合并到</a:t>
            </a:r>
            <a:r>
              <a:rPr lang="zh-CN" altLang="en-US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  <a:sym typeface="Wingdings" panose="05000000000000000000" pitchFamily="2" charset="2"/>
              </a:rPr>
              <a:t>本地主分支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Updating 6a7d96b..0317e9e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Fast-forward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zsf.txt | 1 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+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altLang="zh-CN" sz="1800" dirty="0">
              <a:solidFill>
                <a:srgbClr val="00BFBF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log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0317e9e19937218a996f3b2b253ceaf938fb6731 (</a:t>
            </a:r>
            <a:r>
              <a:rPr lang="en-US" altLang="zh-CN" sz="18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zh-CN" sz="1800" dirty="0">
                <a:solidFill>
                  <a:srgbClr val="40FF40"/>
                </a:solidFill>
                <a:latin typeface="Lucida Console" panose="020B0609040504020204" pitchFamily="49" charset="0"/>
              </a:rPr>
              <a:t>master</a:t>
            </a:r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zh-CN" sz="1800" dirty="0">
                <a:solidFill>
                  <a:srgbClr val="FF4040"/>
                </a:solidFill>
                <a:latin typeface="Lucida Console" panose="020B0609040504020204" pitchFamily="49" charset="0"/>
              </a:rPr>
              <a:t>origin/master</a:t>
            </a:r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zsf_home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&lt;aboutzsf_home@163.com&gt;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Sat Aug 21 15:44:14 2021 +0800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test push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6a7d96bb4228430a7327c905f29de7200ddcb5f3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zsf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&lt;aboutzsf@163.com&gt;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Sat Aug 21 15:21:48 2021 +0800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testing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github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663992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9CB94D-BE54-43D9-AEBF-570024ABC1B0}"/>
              </a:ext>
            </a:extLst>
          </p:cNvPr>
          <p:cNvSpPr txBox="1"/>
          <p:nvPr/>
        </p:nvSpPr>
        <p:spPr>
          <a:xfrm>
            <a:off x="292230" y="1323439"/>
            <a:ext cx="122548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Administrator@zsf-ipe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/e/path/git/</a:t>
            </a:r>
            <a:r>
              <a:rPr lang="en-US" altLang="zh-CN" sz="1800" dirty="0" err="1">
                <a:solidFill>
                  <a:srgbClr val="BFBF00"/>
                </a:solidFill>
                <a:latin typeface="Lucida Console" panose="020B0609040504020204" pitchFamily="49" charset="0"/>
              </a:rPr>
              <a:t>HuaShan</a:t>
            </a:r>
            <a:r>
              <a:rPr lang="en-US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pull origin master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Enumerating objects: 5, done.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Counting objects: 100% (5/5), done.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Compressing objects: 100% (2/2), done.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remote: Total 3 (delta 0), reused 3 (delta 0), pack-reused 0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Unpacking objects: 100% (3/3), 276 bytes | 3.00 KiB/s, done.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From https://github.com/aboutz2015/HuaShan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* branch            master     -&gt; FETCH_HEAD</a:t>
            </a:r>
          </a:p>
          <a:p>
            <a:r>
              <a:rPr lang="it-IT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0317e9e..37c2988  master     -&gt; origin/master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Updating 0317e9e..37c2988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Fast-forward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zsf.txt | 1 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+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endParaRPr lang="en-US" altLang="zh-CN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cat zsf.txt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testing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github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!!!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my name is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zsf_home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!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I'm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studing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OpenFOAM!!!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6A4821-4083-4992-BC30-CDE23C36DCB1}"/>
              </a:ext>
            </a:extLst>
          </p:cNvPr>
          <p:cNvSpPr txBox="1"/>
          <p:nvPr/>
        </p:nvSpPr>
        <p:spPr>
          <a:xfrm>
            <a:off x="0" y="0"/>
            <a:ext cx="119751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git pull</a:t>
            </a:r>
            <a:r>
              <a:rPr lang="zh-CN" altLang="en-US" sz="4000" dirty="0">
                <a:solidFill>
                  <a:srgbClr val="FF0000"/>
                </a:solidFill>
              </a:rPr>
              <a:t>远程库到本地 </a:t>
            </a:r>
            <a:r>
              <a:rPr lang="en-US" altLang="zh-CN" sz="4000" dirty="0">
                <a:solidFill>
                  <a:srgbClr val="FF0000"/>
                </a:solidFill>
              </a:rPr>
              <a:t>2015@</a:t>
            </a:r>
          </a:p>
          <a:p>
            <a:r>
              <a:rPr lang="en-US" altLang="zh-CN" sz="4000" dirty="0">
                <a:solidFill>
                  <a:srgbClr val="FF0000"/>
                </a:solidFill>
              </a:rPr>
              <a:t>							——pull=</a:t>
            </a:r>
            <a:r>
              <a:rPr lang="en-US" altLang="zh-CN" sz="4000" dirty="0" err="1">
                <a:solidFill>
                  <a:srgbClr val="FF0000"/>
                </a:solidFill>
              </a:rPr>
              <a:t>fetch+merge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4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51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83BFC8-4460-4488-B257-63CB21DF0F4F}"/>
              </a:ext>
            </a:extLst>
          </p:cNvPr>
          <p:cNvSpPr txBox="1"/>
          <p:nvPr/>
        </p:nvSpPr>
        <p:spPr>
          <a:xfrm>
            <a:off x="141401" y="197346"/>
            <a:ext cx="1232083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add zsf.txt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		//</a:t>
            </a:r>
            <a:r>
              <a:rPr lang="zh-CN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将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zsf.txt</a:t>
            </a:r>
            <a:r>
              <a:rPr lang="zh-CN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放到暂存区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zsf.txt.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de-DE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de-DE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/e/OpenFoam/git/weChat</a:t>
            </a:r>
            <a:r>
              <a:rPr lang="de-DE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 commits yet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“git rm --cached &lt;file&gt;...” to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unstage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//</a:t>
            </a:r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可以用相关命令将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zsf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.txt</a:t>
            </a:r>
            <a:r>
              <a:rPr lang="zh-CN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从暂存区恢复到工作区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new file:   zsf.txt</a:t>
            </a:r>
          </a:p>
          <a:p>
            <a:endParaRPr lang="en-US" altLang="zh-CN" sz="18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de-DE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de-DE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de-DE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/e/OpenFoam/git/weChat</a:t>
            </a:r>
            <a:r>
              <a:rPr lang="de-DE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  <a:endParaRPr lang="en-US" altLang="zh-CN" sz="18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rm --cached zsf.txt       //</a:t>
            </a:r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从暂存区删除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zsf.txt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rm 'zsf.txt’   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de-DE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de-DE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/e/OpenFoam/git/weChat</a:t>
            </a:r>
            <a:r>
              <a:rPr lang="de-DE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 commits yet</a:t>
            </a:r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Untracked files: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add &lt;file&gt;..." to include in what will be committed)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800" dirty="0">
                <a:solidFill>
                  <a:srgbClr val="BF0000"/>
                </a:solidFill>
                <a:latin typeface="Lucida Console" panose="020B0609040504020204" pitchFamily="49" charset="0"/>
              </a:rPr>
              <a:t>zsf.txt</a:t>
            </a:r>
            <a:endParaRPr lang="zh-CN" altLang="en-US" sz="18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added to commit but untracked files present (use "git add" to track)</a:t>
            </a:r>
          </a:p>
        </p:txBody>
      </p:sp>
    </p:spTree>
    <p:extLst>
      <p:ext uri="{BB962C8B-B14F-4D97-AF65-F5344CB8AC3E}">
        <p14:creationId xmlns:p14="http://schemas.microsoft.com/office/powerpoint/2010/main" val="355584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8BB46C-991C-4BDC-B440-2AD8E7DD70D3}"/>
              </a:ext>
            </a:extLst>
          </p:cNvPr>
          <p:cNvSpPr txBox="1"/>
          <p:nvPr/>
        </p:nvSpPr>
        <p:spPr>
          <a:xfrm>
            <a:off x="650450" y="235670"/>
            <a:ext cx="109350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add zsf.txt   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添加到暂存区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zsf.txt.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de-DE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de-DE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/e/OpenFoam/git/weChat</a:t>
            </a:r>
            <a:r>
              <a:rPr lang="de-DE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status     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CN" dirty="0">
                <a:solidFill>
                  <a:prstClr val="black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查看状态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 commits yet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rm --cached &lt;file&gt;..." to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unstage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new file:   zsf.txt</a:t>
            </a:r>
          </a:p>
          <a:p>
            <a:endParaRPr lang="zh-CN" altLang="en-US" sz="18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endParaRPr lang="zh-CN" altLang="en-US" sz="18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de-DE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de-DE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de-DE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/e/OpenFoam/git/weChat</a:t>
            </a:r>
            <a:r>
              <a:rPr lang="de-DE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commit zsf.txt   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//</a:t>
            </a:r>
            <a:r>
              <a:rPr lang="zh-CN" alt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提交到本地库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zsf.txt.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[master (root-commit) 1a25f18] The first commit of zsf.txt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1 insertion(+)</a:t>
            </a:r>
          </a:p>
          <a:p>
            <a:r>
              <a:rPr lang="fr-FR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create mode 100644 zsf.txt</a:t>
            </a:r>
          </a:p>
        </p:txBody>
      </p:sp>
    </p:spTree>
    <p:extLst>
      <p:ext uri="{BB962C8B-B14F-4D97-AF65-F5344CB8AC3E}">
        <p14:creationId xmlns:p14="http://schemas.microsoft.com/office/powerpoint/2010/main" val="391548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85224D-F432-4638-A100-AB5A0650E74D}"/>
              </a:ext>
            </a:extLst>
          </p:cNvPr>
          <p:cNvSpPr txBox="1"/>
          <p:nvPr/>
        </p:nvSpPr>
        <p:spPr>
          <a:xfrm>
            <a:off x="1253765" y="546755"/>
            <a:ext cx="81636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de-DE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de-DE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/e/OpenFoam/git/weChat</a:t>
            </a:r>
            <a:r>
              <a:rPr lang="de-DE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status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5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C12A008-1F2D-44E2-B564-19D250D2CFEC}"/>
              </a:ext>
            </a:extLst>
          </p:cNvPr>
          <p:cNvSpPr txBox="1"/>
          <p:nvPr/>
        </p:nvSpPr>
        <p:spPr>
          <a:xfrm>
            <a:off x="216817" y="122549"/>
            <a:ext cx="11975183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nothing to commit, working tree clean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de-DE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de-DE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/e/OpenFoam/git/weChat</a:t>
            </a:r>
            <a:r>
              <a:rPr lang="de-DE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vim zsf.txt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de-DE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de-DE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/e/OpenFoam/git/weChat</a:t>
            </a:r>
            <a:r>
              <a:rPr lang="de-DE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not staged for commit: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add &lt;file&gt;..." to update what will be committed)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restore &lt;file&gt;..." to discard changes in working directory)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800" dirty="0">
                <a:solidFill>
                  <a:srgbClr val="BF0000"/>
                </a:solidFill>
                <a:latin typeface="Lucida Console" panose="020B0609040504020204" pitchFamily="49" charset="0"/>
              </a:rPr>
              <a:t>modified:   zsf.txt</a:t>
            </a:r>
          </a:p>
          <a:p>
            <a:endParaRPr lang="zh-CN" altLang="en-US" sz="1800" dirty="0">
              <a:solidFill>
                <a:srgbClr val="BF0000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no changes added to commit (use "git add" and/or "git commit -a")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de-DE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de-DE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/e/OpenFoam/git/weChat</a:t>
            </a:r>
            <a:r>
              <a:rPr lang="de-DE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add zsf.txt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zsf.txt.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de-DE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de-DE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/e/OpenFoam/git/weChat</a:t>
            </a:r>
            <a:r>
              <a:rPr lang="de-DE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status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On branch master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(use "git restore --staged &lt;file&gt;..." to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unstage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modified:   zsf.txt</a:t>
            </a:r>
          </a:p>
          <a:p>
            <a:endParaRPr lang="zh-CN" altLang="en-US" sz="18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endParaRPr lang="zh-CN" altLang="en-US" sz="18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de-DE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de-DE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de-DE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/e/OpenFoam/git/weChat</a:t>
            </a:r>
            <a:r>
              <a:rPr lang="de-DE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git commit zsf.txt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warning: LF will be replaced by CRLF in zsf.txt.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The file will have its original line endings in your working directory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[master b029dc9] the second commit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1 file changed, 3 insertions(+)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94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21EF1A-E056-4A13-A55C-9A7F25DF5D99}"/>
              </a:ext>
            </a:extLst>
          </p:cNvPr>
          <p:cNvSpPr txBox="1"/>
          <p:nvPr/>
        </p:nvSpPr>
        <p:spPr>
          <a:xfrm>
            <a:off x="2611224" y="2228671"/>
            <a:ext cx="7466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git status filename</a:t>
            </a:r>
          </a:p>
          <a:p>
            <a:r>
              <a:rPr lang="en-US" altLang="zh-CN" sz="2400" dirty="0"/>
              <a:t>git add filename</a:t>
            </a:r>
          </a:p>
          <a:p>
            <a:r>
              <a:rPr lang="en-US" altLang="zh-CN" sz="2400" dirty="0"/>
              <a:t>git commit –m “commit message” filename //</a:t>
            </a:r>
            <a:r>
              <a:rPr lang="en-US" altLang="zh-CN" sz="2400"/>
              <a:t>zsf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939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4F8295-1F5E-412A-BF15-5D3C573A24F0}"/>
              </a:ext>
            </a:extLst>
          </p:cNvPr>
          <p:cNvSpPr txBox="1"/>
          <p:nvPr/>
        </p:nvSpPr>
        <p:spPr>
          <a:xfrm>
            <a:off x="351934" y="84842"/>
            <a:ext cx="11670383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版本记录</a:t>
            </a:r>
            <a:endParaRPr lang="en-US" altLang="zh-CN" sz="4000" dirty="0"/>
          </a:p>
          <a:p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 log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log zsf.txt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b029dc9b269bf3dee5ecc7a77c48b33891b37637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shuaifengzhang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&lt;zhangshuaifeng19@mails.ucas.edu.cn&gt;</a:t>
            </a:r>
          </a:p>
          <a:p>
            <a:r>
              <a:rPr lang="nn-NO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Fri Aug 20 21:54:55 2021 +0800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the second commit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commit 1a25f18ea3e49e98997d85015e0ed8dbf4a41ef4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Author: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shuaifengzhang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&lt;zhangshuaifeng19@mails.ucas.edu.cn&gt;</a:t>
            </a:r>
          </a:p>
          <a:p>
            <a:r>
              <a:rPr lang="nn-NO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Date:   Fri Aug 20 21:43:31 2021 +0800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The first commit of zsf.txt</a:t>
            </a:r>
          </a:p>
          <a:p>
            <a:endParaRPr lang="zh-CN" alt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altLang="zh-CN" sz="1800" dirty="0">
                <a:solidFill>
                  <a:srgbClr val="00BF00"/>
                </a:solidFill>
                <a:latin typeface="Lucida Console" panose="020B0609040504020204" pitchFamily="49" charset="0"/>
              </a:rPr>
              <a:t>Administrator@zsf </a:t>
            </a:r>
            <a:r>
              <a:rPr lang="de-DE" altLang="zh-CN" sz="1800" dirty="0">
                <a:solidFill>
                  <a:srgbClr val="BF00BF"/>
                </a:solidFill>
                <a:latin typeface="Lucida Console" panose="020B0609040504020204" pitchFamily="49" charset="0"/>
              </a:rPr>
              <a:t>MINGW64 </a:t>
            </a:r>
            <a:r>
              <a:rPr lang="de-DE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/e/OpenFoam/git/weChat</a:t>
            </a:r>
            <a:r>
              <a:rPr lang="de-DE" altLang="zh-CN" sz="1800" dirty="0">
                <a:solidFill>
                  <a:srgbClr val="00BFBF"/>
                </a:solidFill>
                <a:latin typeface="Lucida Console" panose="020B0609040504020204" pitchFamily="49" charset="0"/>
              </a:rPr>
              <a:t> (master)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 log --pretty=</a:t>
            </a:r>
            <a:r>
              <a:rPr lang="en-US" altLang="zh-CN" sz="1800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oneline</a:t>
            </a:r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zsf.txt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e38c115ce738d8b01a57f4cf3e36c80a7966c160 (</a:t>
            </a:r>
            <a:r>
              <a:rPr lang="en-US" altLang="zh-CN" sz="18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zh-CN" sz="1800" dirty="0">
                <a:solidFill>
                  <a:srgbClr val="40FF40"/>
                </a:solidFill>
                <a:latin typeface="Lucida Console" panose="020B0609040504020204" pitchFamily="49" charset="0"/>
              </a:rPr>
              <a:t>master</a:t>
            </a:r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severn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version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2f43137bbd73bec27cef91ce85f1899bbd09a27e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six version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cc43c999911019737fb2167dd7a8c129e6aae3a1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five version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992815abd3ea9bb99d0b0754c3c58f8c07142243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four version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005c46ae5548d877d5f0c174be23d128d07c4474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three version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b029dc9b269bf3dee5ecc7a77c48b33891b37637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the second commit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1a25f18ea3e49e98997d85015e0ed8dbf4a41ef4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The first commit of zsf.txt</a:t>
            </a:r>
          </a:p>
        </p:txBody>
      </p:sp>
    </p:spTree>
    <p:extLst>
      <p:ext uri="{BB962C8B-B14F-4D97-AF65-F5344CB8AC3E}">
        <p14:creationId xmlns:p14="http://schemas.microsoft.com/office/powerpoint/2010/main" val="231995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33AD86-A79A-4709-918D-B115544253F8}"/>
              </a:ext>
            </a:extLst>
          </p:cNvPr>
          <p:cNvSpPr txBox="1"/>
          <p:nvPr/>
        </p:nvSpPr>
        <p:spPr>
          <a:xfrm>
            <a:off x="678731" y="499621"/>
            <a:ext cx="100709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$ git </a:t>
            </a:r>
            <a:r>
              <a:rPr lang="en-US" altLang="zh-CN" sz="1800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reflog</a:t>
            </a:r>
            <a:endParaRPr lang="en-US" altLang="zh-CN" sz="1800" dirty="0">
              <a:solidFill>
                <a:prstClr val="black"/>
              </a:solidFill>
              <a:highlight>
                <a:srgbClr val="FFFF00"/>
              </a:highlight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1d6e255 (</a:t>
            </a:r>
            <a:r>
              <a:rPr lang="en-US" altLang="zh-CN" sz="18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zh-CN" sz="1800" dirty="0">
                <a:solidFill>
                  <a:srgbClr val="40FF40"/>
                </a:solidFill>
                <a:latin typeface="Lucida Console" panose="020B0609040504020204" pitchFamily="49" charset="0"/>
              </a:rPr>
              <a:t>master</a:t>
            </a:r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HEAD@{0}: reset: moving to 1d6e255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e38c115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HEAD@{1}: reset: moving to e38c115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e38c115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HEAD@{2}: reset: moving to e38c115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e38c115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HEAD@{3}: reset: moving to e38c115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1d6e255 (</a:t>
            </a:r>
            <a:r>
              <a:rPr lang="en-US" altLang="zh-CN" sz="1800" dirty="0">
                <a:solidFill>
                  <a:srgbClr val="40FFFF"/>
                </a:solidFill>
                <a:latin typeface="Lucida Console" panose="020B0609040504020204" pitchFamily="49" charset="0"/>
              </a:rPr>
              <a:t>HEAD -&gt; </a:t>
            </a:r>
            <a:r>
              <a:rPr lang="en-US" altLang="zh-CN" sz="1800" dirty="0">
                <a:solidFill>
                  <a:srgbClr val="40FF40"/>
                </a:solidFill>
                <a:latin typeface="Lucida Console" panose="020B0609040504020204" pitchFamily="49" charset="0"/>
              </a:rPr>
              <a:t>master</a:t>
            </a:r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HEAD@{4}: commit: night version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d87c7bb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HEAD@{5}: reset: moving to d87c7bb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d87c7bb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HEAD@{6}: commit: eight version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a2c1ec5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HEAD@{7}: commit: the second commit of git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menual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zsf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e38c115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HEAD@{8}: commit: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severn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version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2f43137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HEAD@{9}: commit: six version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cc43c99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HEAD@{10}: commit: five version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992815a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HEAD@{11}: commit: four version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005c46a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HEAD@{12}: commit: three version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b92eece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HEAD@{13}: commit: the first commit of git manual by </a:t>
            </a:r>
            <a:r>
              <a:rPr lang="en-US" altLang="zh-C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zsf</a:t>
            </a:r>
            <a:endParaRPr lang="en-US" altLang="zh-C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b029dc9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HEAD@{14}: commit: the second commit</a:t>
            </a:r>
          </a:p>
          <a:p>
            <a:r>
              <a:rPr lang="en-US" altLang="zh-CN" sz="1800" dirty="0">
                <a:solidFill>
                  <a:srgbClr val="BFBF00"/>
                </a:solidFill>
                <a:latin typeface="Lucida Console" panose="020B0609040504020204" pitchFamily="49" charset="0"/>
              </a:rPr>
              <a:t>1a25f18</a:t>
            </a:r>
            <a:r>
              <a:rPr lang="en-US" altLang="zh-C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HEAD@{15}: commit (initial): The first commit of zsf.txt</a:t>
            </a:r>
          </a:p>
          <a:p>
            <a:endParaRPr lang="en-US" altLang="zh-CN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altLang="zh-CN" dirty="0">
                <a:highlight>
                  <a:srgbClr val="FFFF00"/>
                </a:highlight>
              </a:rPr>
              <a:t>git reset –hard </a:t>
            </a:r>
            <a:r>
              <a:rPr lang="en-US" altLang="zh-CN" sz="1800" dirty="0">
                <a:solidFill>
                  <a:srgbClr val="BFBF00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1a25f18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185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2800</Words>
  <Application>Microsoft Office PowerPoint</Application>
  <PresentationFormat>宽屏</PresentationFormat>
  <Paragraphs>354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-apple-system</vt:lpstr>
      <vt:lpstr>等线</vt:lpstr>
      <vt:lpstr>等线 Light</vt:lpstr>
      <vt:lpstr>Arial</vt:lpstr>
      <vt:lpstr>Lucida Console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shuaifeng</dc:creator>
  <cp:lastModifiedBy>zhang shuaifeng</cp:lastModifiedBy>
  <cp:revision>44</cp:revision>
  <dcterms:created xsi:type="dcterms:W3CDTF">2021-08-20T08:28:02Z</dcterms:created>
  <dcterms:modified xsi:type="dcterms:W3CDTF">2021-08-22T06:04:01Z</dcterms:modified>
</cp:coreProperties>
</file>