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8288000" cy="10287000"/>
  <p:notesSz cx="6858000" cy="9144000"/>
  <p:embeddedFontLst>
    <p:embeddedFont>
      <p:font typeface="DM Sans Bold" charset="1" panose="00000000000000000000"/>
      <p:regular r:id="rId26"/>
    </p:embeddedFont>
    <p:embeddedFont>
      <p:font typeface="DM Sans" charset="1" panose="000000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1.png" Type="http://schemas.openxmlformats.org/officeDocument/2006/relationships/image"/><Relationship Id="rId3" Target="../media/image32.png" Type="http://schemas.openxmlformats.org/officeDocument/2006/relationships/image"/><Relationship Id="rId4" Target="../media/image3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4.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5.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svg" Type="http://schemas.openxmlformats.org/officeDocument/2006/relationships/image"/><Relationship Id="rId4" Target="../media/image39.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8.png" Type="http://schemas.openxmlformats.org/officeDocument/2006/relationships/image"/><Relationship Id="rId11" Target="../media/image49.png" Type="http://schemas.openxmlformats.org/officeDocument/2006/relationships/image"/><Relationship Id="rId2" Target="../media/image40.png" Type="http://schemas.openxmlformats.org/officeDocument/2006/relationships/image"/><Relationship Id="rId3" Target="../media/image41.svg" Type="http://schemas.openxmlformats.org/officeDocument/2006/relationships/image"/><Relationship Id="rId4" Target="../media/image42.png" Type="http://schemas.openxmlformats.org/officeDocument/2006/relationships/image"/><Relationship Id="rId5" Target="../media/image43.svg" Type="http://schemas.openxmlformats.org/officeDocument/2006/relationships/image"/><Relationship Id="rId6" Target="../media/image44.png" Type="http://schemas.openxmlformats.org/officeDocument/2006/relationships/image"/><Relationship Id="rId7" Target="../media/image45.svg" Type="http://schemas.openxmlformats.org/officeDocument/2006/relationships/image"/><Relationship Id="rId8" Target="../media/image46.png" Type="http://schemas.openxmlformats.org/officeDocument/2006/relationships/image"/><Relationship Id="rId9" Target="../media/image47.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 Id="rId3" Target="../media/image38.svg" Type="http://schemas.openxmlformats.org/officeDocument/2006/relationships/image"/><Relationship Id="rId4" Target="../media/image50.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1.png" Type="http://schemas.openxmlformats.org/officeDocument/2006/relationships/image"/><Relationship Id="rId11" Target="../media/image52.png" Type="http://schemas.openxmlformats.org/officeDocument/2006/relationships/image"/><Relationship Id="rId2" Target="../media/image40.png" Type="http://schemas.openxmlformats.org/officeDocument/2006/relationships/image"/><Relationship Id="rId3" Target="../media/image41.svg" Type="http://schemas.openxmlformats.org/officeDocument/2006/relationships/image"/><Relationship Id="rId4" Target="../media/image42.png" Type="http://schemas.openxmlformats.org/officeDocument/2006/relationships/image"/><Relationship Id="rId5" Target="../media/image43.svg" Type="http://schemas.openxmlformats.org/officeDocument/2006/relationships/image"/><Relationship Id="rId6" Target="../media/image44.png" Type="http://schemas.openxmlformats.org/officeDocument/2006/relationships/image"/><Relationship Id="rId7" Target="../media/image45.svg" Type="http://schemas.openxmlformats.org/officeDocument/2006/relationships/image"/><Relationship Id="rId8" Target="../media/image46.png" Type="http://schemas.openxmlformats.org/officeDocument/2006/relationships/image"/><Relationship Id="rId9" Target="../media/image47.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9.png" Type="http://schemas.openxmlformats.org/officeDocument/2006/relationships/image"/><Relationship Id="rId11" Target="../media/image60.svg" Type="http://schemas.openxmlformats.org/officeDocument/2006/relationships/image"/><Relationship Id="rId12" Target="../media/image61.png" Type="http://schemas.openxmlformats.org/officeDocument/2006/relationships/image"/><Relationship Id="rId13" Target="../media/image62.svg" Type="http://schemas.openxmlformats.org/officeDocument/2006/relationships/image"/><Relationship Id="rId14" Target="../media/image63.png" Type="http://schemas.openxmlformats.org/officeDocument/2006/relationships/image"/><Relationship Id="rId15" Target="../media/image64.svg" Type="http://schemas.openxmlformats.org/officeDocument/2006/relationships/image"/><Relationship Id="rId16" Target="../media/image65.png" Type="http://schemas.openxmlformats.org/officeDocument/2006/relationships/image"/><Relationship Id="rId17" Target="../media/image66.svg" Type="http://schemas.openxmlformats.org/officeDocument/2006/relationships/image"/><Relationship Id="rId18" Target="../media/image67.png" Type="http://schemas.openxmlformats.org/officeDocument/2006/relationships/image"/><Relationship Id="rId19" Target="../media/image68.svg" Type="http://schemas.openxmlformats.org/officeDocument/2006/relationships/image"/><Relationship Id="rId2" Target="../media/image53.png" Type="http://schemas.openxmlformats.org/officeDocument/2006/relationships/image"/><Relationship Id="rId3" Target="../media/image54.svg" Type="http://schemas.openxmlformats.org/officeDocument/2006/relationships/image"/><Relationship Id="rId4" Target="../media/image55.png" Type="http://schemas.openxmlformats.org/officeDocument/2006/relationships/image"/><Relationship Id="rId5" Target="../media/image56.svg" Type="http://schemas.openxmlformats.org/officeDocument/2006/relationships/image"/><Relationship Id="rId6" Target="../media/image3.png" Type="http://schemas.openxmlformats.org/officeDocument/2006/relationships/image"/><Relationship Id="rId7" Target="../media/image4.svg" Type="http://schemas.openxmlformats.org/officeDocument/2006/relationships/image"/><Relationship Id="rId8" Target="../media/image57.png" Type="http://schemas.openxmlformats.org/officeDocument/2006/relationships/image"/><Relationship Id="rId9" Target="../media/image5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png" Type="http://schemas.openxmlformats.org/officeDocument/2006/relationships/image"/><Relationship Id="rId11" Target="../media/image12.svg" Type="http://schemas.openxmlformats.org/officeDocument/2006/relationships/image"/><Relationship Id="rId12" Target="../media/image13.png" Type="http://schemas.openxmlformats.org/officeDocument/2006/relationships/image"/><Relationship Id="rId13" Target="../media/image14.svg" Type="http://schemas.openxmlformats.org/officeDocument/2006/relationships/image"/><Relationship Id="rId14" Target="../media/image15.png" Type="http://schemas.openxmlformats.org/officeDocument/2006/relationships/image"/><Relationship Id="rId15" Target="../media/image16.svg" Type="http://schemas.openxmlformats.org/officeDocument/2006/relationships/image"/><Relationship Id="rId16" Target="slide8.xml" Type="http://schemas.openxmlformats.org/officeDocument/2006/relationships/slide"/><Relationship Id="rId2" Target="../media/image5.png" Type="http://schemas.openxmlformats.org/officeDocument/2006/relationships/image"/><Relationship Id="rId3" Target="../media/image6.svg" Type="http://schemas.openxmlformats.org/officeDocument/2006/relationships/image"/><Relationship Id="rId4" Target="slide4.xml" Type="http://schemas.openxmlformats.org/officeDocument/2006/relationships/slide"/><Relationship Id="rId5" Target="../media/image7.png" Type="http://schemas.openxmlformats.org/officeDocument/2006/relationships/image"/><Relationship Id="rId6" Target="../media/image8.svg" Type="http://schemas.openxmlformats.org/officeDocument/2006/relationships/image"/><Relationship Id="rId7" Target="../media/image9.png" Type="http://schemas.openxmlformats.org/officeDocument/2006/relationships/image"/><Relationship Id="rId8" Target="../media/image10.svg" Type="http://schemas.openxmlformats.org/officeDocument/2006/relationships/image"/><Relationship Id="rId9" Target="slide15.xml" Type="http://schemas.openxmlformats.org/officeDocument/2006/relationships/slid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9.png" Type="http://schemas.openxmlformats.org/officeDocument/2006/relationships/image"/><Relationship Id="rId3" Target="../media/image70.svg" Type="http://schemas.openxmlformats.org/officeDocument/2006/relationships/image"/><Relationship Id="rId4" Target="../media/image71.png" Type="http://schemas.openxmlformats.org/officeDocument/2006/relationships/image"/><Relationship Id="rId5" Target="../media/image72.svg" Type="http://schemas.openxmlformats.org/officeDocument/2006/relationships/image"/><Relationship Id="rId6" Target="../media/image73.png" Type="http://schemas.openxmlformats.org/officeDocument/2006/relationships/image"/><Relationship Id="rId7" Target="../media/image7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6.png" Type="http://schemas.openxmlformats.org/officeDocument/2006/relationships/image"/><Relationship Id="rId2" Target="../media/image17.png" Type="http://schemas.openxmlformats.org/officeDocument/2006/relationships/image"/><Relationship Id="rId3" Target="../media/image18.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png" Type="http://schemas.openxmlformats.org/officeDocument/2006/relationships/image"/><Relationship Id="rId4" Target="../media/image2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3618281"/>
            <a:ext cx="6227880" cy="4406900"/>
          </a:xfrm>
          <a:prstGeom prst="rect">
            <a:avLst/>
          </a:prstGeom>
        </p:spPr>
        <p:txBody>
          <a:bodyPr anchor="t" rtlCol="false" tIns="0" lIns="0" bIns="0" rIns="0">
            <a:spAutoFit/>
          </a:bodyPr>
          <a:lstStyle/>
          <a:p>
            <a:pPr algn="l">
              <a:lnSpc>
                <a:spcPts val="7000"/>
              </a:lnSpc>
            </a:pPr>
            <a:r>
              <a:rPr lang="en-US" sz="5000" b="true">
                <a:solidFill>
                  <a:srgbClr val="000000"/>
                </a:solidFill>
                <a:latin typeface="DM Sans Bold"/>
                <a:ea typeface="DM Sans Bold"/>
                <a:cs typeface="DM Sans Bold"/>
                <a:sym typeface="DM Sans Bold"/>
              </a:rPr>
              <a:t>ANALISIS DAN KLASIFIKASI BERITA HOAX DAN ASLI </a:t>
            </a:r>
          </a:p>
          <a:p>
            <a:pPr algn="l">
              <a:lnSpc>
                <a:spcPts val="7000"/>
              </a:lnSpc>
            </a:pPr>
            <a:r>
              <a:rPr lang="en-US" sz="5000" b="true">
                <a:solidFill>
                  <a:srgbClr val="000000"/>
                </a:solidFill>
                <a:latin typeface="DM Sans Bold"/>
                <a:ea typeface="DM Sans Bold"/>
                <a:cs typeface="DM Sans Bold"/>
                <a:sym typeface="DM Sans Bold"/>
              </a:rPr>
              <a:t>DI INDONESIA</a:t>
            </a:r>
          </a:p>
          <a:p>
            <a:pPr algn="l">
              <a:lnSpc>
                <a:spcPts val="7000"/>
              </a:lnSpc>
            </a:pPr>
          </a:p>
        </p:txBody>
      </p:sp>
      <p:grpSp>
        <p:nvGrpSpPr>
          <p:cNvPr name="Group 3" id="3"/>
          <p:cNvGrpSpPr/>
          <p:nvPr/>
        </p:nvGrpSpPr>
        <p:grpSpPr>
          <a:xfrm rot="0">
            <a:off x="1028700" y="2161719"/>
            <a:ext cx="3626220" cy="826778"/>
            <a:chOff x="0" y="0"/>
            <a:chExt cx="1453106" cy="331308"/>
          </a:xfrm>
        </p:grpSpPr>
        <p:sp>
          <p:nvSpPr>
            <p:cNvPr name="Freeform 4" id="4"/>
            <p:cNvSpPr/>
            <p:nvPr/>
          </p:nvSpPr>
          <p:spPr>
            <a:xfrm flipH="false" flipV="false" rot="0">
              <a:off x="0" y="0"/>
              <a:ext cx="1453106" cy="331308"/>
            </a:xfrm>
            <a:custGeom>
              <a:avLst/>
              <a:gdLst/>
              <a:ahLst/>
              <a:cxnLst/>
              <a:rect r="r" b="b" t="t" l="l"/>
              <a:pathLst>
                <a:path h="331308" w="1453106">
                  <a:moveTo>
                    <a:pt x="165654" y="0"/>
                  </a:moveTo>
                  <a:lnTo>
                    <a:pt x="1287452" y="0"/>
                  </a:lnTo>
                  <a:cubicBezTo>
                    <a:pt x="1378940" y="0"/>
                    <a:pt x="1453106" y="74166"/>
                    <a:pt x="1453106" y="165654"/>
                  </a:cubicBezTo>
                  <a:lnTo>
                    <a:pt x="1453106" y="165654"/>
                  </a:lnTo>
                  <a:cubicBezTo>
                    <a:pt x="1453106" y="257142"/>
                    <a:pt x="1378940" y="331308"/>
                    <a:pt x="1287452" y="331308"/>
                  </a:cubicBezTo>
                  <a:lnTo>
                    <a:pt x="165654" y="331308"/>
                  </a:lnTo>
                  <a:cubicBezTo>
                    <a:pt x="74166" y="331308"/>
                    <a:pt x="0" y="257142"/>
                    <a:pt x="0" y="165654"/>
                  </a:cubicBezTo>
                  <a:lnTo>
                    <a:pt x="0" y="165654"/>
                  </a:lnTo>
                  <a:cubicBezTo>
                    <a:pt x="0" y="74166"/>
                    <a:pt x="74166" y="0"/>
                    <a:pt x="165654" y="0"/>
                  </a:cubicBezTo>
                  <a:close/>
                </a:path>
              </a:pathLst>
            </a:custGeom>
            <a:solidFill>
              <a:srgbClr val="000000">
                <a:alpha val="0"/>
              </a:srgbClr>
            </a:solidFill>
            <a:ln w="47625" cap="rnd">
              <a:solidFill>
                <a:srgbClr val="3AB85C"/>
              </a:solidFill>
              <a:prstDash val="solid"/>
              <a:round/>
            </a:ln>
          </p:spPr>
        </p:sp>
        <p:sp>
          <p:nvSpPr>
            <p:cNvPr name="TextBox 5" id="5"/>
            <p:cNvSpPr txBox="true"/>
            <p:nvPr/>
          </p:nvSpPr>
          <p:spPr>
            <a:xfrm>
              <a:off x="0" y="-47625"/>
              <a:ext cx="1453106" cy="378933"/>
            </a:xfrm>
            <a:prstGeom prst="rect">
              <a:avLst/>
            </a:prstGeom>
          </p:spPr>
          <p:txBody>
            <a:bodyPr anchor="ctr" rtlCol="false" tIns="50800" lIns="50800" bIns="50800" rIns="50800"/>
            <a:lstStyle/>
            <a:p>
              <a:pPr algn="ctr">
                <a:lnSpc>
                  <a:spcPts val="3080"/>
                </a:lnSpc>
              </a:pPr>
              <a:r>
                <a:rPr lang="en-US" b="true" sz="2200">
                  <a:solidFill>
                    <a:srgbClr val="3AB85C"/>
                  </a:solidFill>
                  <a:latin typeface="DM Sans Bold"/>
                  <a:ea typeface="DM Sans Bold"/>
                  <a:cs typeface="DM Sans Bold"/>
                  <a:sym typeface="DM Sans Bold"/>
                </a:rPr>
                <a:t>KELOMPOK 8</a:t>
              </a:r>
            </a:p>
          </p:txBody>
        </p:sp>
      </p:grpSp>
      <p:sp>
        <p:nvSpPr>
          <p:cNvPr name="Freeform 6" id="6"/>
          <p:cNvSpPr/>
          <p:nvPr/>
        </p:nvSpPr>
        <p:spPr>
          <a:xfrm flipH="true" flipV="false" rot="0">
            <a:off x="8149353" y="1461237"/>
            <a:ext cx="5217946" cy="8825763"/>
          </a:xfrm>
          <a:custGeom>
            <a:avLst/>
            <a:gdLst/>
            <a:ahLst/>
            <a:cxnLst/>
            <a:rect r="r" b="b" t="t" l="l"/>
            <a:pathLst>
              <a:path h="8825763" w="5217946">
                <a:moveTo>
                  <a:pt x="5217946" y="0"/>
                </a:moveTo>
                <a:lnTo>
                  <a:pt x="0" y="0"/>
                </a:lnTo>
                <a:lnTo>
                  <a:pt x="0" y="8825763"/>
                </a:lnTo>
                <a:lnTo>
                  <a:pt x="5217946" y="8825763"/>
                </a:lnTo>
                <a:lnTo>
                  <a:pt x="5217946" y="0"/>
                </a:lnTo>
                <a:close/>
              </a:path>
            </a:pathLst>
          </a:custGeom>
          <a:blipFill>
            <a:blip r:embed="rId2">
              <a:extLst>
                <a:ext uri="{96DAC541-7B7A-43D3-8B79-37D633B846F1}">
                  <asvg:svgBlip xmlns:asvg="http://schemas.microsoft.com/office/drawing/2016/SVG/main" r:embed="rId3"/>
                </a:ext>
              </a:extLst>
            </a:blip>
            <a:stretch>
              <a:fillRect l="0" t="0" r="0" b="-50541"/>
            </a:stretch>
          </a:blipFill>
        </p:spPr>
      </p:sp>
      <p:sp>
        <p:nvSpPr>
          <p:cNvPr name="Freeform 7" id="7"/>
          <p:cNvSpPr/>
          <p:nvPr/>
        </p:nvSpPr>
        <p:spPr>
          <a:xfrm flipH="false" flipV="false" rot="0">
            <a:off x="12832372" y="1461237"/>
            <a:ext cx="4830616" cy="8825763"/>
          </a:xfrm>
          <a:custGeom>
            <a:avLst/>
            <a:gdLst/>
            <a:ahLst/>
            <a:cxnLst/>
            <a:rect r="r" b="b" t="t" l="l"/>
            <a:pathLst>
              <a:path h="8825763" w="4830616">
                <a:moveTo>
                  <a:pt x="0" y="0"/>
                </a:moveTo>
                <a:lnTo>
                  <a:pt x="4830616" y="0"/>
                </a:lnTo>
                <a:lnTo>
                  <a:pt x="4830616" y="8825763"/>
                </a:lnTo>
                <a:lnTo>
                  <a:pt x="0" y="8825763"/>
                </a:lnTo>
                <a:lnTo>
                  <a:pt x="0" y="0"/>
                </a:lnTo>
                <a:close/>
              </a:path>
            </a:pathLst>
          </a:custGeom>
          <a:blipFill>
            <a:blip r:embed="rId4">
              <a:extLst>
                <a:ext uri="{96DAC541-7B7A-43D3-8B79-37D633B846F1}">
                  <asvg:svgBlip xmlns:asvg="http://schemas.microsoft.com/office/drawing/2016/SVG/main" r:embed="rId5"/>
                </a:ext>
              </a:extLst>
            </a:blip>
            <a:stretch>
              <a:fillRect l="0" t="0" r="0" b="-52808"/>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4000500" y="-4677892"/>
            <a:ext cx="10287000" cy="19690008"/>
            <a:chOff x="0" y="0"/>
            <a:chExt cx="7453846" cy="14267161"/>
          </a:xfrm>
        </p:grpSpPr>
        <p:sp>
          <p:nvSpPr>
            <p:cNvPr name="Freeform 3" id="3"/>
            <p:cNvSpPr/>
            <p:nvPr/>
          </p:nvSpPr>
          <p:spPr>
            <a:xfrm flipH="false" flipV="false" rot="0">
              <a:off x="0" y="0"/>
              <a:ext cx="7453846" cy="14267162"/>
            </a:xfrm>
            <a:custGeom>
              <a:avLst/>
              <a:gdLst/>
              <a:ahLst/>
              <a:cxnLst/>
              <a:rect r="r" b="b" t="t" l="l"/>
              <a:pathLst>
                <a:path h="14267162" w="7453846">
                  <a:moveTo>
                    <a:pt x="0" y="425605"/>
                  </a:moveTo>
                  <a:lnTo>
                    <a:pt x="0" y="13841557"/>
                  </a:lnTo>
                  <a:cubicBezTo>
                    <a:pt x="0" y="14076612"/>
                    <a:pt x="190550" y="14267162"/>
                    <a:pt x="425605" y="14267162"/>
                  </a:cubicBezTo>
                  <a:lnTo>
                    <a:pt x="7028241" y="14267162"/>
                  </a:lnTo>
                  <a:cubicBezTo>
                    <a:pt x="7263296" y="14267162"/>
                    <a:pt x="7453846" y="14076612"/>
                    <a:pt x="7453846" y="13841557"/>
                  </a:cubicBezTo>
                  <a:lnTo>
                    <a:pt x="7453846" y="425605"/>
                  </a:lnTo>
                  <a:cubicBezTo>
                    <a:pt x="7453846" y="190550"/>
                    <a:pt x="7263296" y="0"/>
                    <a:pt x="7028241" y="0"/>
                  </a:cubicBezTo>
                  <a:lnTo>
                    <a:pt x="425605" y="0"/>
                  </a:lnTo>
                  <a:cubicBezTo>
                    <a:pt x="190550" y="0"/>
                    <a:pt x="0" y="190550"/>
                    <a:pt x="0" y="425605"/>
                  </a:cubicBezTo>
                  <a:close/>
                  <a:moveTo>
                    <a:pt x="4417374" y="12775054"/>
                  </a:moveTo>
                  <a:lnTo>
                    <a:pt x="2353210" y="12775054"/>
                  </a:lnTo>
                  <a:cubicBezTo>
                    <a:pt x="2232109" y="12775054"/>
                    <a:pt x="2116742" y="12723466"/>
                    <a:pt x="2036002" y="12633208"/>
                  </a:cubicBezTo>
                  <a:lnTo>
                    <a:pt x="1256097" y="11761368"/>
                  </a:lnTo>
                  <a:cubicBezTo>
                    <a:pt x="1175357" y="11671111"/>
                    <a:pt x="1059990" y="11619522"/>
                    <a:pt x="938889" y="11619522"/>
                  </a:cubicBezTo>
                  <a:lnTo>
                    <a:pt x="641505" y="11619522"/>
                  </a:lnTo>
                  <a:cubicBezTo>
                    <a:pt x="406450" y="11619523"/>
                    <a:pt x="215900" y="11428971"/>
                    <a:pt x="215900" y="11193916"/>
                  </a:cubicBezTo>
                  <a:lnTo>
                    <a:pt x="215900" y="641505"/>
                  </a:lnTo>
                  <a:cubicBezTo>
                    <a:pt x="215900" y="406450"/>
                    <a:pt x="406450" y="215900"/>
                    <a:pt x="641505" y="215900"/>
                  </a:cubicBezTo>
                  <a:lnTo>
                    <a:pt x="2181997" y="215900"/>
                  </a:lnTo>
                  <a:cubicBezTo>
                    <a:pt x="2304706" y="215900"/>
                    <a:pt x="2421444" y="268863"/>
                    <a:pt x="2502261" y="361201"/>
                  </a:cubicBezTo>
                  <a:lnTo>
                    <a:pt x="3592266" y="1606593"/>
                  </a:lnTo>
                  <a:cubicBezTo>
                    <a:pt x="3673083" y="1698931"/>
                    <a:pt x="3789821" y="1751894"/>
                    <a:pt x="3912530" y="1751894"/>
                  </a:cubicBezTo>
                  <a:lnTo>
                    <a:pt x="6009919" y="1751894"/>
                  </a:lnTo>
                  <a:cubicBezTo>
                    <a:pt x="6131020" y="1751894"/>
                    <a:pt x="6246387" y="1803483"/>
                    <a:pt x="6327127" y="1893740"/>
                  </a:cubicBezTo>
                  <a:lnTo>
                    <a:pt x="7125607" y="2786344"/>
                  </a:lnTo>
                  <a:cubicBezTo>
                    <a:pt x="7195362" y="2864322"/>
                    <a:pt x="7233950" y="2965262"/>
                    <a:pt x="7234003" y="3069886"/>
                  </a:cubicBezTo>
                  <a:lnTo>
                    <a:pt x="7237729" y="13625441"/>
                  </a:lnTo>
                  <a:cubicBezTo>
                    <a:pt x="7237849" y="13860582"/>
                    <a:pt x="7047264" y="14051262"/>
                    <a:pt x="6812125" y="14051262"/>
                  </a:cubicBezTo>
                  <a:lnTo>
                    <a:pt x="5978541" y="14051262"/>
                  </a:lnTo>
                  <a:cubicBezTo>
                    <a:pt x="5860583" y="14051262"/>
                    <a:pt x="5747916" y="14002308"/>
                    <a:pt x="5667423" y="13916079"/>
                  </a:cubicBezTo>
                  <a:lnTo>
                    <a:pt x="4728492" y="12910238"/>
                  </a:lnTo>
                  <a:cubicBezTo>
                    <a:pt x="4647999" y="12824009"/>
                    <a:pt x="4535331" y="12775054"/>
                    <a:pt x="4417374" y="12775054"/>
                  </a:cubicBezTo>
                  <a:close/>
                </a:path>
              </a:pathLst>
            </a:custGeom>
            <a:solidFill>
              <a:srgbClr val="FFB001"/>
            </a:solidFill>
          </p:spPr>
        </p:sp>
      </p:grpSp>
      <p:grpSp>
        <p:nvGrpSpPr>
          <p:cNvPr name="Group 4" id="4"/>
          <p:cNvGrpSpPr/>
          <p:nvPr/>
        </p:nvGrpSpPr>
        <p:grpSpPr>
          <a:xfrm rot="0">
            <a:off x="5673754" y="864197"/>
            <a:ext cx="6940492" cy="1238886"/>
            <a:chOff x="0" y="0"/>
            <a:chExt cx="2234264" cy="398819"/>
          </a:xfrm>
        </p:grpSpPr>
        <p:sp>
          <p:nvSpPr>
            <p:cNvPr name="Freeform 5" id="5"/>
            <p:cNvSpPr/>
            <p:nvPr/>
          </p:nvSpPr>
          <p:spPr>
            <a:xfrm flipH="false" flipV="false" rot="0">
              <a:off x="0" y="0"/>
              <a:ext cx="2234264" cy="398819"/>
            </a:xfrm>
            <a:custGeom>
              <a:avLst/>
              <a:gdLst/>
              <a:ahLst/>
              <a:cxnLst/>
              <a:rect r="r" b="b" t="t" l="l"/>
              <a:pathLst>
                <a:path h="398819" w="2234264">
                  <a:moveTo>
                    <a:pt x="104854" y="0"/>
                  </a:moveTo>
                  <a:lnTo>
                    <a:pt x="2129410" y="0"/>
                  </a:lnTo>
                  <a:cubicBezTo>
                    <a:pt x="2187319" y="0"/>
                    <a:pt x="2234264" y="46945"/>
                    <a:pt x="2234264" y="104854"/>
                  </a:cubicBezTo>
                  <a:lnTo>
                    <a:pt x="2234264" y="293965"/>
                  </a:lnTo>
                  <a:cubicBezTo>
                    <a:pt x="2234264" y="351874"/>
                    <a:pt x="2187319" y="398819"/>
                    <a:pt x="2129410" y="398819"/>
                  </a:cubicBezTo>
                  <a:lnTo>
                    <a:pt x="104854" y="398819"/>
                  </a:lnTo>
                  <a:cubicBezTo>
                    <a:pt x="46945" y="398819"/>
                    <a:pt x="0" y="351874"/>
                    <a:pt x="0" y="293965"/>
                  </a:cubicBezTo>
                  <a:lnTo>
                    <a:pt x="0" y="104854"/>
                  </a:lnTo>
                  <a:cubicBezTo>
                    <a:pt x="0" y="46945"/>
                    <a:pt x="46945" y="0"/>
                    <a:pt x="104854" y="0"/>
                  </a:cubicBezTo>
                  <a:close/>
                </a:path>
              </a:pathLst>
            </a:custGeom>
            <a:solidFill>
              <a:srgbClr val="000000">
                <a:alpha val="0"/>
              </a:srgbClr>
            </a:solidFill>
            <a:ln w="47625" cap="rnd">
              <a:solidFill>
                <a:srgbClr val="FFB001"/>
              </a:solidFill>
              <a:prstDash val="solid"/>
              <a:round/>
            </a:ln>
          </p:spPr>
        </p:sp>
        <p:sp>
          <p:nvSpPr>
            <p:cNvPr name="TextBox 6" id="6"/>
            <p:cNvSpPr txBox="true"/>
            <p:nvPr/>
          </p:nvSpPr>
          <p:spPr>
            <a:xfrm>
              <a:off x="0" y="-104775"/>
              <a:ext cx="2234264" cy="503594"/>
            </a:xfrm>
            <a:prstGeom prst="rect">
              <a:avLst/>
            </a:prstGeom>
          </p:spPr>
          <p:txBody>
            <a:bodyPr anchor="ctr" rtlCol="false" tIns="50800" lIns="50800" bIns="50800" rIns="50800"/>
            <a:lstStyle/>
            <a:p>
              <a:pPr algn="ctr">
                <a:lnSpc>
                  <a:spcPts val="7840"/>
                </a:lnSpc>
              </a:pPr>
              <a:r>
                <a:rPr lang="en-US" sz="5600" b="true">
                  <a:solidFill>
                    <a:srgbClr val="FFB001"/>
                  </a:solidFill>
                  <a:latin typeface="DM Sans Bold"/>
                  <a:ea typeface="DM Sans Bold"/>
                  <a:cs typeface="DM Sans Bold"/>
                  <a:sym typeface="DM Sans Bold"/>
                </a:rPr>
                <a:t>Data Normalization</a:t>
              </a:r>
            </a:p>
          </p:txBody>
        </p:sp>
      </p:grpSp>
      <p:sp>
        <p:nvSpPr>
          <p:cNvPr name="Freeform 7" id="7"/>
          <p:cNvSpPr/>
          <p:nvPr/>
        </p:nvSpPr>
        <p:spPr>
          <a:xfrm flipH="false" flipV="false" rot="0">
            <a:off x="3879321" y="2462608"/>
            <a:ext cx="10692381" cy="3667435"/>
          </a:xfrm>
          <a:custGeom>
            <a:avLst/>
            <a:gdLst/>
            <a:ahLst/>
            <a:cxnLst/>
            <a:rect r="r" b="b" t="t" l="l"/>
            <a:pathLst>
              <a:path h="3667435" w="10692381">
                <a:moveTo>
                  <a:pt x="0" y="0"/>
                </a:moveTo>
                <a:lnTo>
                  <a:pt x="10692382" y="0"/>
                </a:lnTo>
                <a:lnTo>
                  <a:pt x="10692382" y="3667435"/>
                </a:lnTo>
                <a:lnTo>
                  <a:pt x="0" y="3667435"/>
                </a:lnTo>
                <a:lnTo>
                  <a:pt x="0" y="0"/>
                </a:lnTo>
                <a:close/>
              </a:path>
            </a:pathLst>
          </a:custGeom>
          <a:blipFill>
            <a:blip r:embed="rId2"/>
            <a:stretch>
              <a:fillRect l="0" t="0" r="0" b="0"/>
            </a:stretch>
          </a:blipFill>
        </p:spPr>
      </p:sp>
      <p:sp>
        <p:nvSpPr>
          <p:cNvPr name="TextBox 8" id="8"/>
          <p:cNvSpPr txBox="true"/>
          <p:nvPr/>
        </p:nvSpPr>
        <p:spPr>
          <a:xfrm rot="0">
            <a:off x="2848841" y="6425318"/>
            <a:ext cx="12753342" cy="2527422"/>
          </a:xfrm>
          <a:prstGeom prst="rect">
            <a:avLst/>
          </a:prstGeom>
        </p:spPr>
        <p:txBody>
          <a:bodyPr anchor="t" rtlCol="false" tIns="0" lIns="0" bIns="0" rIns="0">
            <a:spAutoFit/>
          </a:bodyPr>
          <a:lstStyle/>
          <a:p>
            <a:pPr algn="just">
              <a:lnSpc>
                <a:spcPts val="5068"/>
              </a:lnSpc>
            </a:pPr>
            <a:r>
              <a:rPr lang="en-US" sz="3620">
                <a:solidFill>
                  <a:srgbClr val="000000"/>
                </a:solidFill>
                <a:latin typeface="DM Sans"/>
                <a:ea typeface="DM Sans"/>
                <a:cs typeface="DM Sans"/>
                <a:sym typeface="DM Sans"/>
              </a:rPr>
              <a:t>Membersihkan teks dengan cara memeriksa apakah input adalah string , mengubah semua teks menjadi huruf kecil, menghapus angka, menghilangkan tanda baca, dan merapikan spasi berlebih. </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4000500" y="-4677892"/>
            <a:ext cx="10287000" cy="19690008"/>
            <a:chOff x="0" y="0"/>
            <a:chExt cx="7453846" cy="14267161"/>
          </a:xfrm>
        </p:grpSpPr>
        <p:sp>
          <p:nvSpPr>
            <p:cNvPr name="Freeform 3" id="3"/>
            <p:cNvSpPr/>
            <p:nvPr/>
          </p:nvSpPr>
          <p:spPr>
            <a:xfrm flipH="false" flipV="false" rot="0">
              <a:off x="0" y="0"/>
              <a:ext cx="7453846" cy="14267162"/>
            </a:xfrm>
            <a:custGeom>
              <a:avLst/>
              <a:gdLst/>
              <a:ahLst/>
              <a:cxnLst/>
              <a:rect r="r" b="b" t="t" l="l"/>
              <a:pathLst>
                <a:path h="14267162" w="7453846">
                  <a:moveTo>
                    <a:pt x="0" y="425605"/>
                  </a:moveTo>
                  <a:lnTo>
                    <a:pt x="0" y="13841557"/>
                  </a:lnTo>
                  <a:cubicBezTo>
                    <a:pt x="0" y="14076612"/>
                    <a:pt x="190550" y="14267162"/>
                    <a:pt x="425605" y="14267162"/>
                  </a:cubicBezTo>
                  <a:lnTo>
                    <a:pt x="7028241" y="14267162"/>
                  </a:lnTo>
                  <a:cubicBezTo>
                    <a:pt x="7263296" y="14267162"/>
                    <a:pt x="7453846" y="14076612"/>
                    <a:pt x="7453846" y="13841557"/>
                  </a:cubicBezTo>
                  <a:lnTo>
                    <a:pt x="7453846" y="425605"/>
                  </a:lnTo>
                  <a:cubicBezTo>
                    <a:pt x="7453846" y="190550"/>
                    <a:pt x="7263296" y="0"/>
                    <a:pt x="7028241" y="0"/>
                  </a:cubicBezTo>
                  <a:lnTo>
                    <a:pt x="425605" y="0"/>
                  </a:lnTo>
                  <a:cubicBezTo>
                    <a:pt x="190550" y="0"/>
                    <a:pt x="0" y="190550"/>
                    <a:pt x="0" y="425605"/>
                  </a:cubicBezTo>
                  <a:close/>
                  <a:moveTo>
                    <a:pt x="4417374" y="12775054"/>
                  </a:moveTo>
                  <a:lnTo>
                    <a:pt x="2353210" y="12775054"/>
                  </a:lnTo>
                  <a:cubicBezTo>
                    <a:pt x="2232109" y="12775054"/>
                    <a:pt x="2116742" y="12723466"/>
                    <a:pt x="2036002" y="12633208"/>
                  </a:cubicBezTo>
                  <a:lnTo>
                    <a:pt x="1256097" y="11761368"/>
                  </a:lnTo>
                  <a:cubicBezTo>
                    <a:pt x="1175357" y="11671111"/>
                    <a:pt x="1059990" y="11619522"/>
                    <a:pt x="938889" y="11619522"/>
                  </a:cubicBezTo>
                  <a:lnTo>
                    <a:pt x="641505" y="11619522"/>
                  </a:lnTo>
                  <a:cubicBezTo>
                    <a:pt x="406450" y="11619523"/>
                    <a:pt x="215900" y="11428971"/>
                    <a:pt x="215900" y="11193916"/>
                  </a:cubicBezTo>
                  <a:lnTo>
                    <a:pt x="215900" y="641505"/>
                  </a:lnTo>
                  <a:cubicBezTo>
                    <a:pt x="215900" y="406450"/>
                    <a:pt x="406450" y="215900"/>
                    <a:pt x="641505" y="215900"/>
                  </a:cubicBezTo>
                  <a:lnTo>
                    <a:pt x="2181997" y="215900"/>
                  </a:lnTo>
                  <a:cubicBezTo>
                    <a:pt x="2304706" y="215900"/>
                    <a:pt x="2421444" y="268863"/>
                    <a:pt x="2502261" y="361201"/>
                  </a:cubicBezTo>
                  <a:lnTo>
                    <a:pt x="3592266" y="1606593"/>
                  </a:lnTo>
                  <a:cubicBezTo>
                    <a:pt x="3673083" y="1698931"/>
                    <a:pt x="3789821" y="1751894"/>
                    <a:pt x="3912530" y="1751894"/>
                  </a:cubicBezTo>
                  <a:lnTo>
                    <a:pt x="6009919" y="1751894"/>
                  </a:lnTo>
                  <a:cubicBezTo>
                    <a:pt x="6131020" y="1751894"/>
                    <a:pt x="6246387" y="1803483"/>
                    <a:pt x="6327127" y="1893740"/>
                  </a:cubicBezTo>
                  <a:lnTo>
                    <a:pt x="7125607" y="2786344"/>
                  </a:lnTo>
                  <a:cubicBezTo>
                    <a:pt x="7195362" y="2864322"/>
                    <a:pt x="7233950" y="2965262"/>
                    <a:pt x="7234003" y="3069886"/>
                  </a:cubicBezTo>
                  <a:lnTo>
                    <a:pt x="7237729" y="13625441"/>
                  </a:lnTo>
                  <a:cubicBezTo>
                    <a:pt x="7237849" y="13860582"/>
                    <a:pt x="7047264" y="14051262"/>
                    <a:pt x="6812125" y="14051262"/>
                  </a:cubicBezTo>
                  <a:lnTo>
                    <a:pt x="5978541" y="14051262"/>
                  </a:lnTo>
                  <a:cubicBezTo>
                    <a:pt x="5860583" y="14051262"/>
                    <a:pt x="5747916" y="14002308"/>
                    <a:pt x="5667423" y="13916079"/>
                  </a:cubicBezTo>
                  <a:lnTo>
                    <a:pt x="4728492" y="12910238"/>
                  </a:lnTo>
                  <a:cubicBezTo>
                    <a:pt x="4647999" y="12824009"/>
                    <a:pt x="4535331" y="12775054"/>
                    <a:pt x="4417374" y="12775054"/>
                  </a:cubicBezTo>
                  <a:close/>
                </a:path>
              </a:pathLst>
            </a:custGeom>
            <a:solidFill>
              <a:srgbClr val="FFB001"/>
            </a:solidFill>
          </p:spPr>
        </p:sp>
      </p:grpSp>
      <p:grpSp>
        <p:nvGrpSpPr>
          <p:cNvPr name="Group 4" id="4"/>
          <p:cNvGrpSpPr/>
          <p:nvPr/>
        </p:nvGrpSpPr>
        <p:grpSpPr>
          <a:xfrm rot="0">
            <a:off x="4016637" y="1028700"/>
            <a:ext cx="11585546" cy="1238886"/>
            <a:chOff x="0" y="0"/>
            <a:chExt cx="3729587" cy="398819"/>
          </a:xfrm>
        </p:grpSpPr>
        <p:sp>
          <p:nvSpPr>
            <p:cNvPr name="Freeform 5" id="5"/>
            <p:cNvSpPr/>
            <p:nvPr/>
          </p:nvSpPr>
          <p:spPr>
            <a:xfrm flipH="false" flipV="false" rot="0">
              <a:off x="0" y="0"/>
              <a:ext cx="3729587" cy="398819"/>
            </a:xfrm>
            <a:custGeom>
              <a:avLst/>
              <a:gdLst/>
              <a:ahLst/>
              <a:cxnLst/>
              <a:rect r="r" b="b" t="t" l="l"/>
              <a:pathLst>
                <a:path h="398819" w="3729587">
                  <a:moveTo>
                    <a:pt x="62815" y="0"/>
                  </a:moveTo>
                  <a:lnTo>
                    <a:pt x="3666773" y="0"/>
                  </a:lnTo>
                  <a:cubicBezTo>
                    <a:pt x="3683432" y="0"/>
                    <a:pt x="3699409" y="6618"/>
                    <a:pt x="3711189" y="18398"/>
                  </a:cubicBezTo>
                  <a:cubicBezTo>
                    <a:pt x="3722969" y="30178"/>
                    <a:pt x="3729587" y="46155"/>
                    <a:pt x="3729587" y="62815"/>
                  </a:cubicBezTo>
                  <a:lnTo>
                    <a:pt x="3729587" y="336004"/>
                  </a:lnTo>
                  <a:cubicBezTo>
                    <a:pt x="3729587" y="352664"/>
                    <a:pt x="3722969" y="368641"/>
                    <a:pt x="3711189" y="380421"/>
                  </a:cubicBezTo>
                  <a:cubicBezTo>
                    <a:pt x="3699409" y="392201"/>
                    <a:pt x="3683432" y="398819"/>
                    <a:pt x="3666773" y="398819"/>
                  </a:cubicBezTo>
                  <a:lnTo>
                    <a:pt x="62815" y="398819"/>
                  </a:lnTo>
                  <a:cubicBezTo>
                    <a:pt x="46155" y="398819"/>
                    <a:pt x="30178" y="392201"/>
                    <a:pt x="18398" y="380421"/>
                  </a:cubicBezTo>
                  <a:cubicBezTo>
                    <a:pt x="6618" y="368641"/>
                    <a:pt x="0" y="352664"/>
                    <a:pt x="0" y="336004"/>
                  </a:cubicBezTo>
                  <a:lnTo>
                    <a:pt x="0" y="62815"/>
                  </a:lnTo>
                  <a:cubicBezTo>
                    <a:pt x="0" y="46155"/>
                    <a:pt x="6618" y="30178"/>
                    <a:pt x="18398" y="18398"/>
                  </a:cubicBezTo>
                  <a:cubicBezTo>
                    <a:pt x="30178" y="6618"/>
                    <a:pt x="46155" y="0"/>
                    <a:pt x="62815" y="0"/>
                  </a:cubicBezTo>
                  <a:close/>
                </a:path>
              </a:pathLst>
            </a:custGeom>
            <a:solidFill>
              <a:srgbClr val="000000">
                <a:alpha val="0"/>
              </a:srgbClr>
            </a:solidFill>
            <a:ln w="47625" cap="rnd">
              <a:solidFill>
                <a:srgbClr val="FFB001"/>
              </a:solidFill>
              <a:prstDash val="solid"/>
              <a:round/>
            </a:ln>
          </p:spPr>
        </p:sp>
        <p:sp>
          <p:nvSpPr>
            <p:cNvPr name="TextBox 6" id="6"/>
            <p:cNvSpPr txBox="true"/>
            <p:nvPr/>
          </p:nvSpPr>
          <p:spPr>
            <a:xfrm>
              <a:off x="0" y="-104775"/>
              <a:ext cx="3729587" cy="503594"/>
            </a:xfrm>
            <a:prstGeom prst="rect">
              <a:avLst/>
            </a:prstGeom>
          </p:spPr>
          <p:txBody>
            <a:bodyPr anchor="ctr" rtlCol="false" tIns="50800" lIns="50800" bIns="50800" rIns="50800"/>
            <a:lstStyle/>
            <a:p>
              <a:pPr algn="ctr">
                <a:lnSpc>
                  <a:spcPts val="7840"/>
                </a:lnSpc>
              </a:pPr>
              <a:r>
                <a:rPr lang="en-US" sz="5600" b="true">
                  <a:solidFill>
                    <a:srgbClr val="FFB001"/>
                  </a:solidFill>
                  <a:latin typeface="DM Sans Bold"/>
                  <a:ea typeface="DM Sans Bold"/>
                  <a:cs typeface="DM Sans Bold"/>
                  <a:sym typeface="DM Sans Bold"/>
                </a:rPr>
                <a:t>Data Cleaning &amp; Transformation</a:t>
              </a:r>
            </a:p>
          </p:txBody>
        </p:sp>
      </p:grpSp>
      <p:sp>
        <p:nvSpPr>
          <p:cNvPr name="Freeform 7" id="7"/>
          <p:cNvSpPr/>
          <p:nvPr/>
        </p:nvSpPr>
        <p:spPr>
          <a:xfrm flipH="false" flipV="false" rot="0">
            <a:off x="3561409" y="2399620"/>
            <a:ext cx="11527386" cy="959283"/>
          </a:xfrm>
          <a:custGeom>
            <a:avLst/>
            <a:gdLst/>
            <a:ahLst/>
            <a:cxnLst/>
            <a:rect r="r" b="b" t="t" l="l"/>
            <a:pathLst>
              <a:path h="959283" w="11527386">
                <a:moveTo>
                  <a:pt x="0" y="0"/>
                </a:moveTo>
                <a:lnTo>
                  <a:pt x="11527386" y="0"/>
                </a:lnTo>
                <a:lnTo>
                  <a:pt x="11527386" y="959283"/>
                </a:lnTo>
                <a:lnTo>
                  <a:pt x="0" y="959283"/>
                </a:lnTo>
                <a:lnTo>
                  <a:pt x="0" y="0"/>
                </a:lnTo>
                <a:close/>
              </a:path>
            </a:pathLst>
          </a:custGeom>
          <a:blipFill>
            <a:blip r:embed="rId2"/>
            <a:stretch>
              <a:fillRect l="0" t="0" r="0" b="0"/>
            </a:stretch>
          </a:blipFill>
        </p:spPr>
      </p:sp>
      <p:sp>
        <p:nvSpPr>
          <p:cNvPr name="Freeform 8" id="8"/>
          <p:cNvSpPr/>
          <p:nvPr/>
        </p:nvSpPr>
        <p:spPr>
          <a:xfrm flipH="false" flipV="false" rot="0">
            <a:off x="3561409" y="5167111"/>
            <a:ext cx="10336377" cy="2447059"/>
          </a:xfrm>
          <a:custGeom>
            <a:avLst/>
            <a:gdLst/>
            <a:ahLst/>
            <a:cxnLst/>
            <a:rect r="r" b="b" t="t" l="l"/>
            <a:pathLst>
              <a:path h="2447059" w="10336377">
                <a:moveTo>
                  <a:pt x="0" y="0"/>
                </a:moveTo>
                <a:lnTo>
                  <a:pt x="10336377" y="0"/>
                </a:lnTo>
                <a:lnTo>
                  <a:pt x="10336377" y="2447059"/>
                </a:lnTo>
                <a:lnTo>
                  <a:pt x="0" y="2447059"/>
                </a:lnTo>
                <a:lnTo>
                  <a:pt x="0" y="0"/>
                </a:lnTo>
                <a:close/>
              </a:path>
            </a:pathLst>
          </a:custGeom>
          <a:blipFill>
            <a:blip r:embed="rId3"/>
            <a:stretch>
              <a:fillRect l="0" t="0" r="0" b="0"/>
            </a:stretch>
          </a:blipFill>
        </p:spPr>
      </p:sp>
      <p:sp>
        <p:nvSpPr>
          <p:cNvPr name="Freeform 9" id="9"/>
          <p:cNvSpPr/>
          <p:nvPr/>
        </p:nvSpPr>
        <p:spPr>
          <a:xfrm flipH="false" flipV="false" rot="0">
            <a:off x="3561409" y="3368928"/>
            <a:ext cx="10699722" cy="1788158"/>
          </a:xfrm>
          <a:custGeom>
            <a:avLst/>
            <a:gdLst/>
            <a:ahLst/>
            <a:cxnLst/>
            <a:rect r="r" b="b" t="t" l="l"/>
            <a:pathLst>
              <a:path h="1788158" w="10699722">
                <a:moveTo>
                  <a:pt x="0" y="0"/>
                </a:moveTo>
                <a:lnTo>
                  <a:pt x="10699722" y="0"/>
                </a:lnTo>
                <a:lnTo>
                  <a:pt x="10699722" y="1788158"/>
                </a:lnTo>
                <a:lnTo>
                  <a:pt x="0" y="1788158"/>
                </a:lnTo>
                <a:lnTo>
                  <a:pt x="0" y="0"/>
                </a:lnTo>
                <a:close/>
              </a:path>
            </a:pathLst>
          </a:custGeom>
          <a:blipFill>
            <a:blip r:embed="rId4"/>
            <a:stretch>
              <a:fillRect l="0" t="0" r="0" b="-22938"/>
            </a:stretch>
          </a:blipFill>
        </p:spPr>
      </p:sp>
      <p:sp>
        <p:nvSpPr>
          <p:cNvPr name="TextBox 10" id="10"/>
          <p:cNvSpPr txBox="true"/>
          <p:nvPr/>
        </p:nvSpPr>
        <p:spPr>
          <a:xfrm rot="0">
            <a:off x="3164369" y="7595120"/>
            <a:ext cx="11493802" cy="2274870"/>
          </a:xfrm>
          <a:prstGeom prst="rect">
            <a:avLst/>
          </a:prstGeom>
        </p:spPr>
        <p:txBody>
          <a:bodyPr anchor="t" rtlCol="false" tIns="0" lIns="0" bIns="0" rIns="0">
            <a:spAutoFit/>
          </a:bodyPr>
          <a:lstStyle/>
          <a:p>
            <a:pPr algn="just">
              <a:lnSpc>
                <a:spcPts val="4567"/>
              </a:lnSpc>
            </a:pPr>
            <a:r>
              <a:rPr lang="en-US" sz="3262">
                <a:solidFill>
                  <a:srgbClr val="000000"/>
                </a:solidFill>
                <a:latin typeface="DM Sans"/>
                <a:ea typeface="DM Sans"/>
                <a:cs typeface="DM Sans"/>
                <a:sym typeface="DM Sans"/>
              </a:rPr>
              <a:t>menggunakan TF-IDF Vectorization untuk mengubah teks menjadi data numerik yang siap digunakan dalam model machine learning. Nilai NaN pada training and testing data diganti dengan string kosong ('') untuk menghindari error.</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4000500" y="-4701504"/>
            <a:ext cx="10287000" cy="19690008"/>
            <a:chOff x="0" y="0"/>
            <a:chExt cx="7453846" cy="14267161"/>
          </a:xfrm>
        </p:grpSpPr>
        <p:sp>
          <p:nvSpPr>
            <p:cNvPr name="Freeform 3" id="3"/>
            <p:cNvSpPr/>
            <p:nvPr/>
          </p:nvSpPr>
          <p:spPr>
            <a:xfrm flipH="false" flipV="false" rot="0">
              <a:off x="0" y="0"/>
              <a:ext cx="7453846" cy="14267162"/>
            </a:xfrm>
            <a:custGeom>
              <a:avLst/>
              <a:gdLst/>
              <a:ahLst/>
              <a:cxnLst/>
              <a:rect r="r" b="b" t="t" l="l"/>
              <a:pathLst>
                <a:path h="14267162" w="7453846">
                  <a:moveTo>
                    <a:pt x="0" y="425605"/>
                  </a:moveTo>
                  <a:lnTo>
                    <a:pt x="0" y="13841557"/>
                  </a:lnTo>
                  <a:cubicBezTo>
                    <a:pt x="0" y="14076612"/>
                    <a:pt x="190550" y="14267162"/>
                    <a:pt x="425605" y="14267162"/>
                  </a:cubicBezTo>
                  <a:lnTo>
                    <a:pt x="7028241" y="14267162"/>
                  </a:lnTo>
                  <a:cubicBezTo>
                    <a:pt x="7263296" y="14267162"/>
                    <a:pt x="7453846" y="14076612"/>
                    <a:pt x="7453846" y="13841557"/>
                  </a:cubicBezTo>
                  <a:lnTo>
                    <a:pt x="7453846" y="425605"/>
                  </a:lnTo>
                  <a:cubicBezTo>
                    <a:pt x="7453846" y="190550"/>
                    <a:pt x="7263296" y="0"/>
                    <a:pt x="7028241" y="0"/>
                  </a:cubicBezTo>
                  <a:lnTo>
                    <a:pt x="425605" y="0"/>
                  </a:lnTo>
                  <a:cubicBezTo>
                    <a:pt x="190550" y="0"/>
                    <a:pt x="0" y="190550"/>
                    <a:pt x="0" y="425605"/>
                  </a:cubicBezTo>
                  <a:close/>
                  <a:moveTo>
                    <a:pt x="4417374" y="12775054"/>
                  </a:moveTo>
                  <a:lnTo>
                    <a:pt x="2353210" y="12775054"/>
                  </a:lnTo>
                  <a:cubicBezTo>
                    <a:pt x="2232109" y="12775054"/>
                    <a:pt x="2116742" y="12723466"/>
                    <a:pt x="2036002" y="12633208"/>
                  </a:cubicBezTo>
                  <a:lnTo>
                    <a:pt x="1256097" y="11761368"/>
                  </a:lnTo>
                  <a:cubicBezTo>
                    <a:pt x="1175357" y="11671111"/>
                    <a:pt x="1059990" y="11619522"/>
                    <a:pt x="938889" y="11619522"/>
                  </a:cubicBezTo>
                  <a:lnTo>
                    <a:pt x="641505" y="11619522"/>
                  </a:lnTo>
                  <a:cubicBezTo>
                    <a:pt x="406450" y="11619523"/>
                    <a:pt x="215900" y="11428971"/>
                    <a:pt x="215900" y="11193916"/>
                  </a:cubicBezTo>
                  <a:lnTo>
                    <a:pt x="215900" y="641505"/>
                  </a:lnTo>
                  <a:cubicBezTo>
                    <a:pt x="215900" y="406450"/>
                    <a:pt x="406450" y="215900"/>
                    <a:pt x="641505" y="215900"/>
                  </a:cubicBezTo>
                  <a:lnTo>
                    <a:pt x="2181997" y="215900"/>
                  </a:lnTo>
                  <a:cubicBezTo>
                    <a:pt x="2304706" y="215900"/>
                    <a:pt x="2421444" y="268863"/>
                    <a:pt x="2502261" y="361201"/>
                  </a:cubicBezTo>
                  <a:lnTo>
                    <a:pt x="3592266" y="1606593"/>
                  </a:lnTo>
                  <a:cubicBezTo>
                    <a:pt x="3673083" y="1698931"/>
                    <a:pt x="3789821" y="1751894"/>
                    <a:pt x="3912530" y="1751894"/>
                  </a:cubicBezTo>
                  <a:lnTo>
                    <a:pt x="6009919" y="1751894"/>
                  </a:lnTo>
                  <a:cubicBezTo>
                    <a:pt x="6131020" y="1751894"/>
                    <a:pt x="6246387" y="1803483"/>
                    <a:pt x="6327127" y="1893740"/>
                  </a:cubicBezTo>
                  <a:lnTo>
                    <a:pt x="7125607" y="2786344"/>
                  </a:lnTo>
                  <a:cubicBezTo>
                    <a:pt x="7195362" y="2864322"/>
                    <a:pt x="7233950" y="2965262"/>
                    <a:pt x="7234003" y="3069886"/>
                  </a:cubicBezTo>
                  <a:lnTo>
                    <a:pt x="7237729" y="13625441"/>
                  </a:lnTo>
                  <a:cubicBezTo>
                    <a:pt x="7237849" y="13860582"/>
                    <a:pt x="7047264" y="14051262"/>
                    <a:pt x="6812125" y="14051262"/>
                  </a:cubicBezTo>
                  <a:lnTo>
                    <a:pt x="5978541" y="14051262"/>
                  </a:lnTo>
                  <a:cubicBezTo>
                    <a:pt x="5860583" y="14051262"/>
                    <a:pt x="5747916" y="14002308"/>
                    <a:pt x="5667423" y="13916079"/>
                  </a:cubicBezTo>
                  <a:lnTo>
                    <a:pt x="4728492" y="12910238"/>
                  </a:lnTo>
                  <a:cubicBezTo>
                    <a:pt x="4647999" y="12824009"/>
                    <a:pt x="4535331" y="12775054"/>
                    <a:pt x="4417374" y="12775054"/>
                  </a:cubicBezTo>
                  <a:close/>
                </a:path>
              </a:pathLst>
            </a:custGeom>
            <a:solidFill>
              <a:srgbClr val="FFB001"/>
            </a:solidFill>
          </p:spPr>
        </p:sp>
      </p:grpSp>
      <p:grpSp>
        <p:nvGrpSpPr>
          <p:cNvPr name="Group 4" id="4"/>
          <p:cNvGrpSpPr/>
          <p:nvPr/>
        </p:nvGrpSpPr>
        <p:grpSpPr>
          <a:xfrm rot="0">
            <a:off x="5673754" y="864197"/>
            <a:ext cx="6940492" cy="1238886"/>
            <a:chOff x="0" y="0"/>
            <a:chExt cx="2234264" cy="398819"/>
          </a:xfrm>
        </p:grpSpPr>
        <p:sp>
          <p:nvSpPr>
            <p:cNvPr name="Freeform 5" id="5"/>
            <p:cNvSpPr/>
            <p:nvPr/>
          </p:nvSpPr>
          <p:spPr>
            <a:xfrm flipH="false" flipV="false" rot="0">
              <a:off x="0" y="0"/>
              <a:ext cx="2234264" cy="398819"/>
            </a:xfrm>
            <a:custGeom>
              <a:avLst/>
              <a:gdLst/>
              <a:ahLst/>
              <a:cxnLst/>
              <a:rect r="r" b="b" t="t" l="l"/>
              <a:pathLst>
                <a:path h="398819" w="2234264">
                  <a:moveTo>
                    <a:pt x="104854" y="0"/>
                  </a:moveTo>
                  <a:lnTo>
                    <a:pt x="2129410" y="0"/>
                  </a:lnTo>
                  <a:cubicBezTo>
                    <a:pt x="2187319" y="0"/>
                    <a:pt x="2234264" y="46945"/>
                    <a:pt x="2234264" y="104854"/>
                  </a:cubicBezTo>
                  <a:lnTo>
                    <a:pt x="2234264" y="293965"/>
                  </a:lnTo>
                  <a:cubicBezTo>
                    <a:pt x="2234264" y="351874"/>
                    <a:pt x="2187319" y="398819"/>
                    <a:pt x="2129410" y="398819"/>
                  </a:cubicBezTo>
                  <a:lnTo>
                    <a:pt x="104854" y="398819"/>
                  </a:lnTo>
                  <a:cubicBezTo>
                    <a:pt x="46945" y="398819"/>
                    <a:pt x="0" y="351874"/>
                    <a:pt x="0" y="293965"/>
                  </a:cubicBezTo>
                  <a:lnTo>
                    <a:pt x="0" y="104854"/>
                  </a:lnTo>
                  <a:cubicBezTo>
                    <a:pt x="0" y="46945"/>
                    <a:pt x="46945" y="0"/>
                    <a:pt x="104854" y="0"/>
                  </a:cubicBezTo>
                  <a:close/>
                </a:path>
              </a:pathLst>
            </a:custGeom>
            <a:solidFill>
              <a:srgbClr val="000000">
                <a:alpha val="0"/>
              </a:srgbClr>
            </a:solidFill>
            <a:ln w="47625" cap="rnd">
              <a:solidFill>
                <a:srgbClr val="FFB001"/>
              </a:solidFill>
              <a:prstDash val="solid"/>
              <a:round/>
            </a:ln>
          </p:spPr>
        </p:sp>
        <p:sp>
          <p:nvSpPr>
            <p:cNvPr name="TextBox 6" id="6"/>
            <p:cNvSpPr txBox="true"/>
            <p:nvPr/>
          </p:nvSpPr>
          <p:spPr>
            <a:xfrm>
              <a:off x="0" y="-104775"/>
              <a:ext cx="2234264" cy="503594"/>
            </a:xfrm>
            <a:prstGeom prst="rect">
              <a:avLst/>
            </a:prstGeom>
          </p:spPr>
          <p:txBody>
            <a:bodyPr anchor="ctr" rtlCol="false" tIns="50800" lIns="50800" bIns="50800" rIns="50800"/>
            <a:lstStyle/>
            <a:p>
              <a:pPr algn="ctr">
                <a:lnSpc>
                  <a:spcPts val="7840"/>
                </a:lnSpc>
              </a:pPr>
              <a:r>
                <a:rPr lang="en-US" sz="5600" b="true">
                  <a:solidFill>
                    <a:srgbClr val="FFB001"/>
                  </a:solidFill>
                  <a:latin typeface="DM Sans Bold"/>
                  <a:ea typeface="DM Sans Bold"/>
                  <a:cs typeface="DM Sans Bold"/>
                  <a:sym typeface="DM Sans Bold"/>
                </a:rPr>
                <a:t>Data Splitting</a:t>
              </a:r>
            </a:p>
          </p:txBody>
        </p:sp>
      </p:grpSp>
      <p:sp>
        <p:nvSpPr>
          <p:cNvPr name="Freeform 7" id="7"/>
          <p:cNvSpPr/>
          <p:nvPr/>
        </p:nvSpPr>
        <p:spPr>
          <a:xfrm flipH="false" flipV="false" rot="0">
            <a:off x="3667914" y="2808052"/>
            <a:ext cx="10952172" cy="1372967"/>
          </a:xfrm>
          <a:custGeom>
            <a:avLst/>
            <a:gdLst/>
            <a:ahLst/>
            <a:cxnLst/>
            <a:rect r="r" b="b" t="t" l="l"/>
            <a:pathLst>
              <a:path h="1372967" w="10952172">
                <a:moveTo>
                  <a:pt x="0" y="0"/>
                </a:moveTo>
                <a:lnTo>
                  <a:pt x="10952172" y="0"/>
                </a:lnTo>
                <a:lnTo>
                  <a:pt x="10952172" y="1372967"/>
                </a:lnTo>
                <a:lnTo>
                  <a:pt x="0" y="1372967"/>
                </a:lnTo>
                <a:lnTo>
                  <a:pt x="0" y="0"/>
                </a:lnTo>
                <a:close/>
              </a:path>
            </a:pathLst>
          </a:custGeom>
          <a:blipFill>
            <a:blip r:embed="rId2"/>
            <a:stretch>
              <a:fillRect l="0" t="0" r="0" b="0"/>
            </a:stretch>
          </a:blipFill>
        </p:spPr>
      </p:sp>
      <p:sp>
        <p:nvSpPr>
          <p:cNvPr name="TextBox 8" id="8"/>
          <p:cNvSpPr txBox="true"/>
          <p:nvPr/>
        </p:nvSpPr>
        <p:spPr>
          <a:xfrm rot="0">
            <a:off x="2767329" y="5217863"/>
            <a:ext cx="12753342" cy="1251072"/>
          </a:xfrm>
          <a:prstGeom prst="rect">
            <a:avLst/>
          </a:prstGeom>
        </p:spPr>
        <p:txBody>
          <a:bodyPr anchor="t" rtlCol="false" tIns="0" lIns="0" bIns="0" rIns="0">
            <a:spAutoFit/>
          </a:bodyPr>
          <a:lstStyle/>
          <a:p>
            <a:pPr algn="just">
              <a:lnSpc>
                <a:spcPts val="5068"/>
              </a:lnSpc>
            </a:pPr>
            <a:r>
              <a:rPr lang="en-US" sz="3620">
                <a:solidFill>
                  <a:srgbClr val="000000"/>
                </a:solidFill>
                <a:latin typeface="DM Sans"/>
                <a:ea typeface="DM Sans"/>
                <a:cs typeface="DM Sans"/>
                <a:sym typeface="DM Sans"/>
              </a:rPr>
              <a:t>Membagi data menjadi 80% Training (14,944 Data) dan 20% Testing (3736 Data)</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4000500" y="-4701504"/>
            <a:ext cx="10287000" cy="19690008"/>
            <a:chOff x="0" y="0"/>
            <a:chExt cx="7453846" cy="14267161"/>
          </a:xfrm>
        </p:grpSpPr>
        <p:sp>
          <p:nvSpPr>
            <p:cNvPr name="Freeform 3" id="3"/>
            <p:cNvSpPr/>
            <p:nvPr/>
          </p:nvSpPr>
          <p:spPr>
            <a:xfrm flipH="false" flipV="false" rot="0">
              <a:off x="0" y="0"/>
              <a:ext cx="7453846" cy="14267162"/>
            </a:xfrm>
            <a:custGeom>
              <a:avLst/>
              <a:gdLst/>
              <a:ahLst/>
              <a:cxnLst/>
              <a:rect r="r" b="b" t="t" l="l"/>
              <a:pathLst>
                <a:path h="14267162" w="7453846">
                  <a:moveTo>
                    <a:pt x="0" y="425605"/>
                  </a:moveTo>
                  <a:lnTo>
                    <a:pt x="0" y="13841557"/>
                  </a:lnTo>
                  <a:cubicBezTo>
                    <a:pt x="0" y="14076612"/>
                    <a:pt x="190550" y="14267162"/>
                    <a:pt x="425605" y="14267162"/>
                  </a:cubicBezTo>
                  <a:lnTo>
                    <a:pt x="7028241" y="14267162"/>
                  </a:lnTo>
                  <a:cubicBezTo>
                    <a:pt x="7263296" y="14267162"/>
                    <a:pt x="7453846" y="14076612"/>
                    <a:pt x="7453846" y="13841557"/>
                  </a:cubicBezTo>
                  <a:lnTo>
                    <a:pt x="7453846" y="425605"/>
                  </a:lnTo>
                  <a:cubicBezTo>
                    <a:pt x="7453846" y="190550"/>
                    <a:pt x="7263296" y="0"/>
                    <a:pt x="7028241" y="0"/>
                  </a:cubicBezTo>
                  <a:lnTo>
                    <a:pt x="425605" y="0"/>
                  </a:lnTo>
                  <a:cubicBezTo>
                    <a:pt x="190550" y="0"/>
                    <a:pt x="0" y="190550"/>
                    <a:pt x="0" y="425605"/>
                  </a:cubicBezTo>
                  <a:close/>
                  <a:moveTo>
                    <a:pt x="4417374" y="12775054"/>
                  </a:moveTo>
                  <a:lnTo>
                    <a:pt x="2353210" y="12775054"/>
                  </a:lnTo>
                  <a:cubicBezTo>
                    <a:pt x="2232109" y="12775054"/>
                    <a:pt x="2116742" y="12723466"/>
                    <a:pt x="2036002" y="12633208"/>
                  </a:cubicBezTo>
                  <a:lnTo>
                    <a:pt x="1256097" y="11761368"/>
                  </a:lnTo>
                  <a:cubicBezTo>
                    <a:pt x="1175357" y="11671111"/>
                    <a:pt x="1059990" y="11619522"/>
                    <a:pt x="938889" y="11619522"/>
                  </a:cubicBezTo>
                  <a:lnTo>
                    <a:pt x="641505" y="11619522"/>
                  </a:lnTo>
                  <a:cubicBezTo>
                    <a:pt x="406450" y="11619523"/>
                    <a:pt x="215900" y="11428971"/>
                    <a:pt x="215900" y="11193916"/>
                  </a:cubicBezTo>
                  <a:lnTo>
                    <a:pt x="215900" y="641505"/>
                  </a:lnTo>
                  <a:cubicBezTo>
                    <a:pt x="215900" y="406450"/>
                    <a:pt x="406450" y="215900"/>
                    <a:pt x="641505" y="215900"/>
                  </a:cubicBezTo>
                  <a:lnTo>
                    <a:pt x="2181997" y="215900"/>
                  </a:lnTo>
                  <a:cubicBezTo>
                    <a:pt x="2304706" y="215900"/>
                    <a:pt x="2421444" y="268863"/>
                    <a:pt x="2502261" y="361201"/>
                  </a:cubicBezTo>
                  <a:lnTo>
                    <a:pt x="3592266" y="1606593"/>
                  </a:lnTo>
                  <a:cubicBezTo>
                    <a:pt x="3673083" y="1698931"/>
                    <a:pt x="3789821" y="1751894"/>
                    <a:pt x="3912530" y="1751894"/>
                  </a:cubicBezTo>
                  <a:lnTo>
                    <a:pt x="6009919" y="1751894"/>
                  </a:lnTo>
                  <a:cubicBezTo>
                    <a:pt x="6131020" y="1751894"/>
                    <a:pt x="6246387" y="1803483"/>
                    <a:pt x="6327127" y="1893740"/>
                  </a:cubicBezTo>
                  <a:lnTo>
                    <a:pt x="7125607" y="2786344"/>
                  </a:lnTo>
                  <a:cubicBezTo>
                    <a:pt x="7195362" y="2864322"/>
                    <a:pt x="7233950" y="2965262"/>
                    <a:pt x="7234003" y="3069886"/>
                  </a:cubicBezTo>
                  <a:lnTo>
                    <a:pt x="7237729" y="13625441"/>
                  </a:lnTo>
                  <a:cubicBezTo>
                    <a:pt x="7237849" y="13860582"/>
                    <a:pt x="7047264" y="14051262"/>
                    <a:pt x="6812125" y="14051262"/>
                  </a:cubicBezTo>
                  <a:lnTo>
                    <a:pt x="5978541" y="14051262"/>
                  </a:lnTo>
                  <a:cubicBezTo>
                    <a:pt x="5860583" y="14051262"/>
                    <a:pt x="5747916" y="14002308"/>
                    <a:pt x="5667423" y="13916079"/>
                  </a:cubicBezTo>
                  <a:lnTo>
                    <a:pt x="4728492" y="12910238"/>
                  </a:lnTo>
                  <a:cubicBezTo>
                    <a:pt x="4647999" y="12824009"/>
                    <a:pt x="4535331" y="12775054"/>
                    <a:pt x="4417374" y="12775054"/>
                  </a:cubicBezTo>
                  <a:close/>
                </a:path>
              </a:pathLst>
            </a:custGeom>
            <a:solidFill>
              <a:srgbClr val="FFB001"/>
            </a:solidFill>
          </p:spPr>
        </p:sp>
      </p:grpSp>
      <p:grpSp>
        <p:nvGrpSpPr>
          <p:cNvPr name="Group 4" id="4"/>
          <p:cNvGrpSpPr/>
          <p:nvPr/>
        </p:nvGrpSpPr>
        <p:grpSpPr>
          <a:xfrm rot="0">
            <a:off x="5673754" y="864197"/>
            <a:ext cx="6940492" cy="1238886"/>
            <a:chOff x="0" y="0"/>
            <a:chExt cx="2234264" cy="398819"/>
          </a:xfrm>
        </p:grpSpPr>
        <p:sp>
          <p:nvSpPr>
            <p:cNvPr name="Freeform 5" id="5"/>
            <p:cNvSpPr/>
            <p:nvPr/>
          </p:nvSpPr>
          <p:spPr>
            <a:xfrm flipH="false" flipV="false" rot="0">
              <a:off x="0" y="0"/>
              <a:ext cx="2234264" cy="398819"/>
            </a:xfrm>
            <a:custGeom>
              <a:avLst/>
              <a:gdLst/>
              <a:ahLst/>
              <a:cxnLst/>
              <a:rect r="r" b="b" t="t" l="l"/>
              <a:pathLst>
                <a:path h="398819" w="2234264">
                  <a:moveTo>
                    <a:pt x="104854" y="0"/>
                  </a:moveTo>
                  <a:lnTo>
                    <a:pt x="2129410" y="0"/>
                  </a:lnTo>
                  <a:cubicBezTo>
                    <a:pt x="2187319" y="0"/>
                    <a:pt x="2234264" y="46945"/>
                    <a:pt x="2234264" y="104854"/>
                  </a:cubicBezTo>
                  <a:lnTo>
                    <a:pt x="2234264" y="293965"/>
                  </a:lnTo>
                  <a:cubicBezTo>
                    <a:pt x="2234264" y="351874"/>
                    <a:pt x="2187319" y="398819"/>
                    <a:pt x="2129410" y="398819"/>
                  </a:cubicBezTo>
                  <a:lnTo>
                    <a:pt x="104854" y="398819"/>
                  </a:lnTo>
                  <a:cubicBezTo>
                    <a:pt x="46945" y="398819"/>
                    <a:pt x="0" y="351874"/>
                    <a:pt x="0" y="293965"/>
                  </a:cubicBezTo>
                  <a:lnTo>
                    <a:pt x="0" y="104854"/>
                  </a:lnTo>
                  <a:cubicBezTo>
                    <a:pt x="0" y="46945"/>
                    <a:pt x="46945" y="0"/>
                    <a:pt x="104854" y="0"/>
                  </a:cubicBezTo>
                  <a:close/>
                </a:path>
              </a:pathLst>
            </a:custGeom>
            <a:solidFill>
              <a:srgbClr val="000000">
                <a:alpha val="0"/>
              </a:srgbClr>
            </a:solidFill>
            <a:ln w="47625" cap="rnd">
              <a:solidFill>
                <a:srgbClr val="FFB001"/>
              </a:solidFill>
              <a:prstDash val="solid"/>
              <a:round/>
            </a:ln>
          </p:spPr>
        </p:sp>
        <p:sp>
          <p:nvSpPr>
            <p:cNvPr name="TextBox 6" id="6"/>
            <p:cNvSpPr txBox="true"/>
            <p:nvPr/>
          </p:nvSpPr>
          <p:spPr>
            <a:xfrm>
              <a:off x="0" y="-104775"/>
              <a:ext cx="2234264" cy="503594"/>
            </a:xfrm>
            <a:prstGeom prst="rect">
              <a:avLst/>
            </a:prstGeom>
          </p:spPr>
          <p:txBody>
            <a:bodyPr anchor="ctr" rtlCol="false" tIns="50800" lIns="50800" bIns="50800" rIns="50800"/>
            <a:lstStyle/>
            <a:p>
              <a:pPr algn="ctr">
                <a:lnSpc>
                  <a:spcPts val="7840"/>
                </a:lnSpc>
              </a:pPr>
              <a:r>
                <a:rPr lang="en-US" sz="5600" b="true">
                  <a:solidFill>
                    <a:srgbClr val="FFB001"/>
                  </a:solidFill>
                  <a:latin typeface="DM Sans Bold"/>
                  <a:ea typeface="DM Sans Bold"/>
                  <a:cs typeface="DM Sans Bold"/>
                  <a:sym typeface="DM Sans Bold"/>
                </a:rPr>
                <a:t>Data Visualization</a:t>
              </a:r>
            </a:p>
          </p:txBody>
        </p:sp>
      </p:grpSp>
      <p:sp>
        <p:nvSpPr>
          <p:cNvPr name="Freeform 7" id="7"/>
          <p:cNvSpPr/>
          <p:nvPr/>
        </p:nvSpPr>
        <p:spPr>
          <a:xfrm flipH="false" flipV="false" rot="0">
            <a:off x="5172810" y="2967762"/>
            <a:ext cx="7942380" cy="4351477"/>
          </a:xfrm>
          <a:custGeom>
            <a:avLst/>
            <a:gdLst/>
            <a:ahLst/>
            <a:cxnLst/>
            <a:rect r="r" b="b" t="t" l="l"/>
            <a:pathLst>
              <a:path h="4351477" w="7942380">
                <a:moveTo>
                  <a:pt x="0" y="0"/>
                </a:moveTo>
                <a:lnTo>
                  <a:pt x="7942380" y="0"/>
                </a:lnTo>
                <a:lnTo>
                  <a:pt x="7942380" y="4351476"/>
                </a:lnTo>
                <a:lnTo>
                  <a:pt x="0" y="4351476"/>
                </a:lnTo>
                <a:lnTo>
                  <a:pt x="0" y="0"/>
                </a:lnTo>
                <a:close/>
              </a:path>
            </a:pathLst>
          </a:custGeom>
          <a:blipFill>
            <a:blip r:embed="rId2"/>
            <a:stretch>
              <a:fillRect l="0" t="0" r="0" b="0"/>
            </a:stretch>
          </a:blipFill>
        </p:spPr>
      </p:sp>
      <p:sp>
        <p:nvSpPr>
          <p:cNvPr name="TextBox 8" id="8"/>
          <p:cNvSpPr txBox="true"/>
          <p:nvPr/>
        </p:nvSpPr>
        <p:spPr>
          <a:xfrm rot="0">
            <a:off x="4749112" y="7874674"/>
            <a:ext cx="8789776" cy="612897"/>
          </a:xfrm>
          <a:prstGeom prst="rect">
            <a:avLst/>
          </a:prstGeom>
        </p:spPr>
        <p:txBody>
          <a:bodyPr anchor="t" rtlCol="false" tIns="0" lIns="0" bIns="0" rIns="0">
            <a:spAutoFit/>
          </a:bodyPr>
          <a:lstStyle/>
          <a:p>
            <a:pPr algn="just">
              <a:lnSpc>
                <a:spcPts val="5068"/>
              </a:lnSpc>
            </a:pPr>
            <a:r>
              <a:rPr lang="en-US" sz="3620">
                <a:solidFill>
                  <a:srgbClr val="000000"/>
                </a:solidFill>
                <a:latin typeface="DM Sans"/>
                <a:ea typeface="DM Sans"/>
                <a:cs typeface="DM Sans"/>
                <a:sym typeface="DM Sans"/>
              </a:rPr>
              <a:t>Visualisasi World Cloud Authentic_News</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4000500" y="-4701504"/>
            <a:ext cx="10287000" cy="19690008"/>
            <a:chOff x="0" y="0"/>
            <a:chExt cx="7453846" cy="14267161"/>
          </a:xfrm>
        </p:grpSpPr>
        <p:sp>
          <p:nvSpPr>
            <p:cNvPr name="Freeform 3" id="3"/>
            <p:cNvSpPr/>
            <p:nvPr/>
          </p:nvSpPr>
          <p:spPr>
            <a:xfrm flipH="false" flipV="false" rot="0">
              <a:off x="0" y="0"/>
              <a:ext cx="7453846" cy="14267162"/>
            </a:xfrm>
            <a:custGeom>
              <a:avLst/>
              <a:gdLst/>
              <a:ahLst/>
              <a:cxnLst/>
              <a:rect r="r" b="b" t="t" l="l"/>
              <a:pathLst>
                <a:path h="14267162" w="7453846">
                  <a:moveTo>
                    <a:pt x="0" y="425605"/>
                  </a:moveTo>
                  <a:lnTo>
                    <a:pt x="0" y="13841557"/>
                  </a:lnTo>
                  <a:cubicBezTo>
                    <a:pt x="0" y="14076612"/>
                    <a:pt x="190550" y="14267162"/>
                    <a:pt x="425605" y="14267162"/>
                  </a:cubicBezTo>
                  <a:lnTo>
                    <a:pt x="7028241" y="14267162"/>
                  </a:lnTo>
                  <a:cubicBezTo>
                    <a:pt x="7263296" y="14267162"/>
                    <a:pt x="7453846" y="14076612"/>
                    <a:pt x="7453846" y="13841557"/>
                  </a:cubicBezTo>
                  <a:lnTo>
                    <a:pt x="7453846" y="425605"/>
                  </a:lnTo>
                  <a:cubicBezTo>
                    <a:pt x="7453846" y="190550"/>
                    <a:pt x="7263296" y="0"/>
                    <a:pt x="7028241" y="0"/>
                  </a:cubicBezTo>
                  <a:lnTo>
                    <a:pt x="425605" y="0"/>
                  </a:lnTo>
                  <a:cubicBezTo>
                    <a:pt x="190550" y="0"/>
                    <a:pt x="0" y="190550"/>
                    <a:pt x="0" y="425605"/>
                  </a:cubicBezTo>
                  <a:close/>
                  <a:moveTo>
                    <a:pt x="4417374" y="12775054"/>
                  </a:moveTo>
                  <a:lnTo>
                    <a:pt x="2353210" y="12775054"/>
                  </a:lnTo>
                  <a:cubicBezTo>
                    <a:pt x="2232109" y="12775054"/>
                    <a:pt x="2116742" y="12723466"/>
                    <a:pt x="2036002" y="12633208"/>
                  </a:cubicBezTo>
                  <a:lnTo>
                    <a:pt x="1256097" y="11761368"/>
                  </a:lnTo>
                  <a:cubicBezTo>
                    <a:pt x="1175357" y="11671111"/>
                    <a:pt x="1059990" y="11619522"/>
                    <a:pt x="938889" y="11619522"/>
                  </a:cubicBezTo>
                  <a:lnTo>
                    <a:pt x="641505" y="11619522"/>
                  </a:lnTo>
                  <a:cubicBezTo>
                    <a:pt x="406450" y="11619523"/>
                    <a:pt x="215900" y="11428971"/>
                    <a:pt x="215900" y="11193916"/>
                  </a:cubicBezTo>
                  <a:lnTo>
                    <a:pt x="215900" y="641505"/>
                  </a:lnTo>
                  <a:cubicBezTo>
                    <a:pt x="215900" y="406450"/>
                    <a:pt x="406450" y="215900"/>
                    <a:pt x="641505" y="215900"/>
                  </a:cubicBezTo>
                  <a:lnTo>
                    <a:pt x="2181997" y="215900"/>
                  </a:lnTo>
                  <a:cubicBezTo>
                    <a:pt x="2304706" y="215900"/>
                    <a:pt x="2421444" y="268863"/>
                    <a:pt x="2502261" y="361201"/>
                  </a:cubicBezTo>
                  <a:lnTo>
                    <a:pt x="3592266" y="1606593"/>
                  </a:lnTo>
                  <a:cubicBezTo>
                    <a:pt x="3673083" y="1698931"/>
                    <a:pt x="3789821" y="1751894"/>
                    <a:pt x="3912530" y="1751894"/>
                  </a:cubicBezTo>
                  <a:lnTo>
                    <a:pt x="6009919" y="1751894"/>
                  </a:lnTo>
                  <a:cubicBezTo>
                    <a:pt x="6131020" y="1751894"/>
                    <a:pt x="6246387" y="1803483"/>
                    <a:pt x="6327127" y="1893740"/>
                  </a:cubicBezTo>
                  <a:lnTo>
                    <a:pt x="7125607" y="2786344"/>
                  </a:lnTo>
                  <a:cubicBezTo>
                    <a:pt x="7195362" y="2864322"/>
                    <a:pt x="7233950" y="2965262"/>
                    <a:pt x="7234003" y="3069886"/>
                  </a:cubicBezTo>
                  <a:lnTo>
                    <a:pt x="7237729" y="13625441"/>
                  </a:lnTo>
                  <a:cubicBezTo>
                    <a:pt x="7237849" y="13860582"/>
                    <a:pt x="7047264" y="14051262"/>
                    <a:pt x="6812125" y="14051262"/>
                  </a:cubicBezTo>
                  <a:lnTo>
                    <a:pt x="5978541" y="14051262"/>
                  </a:lnTo>
                  <a:cubicBezTo>
                    <a:pt x="5860583" y="14051262"/>
                    <a:pt x="5747916" y="14002308"/>
                    <a:pt x="5667423" y="13916079"/>
                  </a:cubicBezTo>
                  <a:lnTo>
                    <a:pt x="4728492" y="12910238"/>
                  </a:lnTo>
                  <a:cubicBezTo>
                    <a:pt x="4647999" y="12824009"/>
                    <a:pt x="4535331" y="12775054"/>
                    <a:pt x="4417374" y="12775054"/>
                  </a:cubicBezTo>
                  <a:close/>
                </a:path>
              </a:pathLst>
            </a:custGeom>
            <a:solidFill>
              <a:srgbClr val="FFB001"/>
            </a:solidFill>
          </p:spPr>
        </p:sp>
      </p:grpSp>
      <p:sp>
        <p:nvSpPr>
          <p:cNvPr name="Freeform 4" id="4"/>
          <p:cNvSpPr/>
          <p:nvPr/>
        </p:nvSpPr>
        <p:spPr>
          <a:xfrm flipH="false" flipV="false" rot="0">
            <a:off x="4498843" y="2275115"/>
            <a:ext cx="9290314" cy="5736769"/>
          </a:xfrm>
          <a:custGeom>
            <a:avLst/>
            <a:gdLst/>
            <a:ahLst/>
            <a:cxnLst/>
            <a:rect r="r" b="b" t="t" l="l"/>
            <a:pathLst>
              <a:path h="5736769" w="9290314">
                <a:moveTo>
                  <a:pt x="0" y="0"/>
                </a:moveTo>
                <a:lnTo>
                  <a:pt x="9290314" y="0"/>
                </a:lnTo>
                <a:lnTo>
                  <a:pt x="9290314" y="5736770"/>
                </a:lnTo>
                <a:lnTo>
                  <a:pt x="0" y="5736770"/>
                </a:lnTo>
                <a:lnTo>
                  <a:pt x="0" y="0"/>
                </a:lnTo>
                <a:close/>
              </a:path>
            </a:pathLst>
          </a:custGeom>
          <a:blipFill>
            <a:blip r:embed="rId2"/>
            <a:stretch>
              <a:fillRect l="0" t="0" r="0" b="0"/>
            </a:stretch>
          </a:blipFill>
        </p:spPr>
      </p:sp>
      <p:grpSp>
        <p:nvGrpSpPr>
          <p:cNvPr name="Group 5" id="5"/>
          <p:cNvGrpSpPr/>
          <p:nvPr/>
        </p:nvGrpSpPr>
        <p:grpSpPr>
          <a:xfrm rot="0">
            <a:off x="5673754" y="864197"/>
            <a:ext cx="6940492" cy="1238886"/>
            <a:chOff x="0" y="0"/>
            <a:chExt cx="2234264" cy="398819"/>
          </a:xfrm>
        </p:grpSpPr>
        <p:sp>
          <p:nvSpPr>
            <p:cNvPr name="Freeform 6" id="6"/>
            <p:cNvSpPr/>
            <p:nvPr/>
          </p:nvSpPr>
          <p:spPr>
            <a:xfrm flipH="false" flipV="false" rot="0">
              <a:off x="0" y="0"/>
              <a:ext cx="2234264" cy="398819"/>
            </a:xfrm>
            <a:custGeom>
              <a:avLst/>
              <a:gdLst/>
              <a:ahLst/>
              <a:cxnLst/>
              <a:rect r="r" b="b" t="t" l="l"/>
              <a:pathLst>
                <a:path h="398819" w="2234264">
                  <a:moveTo>
                    <a:pt x="104854" y="0"/>
                  </a:moveTo>
                  <a:lnTo>
                    <a:pt x="2129410" y="0"/>
                  </a:lnTo>
                  <a:cubicBezTo>
                    <a:pt x="2187319" y="0"/>
                    <a:pt x="2234264" y="46945"/>
                    <a:pt x="2234264" y="104854"/>
                  </a:cubicBezTo>
                  <a:lnTo>
                    <a:pt x="2234264" y="293965"/>
                  </a:lnTo>
                  <a:cubicBezTo>
                    <a:pt x="2234264" y="351874"/>
                    <a:pt x="2187319" y="398819"/>
                    <a:pt x="2129410" y="398819"/>
                  </a:cubicBezTo>
                  <a:lnTo>
                    <a:pt x="104854" y="398819"/>
                  </a:lnTo>
                  <a:cubicBezTo>
                    <a:pt x="46945" y="398819"/>
                    <a:pt x="0" y="351874"/>
                    <a:pt x="0" y="293965"/>
                  </a:cubicBezTo>
                  <a:lnTo>
                    <a:pt x="0" y="104854"/>
                  </a:lnTo>
                  <a:cubicBezTo>
                    <a:pt x="0" y="46945"/>
                    <a:pt x="46945" y="0"/>
                    <a:pt x="104854" y="0"/>
                  </a:cubicBezTo>
                  <a:close/>
                </a:path>
              </a:pathLst>
            </a:custGeom>
            <a:solidFill>
              <a:srgbClr val="000000">
                <a:alpha val="0"/>
              </a:srgbClr>
            </a:solidFill>
            <a:ln w="47625" cap="rnd">
              <a:solidFill>
                <a:srgbClr val="FFB001"/>
              </a:solidFill>
              <a:prstDash val="solid"/>
              <a:round/>
            </a:ln>
          </p:spPr>
        </p:sp>
        <p:sp>
          <p:nvSpPr>
            <p:cNvPr name="TextBox 7" id="7"/>
            <p:cNvSpPr txBox="true"/>
            <p:nvPr/>
          </p:nvSpPr>
          <p:spPr>
            <a:xfrm>
              <a:off x="0" y="-104775"/>
              <a:ext cx="2234264" cy="503594"/>
            </a:xfrm>
            <a:prstGeom prst="rect">
              <a:avLst/>
            </a:prstGeom>
          </p:spPr>
          <p:txBody>
            <a:bodyPr anchor="ctr" rtlCol="false" tIns="50800" lIns="50800" bIns="50800" rIns="50800"/>
            <a:lstStyle/>
            <a:p>
              <a:pPr algn="ctr">
                <a:lnSpc>
                  <a:spcPts val="7840"/>
                </a:lnSpc>
              </a:pPr>
              <a:r>
                <a:rPr lang="en-US" sz="5600" b="true">
                  <a:solidFill>
                    <a:srgbClr val="FFB001"/>
                  </a:solidFill>
                  <a:latin typeface="DM Sans Bold"/>
                  <a:ea typeface="DM Sans Bold"/>
                  <a:cs typeface="DM Sans Bold"/>
                  <a:sym typeface="DM Sans Bold"/>
                </a:rPr>
                <a:t>Data Visualization</a:t>
              </a:r>
            </a:p>
          </p:txBody>
        </p:sp>
      </p:grpSp>
      <p:sp>
        <p:nvSpPr>
          <p:cNvPr name="TextBox 8" id="8"/>
          <p:cNvSpPr txBox="true"/>
          <p:nvPr/>
        </p:nvSpPr>
        <p:spPr>
          <a:xfrm rot="0">
            <a:off x="4749112" y="8296864"/>
            <a:ext cx="8789776" cy="1251072"/>
          </a:xfrm>
          <a:prstGeom prst="rect">
            <a:avLst/>
          </a:prstGeom>
        </p:spPr>
        <p:txBody>
          <a:bodyPr anchor="t" rtlCol="false" tIns="0" lIns="0" bIns="0" rIns="0">
            <a:spAutoFit/>
          </a:bodyPr>
          <a:lstStyle/>
          <a:p>
            <a:pPr algn="just">
              <a:lnSpc>
                <a:spcPts val="5068"/>
              </a:lnSpc>
            </a:pPr>
            <a:r>
              <a:rPr lang="en-US" sz="3620">
                <a:solidFill>
                  <a:srgbClr val="000000"/>
                </a:solidFill>
                <a:latin typeface="DM Sans"/>
                <a:ea typeface="DM Sans"/>
                <a:cs typeface="DM Sans"/>
                <a:sym typeface="DM Sans"/>
              </a:rPr>
              <a:t>Visualisasi Most Frequent Word  pada dataset Authentic_News</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523199" y="569592"/>
            <a:ext cx="8302022" cy="1238886"/>
            <a:chOff x="0" y="0"/>
            <a:chExt cx="2672564" cy="398819"/>
          </a:xfrm>
        </p:grpSpPr>
        <p:sp>
          <p:nvSpPr>
            <p:cNvPr name="Freeform 3" id="3"/>
            <p:cNvSpPr/>
            <p:nvPr/>
          </p:nvSpPr>
          <p:spPr>
            <a:xfrm flipH="false" flipV="false" rot="0">
              <a:off x="0" y="0"/>
              <a:ext cx="2672564" cy="398819"/>
            </a:xfrm>
            <a:custGeom>
              <a:avLst/>
              <a:gdLst/>
              <a:ahLst/>
              <a:cxnLst/>
              <a:rect r="r" b="b" t="t" l="l"/>
              <a:pathLst>
                <a:path h="398819" w="2672564">
                  <a:moveTo>
                    <a:pt x="87658" y="0"/>
                  </a:moveTo>
                  <a:lnTo>
                    <a:pt x="2584906" y="0"/>
                  </a:lnTo>
                  <a:cubicBezTo>
                    <a:pt x="2633318" y="0"/>
                    <a:pt x="2672564" y="39246"/>
                    <a:pt x="2672564" y="87658"/>
                  </a:cubicBezTo>
                  <a:lnTo>
                    <a:pt x="2672564" y="311161"/>
                  </a:lnTo>
                  <a:cubicBezTo>
                    <a:pt x="2672564" y="334409"/>
                    <a:pt x="2663329" y="356705"/>
                    <a:pt x="2646890" y="373144"/>
                  </a:cubicBezTo>
                  <a:cubicBezTo>
                    <a:pt x="2630451" y="389583"/>
                    <a:pt x="2608154" y="398819"/>
                    <a:pt x="2584906" y="398819"/>
                  </a:cubicBezTo>
                  <a:lnTo>
                    <a:pt x="87658" y="398819"/>
                  </a:lnTo>
                  <a:cubicBezTo>
                    <a:pt x="39246" y="398819"/>
                    <a:pt x="0" y="359573"/>
                    <a:pt x="0" y="311161"/>
                  </a:cubicBezTo>
                  <a:lnTo>
                    <a:pt x="0" y="87658"/>
                  </a:lnTo>
                  <a:cubicBezTo>
                    <a:pt x="0" y="39246"/>
                    <a:pt x="39246" y="0"/>
                    <a:pt x="87658" y="0"/>
                  </a:cubicBezTo>
                  <a:close/>
                </a:path>
              </a:pathLst>
            </a:custGeom>
            <a:solidFill>
              <a:srgbClr val="000000">
                <a:alpha val="0"/>
              </a:srgbClr>
            </a:solidFill>
            <a:ln w="47625" cap="rnd">
              <a:solidFill>
                <a:srgbClr val="35A1F4"/>
              </a:solidFill>
              <a:prstDash val="solid"/>
              <a:round/>
            </a:ln>
          </p:spPr>
        </p:sp>
        <p:sp>
          <p:nvSpPr>
            <p:cNvPr name="TextBox 4" id="4"/>
            <p:cNvSpPr txBox="true"/>
            <p:nvPr/>
          </p:nvSpPr>
          <p:spPr>
            <a:xfrm>
              <a:off x="0" y="-104775"/>
              <a:ext cx="2672564" cy="503594"/>
            </a:xfrm>
            <a:prstGeom prst="rect">
              <a:avLst/>
            </a:prstGeom>
          </p:spPr>
          <p:txBody>
            <a:bodyPr anchor="ctr" rtlCol="false" tIns="50800" lIns="50800" bIns="50800" rIns="50800"/>
            <a:lstStyle/>
            <a:p>
              <a:pPr algn="ctr">
                <a:lnSpc>
                  <a:spcPts val="7840"/>
                </a:lnSpc>
              </a:pPr>
              <a:r>
                <a:rPr lang="en-US" sz="5600" b="true">
                  <a:solidFill>
                    <a:srgbClr val="35A1F4"/>
                  </a:solidFill>
                  <a:latin typeface="DM Sans Bold"/>
                  <a:ea typeface="DM Sans Bold"/>
                  <a:cs typeface="DM Sans Bold"/>
                  <a:sym typeface="DM Sans Bold"/>
                </a:rPr>
                <a:t>Random Forest Result</a:t>
              </a:r>
            </a:p>
          </p:txBody>
        </p:sp>
      </p:grpSp>
      <p:sp>
        <p:nvSpPr>
          <p:cNvPr name="Freeform 5" id="5"/>
          <p:cNvSpPr/>
          <p:nvPr/>
        </p:nvSpPr>
        <p:spPr>
          <a:xfrm flipH="true" flipV="false" rot="0">
            <a:off x="1028700" y="1648143"/>
            <a:ext cx="2793624" cy="2092679"/>
          </a:xfrm>
          <a:custGeom>
            <a:avLst/>
            <a:gdLst/>
            <a:ahLst/>
            <a:cxnLst/>
            <a:rect r="r" b="b" t="t" l="l"/>
            <a:pathLst>
              <a:path h="2092679" w="2793624">
                <a:moveTo>
                  <a:pt x="2793624" y="0"/>
                </a:moveTo>
                <a:lnTo>
                  <a:pt x="0" y="0"/>
                </a:lnTo>
                <a:lnTo>
                  <a:pt x="0" y="2092679"/>
                </a:lnTo>
                <a:lnTo>
                  <a:pt x="2793624" y="2092679"/>
                </a:lnTo>
                <a:lnTo>
                  <a:pt x="27936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28700" y="4645756"/>
            <a:ext cx="8645511" cy="3609291"/>
          </a:xfrm>
          <a:custGeom>
            <a:avLst/>
            <a:gdLst/>
            <a:ahLst/>
            <a:cxnLst/>
            <a:rect r="r" b="b" t="t" l="l"/>
            <a:pathLst>
              <a:path h="3609291" w="8645511">
                <a:moveTo>
                  <a:pt x="0" y="0"/>
                </a:moveTo>
                <a:lnTo>
                  <a:pt x="8645511" y="0"/>
                </a:lnTo>
                <a:lnTo>
                  <a:pt x="8645511" y="3609291"/>
                </a:lnTo>
                <a:lnTo>
                  <a:pt x="0" y="3609291"/>
                </a:lnTo>
                <a:lnTo>
                  <a:pt x="0" y="0"/>
                </a:lnTo>
                <a:close/>
              </a:path>
            </a:pathLst>
          </a:custGeom>
          <a:blipFill>
            <a:blip r:embed="rId4"/>
            <a:stretch>
              <a:fillRect l="0" t="0" r="0" b="0"/>
            </a:stretch>
          </a:blipFill>
        </p:spPr>
      </p:sp>
      <p:sp>
        <p:nvSpPr>
          <p:cNvPr name="TextBox 7" id="7"/>
          <p:cNvSpPr txBox="true"/>
          <p:nvPr/>
        </p:nvSpPr>
        <p:spPr>
          <a:xfrm rot="0">
            <a:off x="10540671" y="3389694"/>
            <a:ext cx="6971487" cy="3919799"/>
          </a:xfrm>
          <a:prstGeom prst="rect">
            <a:avLst/>
          </a:prstGeom>
        </p:spPr>
        <p:txBody>
          <a:bodyPr anchor="t" rtlCol="false" tIns="0" lIns="0" bIns="0" rIns="0">
            <a:spAutoFit/>
          </a:bodyPr>
          <a:lstStyle/>
          <a:p>
            <a:pPr algn="just">
              <a:lnSpc>
                <a:spcPts val="4448"/>
              </a:lnSpc>
            </a:pPr>
            <a:r>
              <a:rPr lang="en-US" sz="3177">
                <a:solidFill>
                  <a:srgbClr val="000000"/>
                </a:solidFill>
                <a:latin typeface="DM Sans"/>
                <a:ea typeface="DM Sans"/>
                <a:cs typeface="DM Sans"/>
                <a:sym typeface="DM Sans"/>
              </a:rPr>
              <a:t>Model klasifikasi yang dibangun menggunakan Random Forest Classifier dievaluasi menggunakan beberapa nilai. </a:t>
            </a:r>
          </a:p>
          <a:p>
            <a:pPr algn="just">
              <a:lnSpc>
                <a:spcPts val="4448"/>
              </a:lnSpc>
            </a:pPr>
          </a:p>
          <a:p>
            <a:pPr algn="just">
              <a:lnSpc>
                <a:spcPts val="4448"/>
              </a:lnSpc>
            </a:pPr>
            <a:r>
              <a:rPr lang="en-US" sz="3177">
                <a:solidFill>
                  <a:srgbClr val="000000"/>
                </a:solidFill>
                <a:latin typeface="DM Sans"/>
                <a:ea typeface="DM Sans"/>
                <a:cs typeface="DM Sans"/>
                <a:sym typeface="DM Sans"/>
              </a:rPr>
              <a:t>Model juga mendapatkan Log Loss yang bagus di angka 0.0691</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7821892" y="-55109"/>
            <a:ext cx="466108" cy="466108"/>
          </a:xfrm>
          <a:custGeom>
            <a:avLst/>
            <a:gdLst/>
            <a:ahLst/>
            <a:cxnLst/>
            <a:rect r="r" b="b" t="t" l="l"/>
            <a:pathLst>
              <a:path h="466108" w="466108">
                <a:moveTo>
                  <a:pt x="0" y="0"/>
                </a:moveTo>
                <a:lnTo>
                  <a:pt x="466108" y="0"/>
                </a:lnTo>
                <a:lnTo>
                  <a:pt x="466108" y="466108"/>
                </a:lnTo>
                <a:lnTo>
                  <a:pt x="0" y="4661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821892" y="410999"/>
            <a:ext cx="466108" cy="466108"/>
          </a:xfrm>
          <a:custGeom>
            <a:avLst/>
            <a:gdLst/>
            <a:ahLst/>
            <a:cxnLst/>
            <a:rect r="r" b="b" t="t" l="l"/>
            <a:pathLst>
              <a:path h="466108" w="466108">
                <a:moveTo>
                  <a:pt x="0" y="0"/>
                </a:moveTo>
                <a:lnTo>
                  <a:pt x="466108" y="0"/>
                </a:lnTo>
                <a:lnTo>
                  <a:pt x="466108" y="466109"/>
                </a:lnTo>
                <a:lnTo>
                  <a:pt x="0" y="4661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5400000">
            <a:off x="17821892" y="877108"/>
            <a:ext cx="466108" cy="466108"/>
          </a:xfrm>
          <a:custGeom>
            <a:avLst/>
            <a:gdLst/>
            <a:ahLst/>
            <a:cxnLst/>
            <a:rect r="r" b="b" t="t" l="l"/>
            <a:pathLst>
              <a:path h="466108" w="466108">
                <a:moveTo>
                  <a:pt x="466108" y="466108"/>
                </a:moveTo>
                <a:lnTo>
                  <a:pt x="0" y="466108"/>
                </a:lnTo>
                <a:lnTo>
                  <a:pt x="0" y="0"/>
                </a:lnTo>
                <a:lnTo>
                  <a:pt x="466108" y="0"/>
                </a:lnTo>
                <a:lnTo>
                  <a:pt x="466108" y="466108"/>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7355783" y="-55109"/>
            <a:ext cx="466108" cy="466108"/>
          </a:xfrm>
          <a:custGeom>
            <a:avLst/>
            <a:gdLst/>
            <a:ahLst/>
            <a:cxnLst/>
            <a:rect r="r" b="b" t="t" l="l"/>
            <a:pathLst>
              <a:path h="466108" w="466108">
                <a:moveTo>
                  <a:pt x="0" y="0"/>
                </a:moveTo>
                <a:lnTo>
                  <a:pt x="466109" y="0"/>
                </a:lnTo>
                <a:lnTo>
                  <a:pt x="466109" y="466108"/>
                </a:lnTo>
                <a:lnTo>
                  <a:pt x="0" y="46610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5400000">
            <a:off x="16889675" y="410999"/>
            <a:ext cx="466108" cy="466108"/>
          </a:xfrm>
          <a:custGeom>
            <a:avLst/>
            <a:gdLst/>
            <a:ahLst/>
            <a:cxnLst/>
            <a:rect r="r" b="b" t="t" l="l"/>
            <a:pathLst>
              <a:path h="466108" w="466108">
                <a:moveTo>
                  <a:pt x="0" y="0"/>
                </a:moveTo>
                <a:lnTo>
                  <a:pt x="466108" y="0"/>
                </a:lnTo>
                <a:lnTo>
                  <a:pt x="466108" y="466109"/>
                </a:lnTo>
                <a:lnTo>
                  <a:pt x="0" y="4661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0800000">
            <a:off x="17355783" y="877108"/>
            <a:ext cx="466108" cy="466108"/>
          </a:xfrm>
          <a:custGeom>
            <a:avLst/>
            <a:gdLst/>
            <a:ahLst/>
            <a:cxnLst/>
            <a:rect r="r" b="b" t="t" l="l"/>
            <a:pathLst>
              <a:path h="466108" w="466108">
                <a:moveTo>
                  <a:pt x="0" y="0"/>
                </a:moveTo>
                <a:lnTo>
                  <a:pt x="466109" y="0"/>
                </a:lnTo>
                <a:lnTo>
                  <a:pt x="466109" y="466108"/>
                </a:lnTo>
                <a:lnTo>
                  <a:pt x="0" y="46610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true" rot="-10800000">
            <a:off x="16889675" y="877108"/>
            <a:ext cx="466108" cy="466108"/>
          </a:xfrm>
          <a:custGeom>
            <a:avLst/>
            <a:gdLst/>
            <a:ahLst/>
            <a:cxnLst/>
            <a:rect r="r" b="b" t="t" l="l"/>
            <a:pathLst>
              <a:path h="466108" w="466108">
                <a:moveTo>
                  <a:pt x="466108" y="466108"/>
                </a:moveTo>
                <a:lnTo>
                  <a:pt x="0" y="466108"/>
                </a:lnTo>
                <a:lnTo>
                  <a:pt x="0" y="0"/>
                </a:lnTo>
                <a:lnTo>
                  <a:pt x="466108" y="0"/>
                </a:lnTo>
                <a:lnTo>
                  <a:pt x="466108" y="466108"/>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true" rot="5400000">
            <a:off x="15915204" y="-55109"/>
            <a:ext cx="466108" cy="466108"/>
          </a:xfrm>
          <a:custGeom>
            <a:avLst/>
            <a:gdLst/>
            <a:ahLst/>
            <a:cxnLst/>
            <a:rect r="r" b="b" t="t" l="l"/>
            <a:pathLst>
              <a:path h="466108" w="466108">
                <a:moveTo>
                  <a:pt x="466109" y="466108"/>
                </a:moveTo>
                <a:lnTo>
                  <a:pt x="0" y="466108"/>
                </a:lnTo>
                <a:lnTo>
                  <a:pt x="0" y="0"/>
                </a:lnTo>
                <a:lnTo>
                  <a:pt x="466109" y="0"/>
                </a:lnTo>
                <a:lnTo>
                  <a:pt x="466109" y="466108"/>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true" flipV="true" rot="-10800000">
            <a:off x="15915204" y="410999"/>
            <a:ext cx="466108" cy="466108"/>
          </a:xfrm>
          <a:custGeom>
            <a:avLst/>
            <a:gdLst/>
            <a:ahLst/>
            <a:cxnLst/>
            <a:rect r="r" b="b" t="t" l="l"/>
            <a:pathLst>
              <a:path h="466108" w="466108">
                <a:moveTo>
                  <a:pt x="466109" y="466109"/>
                </a:moveTo>
                <a:lnTo>
                  <a:pt x="0" y="466109"/>
                </a:lnTo>
                <a:lnTo>
                  <a:pt x="0" y="0"/>
                </a:lnTo>
                <a:lnTo>
                  <a:pt x="466109" y="0"/>
                </a:lnTo>
                <a:lnTo>
                  <a:pt x="466109" y="4661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10800000">
            <a:off x="3151" y="9258300"/>
            <a:ext cx="358509" cy="358509"/>
          </a:xfrm>
          <a:custGeom>
            <a:avLst/>
            <a:gdLst/>
            <a:ahLst/>
            <a:cxnLst/>
            <a:rect r="r" b="b" t="t" l="l"/>
            <a:pathLst>
              <a:path h="358509" w="358509">
                <a:moveTo>
                  <a:pt x="0" y="0"/>
                </a:moveTo>
                <a:lnTo>
                  <a:pt x="358509" y="0"/>
                </a:lnTo>
                <a:lnTo>
                  <a:pt x="358509" y="358509"/>
                </a:lnTo>
                <a:lnTo>
                  <a:pt x="0" y="3585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358509" y="9267752"/>
            <a:ext cx="358509" cy="358509"/>
          </a:xfrm>
          <a:custGeom>
            <a:avLst/>
            <a:gdLst/>
            <a:ahLst/>
            <a:cxnLst/>
            <a:rect r="r" b="b" t="t" l="l"/>
            <a:pathLst>
              <a:path h="358509" w="358509">
                <a:moveTo>
                  <a:pt x="0" y="0"/>
                </a:moveTo>
                <a:lnTo>
                  <a:pt x="358509" y="0"/>
                </a:lnTo>
                <a:lnTo>
                  <a:pt x="358509" y="358509"/>
                </a:lnTo>
                <a:lnTo>
                  <a:pt x="0" y="3585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0" y="9626261"/>
            <a:ext cx="358509" cy="358509"/>
          </a:xfrm>
          <a:custGeom>
            <a:avLst/>
            <a:gdLst/>
            <a:ahLst/>
            <a:cxnLst/>
            <a:rect r="r" b="b" t="t" l="l"/>
            <a:pathLst>
              <a:path h="358509" w="358509">
                <a:moveTo>
                  <a:pt x="0" y="0"/>
                </a:moveTo>
                <a:lnTo>
                  <a:pt x="358509" y="0"/>
                </a:lnTo>
                <a:lnTo>
                  <a:pt x="358509" y="358509"/>
                </a:lnTo>
                <a:lnTo>
                  <a:pt x="0" y="3585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10800000">
            <a:off x="0" y="9984770"/>
            <a:ext cx="358509" cy="358509"/>
          </a:xfrm>
          <a:custGeom>
            <a:avLst/>
            <a:gdLst/>
            <a:ahLst/>
            <a:cxnLst/>
            <a:rect r="r" b="b" t="t" l="l"/>
            <a:pathLst>
              <a:path h="358509" w="358509">
                <a:moveTo>
                  <a:pt x="0" y="0"/>
                </a:moveTo>
                <a:lnTo>
                  <a:pt x="358509" y="0"/>
                </a:lnTo>
                <a:lnTo>
                  <a:pt x="358509" y="358510"/>
                </a:lnTo>
                <a:lnTo>
                  <a:pt x="0" y="3585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5400000">
            <a:off x="358509" y="9984770"/>
            <a:ext cx="358509" cy="358509"/>
          </a:xfrm>
          <a:custGeom>
            <a:avLst/>
            <a:gdLst/>
            <a:ahLst/>
            <a:cxnLst/>
            <a:rect r="r" b="b" t="t" l="l"/>
            <a:pathLst>
              <a:path h="358509" w="358509">
                <a:moveTo>
                  <a:pt x="0" y="0"/>
                </a:moveTo>
                <a:lnTo>
                  <a:pt x="358509" y="0"/>
                </a:lnTo>
                <a:lnTo>
                  <a:pt x="358509" y="358510"/>
                </a:lnTo>
                <a:lnTo>
                  <a:pt x="0" y="3585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10800000">
            <a:off x="1098789" y="9994223"/>
            <a:ext cx="358509" cy="358509"/>
          </a:xfrm>
          <a:custGeom>
            <a:avLst/>
            <a:gdLst/>
            <a:ahLst/>
            <a:cxnLst/>
            <a:rect r="r" b="b" t="t" l="l"/>
            <a:pathLst>
              <a:path h="358509" w="358509">
                <a:moveTo>
                  <a:pt x="0" y="0"/>
                </a:moveTo>
                <a:lnTo>
                  <a:pt x="358509" y="0"/>
                </a:lnTo>
                <a:lnTo>
                  <a:pt x="358509" y="358509"/>
                </a:lnTo>
                <a:lnTo>
                  <a:pt x="0" y="3585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098789" y="9635714"/>
            <a:ext cx="358509" cy="358509"/>
          </a:xfrm>
          <a:custGeom>
            <a:avLst/>
            <a:gdLst/>
            <a:ahLst/>
            <a:cxnLst/>
            <a:rect r="r" b="b" t="t" l="l"/>
            <a:pathLst>
              <a:path h="358509" w="358509">
                <a:moveTo>
                  <a:pt x="0" y="0"/>
                </a:moveTo>
                <a:lnTo>
                  <a:pt x="358509" y="0"/>
                </a:lnTo>
                <a:lnTo>
                  <a:pt x="358509" y="358509"/>
                </a:lnTo>
                <a:lnTo>
                  <a:pt x="0" y="3585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5400000">
            <a:off x="1457298" y="9994223"/>
            <a:ext cx="358509" cy="358509"/>
          </a:xfrm>
          <a:custGeom>
            <a:avLst/>
            <a:gdLst/>
            <a:ahLst/>
            <a:cxnLst/>
            <a:rect r="r" b="b" t="t" l="l"/>
            <a:pathLst>
              <a:path h="358509" w="358509">
                <a:moveTo>
                  <a:pt x="0" y="0"/>
                </a:moveTo>
                <a:lnTo>
                  <a:pt x="358509" y="0"/>
                </a:lnTo>
                <a:lnTo>
                  <a:pt x="358509" y="358509"/>
                </a:lnTo>
                <a:lnTo>
                  <a:pt x="0" y="3585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9" id="19"/>
          <p:cNvGrpSpPr/>
          <p:nvPr/>
        </p:nvGrpSpPr>
        <p:grpSpPr>
          <a:xfrm rot="2700000">
            <a:off x="16410845" y="9359493"/>
            <a:ext cx="5432438" cy="2611749"/>
            <a:chOff x="0" y="0"/>
            <a:chExt cx="660400" cy="317500"/>
          </a:xfrm>
        </p:grpSpPr>
        <p:sp>
          <p:nvSpPr>
            <p:cNvPr name="Freeform 20" id="20"/>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1" id="21"/>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2" id="22"/>
          <p:cNvSpPr/>
          <p:nvPr/>
        </p:nvSpPr>
        <p:spPr>
          <a:xfrm>
            <a:off x="16071939" y="9959885"/>
            <a:ext cx="3798632" cy="3760160"/>
          </a:xfrm>
          <a:prstGeom prst="line">
            <a:avLst/>
          </a:prstGeom>
          <a:ln cap="flat" w="19050">
            <a:solidFill>
              <a:srgbClr val="8CA9AD"/>
            </a:solidFill>
            <a:prstDash val="solid"/>
            <a:headEnd type="none" len="sm" w="sm"/>
            <a:tailEnd type="none" len="sm" w="sm"/>
          </a:ln>
        </p:spPr>
      </p:sp>
      <p:sp>
        <p:nvSpPr>
          <p:cNvPr name="AutoShape 23" id="23"/>
          <p:cNvSpPr/>
          <p:nvPr/>
        </p:nvSpPr>
        <p:spPr>
          <a:xfrm>
            <a:off x="15915204" y="10188949"/>
            <a:ext cx="3691408" cy="3691408"/>
          </a:xfrm>
          <a:prstGeom prst="line">
            <a:avLst/>
          </a:prstGeom>
          <a:ln cap="flat" w="19050">
            <a:solidFill>
              <a:srgbClr val="8CA9AD"/>
            </a:solidFill>
            <a:prstDash val="solid"/>
            <a:headEnd type="none" len="sm" w="sm"/>
            <a:tailEnd type="none" len="sm" w="sm"/>
          </a:ln>
        </p:spPr>
      </p:sp>
      <p:grpSp>
        <p:nvGrpSpPr>
          <p:cNvPr name="Group 24" id="24"/>
          <p:cNvGrpSpPr/>
          <p:nvPr/>
        </p:nvGrpSpPr>
        <p:grpSpPr>
          <a:xfrm rot="2700000">
            <a:off x="-1656688" y="-3561244"/>
            <a:ext cx="5762813" cy="2770583"/>
            <a:chOff x="0" y="0"/>
            <a:chExt cx="660400" cy="317500"/>
          </a:xfrm>
        </p:grpSpPr>
        <p:sp>
          <p:nvSpPr>
            <p:cNvPr name="Freeform 25" id="25"/>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6" id="26"/>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7" id="27"/>
          <p:cNvSpPr/>
          <p:nvPr/>
        </p:nvSpPr>
        <p:spPr>
          <a:xfrm>
            <a:off x="-2016204" y="-2924338"/>
            <a:ext cx="4029646" cy="3988835"/>
          </a:xfrm>
          <a:prstGeom prst="line">
            <a:avLst/>
          </a:prstGeom>
          <a:ln cap="flat" w="19050">
            <a:solidFill>
              <a:srgbClr val="8CA9AD"/>
            </a:solidFill>
            <a:prstDash val="solid"/>
            <a:headEnd type="none" len="sm" w="sm"/>
            <a:tailEnd type="none" len="sm" w="sm"/>
          </a:ln>
        </p:spPr>
      </p:sp>
      <p:sp>
        <p:nvSpPr>
          <p:cNvPr name="AutoShape 28" id="28"/>
          <p:cNvSpPr/>
          <p:nvPr/>
        </p:nvSpPr>
        <p:spPr>
          <a:xfrm>
            <a:off x="-2182471" y="-2681344"/>
            <a:ext cx="3915901" cy="3915901"/>
          </a:xfrm>
          <a:prstGeom prst="line">
            <a:avLst/>
          </a:prstGeom>
          <a:ln cap="flat" w="19050">
            <a:solidFill>
              <a:srgbClr val="8CA9AD"/>
            </a:solidFill>
            <a:prstDash val="solid"/>
            <a:headEnd type="none" len="sm" w="sm"/>
            <a:tailEnd type="none" len="sm" w="sm"/>
          </a:ln>
        </p:spPr>
      </p:sp>
      <p:sp>
        <p:nvSpPr>
          <p:cNvPr name="AutoShape 29" id="29"/>
          <p:cNvSpPr/>
          <p:nvPr/>
        </p:nvSpPr>
        <p:spPr>
          <a:xfrm>
            <a:off x="-2322047" y="-2402763"/>
            <a:ext cx="3782457" cy="3782457"/>
          </a:xfrm>
          <a:prstGeom prst="line">
            <a:avLst/>
          </a:prstGeom>
          <a:ln cap="flat" w="19050">
            <a:solidFill>
              <a:srgbClr val="8CA9AD"/>
            </a:solidFill>
            <a:prstDash val="solid"/>
            <a:headEnd type="none" len="sm" w="sm"/>
            <a:tailEnd type="none" len="sm" w="sm"/>
          </a:ln>
        </p:spPr>
      </p:sp>
      <p:sp>
        <p:nvSpPr>
          <p:cNvPr name="AutoShape 30" id="30"/>
          <p:cNvSpPr/>
          <p:nvPr/>
        </p:nvSpPr>
        <p:spPr>
          <a:xfrm>
            <a:off x="-2420476" y="-2102578"/>
            <a:ext cx="3645194" cy="3645194"/>
          </a:xfrm>
          <a:prstGeom prst="line">
            <a:avLst/>
          </a:prstGeom>
          <a:ln cap="flat" w="19050">
            <a:solidFill>
              <a:srgbClr val="8CA9AD"/>
            </a:solidFill>
            <a:prstDash val="solid"/>
            <a:headEnd type="none" len="sm" w="sm"/>
            <a:tailEnd type="none" len="sm" w="sm"/>
          </a:ln>
        </p:spPr>
      </p:sp>
      <p:sp>
        <p:nvSpPr>
          <p:cNvPr name="AutoShape 31" id="31"/>
          <p:cNvSpPr/>
          <p:nvPr/>
        </p:nvSpPr>
        <p:spPr>
          <a:xfrm>
            <a:off x="-2532271" y="-1760887"/>
            <a:ext cx="3378758" cy="3378758"/>
          </a:xfrm>
          <a:prstGeom prst="line">
            <a:avLst/>
          </a:prstGeom>
          <a:ln cap="flat" w="19050">
            <a:solidFill>
              <a:srgbClr val="8CA9AD"/>
            </a:solidFill>
            <a:prstDash val="solid"/>
            <a:headEnd type="none" len="sm" w="sm"/>
            <a:tailEnd type="none" len="sm" w="sm"/>
          </a:ln>
        </p:spPr>
      </p:sp>
      <p:sp>
        <p:nvSpPr>
          <p:cNvPr name="AutoShape 32" id="32"/>
          <p:cNvSpPr/>
          <p:nvPr/>
        </p:nvSpPr>
        <p:spPr>
          <a:xfrm>
            <a:off x="-2626165" y="-1416051"/>
            <a:ext cx="3080277" cy="3097370"/>
          </a:xfrm>
          <a:prstGeom prst="line">
            <a:avLst/>
          </a:prstGeom>
          <a:ln cap="flat" w="19050">
            <a:solidFill>
              <a:srgbClr val="8CA9AD"/>
            </a:solidFill>
            <a:prstDash val="solid"/>
            <a:headEnd type="none" len="sm" w="sm"/>
            <a:tailEnd type="none" len="sm" w="sm"/>
          </a:ln>
        </p:spPr>
      </p:sp>
      <p:grpSp>
        <p:nvGrpSpPr>
          <p:cNvPr name="Group 33" id="33"/>
          <p:cNvGrpSpPr/>
          <p:nvPr/>
        </p:nvGrpSpPr>
        <p:grpSpPr>
          <a:xfrm rot="0">
            <a:off x="5223282" y="250839"/>
            <a:ext cx="6940492" cy="2225192"/>
            <a:chOff x="0" y="0"/>
            <a:chExt cx="2234264" cy="716328"/>
          </a:xfrm>
        </p:grpSpPr>
        <p:sp>
          <p:nvSpPr>
            <p:cNvPr name="Freeform 34" id="34"/>
            <p:cNvSpPr/>
            <p:nvPr/>
          </p:nvSpPr>
          <p:spPr>
            <a:xfrm flipH="false" flipV="false" rot="0">
              <a:off x="0" y="0"/>
              <a:ext cx="2234264" cy="716328"/>
            </a:xfrm>
            <a:custGeom>
              <a:avLst/>
              <a:gdLst/>
              <a:ahLst/>
              <a:cxnLst/>
              <a:rect r="r" b="b" t="t" l="l"/>
              <a:pathLst>
                <a:path h="716328" w="2234264">
                  <a:moveTo>
                    <a:pt x="104854" y="0"/>
                  </a:moveTo>
                  <a:lnTo>
                    <a:pt x="2129410" y="0"/>
                  </a:lnTo>
                  <a:cubicBezTo>
                    <a:pt x="2187319" y="0"/>
                    <a:pt x="2234264" y="46945"/>
                    <a:pt x="2234264" y="104854"/>
                  </a:cubicBezTo>
                  <a:lnTo>
                    <a:pt x="2234264" y="611474"/>
                  </a:lnTo>
                  <a:cubicBezTo>
                    <a:pt x="2234264" y="669383"/>
                    <a:pt x="2187319" y="716328"/>
                    <a:pt x="2129410" y="716328"/>
                  </a:cubicBezTo>
                  <a:lnTo>
                    <a:pt x="104854" y="716328"/>
                  </a:lnTo>
                  <a:cubicBezTo>
                    <a:pt x="46945" y="716328"/>
                    <a:pt x="0" y="669383"/>
                    <a:pt x="0" y="611474"/>
                  </a:cubicBezTo>
                  <a:lnTo>
                    <a:pt x="0" y="104854"/>
                  </a:lnTo>
                  <a:cubicBezTo>
                    <a:pt x="0" y="46945"/>
                    <a:pt x="46945" y="0"/>
                    <a:pt x="104854" y="0"/>
                  </a:cubicBezTo>
                  <a:close/>
                </a:path>
              </a:pathLst>
            </a:custGeom>
            <a:solidFill>
              <a:srgbClr val="000000">
                <a:alpha val="0"/>
              </a:srgbClr>
            </a:solidFill>
            <a:ln w="47625" cap="rnd">
              <a:solidFill>
                <a:srgbClr val="35A1F4"/>
              </a:solidFill>
              <a:prstDash val="solid"/>
              <a:round/>
            </a:ln>
          </p:spPr>
        </p:sp>
        <p:sp>
          <p:nvSpPr>
            <p:cNvPr name="TextBox 35" id="35"/>
            <p:cNvSpPr txBox="true"/>
            <p:nvPr/>
          </p:nvSpPr>
          <p:spPr>
            <a:xfrm>
              <a:off x="0" y="-104775"/>
              <a:ext cx="2234264" cy="821103"/>
            </a:xfrm>
            <a:prstGeom prst="rect">
              <a:avLst/>
            </a:prstGeom>
          </p:spPr>
          <p:txBody>
            <a:bodyPr anchor="ctr" rtlCol="false" tIns="50800" lIns="50800" bIns="50800" rIns="50800"/>
            <a:lstStyle/>
            <a:p>
              <a:pPr algn="ctr">
                <a:lnSpc>
                  <a:spcPts val="7840"/>
                </a:lnSpc>
              </a:pPr>
              <a:r>
                <a:rPr lang="en-US" sz="5600" b="true">
                  <a:solidFill>
                    <a:srgbClr val="35A1F4"/>
                  </a:solidFill>
                  <a:latin typeface="DM Sans Bold"/>
                  <a:ea typeface="DM Sans Bold"/>
                  <a:cs typeface="DM Sans Bold"/>
                  <a:sym typeface="DM Sans Bold"/>
                </a:rPr>
                <a:t>Random Forest Visualization</a:t>
              </a:r>
            </a:p>
          </p:txBody>
        </p:sp>
      </p:grpSp>
      <p:sp>
        <p:nvSpPr>
          <p:cNvPr name="Freeform 36" id="36"/>
          <p:cNvSpPr/>
          <p:nvPr/>
        </p:nvSpPr>
        <p:spPr>
          <a:xfrm flipH="false" flipV="false" rot="0">
            <a:off x="358223" y="3012479"/>
            <a:ext cx="6306173" cy="4935256"/>
          </a:xfrm>
          <a:custGeom>
            <a:avLst/>
            <a:gdLst/>
            <a:ahLst/>
            <a:cxnLst/>
            <a:rect r="r" b="b" t="t" l="l"/>
            <a:pathLst>
              <a:path h="4935256" w="6306173">
                <a:moveTo>
                  <a:pt x="0" y="0"/>
                </a:moveTo>
                <a:lnTo>
                  <a:pt x="6306172" y="0"/>
                </a:lnTo>
                <a:lnTo>
                  <a:pt x="6306172" y="4935256"/>
                </a:lnTo>
                <a:lnTo>
                  <a:pt x="0" y="4935256"/>
                </a:lnTo>
                <a:lnTo>
                  <a:pt x="0" y="0"/>
                </a:lnTo>
                <a:close/>
              </a:path>
            </a:pathLst>
          </a:custGeom>
          <a:blipFill>
            <a:blip r:embed="rId10"/>
            <a:stretch>
              <a:fillRect l="0" t="0" r="0" b="-6093"/>
            </a:stretch>
          </a:blipFill>
        </p:spPr>
      </p:sp>
      <p:sp>
        <p:nvSpPr>
          <p:cNvPr name="Freeform 37" id="37"/>
          <p:cNvSpPr/>
          <p:nvPr/>
        </p:nvSpPr>
        <p:spPr>
          <a:xfrm flipH="false" flipV="false" rot="0">
            <a:off x="6872558" y="3012479"/>
            <a:ext cx="4293428" cy="4935256"/>
          </a:xfrm>
          <a:custGeom>
            <a:avLst/>
            <a:gdLst/>
            <a:ahLst/>
            <a:cxnLst/>
            <a:rect r="r" b="b" t="t" l="l"/>
            <a:pathLst>
              <a:path h="4935256" w="4293428">
                <a:moveTo>
                  <a:pt x="0" y="0"/>
                </a:moveTo>
                <a:lnTo>
                  <a:pt x="4293428" y="0"/>
                </a:lnTo>
                <a:lnTo>
                  <a:pt x="4293428" y="4935256"/>
                </a:lnTo>
                <a:lnTo>
                  <a:pt x="0" y="4935256"/>
                </a:lnTo>
                <a:lnTo>
                  <a:pt x="0" y="0"/>
                </a:lnTo>
                <a:close/>
              </a:path>
            </a:pathLst>
          </a:custGeom>
          <a:blipFill>
            <a:blip r:embed="rId11"/>
            <a:stretch>
              <a:fillRect l="-4378" t="0" r="-4378" b="0"/>
            </a:stretch>
          </a:blipFill>
        </p:spPr>
      </p:sp>
      <p:sp>
        <p:nvSpPr>
          <p:cNvPr name="TextBox 38" id="38"/>
          <p:cNvSpPr txBox="true"/>
          <p:nvPr/>
        </p:nvSpPr>
        <p:spPr>
          <a:xfrm rot="0">
            <a:off x="11375536" y="3068708"/>
            <a:ext cx="6653247" cy="4495800"/>
          </a:xfrm>
          <a:prstGeom prst="rect">
            <a:avLst/>
          </a:prstGeom>
        </p:spPr>
        <p:txBody>
          <a:bodyPr anchor="t" rtlCol="false" tIns="0" lIns="0" bIns="0" rIns="0">
            <a:spAutoFit/>
          </a:bodyPr>
          <a:lstStyle/>
          <a:p>
            <a:pPr algn="just">
              <a:lnSpc>
                <a:spcPts val="3288"/>
              </a:lnSpc>
            </a:pPr>
            <a:r>
              <a:rPr lang="en-US" sz="2740">
                <a:solidFill>
                  <a:srgbClr val="000000"/>
                </a:solidFill>
                <a:latin typeface="DM Sans"/>
                <a:ea typeface="DM Sans"/>
                <a:cs typeface="DM Sans"/>
                <a:sym typeface="DM Sans"/>
              </a:rPr>
              <a:t>Hasil evaluasi model juga menunjukkan bahwa model berhasil mengklasifikasikan berita dengan sangat baik, meskipun terdapat beberapa kesalahan klasifikasi.</a:t>
            </a:r>
          </a:p>
          <a:p>
            <a:pPr algn="just">
              <a:lnSpc>
                <a:spcPts val="3288"/>
              </a:lnSpc>
            </a:pPr>
          </a:p>
          <a:p>
            <a:pPr algn="just">
              <a:lnSpc>
                <a:spcPts val="3288"/>
              </a:lnSpc>
            </a:pPr>
            <a:r>
              <a:rPr lang="en-US" sz="2740">
                <a:solidFill>
                  <a:srgbClr val="000000"/>
                </a:solidFill>
                <a:latin typeface="DM Sans"/>
                <a:ea typeface="DM Sans"/>
                <a:cs typeface="DM Sans"/>
                <a:sym typeface="DM Sans"/>
              </a:rPr>
              <a:t>Dari confusion matrix, dapat dilihat bahwa hanya 25 berita aktual yang salah diklasifikasikan sebagai berita hoax, sementara itu 51 berita hoax salah diklasifikasikan sebagai berita aktual.</a:t>
            </a:r>
          </a:p>
          <a:p>
            <a:pPr algn="just">
              <a:lnSpc>
                <a:spcPts val="3288"/>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673754" y="409257"/>
            <a:ext cx="6940492" cy="1238886"/>
            <a:chOff x="0" y="0"/>
            <a:chExt cx="2234264" cy="398819"/>
          </a:xfrm>
        </p:grpSpPr>
        <p:sp>
          <p:nvSpPr>
            <p:cNvPr name="Freeform 3" id="3"/>
            <p:cNvSpPr/>
            <p:nvPr/>
          </p:nvSpPr>
          <p:spPr>
            <a:xfrm flipH="false" flipV="false" rot="0">
              <a:off x="0" y="0"/>
              <a:ext cx="2234264" cy="398819"/>
            </a:xfrm>
            <a:custGeom>
              <a:avLst/>
              <a:gdLst/>
              <a:ahLst/>
              <a:cxnLst/>
              <a:rect r="r" b="b" t="t" l="l"/>
              <a:pathLst>
                <a:path h="398819" w="2234264">
                  <a:moveTo>
                    <a:pt x="104854" y="0"/>
                  </a:moveTo>
                  <a:lnTo>
                    <a:pt x="2129410" y="0"/>
                  </a:lnTo>
                  <a:cubicBezTo>
                    <a:pt x="2187319" y="0"/>
                    <a:pt x="2234264" y="46945"/>
                    <a:pt x="2234264" y="104854"/>
                  </a:cubicBezTo>
                  <a:lnTo>
                    <a:pt x="2234264" y="293965"/>
                  </a:lnTo>
                  <a:cubicBezTo>
                    <a:pt x="2234264" y="351874"/>
                    <a:pt x="2187319" y="398819"/>
                    <a:pt x="2129410" y="398819"/>
                  </a:cubicBezTo>
                  <a:lnTo>
                    <a:pt x="104854" y="398819"/>
                  </a:lnTo>
                  <a:cubicBezTo>
                    <a:pt x="46945" y="398819"/>
                    <a:pt x="0" y="351874"/>
                    <a:pt x="0" y="293965"/>
                  </a:cubicBezTo>
                  <a:lnTo>
                    <a:pt x="0" y="104854"/>
                  </a:lnTo>
                  <a:cubicBezTo>
                    <a:pt x="0" y="46945"/>
                    <a:pt x="46945" y="0"/>
                    <a:pt x="104854" y="0"/>
                  </a:cubicBezTo>
                  <a:close/>
                </a:path>
              </a:pathLst>
            </a:custGeom>
            <a:solidFill>
              <a:srgbClr val="000000">
                <a:alpha val="0"/>
              </a:srgbClr>
            </a:solidFill>
            <a:ln w="47625" cap="rnd">
              <a:solidFill>
                <a:srgbClr val="35A1F4"/>
              </a:solidFill>
              <a:prstDash val="solid"/>
              <a:round/>
            </a:ln>
          </p:spPr>
        </p:sp>
        <p:sp>
          <p:nvSpPr>
            <p:cNvPr name="TextBox 4" id="4"/>
            <p:cNvSpPr txBox="true"/>
            <p:nvPr/>
          </p:nvSpPr>
          <p:spPr>
            <a:xfrm>
              <a:off x="0" y="-104775"/>
              <a:ext cx="2234264" cy="503594"/>
            </a:xfrm>
            <a:prstGeom prst="rect">
              <a:avLst/>
            </a:prstGeom>
          </p:spPr>
          <p:txBody>
            <a:bodyPr anchor="ctr" rtlCol="false" tIns="50800" lIns="50800" bIns="50800" rIns="50800"/>
            <a:lstStyle/>
            <a:p>
              <a:pPr algn="ctr">
                <a:lnSpc>
                  <a:spcPts val="7840"/>
                </a:lnSpc>
              </a:pPr>
              <a:r>
                <a:rPr lang="en-US" sz="5600" b="true">
                  <a:solidFill>
                    <a:srgbClr val="35A1F4"/>
                  </a:solidFill>
                  <a:latin typeface="DM Sans Bold"/>
                  <a:ea typeface="DM Sans Bold"/>
                  <a:cs typeface="DM Sans Bold"/>
                  <a:sym typeface="DM Sans Bold"/>
                </a:rPr>
                <a:t>KNN Result</a:t>
              </a:r>
            </a:p>
          </p:txBody>
        </p:sp>
      </p:grpSp>
      <p:sp>
        <p:nvSpPr>
          <p:cNvPr name="Freeform 5" id="5"/>
          <p:cNvSpPr/>
          <p:nvPr/>
        </p:nvSpPr>
        <p:spPr>
          <a:xfrm flipH="true" flipV="false" rot="0">
            <a:off x="1028700" y="1648143"/>
            <a:ext cx="2793624" cy="2092679"/>
          </a:xfrm>
          <a:custGeom>
            <a:avLst/>
            <a:gdLst/>
            <a:ahLst/>
            <a:cxnLst/>
            <a:rect r="r" b="b" t="t" l="l"/>
            <a:pathLst>
              <a:path h="2092679" w="2793624">
                <a:moveTo>
                  <a:pt x="2793624" y="0"/>
                </a:moveTo>
                <a:lnTo>
                  <a:pt x="0" y="0"/>
                </a:lnTo>
                <a:lnTo>
                  <a:pt x="0" y="2092679"/>
                </a:lnTo>
                <a:lnTo>
                  <a:pt x="2793624" y="2092679"/>
                </a:lnTo>
                <a:lnTo>
                  <a:pt x="2793624"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28700" y="4578119"/>
            <a:ext cx="8676938" cy="3577774"/>
          </a:xfrm>
          <a:custGeom>
            <a:avLst/>
            <a:gdLst/>
            <a:ahLst/>
            <a:cxnLst/>
            <a:rect r="r" b="b" t="t" l="l"/>
            <a:pathLst>
              <a:path h="3577774" w="8676938">
                <a:moveTo>
                  <a:pt x="0" y="0"/>
                </a:moveTo>
                <a:lnTo>
                  <a:pt x="8676938" y="0"/>
                </a:lnTo>
                <a:lnTo>
                  <a:pt x="8676938" y="3577774"/>
                </a:lnTo>
                <a:lnTo>
                  <a:pt x="0" y="3577774"/>
                </a:lnTo>
                <a:lnTo>
                  <a:pt x="0" y="0"/>
                </a:lnTo>
                <a:close/>
              </a:path>
            </a:pathLst>
          </a:custGeom>
          <a:blipFill>
            <a:blip r:embed="rId4"/>
            <a:stretch>
              <a:fillRect l="0" t="0" r="0" b="0"/>
            </a:stretch>
          </a:blipFill>
        </p:spPr>
      </p:sp>
      <p:sp>
        <p:nvSpPr>
          <p:cNvPr name="TextBox 7" id="7"/>
          <p:cNvSpPr txBox="true"/>
          <p:nvPr/>
        </p:nvSpPr>
        <p:spPr>
          <a:xfrm rot="0">
            <a:off x="10722208" y="2736951"/>
            <a:ext cx="6971487" cy="5043749"/>
          </a:xfrm>
          <a:prstGeom prst="rect">
            <a:avLst/>
          </a:prstGeom>
        </p:spPr>
        <p:txBody>
          <a:bodyPr anchor="t" rtlCol="false" tIns="0" lIns="0" bIns="0" rIns="0">
            <a:spAutoFit/>
          </a:bodyPr>
          <a:lstStyle/>
          <a:p>
            <a:pPr algn="just">
              <a:lnSpc>
                <a:spcPts val="4448"/>
              </a:lnSpc>
            </a:pPr>
            <a:r>
              <a:rPr lang="en-US" sz="3177">
                <a:solidFill>
                  <a:srgbClr val="000000"/>
                </a:solidFill>
                <a:latin typeface="DM Sans"/>
                <a:ea typeface="DM Sans"/>
                <a:cs typeface="DM Sans"/>
                <a:sym typeface="DM Sans"/>
              </a:rPr>
              <a:t>Model klasifikasi yang dibangun menggunakan K-Nearest Neighbors (KNN) dievaluasi dengan metrik yang sama. Model berhasil mencapai akurasi keseluruhan sebesar 86%.</a:t>
            </a:r>
          </a:p>
          <a:p>
            <a:pPr algn="just">
              <a:lnSpc>
                <a:spcPts val="4448"/>
              </a:lnSpc>
            </a:pPr>
          </a:p>
          <a:p>
            <a:pPr algn="just">
              <a:lnSpc>
                <a:spcPts val="4448"/>
              </a:lnSpc>
            </a:pPr>
            <a:r>
              <a:rPr lang="en-US" sz="3177">
                <a:solidFill>
                  <a:srgbClr val="000000"/>
                </a:solidFill>
                <a:latin typeface="DM Sans"/>
                <a:ea typeface="DM Sans"/>
                <a:cs typeface="DM Sans"/>
                <a:sym typeface="DM Sans"/>
              </a:rPr>
              <a:t>Model juga mendapatkan nilai Log Loss 0.9950 yang bisa dikatakan lumayan besar.</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EFEFEF"/>
        </a:solidFill>
      </p:bgPr>
    </p:bg>
    <p:spTree>
      <p:nvGrpSpPr>
        <p:cNvPr id="1" name=""/>
        <p:cNvGrpSpPr/>
        <p:nvPr/>
      </p:nvGrpSpPr>
      <p:grpSpPr>
        <a:xfrm>
          <a:off x="0" y="0"/>
          <a:ext cx="0" cy="0"/>
          <a:chOff x="0" y="0"/>
          <a:chExt cx="0" cy="0"/>
        </a:xfrm>
      </p:grpSpPr>
      <p:sp>
        <p:nvSpPr>
          <p:cNvPr name="Freeform 2" id="2"/>
          <p:cNvSpPr/>
          <p:nvPr/>
        </p:nvSpPr>
        <p:spPr>
          <a:xfrm flipH="false" flipV="false" rot="0">
            <a:off x="17821892" y="-55109"/>
            <a:ext cx="466108" cy="466108"/>
          </a:xfrm>
          <a:custGeom>
            <a:avLst/>
            <a:gdLst/>
            <a:ahLst/>
            <a:cxnLst/>
            <a:rect r="r" b="b" t="t" l="l"/>
            <a:pathLst>
              <a:path h="466108" w="466108">
                <a:moveTo>
                  <a:pt x="0" y="0"/>
                </a:moveTo>
                <a:lnTo>
                  <a:pt x="466108" y="0"/>
                </a:lnTo>
                <a:lnTo>
                  <a:pt x="466108" y="466108"/>
                </a:lnTo>
                <a:lnTo>
                  <a:pt x="0" y="4661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821892" y="410999"/>
            <a:ext cx="466108" cy="466108"/>
          </a:xfrm>
          <a:custGeom>
            <a:avLst/>
            <a:gdLst/>
            <a:ahLst/>
            <a:cxnLst/>
            <a:rect r="r" b="b" t="t" l="l"/>
            <a:pathLst>
              <a:path h="466108" w="466108">
                <a:moveTo>
                  <a:pt x="0" y="0"/>
                </a:moveTo>
                <a:lnTo>
                  <a:pt x="466108" y="0"/>
                </a:lnTo>
                <a:lnTo>
                  <a:pt x="466108" y="466109"/>
                </a:lnTo>
                <a:lnTo>
                  <a:pt x="0" y="4661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true" rot="5400000">
            <a:off x="17821892" y="877108"/>
            <a:ext cx="466108" cy="466108"/>
          </a:xfrm>
          <a:custGeom>
            <a:avLst/>
            <a:gdLst/>
            <a:ahLst/>
            <a:cxnLst/>
            <a:rect r="r" b="b" t="t" l="l"/>
            <a:pathLst>
              <a:path h="466108" w="466108">
                <a:moveTo>
                  <a:pt x="466108" y="466108"/>
                </a:moveTo>
                <a:lnTo>
                  <a:pt x="0" y="466108"/>
                </a:lnTo>
                <a:lnTo>
                  <a:pt x="0" y="0"/>
                </a:lnTo>
                <a:lnTo>
                  <a:pt x="466108" y="0"/>
                </a:lnTo>
                <a:lnTo>
                  <a:pt x="466108" y="466108"/>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7355783" y="-55109"/>
            <a:ext cx="466108" cy="466108"/>
          </a:xfrm>
          <a:custGeom>
            <a:avLst/>
            <a:gdLst/>
            <a:ahLst/>
            <a:cxnLst/>
            <a:rect r="r" b="b" t="t" l="l"/>
            <a:pathLst>
              <a:path h="466108" w="466108">
                <a:moveTo>
                  <a:pt x="0" y="0"/>
                </a:moveTo>
                <a:lnTo>
                  <a:pt x="466109" y="0"/>
                </a:lnTo>
                <a:lnTo>
                  <a:pt x="466109" y="466108"/>
                </a:lnTo>
                <a:lnTo>
                  <a:pt x="0" y="46610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5400000">
            <a:off x="16889675" y="410999"/>
            <a:ext cx="466108" cy="466108"/>
          </a:xfrm>
          <a:custGeom>
            <a:avLst/>
            <a:gdLst/>
            <a:ahLst/>
            <a:cxnLst/>
            <a:rect r="r" b="b" t="t" l="l"/>
            <a:pathLst>
              <a:path h="466108" w="466108">
                <a:moveTo>
                  <a:pt x="0" y="0"/>
                </a:moveTo>
                <a:lnTo>
                  <a:pt x="466108" y="0"/>
                </a:lnTo>
                <a:lnTo>
                  <a:pt x="466108" y="466109"/>
                </a:lnTo>
                <a:lnTo>
                  <a:pt x="0" y="4661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10800000">
            <a:off x="17355783" y="877108"/>
            <a:ext cx="466108" cy="466108"/>
          </a:xfrm>
          <a:custGeom>
            <a:avLst/>
            <a:gdLst/>
            <a:ahLst/>
            <a:cxnLst/>
            <a:rect r="r" b="b" t="t" l="l"/>
            <a:pathLst>
              <a:path h="466108" w="466108">
                <a:moveTo>
                  <a:pt x="0" y="0"/>
                </a:moveTo>
                <a:lnTo>
                  <a:pt x="466109" y="0"/>
                </a:lnTo>
                <a:lnTo>
                  <a:pt x="466109" y="466108"/>
                </a:lnTo>
                <a:lnTo>
                  <a:pt x="0" y="46610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true" rot="-10800000">
            <a:off x="16889675" y="877108"/>
            <a:ext cx="466108" cy="466108"/>
          </a:xfrm>
          <a:custGeom>
            <a:avLst/>
            <a:gdLst/>
            <a:ahLst/>
            <a:cxnLst/>
            <a:rect r="r" b="b" t="t" l="l"/>
            <a:pathLst>
              <a:path h="466108" w="466108">
                <a:moveTo>
                  <a:pt x="466108" y="466108"/>
                </a:moveTo>
                <a:lnTo>
                  <a:pt x="0" y="466108"/>
                </a:lnTo>
                <a:lnTo>
                  <a:pt x="0" y="0"/>
                </a:lnTo>
                <a:lnTo>
                  <a:pt x="466108" y="0"/>
                </a:lnTo>
                <a:lnTo>
                  <a:pt x="466108" y="466108"/>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true" rot="5400000">
            <a:off x="15915204" y="-55109"/>
            <a:ext cx="466108" cy="466108"/>
          </a:xfrm>
          <a:custGeom>
            <a:avLst/>
            <a:gdLst/>
            <a:ahLst/>
            <a:cxnLst/>
            <a:rect r="r" b="b" t="t" l="l"/>
            <a:pathLst>
              <a:path h="466108" w="466108">
                <a:moveTo>
                  <a:pt x="466109" y="466108"/>
                </a:moveTo>
                <a:lnTo>
                  <a:pt x="0" y="466108"/>
                </a:lnTo>
                <a:lnTo>
                  <a:pt x="0" y="0"/>
                </a:lnTo>
                <a:lnTo>
                  <a:pt x="466109" y="0"/>
                </a:lnTo>
                <a:lnTo>
                  <a:pt x="466109" y="466108"/>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true" flipV="true" rot="-10800000">
            <a:off x="15915204" y="410999"/>
            <a:ext cx="466108" cy="466108"/>
          </a:xfrm>
          <a:custGeom>
            <a:avLst/>
            <a:gdLst/>
            <a:ahLst/>
            <a:cxnLst/>
            <a:rect r="r" b="b" t="t" l="l"/>
            <a:pathLst>
              <a:path h="466108" w="466108">
                <a:moveTo>
                  <a:pt x="466109" y="466109"/>
                </a:moveTo>
                <a:lnTo>
                  <a:pt x="0" y="466109"/>
                </a:lnTo>
                <a:lnTo>
                  <a:pt x="0" y="0"/>
                </a:lnTo>
                <a:lnTo>
                  <a:pt x="466109" y="0"/>
                </a:lnTo>
                <a:lnTo>
                  <a:pt x="466109" y="466109"/>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10800000">
            <a:off x="3151" y="9258300"/>
            <a:ext cx="358509" cy="358509"/>
          </a:xfrm>
          <a:custGeom>
            <a:avLst/>
            <a:gdLst/>
            <a:ahLst/>
            <a:cxnLst/>
            <a:rect r="r" b="b" t="t" l="l"/>
            <a:pathLst>
              <a:path h="358509" w="358509">
                <a:moveTo>
                  <a:pt x="0" y="0"/>
                </a:moveTo>
                <a:lnTo>
                  <a:pt x="358509" y="0"/>
                </a:lnTo>
                <a:lnTo>
                  <a:pt x="358509" y="358509"/>
                </a:lnTo>
                <a:lnTo>
                  <a:pt x="0" y="3585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358509" y="9267752"/>
            <a:ext cx="358509" cy="358509"/>
          </a:xfrm>
          <a:custGeom>
            <a:avLst/>
            <a:gdLst/>
            <a:ahLst/>
            <a:cxnLst/>
            <a:rect r="r" b="b" t="t" l="l"/>
            <a:pathLst>
              <a:path h="358509" w="358509">
                <a:moveTo>
                  <a:pt x="0" y="0"/>
                </a:moveTo>
                <a:lnTo>
                  <a:pt x="358509" y="0"/>
                </a:lnTo>
                <a:lnTo>
                  <a:pt x="358509" y="358509"/>
                </a:lnTo>
                <a:lnTo>
                  <a:pt x="0" y="3585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0" y="9626261"/>
            <a:ext cx="358509" cy="358509"/>
          </a:xfrm>
          <a:custGeom>
            <a:avLst/>
            <a:gdLst/>
            <a:ahLst/>
            <a:cxnLst/>
            <a:rect r="r" b="b" t="t" l="l"/>
            <a:pathLst>
              <a:path h="358509" w="358509">
                <a:moveTo>
                  <a:pt x="0" y="0"/>
                </a:moveTo>
                <a:lnTo>
                  <a:pt x="358509" y="0"/>
                </a:lnTo>
                <a:lnTo>
                  <a:pt x="358509" y="358509"/>
                </a:lnTo>
                <a:lnTo>
                  <a:pt x="0" y="3585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10800000">
            <a:off x="0" y="9984770"/>
            <a:ext cx="358509" cy="358509"/>
          </a:xfrm>
          <a:custGeom>
            <a:avLst/>
            <a:gdLst/>
            <a:ahLst/>
            <a:cxnLst/>
            <a:rect r="r" b="b" t="t" l="l"/>
            <a:pathLst>
              <a:path h="358509" w="358509">
                <a:moveTo>
                  <a:pt x="0" y="0"/>
                </a:moveTo>
                <a:lnTo>
                  <a:pt x="358509" y="0"/>
                </a:lnTo>
                <a:lnTo>
                  <a:pt x="358509" y="358510"/>
                </a:lnTo>
                <a:lnTo>
                  <a:pt x="0" y="35851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5400000">
            <a:off x="358509" y="9984770"/>
            <a:ext cx="358509" cy="358509"/>
          </a:xfrm>
          <a:custGeom>
            <a:avLst/>
            <a:gdLst/>
            <a:ahLst/>
            <a:cxnLst/>
            <a:rect r="r" b="b" t="t" l="l"/>
            <a:pathLst>
              <a:path h="358509" w="358509">
                <a:moveTo>
                  <a:pt x="0" y="0"/>
                </a:moveTo>
                <a:lnTo>
                  <a:pt x="358509" y="0"/>
                </a:lnTo>
                <a:lnTo>
                  <a:pt x="358509" y="358510"/>
                </a:lnTo>
                <a:lnTo>
                  <a:pt x="0" y="35851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10800000">
            <a:off x="1098789" y="9994223"/>
            <a:ext cx="358509" cy="358509"/>
          </a:xfrm>
          <a:custGeom>
            <a:avLst/>
            <a:gdLst/>
            <a:ahLst/>
            <a:cxnLst/>
            <a:rect r="r" b="b" t="t" l="l"/>
            <a:pathLst>
              <a:path h="358509" w="358509">
                <a:moveTo>
                  <a:pt x="0" y="0"/>
                </a:moveTo>
                <a:lnTo>
                  <a:pt x="358509" y="0"/>
                </a:lnTo>
                <a:lnTo>
                  <a:pt x="358509" y="358509"/>
                </a:lnTo>
                <a:lnTo>
                  <a:pt x="0" y="3585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098789" y="9635714"/>
            <a:ext cx="358509" cy="358509"/>
          </a:xfrm>
          <a:custGeom>
            <a:avLst/>
            <a:gdLst/>
            <a:ahLst/>
            <a:cxnLst/>
            <a:rect r="r" b="b" t="t" l="l"/>
            <a:pathLst>
              <a:path h="358509" w="358509">
                <a:moveTo>
                  <a:pt x="0" y="0"/>
                </a:moveTo>
                <a:lnTo>
                  <a:pt x="358509" y="0"/>
                </a:lnTo>
                <a:lnTo>
                  <a:pt x="358509" y="358509"/>
                </a:lnTo>
                <a:lnTo>
                  <a:pt x="0" y="3585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5400000">
            <a:off x="1457298" y="9994223"/>
            <a:ext cx="358509" cy="358509"/>
          </a:xfrm>
          <a:custGeom>
            <a:avLst/>
            <a:gdLst/>
            <a:ahLst/>
            <a:cxnLst/>
            <a:rect r="r" b="b" t="t" l="l"/>
            <a:pathLst>
              <a:path h="358509" w="358509">
                <a:moveTo>
                  <a:pt x="0" y="0"/>
                </a:moveTo>
                <a:lnTo>
                  <a:pt x="358509" y="0"/>
                </a:lnTo>
                <a:lnTo>
                  <a:pt x="358509" y="358509"/>
                </a:lnTo>
                <a:lnTo>
                  <a:pt x="0" y="35850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9" id="19"/>
          <p:cNvGrpSpPr/>
          <p:nvPr/>
        </p:nvGrpSpPr>
        <p:grpSpPr>
          <a:xfrm rot="2700000">
            <a:off x="16410845" y="9359493"/>
            <a:ext cx="5432438" cy="2611749"/>
            <a:chOff x="0" y="0"/>
            <a:chExt cx="660400" cy="317500"/>
          </a:xfrm>
        </p:grpSpPr>
        <p:sp>
          <p:nvSpPr>
            <p:cNvPr name="Freeform 20" id="20"/>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1" id="21"/>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2" id="22"/>
          <p:cNvSpPr/>
          <p:nvPr/>
        </p:nvSpPr>
        <p:spPr>
          <a:xfrm>
            <a:off x="16071939" y="9959885"/>
            <a:ext cx="3798632" cy="3760160"/>
          </a:xfrm>
          <a:prstGeom prst="line">
            <a:avLst/>
          </a:prstGeom>
          <a:ln cap="flat" w="19050">
            <a:solidFill>
              <a:srgbClr val="8CA9AD"/>
            </a:solidFill>
            <a:prstDash val="solid"/>
            <a:headEnd type="none" len="sm" w="sm"/>
            <a:tailEnd type="none" len="sm" w="sm"/>
          </a:ln>
        </p:spPr>
      </p:sp>
      <p:sp>
        <p:nvSpPr>
          <p:cNvPr name="AutoShape 23" id="23"/>
          <p:cNvSpPr/>
          <p:nvPr/>
        </p:nvSpPr>
        <p:spPr>
          <a:xfrm>
            <a:off x="15915204" y="10188949"/>
            <a:ext cx="3691408" cy="3691408"/>
          </a:xfrm>
          <a:prstGeom prst="line">
            <a:avLst/>
          </a:prstGeom>
          <a:ln cap="flat" w="19050">
            <a:solidFill>
              <a:srgbClr val="8CA9AD"/>
            </a:solidFill>
            <a:prstDash val="solid"/>
            <a:headEnd type="none" len="sm" w="sm"/>
            <a:tailEnd type="none" len="sm" w="sm"/>
          </a:ln>
        </p:spPr>
      </p:sp>
      <p:grpSp>
        <p:nvGrpSpPr>
          <p:cNvPr name="Group 24" id="24"/>
          <p:cNvGrpSpPr/>
          <p:nvPr/>
        </p:nvGrpSpPr>
        <p:grpSpPr>
          <a:xfrm rot="2700000">
            <a:off x="-1656688" y="-3561244"/>
            <a:ext cx="5762813" cy="2770583"/>
            <a:chOff x="0" y="0"/>
            <a:chExt cx="660400" cy="317500"/>
          </a:xfrm>
        </p:grpSpPr>
        <p:sp>
          <p:nvSpPr>
            <p:cNvPr name="Freeform 25" id="25"/>
            <p:cNvSpPr/>
            <p:nvPr/>
          </p:nvSpPr>
          <p:spPr>
            <a:xfrm flipH="false" flipV="false" rot="0">
              <a:off x="0" y="0"/>
              <a:ext cx="660400" cy="317500"/>
            </a:xfrm>
            <a:custGeom>
              <a:avLst/>
              <a:gdLst/>
              <a:ahLst/>
              <a:cxnLst/>
              <a:rect r="r" b="b" t="t" l="l"/>
              <a:pathLst>
                <a:path h="317500" w="660400">
                  <a:moveTo>
                    <a:pt x="220252" y="19070"/>
                  </a:moveTo>
                  <a:cubicBezTo>
                    <a:pt x="254000" y="7556"/>
                    <a:pt x="292600" y="0"/>
                    <a:pt x="330378" y="0"/>
                  </a:cubicBezTo>
                  <a:cubicBezTo>
                    <a:pt x="368157" y="0"/>
                    <a:pt x="404509" y="6476"/>
                    <a:pt x="438009" y="17990"/>
                  </a:cubicBezTo>
                  <a:cubicBezTo>
                    <a:pt x="438723" y="18350"/>
                    <a:pt x="439435" y="18350"/>
                    <a:pt x="440148" y="18710"/>
                  </a:cubicBezTo>
                  <a:cubicBezTo>
                    <a:pt x="565955" y="64765"/>
                    <a:pt x="658618" y="186379"/>
                    <a:pt x="660400" y="317500"/>
                  </a:cubicBezTo>
                  <a:lnTo>
                    <a:pt x="660400" y="317500"/>
                  </a:lnTo>
                  <a:lnTo>
                    <a:pt x="0" y="317500"/>
                  </a:lnTo>
                  <a:lnTo>
                    <a:pt x="0" y="317500"/>
                  </a:lnTo>
                  <a:cubicBezTo>
                    <a:pt x="1782" y="185660"/>
                    <a:pt x="93019" y="64045"/>
                    <a:pt x="220252" y="19070"/>
                  </a:cubicBezTo>
                  <a:close/>
                </a:path>
              </a:pathLst>
            </a:custGeom>
            <a:solidFill>
              <a:srgbClr val="000000">
                <a:alpha val="0"/>
              </a:srgbClr>
            </a:solidFill>
            <a:ln w="28575" cap="sq">
              <a:solidFill>
                <a:srgbClr val="8CA9AD"/>
              </a:solidFill>
              <a:prstDash val="solid"/>
              <a:miter/>
            </a:ln>
          </p:spPr>
        </p:sp>
        <p:sp>
          <p:nvSpPr>
            <p:cNvPr name="TextBox 26" id="26"/>
            <p:cNvSpPr txBox="true"/>
            <p:nvPr/>
          </p:nvSpPr>
          <p:spPr>
            <a:xfrm>
              <a:off x="0" y="146050"/>
              <a:ext cx="660400" cy="171450"/>
            </a:xfrm>
            <a:prstGeom prst="rect">
              <a:avLst/>
            </a:prstGeom>
          </p:spPr>
          <p:txBody>
            <a:bodyPr anchor="ctr" rtlCol="false" tIns="50800" lIns="50800" bIns="50800" rIns="50800"/>
            <a:lstStyle/>
            <a:p>
              <a:pPr algn="ctr">
                <a:lnSpc>
                  <a:spcPts val="2553"/>
                </a:lnSpc>
              </a:pPr>
            </a:p>
          </p:txBody>
        </p:sp>
      </p:grpSp>
      <p:sp>
        <p:nvSpPr>
          <p:cNvPr name="AutoShape 27" id="27"/>
          <p:cNvSpPr/>
          <p:nvPr/>
        </p:nvSpPr>
        <p:spPr>
          <a:xfrm>
            <a:off x="-2016204" y="-2924338"/>
            <a:ext cx="4029646" cy="3988835"/>
          </a:xfrm>
          <a:prstGeom prst="line">
            <a:avLst/>
          </a:prstGeom>
          <a:ln cap="flat" w="19050">
            <a:solidFill>
              <a:srgbClr val="8CA9AD"/>
            </a:solidFill>
            <a:prstDash val="solid"/>
            <a:headEnd type="none" len="sm" w="sm"/>
            <a:tailEnd type="none" len="sm" w="sm"/>
          </a:ln>
        </p:spPr>
      </p:sp>
      <p:sp>
        <p:nvSpPr>
          <p:cNvPr name="AutoShape 28" id="28"/>
          <p:cNvSpPr/>
          <p:nvPr/>
        </p:nvSpPr>
        <p:spPr>
          <a:xfrm>
            <a:off x="-2182471" y="-2681344"/>
            <a:ext cx="3915901" cy="3915901"/>
          </a:xfrm>
          <a:prstGeom prst="line">
            <a:avLst/>
          </a:prstGeom>
          <a:ln cap="flat" w="19050">
            <a:solidFill>
              <a:srgbClr val="8CA9AD"/>
            </a:solidFill>
            <a:prstDash val="solid"/>
            <a:headEnd type="none" len="sm" w="sm"/>
            <a:tailEnd type="none" len="sm" w="sm"/>
          </a:ln>
        </p:spPr>
      </p:sp>
      <p:sp>
        <p:nvSpPr>
          <p:cNvPr name="AutoShape 29" id="29"/>
          <p:cNvSpPr/>
          <p:nvPr/>
        </p:nvSpPr>
        <p:spPr>
          <a:xfrm>
            <a:off x="-2322047" y="-2402763"/>
            <a:ext cx="3782457" cy="3782457"/>
          </a:xfrm>
          <a:prstGeom prst="line">
            <a:avLst/>
          </a:prstGeom>
          <a:ln cap="flat" w="19050">
            <a:solidFill>
              <a:srgbClr val="8CA9AD"/>
            </a:solidFill>
            <a:prstDash val="solid"/>
            <a:headEnd type="none" len="sm" w="sm"/>
            <a:tailEnd type="none" len="sm" w="sm"/>
          </a:ln>
        </p:spPr>
      </p:sp>
      <p:sp>
        <p:nvSpPr>
          <p:cNvPr name="AutoShape 30" id="30"/>
          <p:cNvSpPr/>
          <p:nvPr/>
        </p:nvSpPr>
        <p:spPr>
          <a:xfrm>
            <a:off x="-2420476" y="-2102578"/>
            <a:ext cx="3645194" cy="3645194"/>
          </a:xfrm>
          <a:prstGeom prst="line">
            <a:avLst/>
          </a:prstGeom>
          <a:ln cap="flat" w="19050">
            <a:solidFill>
              <a:srgbClr val="8CA9AD"/>
            </a:solidFill>
            <a:prstDash val="solid"/>
            <a:headEnd type="none" len="sm" w="sm"/>
            <a:tailEnd type="none" len="sm" w="sm"/>
          </a:ln>
        </p:spPr>
      </p:sp>
      <p:sp>
        <p:nvSpPr>
          <p:cNvPr name="AutoShape 31" id="31"/>
          <p:cNvSpPr/>
          <p:nvPr/>
        </p:nvSpPr>
        <p:spPr>
          <a:xfrm>
            <a:off x="-2532271" y="-1760887"/>
            <a:ext cx="3378758" cy="3378758"/>
          </a:xfrm>
          <a:prstGeom prst="line">
            <a:avLst/>
          </a:prstGeom>
          <a:ln cap="flat" w="19050">
            <a:solidFill>
              <a:srgbClr val="8CA9AD"/>
            </a:solidFill>
            <a:prstDash val="solid"/>
            <a:headEnd type="none" len="sm" w="sm"/>
            <a:tailEnd type="none" len="sm" w="sm"/>
          </a:ln>
        </p:spPr>
      </p:sp>
      <p:sp>
        <p:nvSpPr>
          <p:cNvPr name="AutoShape 32" id="32"/>
          <p:cNvSpPr/>
          <p:nvPr/>
        </p:nvSpPr>
        <p:spPr>
          <a:xfrm>
            <a:off x="-2626165" y="-1416051"/>
            <a:ext cx="3080277" cy="3097370"/>
          </a:xfrm>
          <a:prstGeom prst="line">
            <a:avLst/>
          </a:prstGeom>
          <a:ln cap="flat" w="19050">
            <a:solidFill>
              <a:srgbClr val="8CA9AD"/>
            </a:solidFill>
            <a:prstDash val="solid"/>
            <a:headEnd type="none" len="sm" w="sm"/>
            <a:tailEnd type="none" len="sm" w="sm"/>
          </a:ln>
        </p:spPr>
      </p:sp>
      <p:grpSp>
        <p:nvGrpSpPr>
          <p:cNvPr name="Group 33" id="33"/>
          <p:cNvGrpSpPr/>
          <p:nvPr/>
        </p:nvGrpSpPr>
        <p:grpSpPr>
          <a:xfrm rot="0">
            <a:off x="5223282" y="250839"/>
            <a:ext cx="6940492" cy="2225192"/>
            <a:chOff x="0" y="0"/>
            <a:chExt cx="2234264" cy="716328"/>
          </a:xfrm>
        </p:grpSpPr>
        <p:sp>
          <p:nvSpPr>
            <p:cNvPr name="Freeform 34" id="34"/>
            <p:cNvSpPr/>
            <p:nvPr/>
          </p:nvSpPr>
          <p:spPr>
            <a:xfrm flipH="false" flipV="false" rot="0">
              <a:off x="0" y="0"/>
              <a:ext cx="2234264" cy="716328"/>
            </a:xfrm>
            <a:custGeom>
              <a:avLst/>
              <a:gdLst/>
              <a:ahLst/>
              <a:cxnLst/>
              <a:rect r="r" b="b" t="t" l="l"/>
              <a:pathLst>
                <a:path h="716328" w="2234264">
                  <a:moveTo>
                    <a:pt x="104854" y="0"/>
                  </a:moveTo>
                  <a:lnTo>
                    <a:pt x="2129410" y="0"/>
                  </a:lnTo>
                  <a:cubicBezTo>
                    <a:pt x="2187319" y="0"/>
                    <a:pt x="2234264" y="46945"/>
                    <a:pt x="2234264" y="104854"/>
                  </a:cubicBezTo>
                  <a:lnTo>
                    <a:pt x="2234264" y="611474"/>
                  </a:lnTo>
                  <a:cubicBezTo>
                    <a:pt x="2234264" y="669383"/>
                    <a:pt x="2187319" y="716328"/>
                    <a:pt x="2129410" y="716328"/>
                  </a:cubicBezTo>
                  <a:lnTo>
                    <a:pt x="104854" y="716328"/>
                  </a:lnTo>
                  <a:cubicBezTo>
                    <a:pt x="46945" y="716328"/>
                    <a:pt x="0" y="669383"/>
                    <a:pt x="0" y="611474"/>
                  </a:cubicBezTo>
                  <a:lnTo>
                    <a:pt x="0" y="104854"/>
                  </a:lnTo>
                  <a:cubicBezTo>
                    <a:pt x="0" y="46945"/>
                    <a:pt x="46945" y="0"/>
                    <a:pt x="104854" y="0"/>
                  </a:cubicBezTo>
                  <a:close/>
                </a:path>
              </a:pathLst>
            </a:custGeom>
            <a:solidFill>
              <a:srgbClr val="000000">
                <a:alpha val="0"/>
              </a:srgbClr>
            </a:solidFill>
            <a:ln w="47625" cap="rnd">
              <a:solidFill>
                <a:srgbClr val="35A1F4"/>
              </a:solidFill>
              <a:prstDash val="solid"/>
              <a:round/>
            </a:ln>
          </p:spPr>
        </p:sp>
        <p:sp>
          <p:nvSpPr>
            <p:cNvPr name="TextBox 35" id="35"/>
            <p:cNvSpPr txBox="true"/>
            <p:nvPr/>
          </p:nvSpPr>
          <p:spPr>
            <a:xfrm>
              <a:off x="0" y="-104775"/>
              <a:ext cx="2234264" cy="821103"/>
            </a:xfrm>
            <a:prstGeom prst="rect">
              <a:avLst/>
            </a:prstGeom>
          </p:spPr>
          <p:txBody>
            <a:bodyPr anchor="ctr" rtlCol="false" tIns="50800" lIns="50800" bIns="50800" rIns="50800"/>
            <a:lstStyle/>
            <a:p>
              <a:pPr algn="ctr">
                <a:lnSpc>
                  <a:spcPts val="7840"/>
                </a:lnSpc>
              </a:pPr>
              <a:r>
                <a:rPr lang="en-US" sz="5600" b="true">
                  <a:solidFill>
                    <a:srgbClr val="35A1F4"/>
                  </a:solidFill>
                  <a:latin typeface="DM Sans Bold"/>
                  <a:ea typeface="DM Sans Bold"/>
                  <a:cs typeface="DM Sans Bold"/>
                  <a:sym typeface="DM Sans Bold"/>
                </a:rPr>
                <a:t>Random Forest Visualization</a:t>
              </a:r>
            </a:p>
          </p:txBody>
        </p:sp>
      </p:grpSp>
      <p:sp>
        <p:nvSpPr>
          <p:cNvPr name="Freeform 36" id="36"/>
          <p:cNvSpPr/>
          <p:nvPr/>
        </p:nvSpPr>
        <p:spPr>
          <a:xfrm flipH="false" flipV="false" rot="0">
            <a:off x="6454264" y="2712472"/>
            <a:ext cx="4796311" cy="5368180"/>
          </a:xfrm>
          <a:custGeom>
            <a:avLst/>
            <a:gdLst/>
            <a:ahLst/>
            <a:cxnLst/>
            <a:rect r="r" b="b" t="t" l="l"/>
            <a:pathLst>
              <a:path h="5368180" w="4796311">
                <a:moveTo>
                  <a:pt x="0" y="0"/>
                </a:moveTo>
                <a:lnTo>
                  <a:pt x="4796311" y="0"/>
                </a:lnTo>
                <a:lnTo>
                  <a:pt x="4796311" y="5368180"/>
                </a:lnTo>
                <a:lnTo>
                  <a:pt x="0" y="5368180"/>
                </a:lnTo>
                <a:lnTo>
                  <a:pt x="0" y="0"/>
                </a:lnTo>
                <a:close/>
              </a:path>
            </a:pathLst>
          </a:custGeom>
          <a:blipFill>
            <a:blip r:embed="rId10"/>
            <a:stretch>
              <a:fillRect l="-3437" t="0" r="-2732" b="0"/>
            </a:stretch>
          </a:blipFill>
        </p:spPr>
      </p:sp>
      <p:sp>
        <p:nvSpPr>
          <p:cNvPr name="Freeform 37" id="37"/>
          <p:cNvSpPr/>
          <p:nvPr/>
        </p:nvSpPr>
        <p:spPr>
          <a:xfrm flipH="false" flipV="false" rot="0">
            <a:off x="182405" y="2712472"/>
            <a:ext cx="5965922" cy="5368180"/>
          </a:xfrm>
          <a:custGeom>
            <a:avLst/>
            <a:gdLst/>
            <a:ahLst/>
            <a:cxnLst/>
            <a:rect r="r" b="b" t="t" l="l"/>
            <a:pathLst>
              <a:path h="5368180" w="5965922">
                <a:moveTo>
                  <a:pt x="0" y="0"/>
                </a:moveTo>
                <a:lnTo>
                  <a:pt x="5965923" y="0"/>
                </a:lnTo>
                <a:lnTo>
                  <a:pt x="5965923" y="5368180"/>
                </a:lnTo>
                <a:lnTo>
                  <a:pt x="0" y="5368180"/>
                </a:lnTo>
                <a:lnTo>
                  <a:pt x="0" y="0"/>
                </a:lnTo>
                <a:close/>
              </a:path>
            </a:pathLst>
          </a:custGeom>
          <a:blipFill>
            <a:blip r:embed="rId11"/>
            <a:stretch>
              <a:fillRect l="0" t="0" r="0" b="0"/>
            </a:stretch>
          </a:blipFill>
        </p:spPr>
      </p:sp>
      <p:sp>
        <p:nvSpPr>
          <p:cNvPr name="TextBox 38" id="38"/>
          <p:cNvSpPr txBox="true"/>
          <p:nvPr/>
        </p:nvSpPr>
        <p:spPr>
          <a:xfrm rot="0">
            <a:off x="11556511" y="2780448"/>
            <a:ext cx="6653247" cy="4086225"/>
          </a:xfrm>
          <a:prstGeom prst="rect">
            <a:avLst/>
          </a:prstGeom>
        </p:spPr>
        <p:txBody>
          <a:bodyPr anchor="t" rtlCol="false" tIns="0" lIns="0" bIns="0" rIns="0">
            <a:spAutoFit/>
          </a:bodyPr>
          <a:lstStyle/>
          <a:p>
            <a:pPr algn="just">
              <a:lnSpc>
                <a:spcPts val="3288"/>
              </a:lnSpc>
            </a:pPr>
            <a:r>
              <a:rPr lang="en-US" sz="2740">
                <a:solidFill>
                  <a:srgbClr val="000000"/>
                </a:solidFill>
                <a:latin typeface="DM Sans"/>
                <a:ea typeface="DM Sans"/>
                <a:cs typeface="DM Sans"/>
                <a:sym typeface="DM Sans"/>
              </a:rPr>
              <a:t>Hasil evaluasi model juga menunjukkan bahwa model K-Nearest Neighbors (KNN) berhasil mengklasifikasikan berita dengan cukup baik. </a:t>
            </a:r>
          </a:p>
          <a:p>
            <a:pPr algn="just">
              <a:lnSpc>
                <a:spcPts val="3288"/>
              </a:lnSpc>
            </a:pPr>
          </a:p>
          <a:p>
            <a:pPr algn="just">
              <a:lnSpc>
                <a:spcPts val="3288"/>
              </a:lnSpc>
            </a:pPr>
            <a:r>
              <a:rPr lang="en-US" sz="2740">
                <a:solidFill>
                  <a:srgbClr val="000000"/>
                </a:solidFill>
                <a:latin typeface="DM Sans"/>
                <a:ea typeface="DM Sans"/>
                <a:cs typeface="DM Sans"/>
                <a:sym typeface="DM Sans"/>
              </a:rPr>
              <a:t>Dari confusion matrix, dapat dilihat bahwa 75 berita asli salah diklasifikasikan sebagai berita hoaks, sementara 449 berita hoak salah diklasifikasikan sebagai berita asli. </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4304523" y="3059183"/>
            <a:ext cx="945516" cy="2407565"/>
          </a:xfrm>
          <a:custGeom>
            <a:avLst/>
            <a:gdLst/>
            <a:ahLst/>
            <a:cxnLst/>
            <a:rect r="r" b="b" t="t" l="l"/>
            <a:pathLst>
              <a:path h="2407565" w="945516">
                <a:moveTo>
                  <a:pt x="0" y="0"/>
                </a:moveTo>
                <a:lnTo>
                  <a:pt x="945516" y="0"/>
                </a:lnTo>
                <a:lnTo>
                  <a:pt x="945516" y="2407565"/>
                </a:lnTo>
                <a:lnTo>
                  <a:pt x="0" y="240756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537156" y="3059183"/>
            <a:ext cx="1243564" cy="2442715"/>
          </a:xfrm>
          <a:custGeom>
            <a:avLst/>
            <a:gdLst/>
            <a:ahLst/>
            <a:cxnLst/>
            <a:rect r="r" b="b" t="t" l="l"/>
            <a:pathLst>
              <a:path h="2442715" w="1243564">
                <a:moveTo>
                  <a:pt x="0" y="0"/>
                </a:moveTo>
                <a:lnTo>
                  <a:pt x="1243565" y="0"/>
                </a:lnTo>
                <a:lnTo>
                  <a:pt x="1243565" y="2442715"/>
                </a:lnTo>
                <a:lnTo>
                  <a:pt x="0" y="244271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123552" y="3059183"/>
            <a:ext cx="889802" cy="2484219"/>
          </a:xfrm>
          <a:custGeom>
            <a:avLst/>
            <a:gdLst/>
            <a:ahLst/>
            <a:cxnLst/>
            <a:rect r="r" b="b" t="t" l="l"/>
            <a:pathLst>
              <a:path h="2484219" w="889802">
                <a:moveTo>
                  <a:pt x="0" y="0"/>
                </a:moveTo>
                <a:lnTo>
                  <a:pt x="889802" y="0"/>
                </a:lnTo>
                <a:lnTo>
                  <a:pt x="889802" y="2484219"/>
                </a:lnTo>
                <a:lnTo>
                  <a:pt x="0" y="248421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true" flipV="false" rot="0">
            <a:off x="1028700" y="5917988"/>
            <a:ext cx="984654" cy="2484219"/>
          </a:xfrm>
          <a:custGeom>
            <a:avLst/>
            <a:gdLst/>
            <a:ahLst/>
            <a:cxnLst/>
            <a:rect r="r" b="b" t="t" l="l"/>
            <a:pathLst>
              <a:path h="2484219" w="984654">
                <a:moveTo>
                  <a:pt x="984654" y="0"/>
                </a:moveTo>
                <a:lnTo>
                  <a:pt x="0" y="0"/>
                </a:lnTo>
                <a:lnTo>
                  <a:pt x="0" y="2484219"/>
                </a:lnTo>
                <a:lnTo>
                  <a:pt x="984654" y="2484219"/>
                </a:lnTo>
                <a:lnTo>
                  <a:pt x="984654"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4304523" y="5917988"/>
            <a:ext cx="1133408" cy="2473709"/>
          </a:xfrm>
          <a:custGeom>
            <a:avLst/>
            <a:gdLst/>
            <a:ahLst/>
            <a:cxnLst/>
            <a:rect r="r" b="b" t="t" l="l"/>
            <a:pathLst>
              <a:path h="2473709" w="1133408">
                <a:moveTo>
                  <a:pt x="0" y="0"/>
                </a:moveTo>
                <a:lnTo>
                  <a:pt x="1133408" y="0"/>
                </a:lnTo>
                <a:lnTo>
                  <a:pt x="1133408" y="2473709"/>
                </a:lnTo>
                <a:lnTo>
                  <a:pt x="0" y="2473709"/>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true" flipV="false" rot="0">
            <a:off x="2398835" y="5917988"/>
            <a:ext cx="1520207" cy="2473709"/>
          </a:xfrm>
          <a:custGeom>
            <a:avLst/>
            <a:gdLst/>
            <a:ahLst/>
            <a:cxnLst/>
            <a:rect r="r" b="b" t="t" l="l"/>
            <a:pathLst>
              <a:path h="2473709" w="1520207">
                <a:moveTo>
                  <a:pt x="1520207" y="0"/>
                </a:moveTo>
                <a:lnTo>
                  <a:pt x="0" y="0"/>
                </a:lnTo>
                <a:lnTo>
                  <a:pt x="0" y="2473709"/>
                </a:lnTo>
                <a:lnTo>
                  <a:pt x="1520207" y="2473709"/>
                </a:lnTo>
                <a:lnTo>
                  <a:pt x="1520207"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6082641" y="6629184"/>
            <a:ext cx="1236964" cy="1762513"/>
          </a:xfrm>
          <a:custGeom>
            <a:avLst/>
            <a:gdLst/>
            <a:ahLst/>
            <a:cxnLst/>
            <a:rect r="r" b="b" t="t" l="l"/>
            <a:pathLst>
              <a:path h="1762513" w="1236964">
                <a:moveTo>
                  <a:pt x="0" y="0"/>
                </a:moveTo>
                <a:lnTo>
                  <a:pt x="1236964" y="0"/>
                </a:lnTo>
                <a:lnTo>
                  <a:pt x="1236964" y="1762513"/>
                </a:lnTo>
                <a:lnTo>
                  <a:pt x="0" y="1762513"/>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5925409" y="4763434"/>
            <a:ext cx="1551428" cy="1559937"/>
          </a:xfrm>
          <a:custGeom>
            <a:avLst/>
            <a:gdLst/>
            <a:ahLst/>
            <a:cxnLst/>
            <a:rect r="r" b="b" t="t" l="l"/>
            <a:pathLst>
              <a:path h="1559937" w="1551428">
                <a:moveTo>
                  <a:pt x="0" y="0"/>
                </a:moveTo>
                <a:lnTo>
                  <a:pt x="1551428" y="0"/>
                </a:lnTo>
                <a:lnTo>
                  <a:pt x="1551428" y="1559936"/>
                </a:lnTo>
                <a:lnTo>
                  <a:pt x="0" y="1559936"/>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5616824" y="3059183"/>
            <a:ext cx="1860012" cy="1393318"/>
          </a:xfrm>
          <a:custGeom>
            <a:avLst/>
            <a:gdLst/>
            <a:ahLst/>
            <a:cxnLst/>
            <a:rect r="r" b="b" t="t" l="l"/>
            <a:pathLst>
              <a:path h="1393318" w="1860012">
                <a:moveTo>
                  <a:pt x="0" y="0"/>
                </a:moveTo>
                <a:lnTo>
                  <a:pt x="1860013" y="0"/>
                </a:lnTo>
                <a:lnTo>
                  <a:pt x="1860013" y="1393318"/>
                </a:lnTo>
                <a:lnTo>
                  <a:pt x="0" y="1393318"/>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grpSp>
        <p:nvGrpSpPr>
          <p:cNvPr name="Group 11" id="11"/>
          <p:cNvGrpSpPr/>
          <p:nvPr/>
        </p:nvGrpSpPr>
        <p:grpSpPr>
          <a:xfrm rot="0">
            <a:off x="1072791" y="1035034"/>
            <a:ext cx="6940492" cy="1238886"/>
            <a:chOff x="0" y="0"/>
            <a:chExt cx="2234264" cy="398819"/>
          </a:xfrm>
        </p:grpSpPr>
        <p:sp>
          <p:nvSpPr>
            <p:cNvPr name="Freeform 12" id="12"/>
            <p:cNvSpPr/>
            <p:nvPr/>
          </p:nvSpPr>
          <p:spPr>
            <a:xfrm flipH="false" flipV="false" rot="0">
              <a:off x="0" y="0"/>
              <a:ext cx="2234264" cy="398819"/>
            </a:xfrm>
            <a:custGeom>
              <a:avLst/>
              <a:gdLst/>
              <a:ahLst/>
              <a:cxnLst/>
              <a:rect r="r" b="b" t="t" l="l"/>
              <a:pathLst>
                <a:path h="398819" w="2234264">
                  <a:moveTo>
                    <a:pt x="104854" y="0"/>
                  </a:moveTo>
                  <a:lnTo>
                    <a:pt x="2129410" y="0"/>
                  </a:lnTo>
                  <a:cubicBezTo>
                    <a:pt x="2187319" y="0"/>
                    <a:pt x="2234264" y="46945"/>
                    <a:pt x="2234264" y="104854"/>
                  </a:cubicBezTo>
                  <a:lnTo>
                    <a:pt x="2234264" y="293965"/>
                  </a:lnTo>
                  <a:cubicBezTo>
                    <a:pt x="2234264" y="351874"/>
                    <a:pt x="2187319" y="398819"/>
                    <a:pt x="2129410" y="398819"/>
                  </a:cubicBezTo>
                  <a:lnTo>
                    <a:pt x="104854" y="398819"/>
                  </a:lnTo>
                  <a:cubicBezTo>
                    <a:pt x="46945" y="398819"/>
                    <a:pt x="0" y="351874"/>
                    <a:pt x="0" y="293965"/>
                  </a:cubicBezTo>
                  <a:lnTo>
                    <a:pt x="0" y="104854"/>
                  </a:lnTo>
                  <a:cubicBezTo>
                    <a:pt x="0" y="46945"/>
                    <a:pt x="46945" y="0"/>
                    <a:pt x="104854" y="0"/>
                  </a:cubicBezTo>
                  <a:close/>
                </a:path>
              </a:pathLst>
            </a:custGeom>
            <a:solidFill>
              <a:srgbClr val="000000">
                <a:alpha val="0"/>
              </a:srgbClr>
            </a:solidFill>
            <a:ln w="47625" cap="rnd">
              <a:solidFill>
                <a:srgbClr val="F4592F"/>
              </a:solidFill>
              <a:prstDash val="solid"/>
              <a:round/>
            </a:ln>
          </p:spPr>
        </p:sp>
        <p:sp>
          <p:nvSpPr>
            <p:cNvPr name="TextBox 13" id="13"/>
            <p:cNvSpPr txBox="true"/>
            <p:nvPr/>
          </p:nvSpPr>
          <p:spPr>
            <a:xfrm>
              <a:off x="0" y="-104775"/>
              <a:ext cx="2234264" cy="503594"/>
            </a:xfrm>
            <a:prstGeom prst="rect">
              <a:avLst/>
            </a:prstGeom>
          </p:spPr>
          <p:txBody>
            <a:bodyPr anchor="ctr" rtlCol="false" tIns="50800" lIns="50800" bIns="50800" rIns="50800"/>
            <a:lstStyle/>
            <a:p>
              <a:pPr algn="ctr">
                <a:lnSpc>
                  <a:spcPts val="7840"/>
                </a:lnSpc>
              </a:pPr>
              <a:r>
                <a:rPr lang="en-US" sz="5600" b="true">
                  <a:solidFill>
                    <a:srgbClr val="F4592F"/>
                  </a:solidFill>
                  <a:latin typeface="DM Sans Bold"/>
                  <a:ea typeface="DM Sans Bold"/>
                  <a:cs typeface="DM Sans Bold"/>
                  <a:sym typeface="DM Sans Bold"/>
                </a:rPr>
                <a:t>Conclusion</a:t>
              </a:r>
            </a:p>
          </p:txBody>
        </p:sp>
      </p:grpSp>
      <p:sp>
        <p:nvSpPr>
          <p:cNvPr name="TextBox 14" id="14"/>
          <p:cNvSpPr txBox="true"/>
          <p:nvPr/>
        </p:nvSpPr>
        <p:spPr>
          <a:xfrm rot="0">
            <a:off x="8499058" y="2081213"/>
            <a:ext cx="9325029" cy="6134100"/>
          </a:xfrm>
          <a:prstGeom prst="rect">
            <a:avLst/>
          </a:prstGeom>
        </p:spPr>
        <p:txBody>
          <a:bodyPr anchor="t" rtlCol="false" tIns="0" lIns="0" bIns="0" rIns="0">
            <a:spAutoFit/>
          </a:bodyPr>
          <a:lstStyle/>
          <a:p>
            <a:pPr algn="just">
              <a:lnSpc>
                <a:spcPts val="3288"/>
              </a:lnSpc>
            </a:pPr>
            <a:r>
              <a:rPr lang="en-US" sz="2740">
                <a:solidFill>
                  <a:srgbClr val="000000"/>
                </a:solidFill>
                <a:latin typeface="DM Sans"/>
                <a:ea typeface="DM Sans"/>
                <a:cs typeface="DM Sans"/>
                <a:sym typeface="DM Sans"/>
              </a:rPr>
              <a:t>Dari hasil analisis dan evaluasi menggunakan </a:t>
            </a:r>
            <a:r>
              <a:rPr lang="en-US" sz="2740" b="true">
                <a:solidFill>
                  <a:srgbClr val="000000"/>
                </a:solidFill>
                <a:latin typeface="DM Sans Bold"/>
                <a:ea typeface="DM Sans Bold"/>
                <a:cs typeface="DM Sans Bold"/>
                <a:sym typeface="DM Sans Bold"/>
              </a:rPr>
              <a:t>Random Forest Classifier </a:t>
            </a:r>
            <a:r>
              <a:rPr lang="en-US" sz="2740">
                <a:solidFill>
                  <a:srgbClr val="000000"/>
                </a:solidFill>
                <a:latin typeface="DM Sans"/>
                <a:ea typeface="DM Sans"/>
                <a:cs typeface="DM Sans"/>
                <a:sym typeface="DM Sans"/>
              </a:rPr>
              <a:t>dan </a:t>
            </a:r>
            <a:r>
              <a:rPr lang="en-US" sz="2740" b="true">
                <a:solidFill>
                  <a:srgbClr val="000000"/>
                </a:solidFill>
                <a:latin typeface="DM Sans Bold"/>
                <a:ea typeface="DM Sans Bold"/>
                <a:cs typeface="DM Sans Bold"/>
                <a:sym typeface="DM Sans Bold"/>
              </a:rPr>
              <a:t>K-Nearest Neighbors (KNN)</a:t>
            </a:r>
            <a:r>
              <a:rPr lang="en-US" sz="2740">
                <a:solidFill>
                  <a:srgbClr val="000000"/>
                </a:solidFill>
                <a:latin typeface="DM Sans"/>
                <a:ea typeface="DM Sans"/>
                <a:cs typeface="DM Sans"/>
                <a:sym typeface="DM Sans"/>
              </a:rPr>
              <a:t>, kedua model menunjukkan kemampuan yang berbeda dalam mengklasifikasikan berita hoax dan berita asli. Random Forest berhasil mencapai tingkat akurasi yang sangat tinggi, yaitu </a:t>
            </a:r>
            <a:r>
              <a:rPr lang="en-US" sz="2740" b="true">
                <a:solidFill>
                  <a:srgbClr val="000000"/>
                </a:solidFill>
                <a:latin typeface="DM Sans Bold"/>
                <a:ea typeface="DM Sans Bold"/>
                <a:cs typeface="DM Sans Bold"/>
                <a:sym typeface="DM Sans Bold"/>
              </a:rPr>
              <a:t>98%</a:t>
            </a:r>
            <a:r>
              <a:rPr lang="en-US" sz="2740">
                <a:solidFill>
                  <a:srgbClr val="000000"/>
                </a:solidFill>
                <a:latin typeface="DM Sans"/>
                <a:ea typeface="DM Sans"/>
                <a:cs typeface="DM Sans"/>
                <a:sym typeface="DM Sans"/>
              </a:rPr>
              <a:t>, sementara KNN mencapai akurasi keseluruhan sebesar </a:t>
            </a:r>
            <a:r>
              <a:rPr lang="en-US" sz="2740" b="true">
                <a:solidFill>
                  <a:srgbClr val="000000"/>
                </a:solidFill>
                <a:latin typeface="DM Sans Bold"/>
                <a:ea typeface="DM Sans Bold"/>
                <a:cs typeface="DM Sans Bold"/>
                <a:sym typeface="DM Sans Bold"/>
              </a:rPr>
              <a:t>86%, </a:t>
            </a:r>
          </a:p>
          <a:p>
            <a:pPr algn="just">
              <a:lnSpc>
                <a:spcPts val="3288"/>
              </a:lnSpc>
            </a:pPr>
          </a:p>
          <a:p>
            <a:pPr algn="just">
              <a:lnSpc>
                <a:spcPts val="3288"/>
              </a:lnSpc>
            </a:pPr>
            <a:r>
              <a:rPr lang="en-US" sz="2740">
                <a:solidFill>
                  <a:srgbClr val="000000"/>
                </a:solidFill>
                <a:latin typeface="DM Sans"/>
                <a:ea typeface="DM Sans"/>
                <a:cs typeface="DM Sans"/>
                <a:sym typeface="DM Sans"/>
              </a:rPr>
              <a:t>Meskipun terdapat beberapa kesalahan klasifikasi pada kedua model, </a:t>
            </a:r>
            <a:r>
              <a:rPr lang="en-US" sz="2740" b="true">
                <a:solidFill>
                  <a:srgbClr val="000000"/>
                </a:solidFill>
                <a:latin typeface="DM Sans Bold"/>
                <a:ea typeface="DM Sans Bold"/>
                <a:cs typeface="DM Sans Bold"/>
                <a:sym typeface="DM Sans Bold"/>
              </a:rPr>
              <a:t>Random Forest menunjukkan performa yang lebih unggul</a:t>
            </a:r>
            <a:r>
              <a:rPr lang="en-US" sz="2740">
                <a:solidFill>
                  <a:srgbClr val="000000"/>
                </a:solidFill>
                <a:latin typeface="DM Sans"/>
                <a:ea typeface="DM Sans"/>
                <a:cs typeface="DM Sans"/>
                <a:sym typeface="DM Sans"/>
              </a:rPr>
              <a:t>. Hasil ini membuktikan bahwa model Random Forest lebih dapat diandalkan untuk mendeteksi berita hoax, tetapi KNN tetap menjadi alternatif dengan pendekatan yang lebih ringan. </a:t>
            </a:r>
          </a:p>
          <a:p>
            <a:pPr algn="just">
              <a:lnSpc>
                <a:spcPts val="3288"/>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178403" y="2475142"/>
            <a:ext cx="1723811" cy="1723811"/>
          </a:xfrm>
          <a:custGeom>
            <a:avLst/>
            <a:gdLst/>
            <a:ahLst/>
            <a:cxnLst/>
            <a:rect r="r" b="b" t="t" l="l"/>
            <a:pathLst>
              <a:path h="1723811" w="1723811">
                <a:moveTo>
                  <a:pt x="0" y="0"/>
                </a:moveTo>
                <a:lnTo>
                  <a:pt x="1723811" y="0"/>
                </a:lnTo>
                <a:lnTo>
                  <a:pt x="1723811" y="1723811"/>
                </a:lnTo>
                <a:lnTo>
                  <a:pt x="0" y="1723811"/>
                </a:lnTo>
                <a:lnTo>
                  <a:pt x="0" y="0"/>
                </a:lnTo>
                <a:close/>
              </a:path>
            </a:pathLst>
          </a:custGeom>
          <a:blipFill>
            <a:blip r:embed="rId2">
              <a:extLst>
                <a:ext uri="{96DAC541-7B7A-43D3-8B79-37D633B846F1}">
                  <asvg:svgBlip xmlns:asvg="http://schemas.microsoft.com/office/drawing/2016/SVG/main" r:embed="rId3"/>
                </a:ext>
              </a:extLst>
            </a:blip>
            <a:stretch>
              <a:fillRect l="0" t="0" r="0" b="-152293"/>
            </a:stretch>
          </a:blipFill>
        </p:spPr>
      </p:sp>
      <p:grpSp>
        <p:nvGrpSpPr>
          <p:cNvPr name="Group 3" id="3"/>
          <p:cNvGrpSpPr/>
          <p:nvPr/>
        </p:nvGrpSpPr>
        <p:grpSpPr>
          <a:xfrm rot="0">
            <a:off x="1487865" y="3482339"/>
            <a:ext cx="5200320" cy="970533"/>
            <a:chOff x="0" y="0"/>
            <a:chExt cx="1775218" cy="331308"/>
          </a:xfrm>
        </p:grpSpPr>
        <p:sp>
          <p:nvSpPr>
            <p:cNvPr name="Freeform 4" id="4"/>
            <p:cNvSpPr/>
            <p:nvPr/>
          </p:nvSpPr>
          <p:spPr>
            <a:xfrm flipH="false" flipV="false" rot="0">
              <a:off x="0" y="0"/>
              <a:ext cx="1775218" cy="331308"/>
            </a:xfrm>
            <a:custGeom>
              <a:avLst/>
              <a:gdLst/>
              <a:ahLst/>
              <a:cxnLst/>
              <a:rect r="r" b="b" t="t" l="l"/>
              <a:pathLst>
                <a:path h="331308" w="1775218">
                  <a:moveTo>
                    <a:pt x="139941" y="0"/>
                  </a:moveTo>
                  <a:lnTo>
                    <a:pt x="1635277" y="0"/>
                  </a:lnTo>
                  <a:cubicBezTo>
                    <a:pt x="1712564" y="0"/>
                    <a:pt x="1775218" y="62654"/>
                    <a:pt x="1775218" y="139941"/>
                  </a:cubicBezTo>
                  <a:lnTo>
                    <a:pt x="1775218" y="191367"/>
                  </a:lnTo>
                  <a:cubicBezTo>
                    <a:pt x="1775218" y="268654"/>
                    <a:pt x="1712564" y="331308"/>
                    <a:pt x="1635277" y="331308"/>
                  </a:cubicBezTo>
                  <a:lnTo>
                    <a:pt x="139941" y="331308"/>
                  </a:lnTo>
                  <a:cubicBezTo>
                    <a:pt x="62654" y="331308"/>
                    <a:pt x="0" y="268654"/>
                    <a:pt x="0" y="191367"/>
                  </a:cubicBezTo>
                  <a:lnTo>
                    <a:pt x="0" y="139941"/>
                  </a:lnTo>
                  <a:cubicBezTo>
                    <a:pt x="0" y="62654"/>
                    <a:pt x="62654" y="0"/>
                    <a:pt x="139941" y="0"/>
                  </a:cubicBezTo>
                  <a:close/>
                </a:path>
              </a:pathLst>
            </a:custGeom>
            <a:solidFill>
              <a:srgbClr val="3AB85C"/>
            </a:solidFill>
            <a:ln w="47625" cap="rnd">
              <a:solidFill>
                <a:srgbClr val="3AB85C"/>
              </a:solidFill>
              <a:prstDash val="solid"/>
              <a:round/>
            </a:ln>
          </p:spPr>
        </p:sp>
        <p:sp>
          <p:nvSpPr>
            <p:cNvPr name="TextBox 5" id="5"/>
            <p:cNvSpPr txBox="true"/>
            <p:nvPr/>
          </p:nvSpPr>
          <p:spPr>
            <a:xfrm>
              <a:off x="0" y="-47625"/>
              <a:ext cx="1775218" cy="378933"/>
            </a:xfrm>
            <a:prstGeom prst="rect">
              <a:avLst/>
            </a:prstGeom>
          </p:spPr>
          <p:txBody>
            <a:bodyPr anchor="ctr" rtlCol="false" tIns="50800" lIns="50800" bIns="50800" rIns="50800"/>
            <a:lstStyle/>
            <a:p>
              <a:pPr algn="ctr">
                <a:lnSpc>
                  <a:spcPts val="3499"/>
                </a:lnSpc>
              </a:pPr>
              <a:r>
                <a:rPr lang="en-US" b="true" sz="2499">
                  <a:solidFill>
                    <a:srgbClr val="FFFFFF"/>
                  </a:solidFill>
                  <a:latin typeface="DM Sans Bold"/>
                  <a:ea typeface="DM Sans Bold"/>
                  <a:cs typeface="DM Sans Bold"/>
                  <a:sym typeface="DM Sans Bold"/>
                  <a:hlinkClick r:id="rId4" action="ppaction://hlinksldjump"/>
                </a:rPr>
                <a:t>SEANDILLON NIFATARO HAREFA</a:t>
              </a:r>
            </a:p>
          </p:txBody>
        </p:sp>
      </p:grpSp>
      <p:sp>
        <p:nvSpPr>
          <p:cNvPr name="Freeform 6" id="6"/>
          <p:cNvSpPr/>
          <p:nvPr/>
        </p:nvSpPr>
        <p:spPr>
          <a:xfrm flipH="false" flipV="false" rot="0">
            <a:off x="6902214" y="2475142"/>
            <a:ext cx="4911629" cy="7811858"/>
          </a:xfrm>
          <a:custGeom>
            <a:avLst/>
            <a:gdLst/>
            <a:ahLst/>
            <a:cxnLst/>
            <a:rect r="r" b="b" t="t" l="l"/>
            <a:pathLst>
              <a:path h="7811858" w="4911629">
                <a:moveTo>
                  <a:pt x="0" y="0"/>
                </a:moveTo>
                <a:lnTo>
                  <a:pt x="4911629" y="0"/>
                </a:lnTo>
                <a:lnTo>
                  <a:pt x="4911629" y="7811858"/>
                </a:lnTo>
                <a:lnTo>
                  <a:pt x="0" y="7811858"/>
                </a:lnTo>
                <a:lnTo>
                  <a:pt x="0" y="0"/>
                </a:lnTo>
                <a:close/>
              </a:path>
            </a:pathLst>
          </a:custGeom>
          <a:blipFill>
            <a:blip r:embed="rId5">
              <a:extLst>
                <a:ext uri="{96DAC541-7B7A-43D3-8B79-37D633B846F1}">
                  <asvg:svgBlip xmlns:asvg="http://schemas.microsoft.com/office/drawing/2016/SVG/main" r:embed="rId6"/>
                </a:ext>
              </a:extLst>
            </a:blip>
            <a:stretch>
              <a:fillRect l="0" t="0" r="0" b="-37225"/>
            </a:stretch>
          </a:blipFill>
        </p:spPr>
      </p:sp>
      <p:sp>
        <p:nvSpPr>
          <p:cNvPr name="Freeform 7" id="7"/>
          <p:cNvSpPr/>
          <p:nvPr/>
        </p:nvSpPr>
        <p:spPr>
          <a:xfrm flipH="false" flipV="false" rot="0">
            <a:off x="15275160" y="3337047"/>
            <a:ext cx="1537856" cy="1546290"/>
          </a:xfrm>
          <a:custGeom>
            <a:avLst/>
            <a:gdLst/>
            <a:ahLst/>
            <a:cxnLst/>
            <a:rect r="r" b="b" t="t" l="l"/>
            <a:pathLst>
              <a:path h="1546290" w="1537856">
                <a:moveTo>
                  <a:pt x="0" y="0"/>
                </a:moveTo>
                <a:lnTo>
                  <a:pt x="1537856" y="0"/>
                </a:lnTo>
                <a:lnTo>
                  <a:pt x="1537856" y="1546291"/>
                </a:lnTo>
                <a:lnTo>
                  <a:pt x="0" y="154629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8" id="8"/>
          <p:cNvGrpSpPr/>
          <p:nvPr/>
        </p:nvGrpSpPr>
        <p:grpSpPr>
          <a:xfrm rot="0">
            <a:off x="12027871" y="4398071"/>
            <a:ext cx="5231429" cy="970533"/>
            <a:chOff x="0" y="0"/>
            <a:chExt cx="1785837" cy="331308"/>
          </a:xfrm>
        </p:grpSpPr>
        <p:sp>
          <p:nvSpPr>
            <p:cNvPr name="Freeform 9" id="9"/>
            <p:cNvSpPr/>
            <p:nvPr/>
          </p:nvSpPr>
          <p:spPr>
            <a:xfrm flipH="false" flipV="false" rot="0">
              <a:off x="0" y="0"/>
              <a:ext cx="1785838" cy="331308"/>
            </a:xfrm>
            <a:custGeom>
              <a:avLst/>
              <a:gdLst/>
              <a:ahLst/>
              <a:cxnLst/>
              <a:rect r="r" b="b" t="t" l="l"/>
              <a:pathLst>
                <a:path h="331308" w="1785838">
                  <a:moveTo>
                    <a:pt x="139109" y="0"/>
                  </a:moveTo>
                  <a:lnTo>
                    <a:pt x="1646728" y="0"/>
                  </a:lnTo>
                  <a:cubicBezTo>
                    <a:pt x="1723556" y="0"/>
                    <a:pt x="1785838" y="62281"/>
                    <a:pt x="1785838" y="139109"/>
                  </a:cubicBezTo>
                  <a:lnTo>
                    <a:pt x="1785838" y="192199"/>
                  </a:lnTo>
                  <a:cubicBezTo>
                    <a:pt x="1785838" y="229093"/>
                    <a:pt x="1771181" y="264476"/>
                    <a:pt x="1745093" y="290564"/>
                  </a:cubicBezTo>
                  <a:cubicBezTo>
                    <a:pt x="1719005" y="316652"/>
                    <a:pt x="1683622" y="331308"/>
                    <a:pt x="1646728" y="331308"/>
                  </a:cubicBezTo>
                  <a:lnTo>
                    <a:pt x="139109" y="331308"/>
                  </a:lnTo>
                  <a:cubicBezTo>
                    <a:pt x="102215" y="331308"/>
                    <a:pt x="66832" y="316652"/>
                    <a:pt x="40744" y="290564"/>
                  </a:cubicBezTo>
                  <a:cubicBezTo>
                    <a:pt x="14656" y="264476"/>
                    <a:pt x="0" y="229093"/>
                    <a:pt x="0" y="192199"/>
                  </a:cubicBezTo>
                  <a:lnTo>
                    <a:pt x="0" y="139109"/>
                  </a:lnTo>
                  <a:cubicBezTo>
                    <a:pt x="0" y="102215"/>
                    <a:pt x="14656" y="66832"/>
                    <a:pt x="40744" y="40744"/>
                  </a:cubicBezTo>
                  <a:cubicBezTo>
                    <a:pt x="66832" y="14656"/>
                    <a:pt x="102215" y="0"/>
                    <a:pt x="139109" y="0"/>
                  </a:cubicBezTo>
                  <a:close/>
                </a:path>
              </a:pathLst>
            </a:custGeom>
            <a:solidFill>
              <a:srgbClr val="35A1F4"/>
            </a:solidFill>
            <a:ln w="47625" cap="rnd">
              <a:solidFill>
                <a:srgbClr val="35A1F4"/>
              </a:solidFill>
              <a:prstDash val="solid"/>
              <a:round/>
            </a:ln>
          </p:spPr>
        </p:sp>
        <p:sp>
          <p:nvSpPr>
            <p:cNvPr name="TextBox 10" id="10"/>
            <p:cNvSpPr txBox="true"/>
            <p:nvPr/>
          </p:nvSpPr>
          <p:spPr>
            <a:xfrm>
              <a:off x="0" y="-47625"/>
              <a:ext cx="1785837" cy="378933"/>
            </a:xfrm>
            <a:prstGeom prst="rect">
              <a:avLst/>
            </a:prstGeom>
          </p:spPr>
          <p:txBody>
            <a:bodyPr anchor="ctr" rtlCol="false" tIns="50800" lIns="50800" bIns="50800" rIns="50800"/>
            <a:lstStyle/>
            <a:p>
              <a:pPr algn="ctr">
                <a:lnSpc>
                  <a:spcPts val="3499"/>
                </a:lnSpc>
              </a:pPr>
              <a:r>
                <a:rPr lang="en-US" b="true" sz="2499">
                  <a:solidFill>
                    <a:srgbClr val="FFFFFF"/>
                  </a:solidFill>
                  <a:latin typeface="DM Sans Bold"/>
                  <a:ea typeface="DM Sans Bold"/>
                  <a:cs typeface="DM Sans Bold"/>
                  <a:sym typeface="DM Sans Bold"/>
                  <a:hlinkClick r:id="rId9" action="ppaction://hlinksldjump"/>
                </a:rPr>
                <a:t>RYAN FERDINAND HAJADI</a:t>
              </a:r>
            </a:p>
          </p:txBody>
        </p:sp>
      </p:grpSp>
      <p:sp>
        <p:nvSpPr>
          <p:cNvPr name="Freeform 11" id="11"/>
          <p:cNvSpPr/>
          <p:nvPr/>
        </p:nvSpPr>
        <p:spPr>
          <a:xfrm flipH="false" flipV="false" rot="0">
            <a:off x="269120" y="4198953"/>
            <a:ext cx="1893783" cy="1893783"/>
          </a:xfrm>
          <a:custGeom>
            <a:avLst/>
            <a:gdLst/>
            <a:ahLst/>
            <a:cxnLst/>
            <a:rect r="r" b="b" t="t" l="l"/>
            <a:pathLst>
              <a:path h="1893783" w="1893783">
                <a:moveTo>
                  <a:pt x="0" y="0"/>
                </a:moveTo>
                <a:lnTo>
                  <a:pt x="1893783" y="0"/>
                </a:lnTo>
                <a:lnTo>
                  <a:pt x="1893783" y="1893783"/>
                </a:lnTo>
                <a:lnTo>
                  <a:pt x="0" y="1893783"/>
                </a:lnTo>
                <a:lnTo>
                  <a:pt x="0" y="0"/>
                </a:lnTo>
                <a:close/>
              </a:path>
            </a:pathLst>
          </a:custGeom>
          <a:blipFill>
            <a:blip r:embed="rId10">
              <a:extLst>
                <a:ext uri="{96DAC541-7B7A-43D3-8B79-37D633B846F1}">
                  <asvg:svgBlip xmlns:asvg="http://schemas.microsoft.com/office/drawing/2016/SVG/main" r:embed="rId11"/>
                </a:ext>
              </a:extLst>
            </a:blip>
            <a:stretch>
              <a:fillRect l="0" t="-1534" r="0" b="-61187"/>
            </a:stretch>
          </a:blipFill>
        </p:spPr>
      </p:sp>
      <p:sp>
        <p:nvSpPr>
          <p:cNvPr name="Freeform 12" id="12"/>
          <p:cNvSpPr/>
          <p:nvPr/>
        </p:nvSpPr>
        <p:spPr>
          <a:xfrm flipH="false" flipV="false" rot="0">
            <a:off x="4511725" y="6077021"/>
            <a:ext cx="1993022" cy="1494766"/>
          </a:xfrm>
          <a:custGeom>
            <a:avLst/>
            <a:gdLst/>
            <a:ahLst/>
            <a:cxnLst/>
            <a:rect r="r" b="b" t="t" l="l"/>
            <a:pathLst>
              <a:path h="1494766" w="1993022">
                <a:moveTo>
                  <a:pt x="0" y="0"/>
                </a:moveTo>
                <a:lnTo>
                  <a:pt x="1993022" y="0"/>
                </a:lnTo>
                <a:lnTo>
                  <a:pt x="1993022" y="1494766"/>
                </a:lnTo>
                <a:lnTo>
                  <a:pt x="0" y="149476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grpSp>
        <p:nvGrpSpPr>
          <p:cNvPr name="Group 13" id="13"/>
          <p:cNvGrpSpPr/>
          <p:nvPr/>
        </p:nvGrpSpPr>
        <p:grpSpPr>
          <a:xfrm rot="0">
            <a:off x="527027" y="5368604"/>
            <a:ext cx="5141456" cy="970533"/>
            <a:chOff x="0" y="0"/>
            <a:chExt cx="1755123" cy="331308"/>
          </a:xfrm>
        </p:grpSpPr>
        <p:sp>
          <p:nvSpPr>
            <p:cNvPr name="Freeform 14" id="14"/>
            <p:cNvSpPr/>
            <p:nvPr/>
          </p:nvSpPr>
          <p:spPr>
            <a:xfrm flipH="false" flipV="false" rot="0">
              <a:off x="0" y="0"/>
              <a:ext cx="1755123" cy="331308"/>
            </a:xfrm>
            <a:custGeom>
              <a:avLst/>
              <a:gdLst/>
              <a:ahLst/>
              <a:cxnLst/>
              <a:rect r="r" b="b" t="t" l="l"/>
              <a:pathLst>
                <a:path h="331308" w="1755123">
                  <a:moveTo>
                    <a:pt x="141544" y="0"/>
                  </a:moveTo>
                  <a:lnTo>
                    <a:pt x="1613580" y="0"/>
                  </a:lnTo>
                  <a:cubicBezTo>
                    <a:pt x="1651120" y="0"/>
                    <a:pt x="1687122" y="14913"/>
                    <a:pt x="1713666" y="41457"/>
                  </a:cubicBezTo>
                  <a:cubicBezTo>
                    <a:pt x="1740211" y="68002"/>
                    <a:pt x="1755123" y="104004"/>
                    <a:pt x="1755123" y="141544"/>
                  </a:cubicBezTo>
                  <a:lnTo>
                    <a:pt x="1755123" y="189764"/>
                  </a:lnTo>
                  <a:cubicBezTo>
                    <a:pt x="1755123" y="227304"/>
                    <a:pt x="1740211" y="263306"/>
                    <a:pt x="1713666" y="289851"/>
                  </a:cubicBezTo>
                  <a:cubicBezTo>
                    <a:pt x="1687122" y="316395"/>
                    <a:pt x="1651120" y="331308"/>
                    <a:pt x="1613580" y="331308"/>
                  </a:cubicBezTo>
                  <a:lnTo>
                    <a:pt x="141544" y="331308"/>
                  </a:lnTo>
                  <a:cubicBezTo>
                    <a:pt x="104004" y="331308"/>
                    <a:pt x="68002" y="316395"/>
                    <a:pt x="41457" y="289851"/>
                  </a:cubicBezTo>
                  <a:cubicBezTo>
                    <a:pt x="14913" y="263306"/>
                    <a:pt x="0" y="227304"/>
                    <a:pt x="0" y="189764"/>
                  </a:cubicBezTo>
                  <a:lnTo>
                    <a:pt x="0" y="141544"/>
                  </a:lnTo>
                  <a:cubicBezTo>
                    <a:pt x="0" y="104004"/>
                    <a:pt x="14913" y="68002"/>
                    <a:pt x="41457" y="41457"/>
                  </a:cubicBezTo>
                  <a:cubicBezTo>
                    <a:pt x="68002" y="14913"/>
                    <a:pt x="104004" y="0"/>
                    <a:pt x="141544" y="0"/>
                  </a:cubicBezTo>
                  <a:close/>
                </a:path>
              </a:pathLst>
            </a:custGeom>
            <a:solidFill>
              <a:srgbClr val="8E77F8"/>
            </a:solidFill>
            <a:ln w="47625" cap="rnd">
              <a:solidFill>
                <a:srgbClr val="8E77F8"/>
              </a:solidFill>
              <a:prstDash val="solid"/>
              <a:round/>
            </a:ln>
          </p:spPr>
        </p:sp>
        <p:sp>
          <p:nvSpPr>
            <p:cNvPr name="TextBox 15" id="15"/>
            <p:cNvSpPr txBox="true"/>
            <p:nvPr/>
          </p:nvSpPr>
          <p:spPr>
            <a:xfrm>
              <a:off x="0" y="-47625"/>
              <a:ext cx="1755123" cy="378933"/>
            </a:xfrm>
            <a:prstGeom prst="rect">
              <a:avLst/>
            </a:prstGeom>
          </p:spPr>
          <p:txBody>
            <a:bodyPr anchor="ctr" rtlCol="false" tIns="50800" lIns="50800" bIns="50800" rIns="50800"/>
            <a:lstStyle/>
            <a:p>
              <a:pPr algn="ctr">
                <a:lnSpc>
                  <a:spcPts val="3499"/>
                </a:lnSpc>
              </a:pPr>
              <a:r>
                <a:rPr lang="en-US" b="true" sz="2499">
                  <a:solidFill>
                    <a:srgbClr val="FFFFFF"/>
                  </a:solidFill>
                  <a:latin typeface="DM Sans Bold"/>
                  <a:ea typeface="DM Sans Bold"/>
                  <a:cs typeface="DM Sans Bold"/>
                  <a:sym typeface="DM Sans Bold"/>
                  <a:hlinkClick r:id="rId9" action="ppaction://hlinksldjump"/>
                </a:rPr>
                <a:t>RIKY SUPRIYADI</a:t>
              </a:r>
              <a:r>
                <a:rPr lang="en-US" sz="2499">
                  <a:solidFill>
                    <a:srgbClr val="FFFFFF"/>
                  </a:solidFill>
                  <a:latin typeface="DM Sans"/>
                  <a:ea typeface="DM Sans"/>
                  <a:cs typeface="DM Sans"/>
                  <a:sym typeface="DM Sans"/>
                </a:rPr>
                <a:t> </a:t>
              </a:r>
            </a:p>
          </p:txBody>
        </p:sp>
      </p:grpSp>
      <p:sp>
        <p:nvSpPr>
          <p:cNvPr name="Freeform 16" id="16"/>
          <p:cNvSpPr/>
          <p:nvPr/>
        </p:nvSpPr>
        <p:spPr>
          <a:xfrm flipH="false" flipV="false" rot="0">
            <a:off x="12614246" y="5448556"/>
            <a:ext cx="1151360" cy="1151360"/>
          </a:xfrm>
          <a:custGeom>
            <a:avLst/>
            <a:gdLst/>
            <a:ahLst/>
            <a:cxnLst/>
            <a:rect r="r" b="b" t="t" l="l"/>
            <a:pathLst>
              <a:path h="1151360" w="1151360">
                <a:moveTo>
                  <a:pt x="0" y="0"/>
                </a:moveTo>
                <a:lnTo>
                  <a:pt x="1151360" y="0"/>
                </a:lnTo>
                <a:lnTo>
                  <a:pt x="1151360" y="1151360"/>
                </a:lnTo>
                <a:lnTo>
                  <a:pt x="0" y="1151360"/>
                </a:lnTo>
                <a:lnTo>
                  <a:pt x="0" y="0"/>
                </a:lnTo>
                <a:close/>
              </a:path>
            </a:pathLst>
          </a:custGeom>
          <a:blipFill>
            <a:blip r:embed="rId14">
              <a:extLst>
                <a:ext uri="{96DAC541-7B7A-43D3-8B79-37D633B846F1}">
                  <asvg:svgBlip xmlns:asvg="http://schemas.microsoft.com/office/drawing/2016/SVG/main" r:embed="rId15"/>
                </a:ext>
              </a:extLst>
            </a:blip>
            <a:stretch>
              <a:fillRect l="0" t="0" r="0" b="-154629"/>
            </a:stretch>
          </a:blipFill>
        </p:spPr>
      </p:sp>
      <p:grpSp>
        <p:nvGrpSpPr>
          <p:cNvPr name="Group 17" id="17"/>
          <p:cNvGrpSpPr/>
          <p:nvPr/>
        </p:nvGrpSpPr>
        <p:grpSpPr>
          <a:xfrm rot="0">
            <a:off x="12751246" y="6339137"/>
            <a:ext cx="4061770" cy="970533"/>
            <a:chOff x="0" y="0"/>
            <a:chExt cx="1386554" cy="331308"/>
          </a:xfrm>
        </p:grpSpPr>
        <p:sp>
          <p:nvSpPr>
            <p:cNvPr name="Freeform 18" id="18"/>
            <p:cNvSpPr/>
            <p:nvPr/>
          </p:nvSpPr>
          <p:spPr>
            <a:xfrm flipH="false" flipV="false" rot="0">
              <a:off x="0" y="0"/>
              <a:ext cx="1386554" cy="331308"/>
            </a:xfrm>
            <a:custGeom>
              <a:avLst/>
              <a:gdLst/>
              <a:ahLst/>
              <a:cxnLst/>
              <a:rect r="r" b="b" t="t" l="l"/>
              <a:pathLst>
                <a:path h="331308" w="1386554">
                  <a:moveTo>
                    <a:pt x="165654" y="0"/>
                  </a:moveTo>
                  <a:lnTo>
                    <a:pt x="1220900" y="0"/>
                  </a:lnTo>
                  <a:cubicBezTo>
                    <a:pt x="1312388" y="0"/>
                    <a:pt x="1386554" y="74166"/>
                    <a:pt x="1386554" y="165654"/>
                  </a:cubicBezTo>
                  <a:lnTo>
                    <a:pt x="1386554" y="165654"/>
                  </a:lnTo>
                  <a:cubicBezTo>
                    <a:pt x="1386554" y="257142"/>
                    <a:pt x="1312388" y="331308"/>
                    <a:pt x="1220900" y="331308"/>
                  </a:cubicBezTo>
                  <a:lnTo>
                    <a:pt x="165654" y="331308"/>
                  </a:lnTo>
                  <a:cubicBezTo>
                    <a:pt x="74166" y="331308"/>
                    <a:pt x="0" y="257142"/>
                    <a:pt x="0" y="165654"/>
                  </a:cubicBezTo>
                  <a:lnTo>
                    <a:pt x="0" y="165654"/>
                  </a:lnTo>
                  <a:cubicBezTo>
                    <a:pt x="0" y="74166"/>
                    <a:pt x="74166" y="0"/>
                    <a:pt x="165654" y="0"/>
                  </a:cubicBezTo>
                  <a:close/>
                </a:path>
              </a:pathLst>
            </a:custGeom>
            <a:solidFill>
              <a:srgbClr val="FFB001"/>
            </a:solidFill>
            <a:ln w="47625" cap="rnd">
              <a:solidFill>
                <a:srgbClr val="FFB001"/>
              </a:solidFill>
              <a:prstDash val="solid"/>
              <a:round/>
            </a:ln>
          </p:spPr>
        </p:sp>
        <p:sp>
          <p:nvSpPr>
            <p:cNvPr name="TextBox 19" id="19"/>
            <p:cNvSpPr txBox="true"/>
            <p:nvPr/>
          </p:nvSpPr>
          <p:spPr>
            <a:xfrm>
              <a:off x="0" y="-47625"/>
              <a:ext cx="1386554" cy="378933"/>
            </a:xfrm>
            <a:prstGeom prst="rect">
              <a:avLst/>
            </a:prstGeom>
          </p:spPr>
          <p:txBody>
            <a:bodyPr anchor="ctr" rtlCol="false" tIns="50800" lIns="50800" bIns="50800" rIns="50800"/>
            <a:lstStyle/>
            <a:p>
              <a:pPr algn="ctr">
                <a:lnSpc>
                  <a:spcPts val="3499"/>
                </a:lnSpc>
              </a:pPr>
              <a:r>
                <a:rPr lang="en-US" b="true" sz="2499">
                  <a:solidFill>
                    <a:srgbClr val="FFFFFF"/>
                  </a:solidFill>
                  <a:latin typeface="DM Sans Bold"/>
                  <a:ea typeface="DM Sans Bold"/>
                  <a:cs typeface="DM Sans Bold"/>
                  <a:sym typeface="DM Sans Bold"/>
                  <a:hlinkClick r:id="rId16" action="ppaction://hlinksldjump"/>
                </a:rPr>
                <a:t>RUDY HARTANTO</a:t>
              </a:r>
            </a:p>
          </p:txBody>
        </p:sp>
      </p:grpSp>
      <p:grpSp>
        <p:nvGrpSpPr>
          <p:cNvPr name="Group 20" id="20"/>
          <p:cNvGrpSpPr/>
          <p:nvPr/>
        </p:nvGrpSpPr>
        <p:grpSpPr>
          <a:xfrm rot="0">
            <a:off x="5673754" y="864197"/>
            <a:ext cx="6940492" cy="1238886"/>
            <a:chOff x="0" y="0"/>
            <a:chExt cx="2234264" cy="398819"/>
          </a:xfrm>
        </p:grpSpPr>
        <p:sp>
          <p:nvSpPr>
            <p:cNvPr name="Freeform 21" id="21"/>
            <p:cNvSpPr/>
            <p:nvPr/>
          </p:nvSpPr>
          <p:spPr>
            <a:xfrm flipH="false" flipV="false" rot="0">
              <a:off x="0" y="0"/>
              <a:ext cx="2234264" cy="398819"/>
            </a:xfrm>
            <a:custGeom>
              <a:avLst/>
              <a:gdLst/>
              <a:ahLst/>
              <a:cxnLst/>
              <a:rect r="r" b="b" t="t" l="l"/>
              <a:pathLst>
                <a:path h="398819" w="2234264">
                  <a:moveTo>
                    <a:pt x="104854" y="0"/>
                  </a:moveTo>
                  <a:lnTo>
                    <a:pt x="2129410" y="0"/>
                  </a:lnTo>
                  <a:cubicBezTo>
                    <a:pt x="2187319" y="0"/>
                    <a:pt x="2234264" y="46945"/>
                    <a:pt x="2234264" y="104854"/>
                  </a:cubicBezTo>
                  <a:lnTo>
                    <a:pt x="2234264" y="293965"/>
                  </a:lnTo>
                  <a:cubicBezTo>
                    <a:pt x="2234264" y="351874"/>
                    <a:pt x="2187319" y="398819"/>
                    <a:pt x="2129410" y="398819"/>
                  </a:cubicBezTo>
                  <a:lnTo>
                    <a:pt x="104854" y="398819"/>
                  </a:lnTo>
                  <a:cubicBezTo>
                    <a:pt x="46945" y="398819"/>
                    <a:pt x="0" y="351874"/>
                    <a:pt x="0" y="293965"/>
                  </a:cubicBezTo>
                  <a:lnTo>
                    <a:pt x="0" y="104854"/>
                  </a:lnTo>
                  <a:cubicBezTo>
                    <a:pt x="0" y="46945"/>
                    <a:pt x="46945" y="0"/>
                    <a:pt x="104854" y="0"/>
                  </a:cubicBezTo>
                  <a:close/>
                </a:path>
              </a:pathLst>
            </a:custGeom>
            <a:solidFill>
              <a:srgbClr val="000000">
                <a:alpha val="0"/>
              </a:srgbClr>
            </a:solidFill>
            <a:ln w="47625" cap="rnd">
              <a:solidFill>
                <a:srgbClr val="F4592F"/>
              </a:solidFill>
              <a:prstDash val="solid"/>
              <a:round/>
            </a:ln>
          </p:spPr>
        </p:sp>
        <p:sp>
          <p:nvSpPr>
            <p:cNvPr name="TextBox 22" id="22"/>
            <p:cNvSpPr txBox="true"/>
            <p:nvPr/>
          </p:nvSpPr>
          <p:spPr>
            <a:xfrm>
              <a:off x="0" y="-104775"/>
              <a:ext cx="2234264" cy="503594"/>
            </a:xfrm>
            <a:prstGeom prst="rect">
              <a:avLst/>
            </a:prstGeom>
          </p:spPr>
          <p:txBody>
            <a:bodyPr anchor="ctr" rtlCol="false" tIns="50800" lIns="50800" bIns="50800" rIns="50800"/>
            <a:lstStyle/>
            <a:p>
              <a:pPr algn="ctr">
                <a:lnSpc>
                  <a:spcPts val="7840"/>
                </a:lnSpc>
              </a:pPr>
              <a:r>
                <a:rPr lang="en-US" sz="5600" b="true">
                  <a:solidFill>
                    <a:srgbClr val="F4592F"/>
                  </a:solidFill>
                  <a:latin typeface="DM Sans Bold"/>
                  <a:ea typeface="DM Sans Bold"/>
                  <a:cs typeface="DM Sans Bold"/>
                  <a:sym typeface="DM Sans Bold"/>
                </a:rPr>
                <a:t>Member of Group</a:t>
              </a:r>
            </a:p>
          </p:txBody>
        </p:sp>
      </p:grpSp>
      <p:grpSp>
        <p:nvGrpSpPr>
          <p:cNvPr name="Group 23" id="23"/>
          <p:cNvGrpSpPr/>
          <p:nvPr/>
        </p:nvGrpSpPr>
        <p:grpSpPr>
          <a:xfrm rot="0">
            <a:off x="2026590" y="7203563"/>
            <a:ext cx="4661595" cy="970533"/>
            <a:chOff x="0" y="0"/>
            <a:chExt cx="1591315" cy="331308"/>
          </a:xfrm>
        </p:grpSpPr>
        <p:sp>
          <p:nvSpPr>
            <p:cNvPr name="Freeform 24" id="24"/>
            <p:cNvSpPr/>
            <p:nvPr/>
          </p:nvSpPr>
          <p:spPr>
            <a:xfrm flipH="false" flipV="false" rot="0">
              <a:off x="0" y="0"/>
              <a:ext cx="1591315" cy="331308"/>
            </a:xfrm>
            <a:custGeom>
              <a:avLst/>
              <a:gdLst/>
              <a:ahLst/>
              <a:cxnLst/>
              <a:rect r="r" b="b" t="t" l="l"/>
              <a:pathLst>
                <a:path h="331308" w="1591315">
                  <a:moveTo>
                    <a:pt x="156114" y="0"/>
                  </a:moveTo>
                  <a:lnTo>
                    <a:pt x="1435201" y="0"/>
                  </a:lnTo>
                  <a:cubicBezTo>
                    <a:pt x="1476605" y="0"/>
                    <a:pt x="1516313" y="16448"/>
                    <a:pt x="1545590" y="45725"/>
                  </a:cubicBezTo>
                  <a:cubicBezTo>
                    <a:pt x="1574867" y="75002"/>
                    <a:pt x="1591315" y="114710"/>
                    <a:pt x="1591315" y="156114"/>
                  </a:cubicBezTo>
                  <a:lnTo>
                    <a:pt x="1591315" y="175194"/>
                  </a:lnTo>
                  <a:cubicBezTo>
                    <a:pt x="1591315" y="216598"/>
                    <a:pt x="1574867" y="256306"/>
                    <a:pt x="1545590" y="285583"/>
                  </a:cubicBezTo>
                  <a:cubicBezTo>
                    <a:pt x="1516313" y="314860"/>
                    <a:pt x="1476605" y="331308"/>
                    <a:pt x="1435201" y="331308"/>
                  </a:cubicBezTo>
                  <a:lnTo>
                    <a:pt x="156114" y="331308"/>
                  </a:lnTo>
                  <a:cubicBezTo>
                    <a:pt x="114710" y="331308"/>
                    <a:pt x="75002" y="314860"/>
                    <a:pt x="45725" y="285583"/>
                  </a:cubicBezTo>
                  <a:cubicBezTo>
                    <a:pt x="16448" y="256306"/>
                    <a:pt x="0" y="216598"/>
                    <a:pt x="0" y="175194"/>
                  </a:cubicBezTo>
                  <a:lnTo>
                    <a:pt x="0" y="156114"/>
                  </a:lnTo>
                  <a:cubicBezTo>
                    <a:pt x="0" y="114710"/>
                    <a:pt x="16448" y="75002"/>
                    <a:pt x="45725" y="45725"/>
                  </a:cubicBezTo>
                  <a:cubicBezTo>
                    <a:pt x="75002" y="16448"/>
                    <a:pt x="114710" y="0"/>
                    <a:pt x="156114" y="0"/>
                  </a:cubicBezTo>
                  <a:close/>
                </a:path>
              </a:pathLst>
            </a:custGeom>
            <a:solidFill>
              <a:srgbClr val="FFA2AD"/>
            </a:solidFill>
            <a:ln w="47625" cap="rnd">
              <a:solidFill>
                <a:srgbClr val="FFA2AD"/>
              </a:solidFill>
              <a:prstDash val="solid"/>
              <a:round/>
            </a:ln>
          </p:spPr>
        </p:sp>
        <p:sp>
          <p:nvSpPr>
            <p:cNvPr name="TextBox 25" id="25"/>
            <p:cNvSpPr txBox="true"/>
            <p:nvPr/>
          </p:nvSpPr>
          <p:spPr>
            <a:xfrm>
              <a:off x="0" y="-47625"/>
              <a:ext cx="1591315" cy="378933"/>
            </a:xfrm>
            <a:prstGeom prst="rect">
              <a:avLst/>
            </a:prstGeom>
          </p:spPr>
          <p:txBody>
            <a:bodyPr anchor="ctr" rtlCol="false" tIns="50800" lIns="50800" bIns="50800" rIns="50800"/>
            <a:lstStyle/>
            <a:p>
              <a:pPr algn="ctr">
                <a:lnSpc>
                  <a:spcPts val="3499"/>
                </a:lnSpc>
              </a:pPr>
              <a:r>
                <a:rPr lang="en-US" b="true" sz="2499">
                  <a:solidFill>
                    <a:srgbClr val="FFFFFF"/>
                  </a:solidFill>
                  <a:latin typeface="DM Sans Bold"/>
                  <a:ea typeface="DM Sans Bold"/>
                  <a:cs typeface="DM Sans Bold"/>
                  <a:sym typeface="DM Sans Bold"/>
                  <a:hlinkClick r:id="rId16" action="ppaction://hlinksldjump"/>
                </a:rPr>
                <a:t>REBECCA FRANSISKA SUPIT</a:t>
              </a:r>
            </a:p>
          </p:txBody>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745527" y="2191976"/>
            <a:ext cx="10796946" cy="4233544"/>
            <a:chOff x="0" y="0"/>
            <a:chExt cx="4326574" cy="1696474"/>
          </a:xfrm>
        </p:grpSpPr>
        <p:sp>
          <p:nvSpPr>
            <p:cNvPr name="Freeform 3" id="3"/>
            <p:cNvSpPr/>
            <p:nvPr/>
          </p:nvSpPr>
          <p:spPr>
            <a:xfrm flipH="false" flipV="false" rot="0">
              <a:off x="0" y="0"/>
              <a:ext cx="4326574" cy="1696474"/>
            </a:xfrm>
            <a:custGeom>
              <a:avLst/>
              <a:gdLst/>
              <a:ahLst/>
              <a:cxnLst/>
              <a:rect r="r" b="b" t="t" l="l"/>
              <a:pathLst>
                <a:path h="1696474" w="4326574">
                  <a:moveTo>
                    <a:pt x="67402" y="0"/>
                  </a:moveTo>
                  <a:lnTo>
                    <a:pt x="4259171" y="0"/>
                  </a:lnTo>
                  <a:cubicBezTo>
                    <a:pt x="4277048" y="0"/>
                    <a:pt x="4294192" y="7101"/>
                    <a:pt x="4306832" y="19742"/>
                  </a:cubicBezTo>
                  <a:cubicBezTo>
                    <a:pt x="4319473" y="32382"/>
                    <a:pt x="4326574" y="49526"/>
                    <a:pt x="4326574" y="67402"/>
                  </a:cubicBezTo>
                  <a:lnTo>
                    <a:pt x="4326574" y="1629071"/>
                  </a:lnTo>
                  <a:cubicBezTo>
                    <a:pt x="4326574" y="1646948"/>
                    <a:pt x="4319473" y="1664092"/>
                    <a:pt x="4306832" y="1676732"/>
                  </a:cubicBezTo>
                  <a:cubicBezTo>
                    <a:pt x="4294192" y="1689373"/>
                    <a:pt x="4277048" y="1696474"/>
                    <a:pt x="4259171" y="1696474"/>
                  </a:cubicBezTo>
                  <a:lnTo>
                    <a:pt x="67402" y="1696474"/>
                  </a:lnTo>
                  <a:cubicBezTo>
                    <a:pt x="49526" y="1696474"/>
                    <a:pt x="32382" y="1689373"/>
                    <a:pt x="19742" y="1676732"/>
                  </a:cubicBezTo>
                  <a:cubicBezTo>
                    <a:pt x="7101" y="1664092"/>
                    <a:pt x="0" y="1646948"/>
                    <a:pt x="0" y="1629071"/>
                  </a:cubicBezTo>
                  <a:lnTo>
                    <a:pt x="0" y="67402"/>
                  </a:lnTo>
                  <a:cubicBezTo>
                    <a:pt x="0" y="49526"/>
                    <a:pt x="7101" y="32382"/>
                    <a:pt x="19742" y="19742"/>
                  </a:cubicBezTo>
                  <a:cubicBezTo>
                    <a:pt x="32382" y="7101"/>
                    <a:pt x="49526" y="0"/>
                    <a:pt x="67402" y="0"/>
                  </a:cubicBezTo>
                  <a:close/>
                </a:path>
              </a:pathLst>
            </a:custGeom>
            <a:solidFill>
              <a:srgbClr val="000000">
                <a:alpha val="0"/>
              </a:srgbClr>
            </a:solidFill>
            <a:ln w="47625" cap="rnd">
              <a:solidFill>
                <a:srgbClr val="3AB85C"/>
              </a:solidFill>
              <a:prstDash val="solid"/>
              <a:round/>
            </a:ln>
          </p:spPr>
        </p:sp>
        <p:sp>
          <p:nvSpPr>
            <p:cNvPr name="TextBox 4" id="4"/>
            <p:cNvSpPr txBox="true"/>
            <p:nvPr/>
          </p:nvSpPr>
          <p:spPr>
            <a:xfrm>
              <a:off x="0" y="-133350"/>
              <a:ext cx="4326574" cy="1829824"/>
            </a:xfrm>
            <a:prstGeom prst="rect">
              <a:avLst/>
            </a:prstGeom>
          </p:spPr>
          <p:txBody>
            <a:bodyPr anchor="ctr" rtlCol="false" tIns="50800" lIns="50800" bIns="50800" rIns="50800"/>
            <a:lstStyle/>
            <a:p>
              <a:pPr algn="ctr">
                <a:lnSpc>
                  <a:spcPts val="10080"/>
                </a:lnSpc>
              </a:pPr>
              <a:r>
                <a:rPr lang="en-US" b="true" sz="7200">
                  <a:solidFill>
                    <a:srgbClr val="3AB85C"/>
                  </a:solidFill>
                  <a:latin typeface="DM Sans Bold"/>
                  <a:ea typeface="DM Sans Bold"/>
                  <a:cs typeface="DM Sans Bold"/>
                  <a:sym typeface="DM Sans Bold"/>
                </a:rPr>
                <a:t>SEKIAN DAN TERIMA KASIH</a:t>
              </a:r>
            </a:p>
          </p:txBody>
        </p:sp>
      </p:grpSp>
      <p:sp>
        <p:nvSpPr>
          <p:cNvPr name="Freeform 5" id="5"/>
          <p:cNvSpPr/>
          <p:nvPr/>
        </p:nvSpPr>
        <p:spPr>
          <a:xfrm flipH="false" flipV="false" rot="0">
            <a:off x="14619841" y="6618841"/>
            <a:ext cx="5278918" cy="5278918"/>
          </a:xfrm>
          <a:custGeom>
            <a:avLst/>
            <a:gdLst/>
            <a:ahLst/>
            <a:cxnLst/>
            <a:rect r="r" b="b" t="t" l="l"/>
            <a:pathLst>
              <a:path h="5278918" w="5278918">
                <a:moveTo>
                  <a:pt x="0" y="0"/>
                </a:moveTo>
                <a:lnTo>
                  <a:pt x="5278918" y="0"/>
                </a:lnTo>
                <a:lnTo>
                  <a:pt x="5278918" y="5278918"/>
                </a:lnTo>
                <a:lnTo>
                  <a:pt x="0" y="5278918"/>
                </a:lnTo>
                <a:lnTo>
                  <a:pt x="0" y="0"/>
                </a:lnTo>
                <a:close/>
              </a:path>
            </a:pathLst>
          </a:custGeom>
          <a:blipFill>
            <a:blip r:embed="rId2">
              <a:extLst>
                <a:ext uri="{96DAC541-7B7A-43D3-8B79-37D633B846F1}">
                  <asvg:svgBlip xmlns:asvg="http://schemas.microsoft.com/office/drawing/2016/SVG/main" r:embed="rId3"/>
                </a:ext>
              </a:extLst>
            </a:blip>
            <a:stretch>
              <a:fillRect l="0" t="0" r="0" b="-152293"/>
            </a:stretch>
          </a:blipFill>
        </p:spPr>
      </p:sp>
      <p:sp>
        <p:nvSpPr>
          <p:cNvPr name="Freeform 6" id="6"/>
          <p:cNvSpPr/>
          <p:nvPr/>
        </p:nvSpPr>
        <p:spPr>
          <a:xfrm flipH="false" flipV="false" rot="0">
            <a:off x="6614326" y="6728626"/>
            <a:ext cx="5059347" cy="5059347"/>
          </a:xfrm>
          <a:custGeom>
            <a:avLst/>
            <a:gdLst/>
            <a:ahLst/>
            <a:cxnLst/>
            <a:rect r="r" b="b" t="t" l="l"/>
            <a:pathLst>
              <a:path h="5059347" w="5059347">
                <a:moveTo>
                  <a:pt x="0" y="0"/>
                </a:moveTo>
                <a:lnTo>
                  <a:pt x="5059348" y="0"/>
                </a:lnTo>
                <a:lnTo>
                  <a:pt x="5059348" y="5059348"/>
                </a:lnTo>
                <a:lnTo>
                  <a:pt x="0" y="5059348"/>
                </a:lnTo>
                <a:lnTo>
                  <a:pt x="0" y="0"/>
                </a:lnTo>
                <a:close/>
              </a:path>
            </a:pathLst>
          </a:custGeom>
          <a:blipFill>
            <a:blip r:embed="rId4">
              <a:extLst>
                <a:ext uri="{96DAC541-7B7A-43D3-8B79-37D633B846F1}">
                  <asvg:svgBlip xmlns:asvg="http://schemas.microsoft.com/office/drawing/2016/SVG/main" r:embed="rId5"/>
                </a:ext>
              </a:extLst>
            </a:blip>
            <a:stretch>
              <a:fillRect l="0" t="-1534" r="0" b="-61187"/>
            </a:stretch>
          </a:blipFill>
        </p:spPr>
      </p:sp>
      <p:sp>
        <p:nvSpPr>
          <p:cNvPr name="Freeform 7" id="7"/>
          <p:cNvSpPr/>
          <p:nvPr/>
        </p:nvSpPr>
        <p:spPr>
          <a:xfrm flipH="true" flipV="false" rot="0">
            <a:off x="-1533391" y="6728626"/>
            <a:ext cx="5278918" cy="5278918"/>
          </a:xfrm>
          <a:custGeom>
            <a:avLst/>
            <a:gdLst/>
            <a:ahLst/>
            <a:cxnLst/>
            <a:rect r="r" b="b" t="t" l="l"/>
            <a:pathLst>
              <a:path h="5278918" w="5278918">
                <a:moveTo>
                  <a:pt x="5278918" y="0"/>
                </a:moveTo>
                <a:lnTo>
                  <a:pt x="0" y="0"/>
                </a:lnTo>
                <a:lnTo>
                  <a:pt x="0" y="5278918"/>
                </a:lnTo>
                <a:lnTo>
                  <a:pt x="5278918" y="5278918"/>
                </a:lnTo>
                <a:lnTo>
                  <a:pt x="5278918" y="0"/>
                </a:lnTo>
                <a:close/>
              </a:path>
            </a:pathLst>
          </a:custGeom>
          <a:blipFill>
            <a:blip r:embed="rId6">
              <a:extLst>
                <a:ext uri="{96DAC541-7B7A-43D3-8B79-37D633B846F1}">
                  <asvg:svgBlip xmlns:asvg="http://schemas.microsoft.com/office/drawing/2016/SVG/main" r:embed="rId7"/>
                </a:ext>
              </a:extLst>
            </a:blip>
            <a:stretch>
              <a:fillRect l="0" t="0" r="0" b="-152293"/>
            </a:stretch>
          </a:blipFill>
        </p:spPr>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757228" y="2967983"/>
            <a:ext cx="5200320" cy="970533"/>
            <a:chOff x="0" y="0"/>
            <a:chExt cx="1775218" cy="331308"/>
          </a:xfrm>
        </p:grpSpPr>
        <p:sp>
          <p:nvSpPr>
            <p:cNvPr name="Freeform 3" id="3"/>
            <p:cNvSpPr/>
            <p:nvPr/>
          </p:nvSpPr>
          <p:spPr>
            <a:xfrm flipH="false" flipV="false" rot="0">
              <a:off x="0" y="0"/>
              <a:ext cx="1775218" cy="331308"/>
            </a:xfrm>
            <a:custGeom>
              <a:avLst/>
              <a:gdLst/>
              <a:ahLst/>
              <a:cxnLst/>
              <a:rect r="r" b="b" t="t" l="l"/>
              <a:pathLst>
                <a:path h="331308" w="1775218">
                  <a:moveTo>
                    <a:pt x="139941" y="0"/>
                  </a:moveTo>
                  <a:lnTo>
                    <a:pt x="1635277" y="0"/>
                  </a:lnTo>
                  <a:cubicBezTo>
                    <a:pt x="1712564" y="0"/>
                    <a:pt x="1775218" y="62654"/>
                    <a:pt x="1775218" y="139941"/>
                  </a:cubicBezTo>
                  <a:lnTo>
                    <a:pt x="1775218" y="191367"/>
                  </a:lnTo>
                  <a:cubicBezTo>
                    <a:pt x="1775218" y="268654"/>
                    <a:pt x="1712564" y="331308"/>
                    <a:pt x="1635277" y="331308"/>
                  </a:cubicBezTo>
                  <a:lnTo>
                    <a:pt x="139941" y="331308"/>
                  </a:lnTo>
                  <a:cubicBezTo>
                    <a:pt x="62654" y="331308"/>
                    <a:pt x="0" y="268654"/>
                    <a:pt x="0" y="191367"/>
                  </a:cubicBezTo>
                  <a:lnTo>
                    <a:pt x="0" y="139941"/>
                  </a:lnTo>
                  <a:cubicBezTo>
                    <a:pt x="0" y="62654"/>
                    <a:pt x="62654" y="0"/>
                    <a:pt x="139941" y="0"/>
                  </a:cubicBezTo>
                  <a:close/>
                </a:path>
              </a:pathLst>
            </a:custGeom>
            <a:solidFill>
              <a:srgbClr val="44BA3B"/>
            </a:solidFill>
            <a:ln w="47625" cap="rnd">
              <a:solidFill>
                <a:srgbClr val="100F0D"/>
              </a:solidFill>
              <a:prstDash val="solid"/>
              <a:round/>
            </a:ln>
          </p:spPr>
        </p:sp>
        <p:sp>
          <p:nvSpPr>
            <p:cNvPr name="TextBox 4" id="4"/>
            <p:cNvSpPr txBox="true"/>
            <p:nvPr/>
          </p:nvSpPr>
          <p:spPr>
            <a:xfrm>
              <a:off x="0" y="-47625"/>
              <a:ext cx="1775218" cy="378933"/>
            </a:xfrm>
            <a:prstGeom prst="rect">
              <a:avLst/>
            </a:prstGeom>
          </p:spPr>
          <p:txBody>
            <a:bodyPr anchor="ctr" rtlCol="false" tIns="50800" lIns="50800" bIns="50800" rIns="50800"/>
            <a:lstStyle/>
            <a:p>
              <a:pPr algn="ctr">
                <a:lnSpc>
                  <a:spcPts val="3499"/>
                </a:lnSpc>
              </a:pPr>
              <a:r>
                <a:rPr lang="en-US" b="true" sz="2499">
                  <a:solidFill>
                    <a:srgbClr val="FFFFFF"/>
                  </a:solidFill>
                  <a:latin typeface="DM Sans Bold"/>
                  <a:ea typeface="DM Sans Bold"/>
                  <a:cs typeface="DM Sans Bold"/>
                  <a:sym typeface="DM Sans Bold"/>
                </a:rPr>
                <a:t>LATAR BELAKANG</a:t>
              </a:r>
            </a:p>
          </p:txBody>
        </p:sp>
      </p:grpSp>
      <p:grpSp>
        <p:nvGrpSpPr>
          <p:cNvPr name="Group 5" id="5"/>
          <p:cNvGrpSpPr/>
          <p:nvPr/>
        </p:nvGrpSpPr>
        <p:grpSpPr>
          <a:xfrm rot="0">
            <a:off x="10953774" y="2967983"/>
            <a:ext cx="5231429" cy="970533"/>
            <a:chOff x="0" y="0"/>
            <a:chExt cx="1785837" cy="331308"/>
          </a:xfrm>
        </p:grpSpPr>
        <p:sp>
          <p:nvSpPr>
            <p:cNvPr name="Freeform 6" id="6"/>
            <p:cNvSpPr/>
            <p:nvPr/>
          </p:nvSpPr>
          <p:spPr>
            <a:xfrm flipH="false" flipV="false" rot="0">
              <a:off x="0" y="0"/>
              <a:ext cx="1785838" cy="331308"/>
            </a:xfrm>
            <a:custGeom>
              <a:avLst/>
              <a:gdLst/>
              <a:ahLst/>
              <a:cxnLst/>
              <a:rect r="r" b="b" t="t" l="l"/>
              <a:pathLst>
                <a:path h="331308" w="1785838">
                  <a:moveTo>
                    <a:pt x="139109" y="0"/>
                  </a:moveTo>
                  <a:lnTo>
                    <a:pt x="1646728" y="0"/>
                  </a:lnTo>
                  <a:cubicBezTo>
                    <a:pt x="1723556" y="0"/>
                    <a:pt x="1785838" y="62281"/>
                    <a:pt x="1785838" y="139109"/>
                  </a:cubicBezTo>
                  <a:lnTo>
                    <a:pt x="1785838" y="192199"/>
                  </a:lnTo>
                  <a:cubicBezTo>
                    <a:pt x="1785838" y="229093"/>
                    <a:pt x="1771181" y="264476"/>
                    <a:pt x="1745093" y="290564"/>
                  </a:cubicBezTo>
                  <a:cubicBezTo>
                    <a:pt x="1719005" y="316652"/>
                    <a:pt x="1683622" y="331308"/>
                    <a:pt x="1646728" y="331308"/>
                  </a:cubicBezTo>
                  <a:lnTo>
                    <a:pt x="139109" y="331308"/>
                  </a:lnTo>
                  <a:cubicBezTo>
                    <a:pt x="102215" y="331308"/>
                    <a:pt x="66832" y="316652"/>
                    <a:pt x="40744" y="290564"/>
                  </a:cubicBezTo>
                  <a:cubicBezTo>
                    <a:pt x="14656" y="264476"/>
                    <a:pt x="0" y="229093"/>
                    <a:pt x="0" y="192199"/>
                  </a:cubicBezTo>
                  <a:lnTo>
                    <a:pt x="0" y="139109"/>
                  </a:lnTo>
                  <a:cubicBezTo>
                    <a:pt x="0" y="102215"/>
                    <a:pt x="14656" y="66832"/>
                    <a:pt x="40744" y="40744"/>
                  </a:cubicBezTo>
                  <a:cubicBezTo>
                    <a:pt x="66832" y="14656"/>
                    <a:pt x="102215" y="0"/>
                    <a:pt x="139109" y="0"/>
                  </a:cubicBezTo>
                  <a:close/>
                </a:path>
              </a:pathLst>
            </a:custGeom>
            <a:solidFill>
              <a:srgbClr val="35A1F4"/>
            </a:solidFill>
            <a:ln w="47625" cap="rnd">
              <a:solidFill>
                <a:srgbClr val="100F0D"/>
              </a:solidFill>
              <a:prstDash val="solid"/>
              <a:round/>
            </a:ln>
          </p:spPr>
        </p:sp>
        <p:sp>
          <p:nvSpPr>
            <p:cNvPr name="TextBox 7" id="7"/>
            <p:cNvSpPr txBox="true"/>
            <p:nvPr/>
          </p:nvSpPr>
          <p:spPr>
            <a:xfrm>
              <a:off x="0" y="-47625"/>
              <a:ext cx="1785837" cy="378933"/>
            </a:xfrm>
            <a:prstGeom prst="rect">
              <a:avLst/>
            </a:prstGeom>
          </p:spPr>
          <p:txBody>
            <a:bodyPr anchor="ctr" rtlCol="false" tIns="50800" lIns="50800" bIns="50800" rIns="50800"/>
            <a:lstStyle/>
            <a:p>
              <a:pPr algn="ctr">
                <a:lnSpc>
                  <a:spcPts val="3499"/>
                </a:lnSpc>
              </a:pPr>
              <a:r>
                <a:rPr lang="en-US" b="true" sz="2499">
                  <a:solidFill>
                    <a:srgbClr val="FFFFFF"/>
                  </a:solidFill>
                  <a:latin typeface="DM Sans Bold"/>
                  <a:ea typeface="DM Sans Bold"/>
                  <a:cs typeface="DM Sans Bold"/>
                  <a:sym typeface="DM Sans Bold"/>
                </a:rPr>
                <a:t>METODE</a:t>
              </a:r>
            </a:p>
          </p:txBody>
        </p:sp>
      </p:grpSp>
      <p:grpSp>
        <p:nvGrpSpPr>
          <p:cNvPr name="Group 8" id="8"/>
          <p:cNvGrpSpPr/>
          <p:nvPr/>
        </p:nvGrpSpPr>
        <p:grpSpPr>
          <a:xfrm rot="0">
            <a:off x="1757228" y="4990401"/>
            <a:ext cx="5141456" cy="970533"/>
            <a:chOff x="0" y="0"/>
            <a:chExt cx="1755123" cy="331308"/>
          </a:xfrm>
        </p:grpSpPr>
        <p:sp>
          <p:nvSpPr>
            <p:cNvPr name="Freeform 9" id="9"/>
            <p:cNvSpPr/>
            <p:nvPr/>
          </p:nvSpPr>
          <p:spPr>
            <a:xfrm flipH="false" flipV="false" rot="0">
              <a:off x="0" y="0"/>
              <a:ext cx="1755123" cy="331308"/>
            </a:xfrm>
            <a:custGeom>
              <a:avLst/>
              <a:gdLst/>
              <a:ahLst/>
              <a:cxnLst/>
              <a:rect r="r" b="b" t="t" l="l"/>
              <a:pathLst>
                <a:path h="331308" w="1755123">
                  <a:moveTo>
                    <a:pt x="141544" y="0"/>
                  </a:moveTo>
                  <a:lnTo>
                    <a:pt x="1613580" y="0"/>
                  </a:lnTo>
                  <a:cubicBezTo>
                    <a:pt x="1651120" y="0"/>
                    <a:pt x="1687122" y="14913"/>
                    <a:pt x="1713666" y="41457"/>
                  </a:cubicBezTo>
                  <a:cubicBezTo>
                    <a:pt x="1740211" y="68002"/>
                    <a:pt x="1755123" y="104004"/>
                    <a:pt x="1755123" y="141544"/>
                  </a:cubicBezTo>
                  <a:lnTo>
                    <a:pt x="1755123" y="189764"/>
                  </a:lnTo>
                  <a:cubicBezTo>
                    <a:pt x="1755123" y="227304"/>
                    <a:pt x="1740211" y="263306"/>
                    <a:pt x="1713666" y="289851"/>
                  </a:cubicBezTo>
                  <a:cubicBezTo>
                    <a:pt x="1687122" y="316395"/>
                    <a:pt x="1651120" y="331308"/>
                    <a:pt x="1613580" y="331308"/>
                  </a:cubicBezTo>
                  <a:lnTo>
                    <a:pt x="141544" y="331308"/>
                  </a:lnTo>
                  <a:cubicBezTo>
                    <a:pt x="104004" y="331308"/>
                    <a:pt x="68002" y="316395"/>
                    <a:pt x="41457" y="289851"/>
                  </a:cubicBezTo>
                  <a:cubicBezTo>
                    <a:pt x="14913" y="263306"/>
                    <a:pt x="0" y="227304"/>
                    <a:pt x="0" y="189764"/>
                  </a:cubicBezTo>
                  <a:lnTo>
                    <a:pt x="0" y="141544"/>
                  </a:lnTo>
                  <a:cubicBezTo>
                    <a:pt x="0" y="104004"/>
                    <a:pt x="14913" y="68002"/>
                    <a:pt x="41457" y="41457"/>
                  </a:cubicBezTo>
                  <a:cubicBezTo>
                    <a:pt x="68002" y="14913"/>
                    <a:pt x="104004" y="0"/>
                    <a:pt x="141544" y="0"/>
                  </a:cubicBezTo>
                  <a:close/>
                </a:path>
              </a:pathLst>
            </a:custGeom>
            <a:solidFill>
              <a:srgbClr val="8E77F8"/>
            </a:solidFill>
            <a:ln w="47625" cap="rnd">
              <a:solidFill>
                <a:srgbClr val="100F0D"/>
              </a:solidFill>
              <a:prstDash val="solid"/>
              <a:round/>
            </a:ln>
          </p:spPr>
        </p:sp>
        <p:sp>
          <p:nvSpPr>
            <p:cNvPr name="TextBox 10" id="10"/>
            <p:cNvSpPr txBox="true"/>
            <p:nvPr/>
          </p:nvSpPr>
          <p:spPr>
            <a:xfrm>
              <a:off x="0" y="-47625"/>
              <a:ext cx="1755123" cy="378933"/>
            </a:xfrm>
            <a:prstGeom prst="rect">
              <a:avLst/>
            </a:prstGeom>
          </p:spPr>
          <p:txBody>
            <a:bodyPr anchor="ctr" rtlCol="false" tIns="50800" lIns="50800" bIns="50800" rIns="50800"/>
            <a:lstStyle/>
            <a:p>
              <a:pPr algn="ctr">
                <a:lnSpc>
                  <a:spcPts val="3499"/>
                </a:lnSpc>
              </a:pPr>
              <a:r>
                <a:rPr lang="en-US" sz="2499">
                  <a:solidFill>
                    <a:srgbClr val="FFFFFF"/>
                  </a:solidFill>
                  <a:latin typeface="DM Sans"/>
                  <a:ea typeface="DM Sans"/>
                  <a:cs typeface="DM Sans"/>
                  <a:sym typeface="DM Sans"/>
                </a:rPr>
                <a:t>TUJUAN</a:t>
              </a:r>
            </a:p>
          </p:txBody>
        </p:sp>
      </p:grpSp>
      <p:grpSp>
        <p:nvGrpSpPr>
          <p:cNvPr name="Group 11" id="11"/>
          <p:cNvGrpSpPr/>
          <p:nvPr/>
        </p:nvGrpSpPr>
        <p:grpSpPr>
          <a:xfrm rot="0">
            <a:off x="10953774" y="4990401"/>
            <a:ext cx="5231429" cy="970533"/>
            <a:chOff x="0" y="0"/>
            <a:chExt cx="1785837" cy="331308"/>
          </a:xfrm>
        </p:grpSpPr>
        <p:sp>
          <p:nvSpPr>
            <p:cNvPr name="Freeform 12" id="12"/>
            <p:cNvSpPr/>
            <p:nvPr/>
          </p:nvSpPr>
          <p:spPr>
            <a:xfrm flipH="false" flipV="false" rot="0">
              <a:off x="0" y="0"/>
              <a:ext cx="1785838" cy="331308"/>
            </a:xfrm>
            <a:custGeom>
              <a:avLst/>
              <a:gdLst/>
              <a:ahLst/>
              <a:cxnLst/>
              <a:rect r="r" b="b" t="t" l="l"/>
              <a:pathLst>
                <a:path h="331308" w="1785838">
                  <a:moveTo>
                    <a:pt x="139109" y="0"/>
                  </a:moveTo>
                  <a:lnTo>
                    <a:pt x="1646728" y="0"/>
                  </a:lnTo>
                  <a:cubicBezTo>
                    <a:pt x="1723556" y="0"/>
                    <a:pt x="1785838" y="62281"/>
                    <a:pt x="1785838" y="139109"/>
                  </a:cubicBezTo>
                  <a:lnTo>
                    <a:pt x="1785838" y="192199"/>
                  </a:lnTo>
                  <a:cubicBezTo>
                    <a:pt x="1785838" y="229093"/>
                    <a:pt x="1771181" y="264476"/>
                    <a:pt x="1745093" y="290564"/>
                  </a:cubicBezTo>
                  <a:cubicBezTo>
                    <a:pt x="1719005" y="316652"/>
                    <a:pt x="1683622" y="331308"/>
                    <a:pt x="1646728" y="331308"/>
                  </a:cubicBezTo>
                  <a:lnTo>
                    <a:pt x="139109" y="331308"/>
                  </a:lnTo>
                  <a:cubicBezTo>
                    <a:pt x="102215" y="331308"/>
                    <a:pt x="66832" y="316652"/>
                    <a:pt x="40744" y="290564"/>
                  </a:cubicBezTo>
                  <a:cubicBezTo>
                    <a:pt x="14656" y="264476"/>
                    <a:pt x="0" y="229093"/>
                    <a:pt x="0" y="192199"/>
                  </a:cubicBezTo>
                  <a:lnTo>
                    <a:pt x="0" y="139109"/>
                  </a:lnTo>
                  <a:cubicBezTo>
                    <a:pt x="0" y="102215"/>
                    <a:pt x="14656" y="66832"/>
                    <a:pt x="40744" y="40744"/>
                  </a:cubicBezTo>
                  <a:cubicBezTo>
                    <a:pt x="66832" y="14656"/>
                    <a:pt x="102215" y="0"/>
                    <a:pt x="139109" y="0"/>
                  </a:cubicBezTo>
                  <a:close/>
                </a:path>
              </a:pathLst>
            </a:custGeom>
            <a:solidFill>
              <a:srgbClr val="FFB001"/>
            </a:solidFill>
            <a:ln w="47625" cap="rnd">
              <a:solidFill>
                <a:srgbClr val="100F0D"/>
              </a:solidFill>
              <a:prstDash val="solid"/>
              <a:round/>
            </a:ln>
          </p:spPr>
        </p:sp>
        <p:sp>
          <p:nvSpPr>
            <p:cNvPr name="TextBox 13" id="13"/>
            <p:cNvSpPr txBox="true"/>
            <p:nvPr/>
          </p:nvSpPr>
          <p:spPr>
            <a:xfrm>
              <a:off x="0" y="-47625"/>
              <a:ext cx="1785837" cy="378933"/>
            </a:xfrm>
            <a:prstGeom prst="rect">
              <a:avLst/>
            </a:prstGeom>
          </p:spPr>
          <p:txBody>
            <a:bodyPr anchor="ctr" rtlCol="false" tIns="50800" lIns="50800" bIns="50800" rIns="50800"/>
            <a:lstStyle/>
            <a:p>
              <a:pPr algn="ctr">
                <a:lnSpc>
                  <a:spcPts val="3499"/>
                </a:lnSpc>
              </a:pPr>
              <a:r>
                <a:rPr lang="en-US" b="true" sz="2499">
                  <a:solidFill>
                    <a:srgbClr val="FFFFFF"/>
                  </a:solidFill>
                  <a:latin typeface="DM Sans Bold"/>
                  <a:ea typeface="DM Sans Bold"/>
                  <a:cs typeface="DM Sans Bold"/>
                  <a:sym typeface="DM Sans Bold"/>
                </a:rPr>
                <a:t>HASIL</a:t>
              </a:r>
            </a:p>
          </p:txBody>
        </p:sp>
      </p:grpSp>
      <p:grpSp>
        <p:nvGrpSpPr>
          <p:cNvPr name="Group 14" id="14"/>
          <p:cNvGrpSpPr/>
          <p:nvPr/>
        </p:nvGrpSpPr>
        <p:grpSpPr>
          <a:xfrm rot="0">
            <a:off x="5673754" y="864197"/>
            <a:ext cx="6940492" cy="1238886"/>
            <a:chOff x="0" y="0"/>
            <a:chExt cx="2234264" cy="398819"/>
          </a:xfrm>
        </p:grpSpPr>
        <p:sp>
          <p:nvSpPr>
            <p:cNvPr name="Freeform 15" id="15"/>
            <p:cNvSpPr/>
            <p:nvPr/>
          </p:nvSpPr>
          <p:spPr>
            <a:xfrm flipH="false" flipV="false" rot="0">
              <a:off x="0" y="0"/>
              <a:ext cx="2234264" cy="398819"/>
            </a:xfrm>
            <a:custGeom>
              <a:avLst/>
              <a:gdLst/>
              <a:ahLst/>
              <a:cxnLst/>
              <a:rect r="r" b="b" t="t" l="l"/>
              <a:pathLst>
                <a:path h="398819" w="2234264">
                  <a:moveTo>
                    <a:pt x="104854" y="0"/>
                  </a:moveTo>
                  <a:lnTo>
                    <a:pt x="2129410" y="0"/>
                  </a:lnTo>
                  <a:cubicBezTo>
                    <a:pt x="2187319" y="0"/>
                    <a:pt x="2234264" y="46945"/>
                    <a:pt x="2234264" y="104854"/>
                  </a:cubicBezTo>
                  <a:lnTo>
                    <a:pt x="2234264" y="293965"/>
                  </a:lnTo>
                  <a:cubicBezTo>
                    <a:pt x="2234264" y="351874"/>
                    <a:pt x="2187319" y="398819"/>
                    <a:pt x="2129410" y="398819"/>
                  </a:cubicBezTo>
                  <a:lnTo>
                    <a:pt x="104854" y="398819"/>
                  </a:lnTo>
                  <a:cubicBezTo>
                    <a:pt x="46945" y="398819"/>
                    <a:pt x="0" y="351874"/>
                    <a:pt x="0" y="293965"/>
                  </a:cubicBezTo>
                  <a:lnTo>
                    <a:pt x="0" y="104854"/>
                  </a:lnTo>
                  <a:cubicBezTo>
                    <a:pt x="0" y="46945"/>
                    <a:pt x="46945" y="0"/>
                    <a:pt x="104854" y="0"/>
                  </a:cubicBezTo>
                  <a:close/>
                </a:path>
              </a:pathLst>
            </a:custGeom>
            <a:solidFill>
              <a:srgbClr val="000000">
                <a:alpha val="0"/>
              </a:srgbClr>
            </a:solidFill>
            <a:ln w="47625" cap="rnd">
              <a:solidFill>
                <a:srgbClr val="F4592F"/>
              </a:solidFill>
              <a:prstDash val="solid"/>
              <a:round/>
            </a:ln>
          </p:spPr>
        </p:sp>
        <p:sp>
          <p:nvSpPr>
            <p:cNvPr name="TextBox 16" id="16"/>
            <p:cNvSpPr txBox="true"/>
            <p:nvPr/>
          </p:nvSpPr>
          <p:spPr>
            <a:xfrm>
              <a:off x="0" y="-104775"/>
              <a:ext cx="2234264" cy="503594"/>
            </a:xfrm>
            <a:prstGeom prst="rect">
              <a:avLst/>
            </a:prstGeom>
          </p:spPr>
          <p:txBody>
            <a:bodyPr anchor="ctr" rtlCol="false" tIns="50800" lIns="50800" bIns="50800" rIns="50800"/>
            <a:lstStyle/>
            <a:p>
              <a:pPr algn="ctr">
                <a:lnSpc>
                  <a:spcPts val="7840"/>
                </a:lnSpc>
              </a:pPr>
              <a:r>
                <a:rPr lang="en-US" sz="5600" b="true">
                  <a:solidFill>
                    <a:srgbClr val="F4592F"/>
                  </a:solidFill>
                  <a:latin typeface="DM Sans Bold"/>
                  <a:ea typeface="DM Sans Bold"/>
                  <a:cs typeface="DM Sans Bold"/>
                  <a:sym typeface="DM Sans Bold"/>
                </a:rPr>
                <a:t>List Of Content</a:t>
              </a:r>
            </a:p>
          </p:txBody>
        </p:sp>
      </p:grpSp>
      <p:grpSp>
        <p:nvGrpSpPr>
          <p:cNvPr name="Group 17" id="17"/>
          <p:cNvGrpSpPr/>
          <p:nvPr/>
        </p:nvGrpSpPr>
        <p:grpSpPr>
          <a:xfrm rot="0">
            <a:off x="1757228" y="7008684"/>
            <a:ext cx="5141456" cy="970533"/>
            <a:chOff x="0" y="0"/>
            <a:chExt cx="1755123" cy="331308"/>
          </a:xfrm>
        </p:grpSpPr>
        <p:sp>
          <p:nvSpPr>
            <p:cNvPr name="Freeform 18" id="18"/>
            <p:cNvSpPr/>
            <p:nvPr/>
          </p:nvSpPr>
          <p:spPr>
            <a:xfrm flipH="false" flipV="false" rot="0">
              <a:off x="0" y="0"/>
              <a:ext cx="1755123" cy="331308"/>
            </a:xfrm>
            <a:custGeom>
              <a:avLst/>
              <a:gdLst/>
              <a:ahLst/>
              <a:cxnLst/>
              <a:rect r="r" b="b" t="t" l="l"/>
              <a:pathLst>
                <a:path h="331308" w="1755123">
                  <a:moveTo>
                    <a:pt x="141544" y="0"/>
                  </a:moveTo>
                  <a:lnTo>
                    <a:pt x="1613580" y="0"/>
                  </a:lnTo>
                  <a:cubicBezTo>
                    <a:pt x="1651120" y="0"/>
                    <a:pt x="1687122" y="14913"/>
                    <a:pt x="1713666" y="41457"/>
                  </a:cubicBezTo>
                  <a:cubicBezTo>
                    <a:pt x="1740211" y="68002"/>
                    <a:pt x="1755123" y="104004"/>
                    <a:pt x="1755123" y="141544"/>
                  </a:cubicBezTo>
                  <a:lnTo>
                    <a:pt x="1755123" y="189764"/>
                  </a:lnTo>
                  <a:cubicBezTo>
                    <a:pt x="1755123" y="227304"/>
                    <a:pt x="1740211" y="263306"/>
                    <a:pt x="1713666" y="289851"/>
                  </a:cubicBezTo>
                  <a:cubicBezTo>
                    <a:pt x="1687122" y="316395"/>
                    <a:pt x="1651120" y="331308"/>
                    <a:pt x="1613580" y="331308"/>
                  </a:cubicBezTo>
                  <a:lnTo>
                    <a:pt x="141544" y="331308"/>
                  </a:lnTo>
                  <a:cubicBezTo>
                    <a:pt x="104004" y="331308"/>
                    <a:pt x="68002" y="316395"/>
                    <a:pt x="41457" y="289851"/>
                  </a:cubicBezTo>
                  <a:cubicBezTo>
                    <a:pt x="14913" y="263306"/>
                    <a:pt x="0" y="227304"/>
                    <a:pt x="0" y="189764"/>
                  </a:cubicBezTo>
                  <a:lnTo>
                    <a:pt x="0" y="141544"/>
                  </a:lnTo>
                  <a:cubicBezTo>
                    <a:pt x="0" y="104004"/>
                    <a:pt x="14913" y="68002"/>
                    <a:pt x="41457" y="41457"/>
                  </a:cubicBezTo>
                  <a:cubicBezTo>
                    <a:pt x="68002" y="14913"/>
                    <a:pt x="104004" y="0"/>
                    <a:pt x="141544" y="0"/>
                  </a:cubicBezTo>
                  <a:close/>
                </a:path>
              </a:pathLst>
            </a:custGeom>
            <a:solidFill>
              <a:srgbClr val="FFA2AD"/>
            </a:solidFill>
            <a:ln w="47625" cap="rnd">
              <a:solidFill>
                <a:srgbClr val="100F0D"/>
              </a:solidFill>
              <a:prstDash val="solid"/>
              <a:round/>
            </a:ln>
          </p:spPr>
        </p:sp>
        <p:sp>
          <p:nvSpPr>
            <p:cNvPr name="TextBox 19" id="19"/>
            <p:cNvSpPr txBox="true"/>
            <p:nvPr/>
          </p:nvSpPr>
          <p:spPr>
            <a:xfrm>
              <a:off x="0" y="-47625"/>
              <a:ext cx="1755123" cy="378933"/>
            </a:xfrm>
            <a:prstGeom prst="rect">
              <a:avLst/>
            </a:prstGeom>
          </p:spPr>
          <p:txBody>
            <a:bodyPr anchor="ctr" rtlCol="false" tIns="50800" lIns="50800" bIns="50800" rIns="50800"/>
            <a:lstStyle/>
            <a:p>
              <a:pPr algn="ctr">
                <a:lnSpc>
                  <a:spcPts val="3499"/>
                </a:lnSpc>
              </a:pPr>
              <a:r>
                <a:rPr lang="en-US" sz="2499">
                  <a:solidFill>
                    <a:srgbClr val="FFFFFF"/>
                  </a:solidFill>
                  <a:latin typeface="DM Sans"/>
                  <a:ea typeface="DM Sans"/>
                  <a:cs typeface="DM Sans"/>
                  <a:sym typeface="DM Sans"/>
                </a:rPr>
                <a:t>DATA</a:t>
              </a:r>
            </a:p>
          </p:txBody>
        </p:sp>
      </p:grpSp>
      <p:sp>
        <p:nvSpPr>
          <p:cNvPr name="TextBox 20" id="20"/>
          <p:cNvSpPr txBox="true"/>
          <p:nvPr/>
        </p:nvSpPr>
        <p:spPr>
          <a:xfrm rot="0">
            <a:off x="1264438" y="2924294"/>
            <a:ext cx="416123" cy="953135"/>
          </a:xfrm>
          <a:prstGeom prst="rect">
            <a:avLst/>
          </a:prstGeom>
        </p:spPr>
        <p:txBody>
          <a:bodyPr anchor="t" rtlCol="false" tIns="0" lIns="0" bIns="0" rIns="0">
            <a:spAutoFit/>
          </a:bodyPr>
          <a:lstStyle/>
          <a:p>
            <a:pPr algn="ctr">
              <a:lnSpc>
                <a:spcPts val="7840"/>
              </a:lnSpc>
              <a:spcBef>
                <a:spcPct val="0"/>
              </a:spcBef>
            </a:pPr>
            <a:r>
              <a:rPr lang="en-US" b="true" sz="5600">
                <a:solidFill>
                  <a:srgbClr val="000000"/>
                </a:solidFill>
                <a:latin typeface="DM Sans Bold"/>
                <a:ea typeface="DM Sans Bold"/>
                <a:cs typeface="DM Sans Bold"/>
                <a:sym typeface="DM Sans Bold"/>
              </a:rPr>
              <a:t>1.</a:t>
            </a:r>
          </a:p>
        </p:txBody>
      </p:sp>
      <p:sp>
        <p:nvSpPr>
          <p:cNvPr name="TextBox 21" id="21"/>
          <p:cNvSpPr txBox="true"/>
          <p:nvPr/>
        </p:nvSpPr>
        <p:spPr>
          <a:xfrm rot="0">
            <a:off x="1094848" y="4885626"/>
            <a:ext cx="576858" cy="953135"/>
          </a:xfrm>
          <a:prstGeom prst="rect">
            <a:avLst/>
          </a:prstGeom>
        </p:spPr>
        <p:txBody>
          <a:bodyPr anchor="t" rtlCol="false" tIns="0" lIns="0" bIns="0" rIns="0">
            <a:spAutoFit/>
          </a:bodyPr>
          <a:lstStyle/>
          <a:p>
            <a:pPr algn="ctr">
              <a:lnSpc>
                <a:spcPts val="7840"/>
              </a:lnSpc>
              <a:spcBef>
                <a:spcPct val="0"/>
              </a:spcBef>
            </a:pPr>
            <a:r>
              <a:rPr lang="en-US" b="true" sz="5600">
                <a:solidFill>
                  <a:srgbClr val="000000"/>
                </a:solidFill>
                <a:latin typeface="DM Sans Bold"/>
                <a:ea typeface="DM Sans Bold"/>
                <a:cs typeface="DM Sans Bold"/>
                <a:sym typeface="DM Sans Bold"/>
              </a:rPr>
              <a:t>2.</a:t>
            </a:r>
          </a:p>
        </p:txBody>
      </p:sp>
      <p:sp>
        <p:nvSpPr>
          <p:cNvPr name="TextBox 22" id="22"/>
          <p:cNvSpPr txBox="true"/>
          <p:nvPr/>
        </p:nvSpPr>
        <p:spPr>
          <a:xfrm rot="0">
            <a:off x="1085993" y="6848411"/>
            <a:ext cx="594568" cy="953135"/>
          </a:xfrm>
          <a:prstGeom prst="rect">
            <a:avLst/>
          </a:prstGeom>
        </p:spPr>
        <p:txBody>
          <a:bodyPr anchor="t" rtlCol="false" tIns="0" lIns="0" bIns="0" rIns="0">
            <a:spAutoFit/>
          </a:bodyPr>
          <a:lstStyle/>
          <a:p>
            <a:pPr algn="ctr">
              <a:lnSpc>
                <a:spcPts val="7840"/>
              </a:lnSpc>
              <a:spcBef>
                <a:spcPct val="0"/>
              </a:spcBef>
            </a:pPr>
            <a:r>
              <a:rPr lang="en-US" b="true" sz="5600">
                <a:solidFill>
                  <a:srgbClr val="000000"/>
                </a:solidFill>
                <a:latin typeface="DM Sans Bold"/>
                <a:ea typeface="DM Sans Bold"/>
                <a:cs typeface="DM Sans Bold"/>
                <a:sym typeface="DM Sans Bold"/>
              </a:rPr>
              <a:t>3.</a:t>
            </a:r>
          </a:p>
        </p:txBody>
      </p:sp>
      <p:sp>
        <p:nvSpPr>
          <p:cNvPr name="TextBox 23" id="23"/>
          <p:cNvSpPr txBox="true"/>
          <p:nvPr/>
        </p:nvSpPr>
        <p:spPr>
          <a:xfrm rot="0">
            <a:off x="10302800" y="2924294"/>
            <a:ext cx="626566" cy="953135"/>
          </a:xfrm>
          <a:prstGeom prst="rect">
            <a:avLst/>
          </a:prstGeom>
        </p:spPr>
        <p:txBody>
          <a:bodyPr anchor="t" rtlCol="false" tIns="0" lIns="0" bIns="0" rIns="0">
            <a:spAutoFit/>
          </a:bodyPr>
          <a:lstStyle/>
          <a:p>
            <a:pPr algn="ctr">
              <a:lnSpc>
                <a:spcPts val="7840"/>
              </a:lnSpc>
              <a:spcBef>
                <a:spcPct val="0"/>
              </a:spcBef>
            </a:pPr>
            <a:r>
              <a:rPr lang="en-US" b="true" sz="5600">
                <a:solidFill>
                  <a:srgbClr val="000000"/>
                </a:solidFill>
                <a:latin typeface="DM Sans Bold"/>
                <a:ea typeface="DM Sans Bold"/>
                <a:cs typeface="DM Sans Bold"/>
                <a:sym typeface="DM Sans Bold"/>
              </a:rPr>
              <a:t>4.</a:t>
            </a:r>
          </a:p>
        </p:txBody>
      </p:sp>
      <p:sp>
        <p:nvSpPr>
          <p:cNvPr name="TextBox 24" id="24"/>
          <p:cNvSpPr txBox="true"/>
          <p:nvPr/>
        </p:nvSpPr>
        <p:spPr>
          <a:xfrm rot="0">
            <a:off x="10317683" y="4885626"/>
            <a:ext cx="611684" cy="953135"/>
          </a:xfrm>
          <a:prstGeom prst="rect">
            <a:avLst/>
          </a:prstGeom>
        </p:spPr>
        <p:txBody>
          <a:bodyPr anchor="t" rtlCol="false" tIns="0" lIns="0" bIns="0" rIns="0">
            <a:spAutoFit/>
          </a:bodyPr>
          <a:lstStyle/>
          <a:p>
            <a:pPr algn="ctr">
              <a:lnSpc>
                <a:spcPts val="7840"/>
              </a:lnSpc>
              <a:spcBef>
                <a:spcPct val="0"/>
              </a:spcBef>
            </a:pPr>
            <a:r>
              <a:rPr lang="en-US" b="true" sz="5600">
                <a:solidFill>
                  <a:srgbClr val="000000"/>
                </a:solidFill>
                <a:latin typeface="DM Sans Bold"/>
                <a:ea typeface="DM Sans Bold"/>
                <a:cs typeface="DM Sans Bold"/>
                <a:sym typeface="DM Sans Bold"/>
              </a:rPr>
              <a:t>5.</a:t>
            </a:r>
          </a:p>
        </p:txBody>
      </p:sp>
      <p:sp>
        <p:nvSpPr>
          <p:cNvPr name="TextBox 25" id="25"/>
          <p:cNvSpPr txBox="true"/>
          <p:nvPr/>
        </p:nvSpPr>
        <p:spPr>
          <a:xfrm rot="0">
            <a:off x="10337105" y="6970584"/>
            <a:ext cx="621655" cy="953135"/>
          </a:xfrm>
          <a:prstGeom prst="rect">
            <a:avLst/>
          </a:prstGeom>
        </p:spPr>
        <p:txBody>
          <a:bodyPr anchor="t" rtlCol="false" tIns="0" lIns="0" bIns="0" rIns="0">
            <a:spAutoFit/>
          </a:bodyPr>
          <a:lstStyle/>
          <a:p>
            <a:pPr algn="ctr">
              <a:lnSpc>
                <a:spcPts val="7840"/>
              </a:lnSpc>
              <a:spcBef>
                <a:spcPct val="0"/>
              </a:spcBef>
            </a:pPr>
            <a:r>
              <a:rPr lang="en-US" b="true" sz="5600">
                <a:solidFill>
                  <a:srgbClr val="000000"/>
                </a:solidFill>
                <a:latin typeface="DM Sans Bold"/>
                <a:ea typeface="DM Sans Bold"/>
                <a:cs typeface="DM Sans Bold"/>
                <a:sym typeface="DM Sans Bold"/>
              </a:rPr>
              <a:t>6.</a:t>
            </a:r>
          </a:p>
        </p:txBody>
      </p:sp>
      <p:grpSp>
        <p:nvGrpSpPr>
          <p:cNvPr name="Group 26" id="26"/>
          <p:cNvGrpSpPr/>
          <p:nvPr/>
        </p:nvGrpSpPr>
        <p:grpSpPr>
          <a:xfrm rot="0">
            <a:off x="11029974" y="7008684"/>
            <a:ext cx="5231429" cy="970533"/>
            <a:chOff x="0" y="0"/>
            <a:chExt cx="1785837" cy="331308"/>
          </a:xfrm>
        </p:grpSpPr>
        <p:sp>
          <p:nvSpPr>
            <p:cNvPr name="Freeform 27" id="27"/>
            <p:cNvSpPr/>
            <p:nvPr/>
          </p:nvSpPr>
          <p:spPr>
            <a:xfrm flipH="false" flipV="false" rot="0">
              <a:off x="0" y="0"/>
              <a:ext cx="1785838" cy="331308"/>
            </a:xfrm>
            <a:custGeom>
              <a:avLst/>
              <a:gdLst/>
              <a:ahLst/>
              <a:cxnLst/>
              <a:rect r="r" b="b" t="t" l="l"/>
              <a:pathLst>
                <a:path h="331308" w="1785838">
                  <a:moveTo>
                    <a:pt x="139109" y="0"/>
                  </a:moveTo>
                  <a:lnTo>
                    <a:pt x="1646728" y="0"/>
                  </a:lnTo>
                  <a:cubicBezTo>
                    <a:pt x="1723556" y="0"/>
                    <a:pt x="1785838" y="62281"/>
                    <a:pt x="1785838" y="139109"/>
                  </a:cubicBezTo>
                  <a:lnTo>
                    <a:pt x="1785838" y="192199"/>
                  </a:lnTo>
                  <a:cubicBezTo>
                    <a:pt x="1785838" y="229093"/>
                    <a:pt x="1771181" y="264476"/>
                    <a:pt x="1745093" y="290564"/>
                  </a:cubicBezTo>
                  <a:cubicBezTo>
                    <a:pt x="1719005" y="316652"/>
                    <a:pt x="1683622" y="331308"/>
                    <a:pt x="1646728" y="331308"/>
                  </a:cubicBezTo>
                  <a:lnTo>
                    <a:pt x="139109" y="331308"/>
                  </a:lnTo>
                  <a:cubicBezTo>
                    <a:pt x="102215" y="331308"/>
                    <a:pt x="66832" y="316652"/>
                    <a:pt x="40744" y="290564"/>
                  </a:cubicBezTo>
                  <a:cubicBezTo>
                    <a:pt x="14656" y="264476"/>
                    <a:pt x="0" y="229093"/>
                    <a:pt x="0" y="192199"/>
                  </a:cubicBezTo>
                  <a:lnTo>
                    <a:pt x="0" y="139109"/>
                  </a:lnTo>
                  <a:cubicBezTo>
                    <a:pt x="0" y="102215"/>
                    <a:pt x="14656" y="66832"/>
                    <a:pt x="40744" y="40744"/>
                  </a:cubicBezTo>
                  <a:cubicBezTo>
                    <a:pt x="66832" y="14656"/>
                    <a:pt x="102215" y="0"/>
                    <a:pt x="139109" y="0"/>
                  </a:cubicBezTo>
                  <a:close/>
                </a:path>
              </a:pathLst>
            </a:custGeom>
            <a:solidFill>
              <a:srgbClr val="8CA9AD"/>
            </a:solidFill>
            <a:ln w="47625" cap="rnd">
              <a:solidFill>
                <a:srgbClr val="100F0D"/>
              </a:solidFill>
              <a:prstDash val="solid"/>
              <a:round/>
            </a:ln>
          </p:spPr>
        </p:sp>
        <p:sp>
          <p:nvSpPr>
            <p:cNvPr name="TextBox 28" id="28"/>
            <p:cNvSpPr txBox="true"/>
            <p:nvPr/>
          </p:nvSpPr>
          <p:spPr>
            <a:xfrm>
              <a:off x="0" y="-47625"/>
              <a:ext cx="1785837" cy="378933"/>
            </a:xfrm>
            <a:prstGeom prst="rect">
              <a:avLst/>
            </a:prstGeom>
          </p:spPr>
          <p:txBody>
            <a:bodyPr anchor="ctr" rtlCol="false" tIns="50800" lIns="50800" bIns="50800" rIns="50800"/>
            <a:lstStyle/>
            <a:p>
              <a:pPr algn="ctr">
                <a:lnSpc>
                  <a:spcPts val="3499"/>
                </a:lnSpc>
              </a:pPr>
              <a:r>
                <a:rPr lang="en-US" b="true" sz="2499">
                  <a:solidFill>
                    <a:srgbClr val="FFFFFF"/>
                  </a:solidFill>
                  <a:latin typeface="DM Sans Bold"/>
                  <a:ea typeface="DM Sans Bold"/>
                  <a:cs typeface="DM Sans Bold"/>
                  <a:sym typeface="DM Sans Bold"/>
                </a:rPr>
                <a:t>KESIMPULAN</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3766851" y="2833961"/>
            <a:ext cx="11015697" cy="5613400"/>
          </a:xfrm>
          <a:prstGeom prst="rect">
            <a:avLst/>
          </a:prstGeom>
        </p:spPr>
        <p:txBody>
          <a:bodyPr anchor="t" rtlCol="false" tIns="0" lIns="0" bIns="0" rIns="0">
            <a:spAutoFit/>
          </a:bodyPr>
          <a:lstStyle/>
          <a:p>
            <a:pPr algn="ctr">
              <a:lnSpc>
                <a:spcPts val="5599"/>
              </a:lnSpc>
            </a:pPr>
            <a:r>
              <a:rPr lang="en-US" sz="3999">
                <a:solidFill>
                  <a:srgbClr val="000000"/>
                </a:solidFill>
                <a:latin typeface="DM Sans"/>
                <a:ea typeface="DM Sans"/>
                <a:cs typeface="DM Sans"/>
                <a:sym typeface="DM Sans"/>
              </a:rPr>
              <a:t>Penyebaran berita hoaks di Indonesia semakin marak dengan meningkatnya penggunaan internet dan media sosial. Berita palsu memengaruhi opini publik dan menimbulkan dampak negatif di berbagai aspek kehidupan. Oleh karena itu, diperlukan solusi efektif untuk mendeteksi dan menangkal penyebaran berita hoaks secara otomatis.</a:t>
            </a:r>
          </a:p>
        </p:txBody>
      </p:sp>
      <p:sp>
        <p:nvSpPr>
          <p:cNvPr name="Freeform 3" id="3"/>
          <p:cNvSpPr/>
          <p:nvPr/>
        </p:nvSpPr>
        <p:spPr>
          <a:xfrm flipH="false" flipV="false" rot="654183">
            <a:off x="15050960" y="1279102"/>
            <a:ext cx="1609772" cy="1609772"/>
          </a:xfrm>
          <a:custGeom>
            <a:avLst/>
            <a:gdLst/>
            <a:ahLst/>
            <a:cxnLst/>
            <a:rect r="r" b="b" t="t" l="l"/>
            <a:pathLst>
              <a:path h="1609772" w="1609772">
                <a:moveTo>
                  <a:pt x="0" y="0"/>
                </a:moveTo>
                <a:lnTo>
                  <a:pt x="1609773" y="0"/>
                </a:lnTo>
                <a:lnTo>
                  <a:pt x="1609773" y="1609772"/>
                </a:lnTo>
                <a:lnTo>
                  <a:pt x="0" y="16097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043615">
            <a:off x="1930596" y="4250858"/>
            <a:ext cx="1458726" cy="1874531"/>
          </a:xfrm>
          <a:custGeom>
            <a:avLst/>
            <a:gdLst/>
            <a:ahLst/>
            <a:cxnLst/>
            <a:rect r="r" b="b" t="t" l="l"/>
            <a:pathLst>
              <a:path h="1874531" w="1458726">
                <a:moveTo>
                  <a:pt x="0" y="0"/>
                </a:moveTo>
                <a:lnTo>
                  <a:pt x="1458726" y="0"/>
                </a:lnTo>
                <a:lnTo>
                  <a:pt x="1458726" y="1874530"/>
                </a:lnTo>
                <a:lnTo>
                  <a:pt x="0" y="18745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27550">
            <a:off x="16294074" y="4279194"/>
            <a:ext cx="678941" cy="657956"/>
          </a:xfrm>
          <a:custGeom>
            <a:avLst/>
            <a:gdLst/>
            <a:ahLst/>
            <a:cxnLst/>
            <a:rect r="r" b="b" t="t" l="l"/>
            <a:pathLst>
              <a:path h="657956" w="678941">
                <a:moveTo>
                  <a:pt x="0" y="0"/>
                </a:moveTo>
                <a:lnTo>
                  <a:pt x="678941" y="0"/>
                </a:lnTo>
                <a:lnTo>
                  <a:pt x="678941" y="657956"/>
                </a:lnTo>
                <a:lnTo>
                  <a:pt x="0" y="6579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758650" y="1305405"/>
            <a:ext cx="877501" cy="778583"/>
          </a:xfrm>
          <a:custGeom>
            <a:avLst/>
            <a:gdLst/>
            <a:ahLst/>
            <a:cxnLst/>
            <a:rect r="r" b="b" t="t" l="l"/>
            <a:pathLst>
              <a:path h="778583" w="877501">
                <a:moveTo>
                  <a:pt x="0" y="0"/>
                </a:moveTo>
                <a:lnTo>
                  <a:pt x="877501" y="0"/>
                </a:lnTo>
                <a:lnTo>
                  <a:pt x="877501" y="778583"/>
                </a:lnTo>
                <a:lnTo>
                  <a:pt x="0" y="7785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7" id="7"/>
          <p:cNvGrpSpPr/>
          <p:nvPr/>
        </p:nvGrpSpPr>
        <p:grpSpPr>
          <a:xfrm rot="0">
            <a:off x="5673754" y="864197"/>
            <a:ext cx="6940492" cy="1238886"/>
            <a:chOff x="0" y="0"/>
            <a:chExt cx="2234264" cy="398819"/>
          </a:xfrm>
        </p:grpSpPr>
        <p:sp>
          <p:nvSpPr>
            <p:cNvPr name="Freeform 8" id="8"/>
            <p:cNvSpPr/>
            <p:nvPr/>
          </p:nvSpPr>
          <p:spPr>
            <a:xfrm flipH="false" flipV="false" rot="0">
              <a:off x="0" y="0"/>
              <a:ext cx="2234264" cy="398819"/>
            </a:xfrm>
            <a:custGeom>
              <a:avLst/>
              <a:gdLst/>
              <a:ahLst/>
              <a:cxnLst/>
              <a:rect r="r" b="b" t="t" l="l"/>
              <a:pathLst>
                <a:path h="398819" w="2234264">
                  <a:moveTo>
                    <a:pt x="104854" y="0"/>
                  </a:moveTo>
                  <a:lnTo>
                    <a:pt x="2129410" y="0"/>
                  </a:lnTo>
                  <a:cubicBezTo>
                    <a:pt x="2187319" y="0"/>
                    <a:pt x="2234264" y="46945"/>
                    <a:pt x="2234264" y="104854"/>
                  </a:cubicBezTo>
                  <a:lnTo>
                    <a:pt x="2234264" y="293965"/>
                  </a:lnTo>
                  <a:cubicBezTo>
                    <a:pt x="2234264" y="351874"/>
                    <a:pt x="2187319" y="398819"/>
                    <a:pt x="2129410" y="398819"/>
                  </a:cubicBezTo>
                  <a:lnTo>
                    <a:pt x="104854" y="398819"/>
                  </a:lnTo>
                  <a:cubicBezTo>
                    <a:pt x="46945" y="398819"/>
                    <a:pt x="0" y="351874"/>
                    <a:pt x="0" y="293965"/>
                  </a:cubicBezTo>
                  <a:lnTo>
                    <a:pt x="0" y="104854"/>
                  </a:lnTo>
                  <a:cubicBezTo>
                    <a:pt x="0" y="46945"/>
                    <a:pt x="46945" y="0"/>
                    <a:pt x="104854" y="0"/>
                  </a:cubicBezTo>
                  <a:close/>
                </a:path>
              </a:pathLst>
            </a:custGeom>
            <a:solidFill>
              <a:srgbClr val="000000">
                <a:alpha val="0"/>
              </a:srgbClr>
            </a:solidFill>
            <a:ln w="47625" cap="rnd">
              <a:solidFill>
                <a:srgbClr val="3AB85C"/>
              </a:solidFill>
              <a:prstDash val="solid"/>
              <a:round/>
            </a:ln>
          </p:spPr>
        </p:sp>
        <p:sp>
          <p:nvSpPr>
            <p:cNvPr name="TextBox 9" id="9"/>
            <p:cNvSpPr txBox="true"/>
            <p:nvPr/>
          </p:nvSpPr>
          <p:spPr>
            <a:xfrm>
              <a:off x="0" y="-104775"/>
              <a:ext cx="2234264" cy="503594"/>
            </a:xfrm>
            <a:prstGeom prst="rect">
              <a:avLst/>
            </a:prstGeom>
          </p:spPr>
          <p:txBody>
            <a:bodyPr anchor="ctr" rtlCol="false" tIns="50800" lIns="50800" bIns="50800" rIns="50800"/>
            <a:lstStyle/>
            <a:p>
              <a:pPr algn="ctr">
                <a:lnSpc>
                  <a:spcPts val="7840"/>
                </a:lnSpc>
              </a:pPr>
              <a:r>
                <a:rPr lang="en-US" sz="5600" b="true">
                  <a:solidFill>
                    <a:srgbClr val="3AB85C"/>
                  </a:solidFill>
                  <a:latin typeface="DM Sans Bold"/>
                  <a:ea typeface="DM Sans Bold"/>
                  <a:cs typeface="DM Sans Bold"/>
                  <a:sym typeface="DM Sans Bold"/>
                </a:rPr>
                <a:t>Latar Belakang</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229302" y="2017313"/>
            <a:ext cx="10090794" cy="7098306"/>
          </a:xfrm>
          <a:prstGeom prst="rect">
            <a:avLst/>
          </a:prstGeom>
        </p:spPr>
        <p:txBody>
          <a:bodyPr anchor="t" rtlCol="false" tIns="0" lIns="0" bIns="0" rIns="0">
            <a:spAutoFit/>
          </a:bodyPr>
          <a:lstStyle/>
          <a:p>
            <a:pPr algn="ctr">
              <a:lnSpc>
                <a:spcPts val="5129"/>
              </a:lnSpc>
            </a:pPr>
            <a:r>
              <a:rPr lang="en-US" sz="3664">
                <a:solidFill>
                  <a:srgbClr val="000000"/>
                </a:solidFill>
                <a:latin typeface="DM Sans"/>
                <a:ea typeface="DM Sans"/>
                <a:cs typeface="DM Sans"/>
                <a:sym typeface="DM Sans"/>
              </a:rPr>
              <a:t>Proyek ini bertujuan untuk mengembangkan model klasifikasi berbasis data mining yang mampu membedakan antara berita hoaks dan berita valid. Dengan adanya model ini, diharapkan dapat mendukung literasi digital masyarakat melalui alat bantu verifikasi informasi yang cepat dan akurat. Selain itu, proyek ini juga berkontribusi dalam menciptakan penyebaran informasi yang lebih sehat, terpercaya, dan bebas dari penyebaran berita palsu.</a:t>
            </a:r>
          </a:p>
        </p:txBody>
      </p:sp>
      <p:sp>
        <p:nvSpPr>
          <p:cNvPr name="Freeform 3" id="3"/>
          <p:cNvSpPr/>
          <p:nvPr/>
        </p:nvSpPr>
        <p:spPr>
          <a:xfrm flipH="false" flipV="false" rot="654183">
            <a:off x="15050960" y="1279102"/>
            <a:ext cx="1609772" cy="1609772"/>
          </a:xfrm>
          <a:custGeom>
            <a:avLst/>
            <a:gdLst/>
            <a:ahLst/>
            <a:cxnLst/>
            <a:rect r="r" b="b" t="t" l="l"/>
            <a:pathLst>
              <a:path h="1609772" w="1609772">
                <a:moveTo>
                  <a:pt x="0" y="0"/>
                </a:moveTo>
                <a:lnTo>
                  <a:pt x="1609773" y="0"/>
                </a:lnTo>
                <a:lnTo>
                  <a:pt x="1609773" y="1609772"/>
                </a:lnTo>
                <a:lnTo>
                  <a:pt x="0" y="16097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043615">
            <a:off x="1930596" y="4250858"/>
            <a:ext cx="1458726" cy="1874531"/>
          </a:xfrm>
          <a:custGeom>
            <a:avLst/>
            <a:gdLst/>
            <a:ahLst/>
            <a:cxnLst/>
            <a:rect r="r" b="b" t="t" l="l"/>
            <a:pathLst>
              <a:path h="1874531" w="1458726">
                <a:moveTo>
                  <a:pt x="0" y="0"/>
                </a:moveTo>
                <a:lnTo>
                  <a:pt x="1458726" y="0"/>
                </a:lnTo>
                <a:lnTo>
                  <a:pt x="1458726" y="1874530"/>
                </a:lnTo>
                <a:lnTo>
                  <a:pt x="0" y="18745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27550">
            <a:off x="16294074" y="4279194"/>
            <a:ext cx="678941" cy="657956"/>
          </a:xfrm>
          <a:custGeom>
            <a:avLst/>
            <a:gdLst/>
            <a:ahLst/>
            <a:cxnLst/>
            <a:rect r="r" b="b" t="t" l="l"/>
            <a:pathLst>
              <a:path h="657956" w="678941">
                <a:moveTo>
                  <a:pt x="0" y="0"/>
                </a:moveTo>
                <a:lnTo>
                  <a:pt x="678941" y="0"/>
                </a:lnTo>
                <a:lnTo>
                  <a:pt x="678941" y="657956"/>
                </a:lnTo>
                <a:lnTo>
                  <a:pt x="0" y="6579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2758650" y="1305405"/>
            <a:ext cx="877501" cy="778583"/>
          </a:xfrm>
          <a:custGeom>
            <a:avLst/>
            <a:gdLst/>
            <a:ahLst/>
            <a:cxnLst/>
            <a:rect r="r" b="b" t="t" l="l"/>
            <a:pathLst>
              <a:path h="778583" w="877501">
                <a:moveTo>
                  <a:pt x="0" y="0"/>
                </a:moveTo>
                <a:lnTo>
                  <a:pt x="877501" y="0"/>
                </a:lnTo>
                <a:lnTo>
                  <a:pt x="877501" y="778583"/>
                </a:lnTo>
                <a:lnTo>
                  <a:pt x="0" y="7785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7" id="7"/>
          <p:cNvGrpSpPr/>
          <p:nvPr/>
        </p:nvGrpSpPr>
        <p:grpSpPr>
          <a:xfrm rot="0">
            <a:off x="5673754" y="455810"/>
            <a:ext cx="6940492" cy="1238886"/>
            <a:chOff x="0" y="0"/>
            <a:chExt cx="2234264" cy="398819"/>
          </a:xfrm>
        </p:grpSpPr>
        <p:sp>
          <p:nvSpPr>
            <p:cNvPr name="Freeform 8" id="8"/>
            <p:cNvSpPr/>
            <p:nvPr/>
          </p:nvSpPr>
          <p:spPr>
            <a:xfrm flipH="false" flipV="false" rot="0">
              <a:off x="0" y="0"/>
              <a:ext cx="2234264" cy="398819"/>
            </a:xfrm>
            <a:custGeom>
              <a:avLst/>
              <a:gdLst/>
              <a:ahLst/>
              <a:cxnLst/>
              <a:rect r="r" b="b" t="t" l="l"/>
              <a:pathLst>
                <a:path h="398819" w="2234264">
                  <a:moveTo>
                    <a:pt x="104854" y="0"/>
                  </a:moveTo>
                  <a:lnTo>
                    <a:pt x="2129410" y="0"/>
                  </a:lnTo>
                  <a:cubicBezTo>
                    <a:pt x="2187319" y="0"/>
                    <a:pt x="2234264" y="46945"/>
                    <a:pt x="2234264" y="104854"/>
                  </a:cubicBezTo>
                  <a:lnTo>
                    <a:pt x="2234264" y="293965"/>
                  </a:lnTo>
                  <a:cubicBezTo>
                    <a:pt x="2234264" y="351874"/>
                    <a:pt x="2187319" y="398819"/>
                    <a:pt x="2129410" y="398819"/>
                  </a:cubicBezTo>
                  <a:lnTo>
                    <a:pt x="104854" y="398819"/>
                  </a:lnTo>
                  <a:cubicBezTo>
                    <a:pt x="46945" y="398819"/>
                    <a:pt x="0" y="351874"/>
                    <a:pt x="0" y="293965"/>
                  </a:cubicBezTo>
                  <a:lnTo>
                    <a:pt x="0" y="104854"/>
                  </a:lnTo>
                  <a:cubicBezTo>
                    <a:pt x="0" y="46945"/>
                    <a:pt x="46945" y="0"/>
                    <a:pt x="104854" y="0"/>
                  </a:cubicBezTo>
                  <a:close/>
                </a:path>
              </a:pathLst>
            </a:custGeom>
            <a:solidFill>
              <a:srgbClr val="000000">
                <a:alpha val="0"/>
              </a:srgbClr>
            </a:solidFill>
            <a:ln w="47625" cap="rnd">
              <a:solidFill>
                <a:srgbClr val="3AB85C"/>
              </a:solidFill>
              <a:prstDash val="solid"/>
              <a:round/>
            </a:ln>
          </p:spPr>
        </p:sp>
        <p:sp>
          <p:nvSpPr>
            <p:cNvPr name="TextBox 9" id="9"/>
            <p:cNvSpPr txBox="true"/>
            <p:nvPr/>
          </p:nvSpPr>
          <p:spPr>
            <a:xfrm>
              <a:off x="0" y="-104775"/>
              <a:ext cx="2234264" cy="503594"/>
            </a:xfrm>
            <a:prstGeom prst="rect">
              <a:avLst/>
            </a:prstGeom>
          </p:spPr>
          <p:txBody>
            <a:bodyPr anchor="ctr" rtlCol="false" tIns="50800" lIns="50800" bIns="50800" rIns="50800"/>
            <a:lstStyle/>
            <a:p>
              <a:pPr algn="ctr">
                <a:lnSpc>
                  <a:spcPts val="7840"/>
                </a:lnSpc>
              </a:pPr>
              <a:r>
                <a:rPr lang="en-US" sz="5600" b="true">
                  <a:solidFill>
                    <a:srgbClr val="3AB85C"/>
                  </a:solidFill>
                  <a:latin typeface="DM Sans Bold"/>
                  <a:ea typeface="DM Sans Bold"/>
                  <a:cs typeface="DM Sans Bold"/>
                  <a:sym typeface="DM Sans Bold"/>
                </a:rPr>
                <a:t>Tujuan</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654183">
            <a:off x="15050960" y="1279102"/>
            <a:ext cx="1609772" cy="1609772"/>
          </a:xfrm>
          <a:custGeom>
            <a:avLst/>
            <a:gdLst/>
            <a:ahLst/>
            <a:cxnLst/>
            <a:rect r="r" b="b" t="t" l="l"/>
            <a:pathLst>
              <a:path h="1609772" w="1609772">
                <a:moveTo>
                  <a:pt x="0" y="0"/>
                </a:moveTo>
                <a:lnTo>
                  <a:pt x="1609773" y="0"/>
                </a:lnTo>
                <a:lnTo>
                  <a:pt x="1609773" y="1609772"/>
                </a:lnTo>
                <a:lnTo>
                  <a:pt x="0" y="16097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43615">
            <a:off x="584194" y="976883"/>
            <a:ext cx="1458726" cy="1874531"/>
          </a:xfrm>
          <a:custGeom>
            <a:avLst/>
            <a:gdLst/>
            <a:ahLst/>
            <a:cxnLst/>
            <a:rect r="r" b="b" t="t" l="l"/>
            <a:pathLst>
              <a:path h="1874531" w="1458726">
                <a:moveTo>
                  <a:pt x="0" y="0"/>
                </a:moveTo>
                <a:lnTo>
                  <a:pt x="1458726" y="0"/>
                </a:lnTo>
                <a:lnTo>
                  <a:pt x="1458726" y="1874530"/>
                </a:lnTo>
                <a:lnTo>
                  <a:pt x="0" y="18745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027550">
            <a:off x="17126120" y="2885251"/>
            <a:ext cx="678941" cy="657956"/>
          </a:xfrm>
          <a:custGeom>
            <a:avLst/>
            <a:gdLst/>
            <a:ahLst/>
            <a:cxnLst/>
            <a:rect r="r" b="b" t="t" l="l"/>
            <a:pathLst>
              <a:path h="657956" w="678941">
                <a:moveTo>
                  <a:pt x="0" y="0"/>
                </a:moveTo>
                <a:lnTo>
                  <a:pt x="678941" y="0"/>
                </a:lnTo>
                <a:lnTo>
                  <a:pt x="678941" y="657956"/>
                </a:lnTo>
                <a:lnTo>
                  <a:pt x="0" y="6579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758650" y="1305405"/>
            <a:ext cx="877501" cy="778583"/>
          </a:xfrm>
          <a:custGeom>
            <a:avLst/>
            <a:gdLst/>
            <a:ahLst/>
            <a:cxnLst/>
            <a:rect r="r" b="b" t="t" l="l"/>
            <a:pathLst>
              <a:path h="778583" w="877501">
                <a:moveTo>
                  <a:pt x="0" y="0"/>
                </a:moveTo>
                <a:lnTo>
                  <a:pt x="877501" y="0"/>
                </a:lnTo>
                <a:lnTo>
                  <a:pt x="877501" y="778583"/>
                </a:lnTo>
                <a:lnTo>
                  <a:pt x="0" y="7785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6" id="6"/>
          <p:cNvGrpSpPr/>
          <p:nvPr/>
        </p:nvGrpSpPr>
        <p:grpSpPr>
          <a:xfrm rot="0">
            <a:off x="5673754" y="455810"/>
            <a:ext cx="6940492" cy="1238886"/>
            <a:chOff x="0" y="0"/>
            <a:chExt cx="2234264" cy="398819"/>
          </a:xfrm>
        </p:grpSpPr>
        <p:sp>
          <p:nvSpPr>
            <p:cNvPr name="Freeform 7" id="7"/>
            <p:cNvSpPr/>
            <p:nvPr/>
          </p:nvSpPr>
          <p:spPr>
            <a:xfrm flipH="false" flipV="false" rot="0">
              <a:off x="0" y="0"/>
              <a:ext cx="2234264" cy="398819"/>
            </a:xfrm>
            <a:custGeom>
              <a:avLst/>
              <a:gdLst/>
              <a:ahLst/>
              <a:cxnLst/>
              <a:rect r="r" b="b" t="t" l="l"/>
              <a:pathLst>
                <a:path h="398819" w="2234264">
                  <a:moveTo>
                    <a:pt x="104854" y="0"/>
                  </a:moveTo>
                  <a:lnTo>
                    <a:pt x="2129410" y="0"/>
                  </a:lnTo>
                  <a:cubicBezTo>
                    <a:pt x="2187319" y="0"/>
                    <a:pt x="2234264" y="46945"/>
                    <a:pt x="2234264" y="104854"/>
                  </a:cubicBezTo>
                  <a:lnTo>
                    <a:pt x="2234264" y="293965"/>
                  </a:lnTo>
                  <a:cubicBezTo>
                    <a:pt x="2234264" y="351874"/>
                    <a:pt x="2187319" y="398819"/>
                    <a:pt x="2129410" y="398819"/>
                  </a:cubicBezTo>
                  <a:lnTo>
                    <a:pt x="104854" y="398819"/>
                  </a:lnTo>
                  <a:cubicBezTo>
                    <a:pt x="46945" y="398819"/>
                    <a:pt x="0" y="351874"/>
                    <a:pt x="0" y="293965"/>
                  </a:cubicBezTo>
                  <a:lnTo>
                    <a:pt x="0" y="104854"/>
                  </a:lnTo>
                  <a:cubicBezTo>
                    <a:pt x="0" y="46945"/>
                    <a:pt x="46945" y="0"/>
                    <a:pt x="104854" y="0"/>
                  </a:cubicBezTo>
                  <a:close/>
                </a:path>
              </a:pathLst>
            </a:custGeom>
            <a:solidFill>
              <a:srgbClr val="000000">
                <a:alpha val="0"/>
              </a:srgbClr>
            </a:solidFill>
            <a:ln w="47625" cap="rnd">
              <a:solidFill>
                <a:srgbClr val="FFB001"/>
              </a:solidFill>
              <a:prstDash val="solid"/>
              <a:round/>
            </a:ln>
          </p:spPr>
        </p:sp>
        <p:sp>
          <p:nvSpPr>
            <p:cNvPr name="TextBox 8" id="8"/>
            <p:cNvSpPr txBox="true"/>
            <p:nvPr/>
          </p:nvSpPr>
          <p:spPr>
            <a:xfrm>
              <a:off x="0" y="-104775"/>
              <a:ext cx="2234264" cy="503594"/>
            </a:xfrm>
            <a:prstGeom prst="rect">
              <a:avLst/>
            </a:prstGeom>
          </p:spPr>
          <p:txBody>
            <a:bodyPr anchor="ctr" rtlCol="false" tIns="50800" lIns="50800" bIns="50800" rIns="50800"/>
            <a:lstStyle/>
            <a:p>
              <a:pPr algn="ctr">
                <a:lnSpc>
                  <a:spcPts val="7840"/>
                </a:lnSpc>
              </a:pPr>
              <a:r>
                <a:rPr lang="en-US" sz="5600" b="true">
                  <a:solidFill>
                    <a:srgbClr val="FFD72C"/>
                  </a:solidFill>
                  <a:latin typeface="DM Sans Bold"/>
                  <a:ea typeface="DM Sans Bold"/>
                  <a:cs typeface="DM Sans Bold"/>
                  <a:sym typeface="DM Sans Bold"/>
                </a:rPr>
                <a:t>Data</a:t>
              </a:r>
            </a:p>
          </p:txBody>
        </p:sp>
      </p:grpSp>
      <p:sp>
        <p:nvSpPr>
          <p:cNvPr name="Freeform 9" id="9"/>
          <p:cNvSpPr/>
          <p:nvPr/>
        </p:nvSpPr>
        <p:spPr>
          <a:xfrm flipH="false" flipV="false" rot="0">
            <a:off x="3261262" y="2639414"/>
            <a:ext cx="11765477" cy="7118114"/>
          </a:xfrm>
          <a:custGeom>
            <a:avLst/>
            <a:gdLst/>
            <a:ahLst/>
            <a:cxnLst/>
            <a:rect r="r" b="b" t="t" l="l"/>
            <a:pathLst>
              <a:path h="7118114" w="11765477">
                <a:moveTo>
                  <a:pt x="0" y="0"/>
                </a:moveTo>
                <a:lnTo>
                  <a:pt x="11765476" y="0"/>
                </a:lnTo>
                <a:lnTo>
                  <a:pt x="11765476" y="7118114"/>
                </a:lnTo>
                <a:lnTo>
                  <a:pt x="0" y="7118114"/>
                </a:lnTo>
                <a:lnTo>
                  <a:pt x="0" y="0"/>
                </a:lnTo>
                <a:close/>
              </a:path>
            </a:pathLst>
          </a:custGeom>
          <a:blipFill>
            <a:blip r:embed="rId10"/>
            <a:stretch>
              <a:fillRect l="0" t="0" r="0" b="0"/>
            </a:stretch>
          </a:blipFill>
        </p:spPr>
      </p:sp>
      <p:sp>
        <p:nvSpPr>
          <p:cNvPr name="TextBox 10" id="10"/>
          <p:cNvSpPr txBox="true"/>
          <p:nvPr/>
        </p:nvSpPr>
        <p:spPr>
          <a:xfrm rot="0">
            <a:off x="4098603" y="2018109"/>
            <a:ext cx="10090794" cy="621306"/>
          </a:xfrm>
          <a:prstGeom prst="rect">
            <a:avLst/>
          </a:prstGeom>
        </p:spPr>
        <p:txBody>
          <a:bodyPr anchor="t" rtlCol="false" tIns="0" lIns="0" bIns="0" rIns="0">
            <a:spAutoFit/>
          </a:bodyPr>
          <a:lstStyle/>
          <a:p>
            <a:pPr algn="ctr">
              <a:lnSpc>
                <a:spcPts val="5129"/>
              </a:lnSpc>
            </a:pPr>
            <a:r>
              <a:rPr lang="en-US" sz="3664">
                <a:solidFill>
                  <a:srgbClr val="000000"/>
                </a:solidFill>
                <a:latin typeface="DM Sans"/>
                <a:ea typeface="DM Sans"/>
                <a:cs typeface="DM Sans"/>
                <a:sym typeface="DM Sans"/>
              </a:rPr>
              <a:t>Indonesian_News_Dataset</a:t>
            </a:r>
          </a:p>
        </p:txBody>
      </p:sp>
      <p:sp>
        <p:nvSpPr>
          <p:cNvPr name="TextBox 11" id="11"/>
          <p:cNvSpPr txBox="true"/>
          <p:nvPr/>
        </p:nvSpPr>
        <p:spPr>
          <a:xfrm rot="0">
            <a:off x="4235875" y="9665694"/>
            <a:ext cx="10090794" cy="621306"/>
          </a:xfrm>
          <a:prstGeom prst="rect">
            <a:avLst/>
          </a:prstGeom>
        </p:spPr>
        <p:txBody>
          <a:bodyPr anchor="t" rtlCol="false" tIns="0" lIns="0" bIns="0" rIns="0">
            <a:spAutoFit/>
          </a:bodyPr>
          <a:lstStyle/>
          <a:p>
            <a:pPr algn="ctr">
              <a:lnSpc>
                <a:spcPts val="5129"/>
              </a:lnSpc>
            </a:pPr>
            <a:r>
              <a:rPr lang="en-US" sz="3664">
                <a:solidFill>
                  <a:srgbClr val="000000"/>
                </a:solidFill>
                <a:latin typeface="DM Sans"/>
                <a:ea typeface="DM Sans"/>
                <a:cs typeface="DM Sans"/>
                <a:sym typeface="DM Sans"/>
              </a:rPr>
              <a:t>9.449 Data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654183">
            <a:off x="15050960" y="1279102"/>
            <a:ext cx="1609772" cy="1609772"/>
          </a:xfrm>
          <a:custGeom>
            <a:avLst/>
            <a:gdLst/>
            <a:ahLst/>
            <a:cxnLst/>
            <a:rect r="r" b="b" t="t" l="l"/>
            <a:pathLst>
              <a:path h="1609772" w="1609772">
                <a:moveTo>
                  <a:pt x="0" y="0"/>
                </a:moveTo>
                <a:lnTo>
                  <a:pt x="1609773" y="0"/>
                </a:lnTo>
                <a:lnTo>
                  <a:pt x="1609773" y="1609772"/>
                </a:lnTo>
                <a:lnTo>
                  <a:pt x="0" y="16097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43615">
            <a:off x="584194" y="976883"/>
            <a:ext cx="1458726" cy="1874531"/>
          </a:xfrm>
          <a:custGeom>
            <a:avLst/>
            <a:gdLst/>
            <a:ahLst/>
            <a:cxnLst/>
            <a:rect r="r" b="b" t="t" l="l"/>
            <a:pathLst>
              <a:path h="1874531" w="1458726">
                <a:moveTo>
                  <a:pt x="0" y="0"/>
                </a:moveTo>
                <a:lnTo>
                  <a:pt x="1458726" y="0"/>
                </a:lnTo>
                <a:lnTo>
                  <a:pt x="1458726" y="1874530"/>
                </a:lnTo>
                <a:lnTo>
                  <a:pt x="0" y="18745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1027550">
            <a:off x="17126120" y="2885251"/>
            <a:ext cx="678941" cy="657956"/>
          </a:xfrm>
          <a:custGeom>
            <a:avLst/>
            <a:gdLst/>
            <a:ahLst/>
            <a:cxnLst/>
            <a:rect r="r" b="b" t="t" l="l"/>
            <a:pathLst>
              <a:path h="657956" w="678941">
                <a:moveTo>
                  <a:pt x="0" y="0"/>
                </a:moveTo>
                <a:lnTo>
                  <a:pt x="678941" y="0"/>
                </a:lnTo>
                <a:lnTo>
                  <a:pt x="678941" y="657956"/>
                </a:lnTo>
                <a:lnTo>
                  <a:pt x="0" y="65795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2758650" y="1305405"/>
            <a:ext cx="877501" cy="778583"/>
          </a:xfrm>
          <a:custGeom>
            <a:avLst/>
            <a:gdLst/>
            <a:ahLst/>
            <a:cxnLst/>
            <a:rect r="r" b="b" t="t" l="l"/>
            <a:pathLst>
              <a:path h="778583" w="877501">
                <a:moveTo>
                  <a:pt x="0" y="0"/>
                </a:moveTo>
                <a:lnTo>
                  <a:pt x="877501" y="0"/>
                </a:lnTo>
                <a:lnTo>
                  <a:pt x="877501" y="778583"/>
                </a:lnTo>
                <a:lnTo>
                  <a:pt x="0" y="7785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6" id="6"/>
          <p:cNvGrpSpPr/>
          <p:nvPr/>
        </p:nvGrpSpPr>
        <p:grpSpPr>
          <a:xfrm rot="0">
            <a:off x="5673754" y="455810"/>
            <a:ext cx="6940492" cy="1238886"/>
            <a:chOff x="0" y="0"/>
            <a:chExt cx="2234264" cy="398819"/>
          </a:xfrm>
        </p:grpSpPr>
        <p:sp>
          <p:nvSpPr>
            <p:cNvPr name="Freeform 7" id="7"/>
            <p:cNvSpPr/>
            <p:nvPr/>
          </p:nvSpPr>
          <p:spPr>
            <a:xfrm flipH="false" flipV="false" rot="0">
              <a:off x="0" y="0"/>
              <a:ext cx="2234264" cy="398819"/>
            </a:xfrm>
            <a:custGeom>
              <a:avLst/>
              <a:gdLst/>
              <a:ahLst/>
              <a:cxnLst/>
              <a:rect r="r" b="b" t="t" l="l"/>
              <a:pathLst>
                <a:path h="398819" w="2234264">
                  <a:moveTo>
                    <a:pt x="104854" y="0"/>
                  </a:moveTo>
                  <a:lnTo>
                    <a:pt x="2129410" y="0"/>
                  </a:lnTo>
                  <a:cubicBezTo>
                    <a:pt x="2187319" y="0"/>
                    <a:pt x="2234264" y="46945"/>
                    <a:pt x="2234264" y="104854"/>
                  </a:cubicBezTo>
                  <a:lnTo>
                    <a:pt x="2234264" y="293965"/>
                  </a:lnTo>
                  <a:cubicBezTo>
                    <a:pt x="2234264" y="351874"/>
                    <a:pt x="2187319" y="398819"/>
                    <a:pt x="2129410" y="398819"/>
                  </a:cubicBezTo>
                  <a:lnTo>
                    <a:pt x="104854" y="398819"/>
                  </a:lnTo>
                  <a:cubicBezTo>
                    <a:pt x="46945" y="398819"/>
                    <a:pt x="0" y="351874"/>
                    <a:pt x="0" y="293965"/>
                  </a:cubicBezTo>
                  <a:lnTo>
                    <a:pt x="0" y="104854"/>
                  </a:lnTo>
                  <a:cubicBezTo>
                    <a:pt x="0" y="46945"/>
                    <a:pt x="46945" y="0"/>
                    <a:pt x="104854" y="0"/>
                  </a:cubicBezTo>
                  <a:close/>
                </a:path>
              </a:pathLst>
            </a:custGeom>
            <a:solidFill>
              <a:srgbClr val="000000">
                <a:alpha val="0"/>
              </a:srgbClr>
            </a:solidFill>
            <a:ln w="47625" cap="rnd">
              <a:solidFill>
                <a:srgbClr val="FFB001"/>
              </a:solidFill>
              <a:prstDash val="solid"/>
              <a:round/>
            </a:ln>
          </p:spPr>
        </p:sp>
        <p:sp>
          <p:nvSpPr>
            <p:cNvPr name="TextBox 8" id="8"/>
            <p:cNvSpPr txBox="true"/>
            <p:nvPr/>
          </p:nvSpPr>
          <p:spPr>
            <a:xfrm>
              <a:off x="0" y="-104775"/>
              <a:ext cx="2234264" cy="503594"/>
            </a:xfrm>
            <a:prstGeom prst="rect">
              <a:avLst/>
            </a:prstGeom>
          </p:spPr>
          <p:txBody>
            <a:bodyPr anchor="ctr" rtlCol="false" tIns="50800" lIns="50800" bIns="50800" rIns="50800"/>
            <a:lstStyle/>
            <a:p>
              <a:pPr algn="ctr">
                <a:lnSpc>
                  <a:spcPts val="7840"/>
                </a:lnSpc>
              </a:pPr>
              <a:r>
                <a:rPr lang="en-US" sz="5600" b="true">
                  <a:solidFill>
                    <a:srgbClr val="FFD72C"/>
                  </a:solidFill>
                  <a:latin typeface="DM Sans Bold"/>
                  <a:ea typeface="DM Sans Bold"/>
                  <a:cs typeface="DM Sans Bold"/>
                  <a:sym typeface="DM Sans Bold"/>
                </a:rPr>
                <a:t>Data</a:t>
              </a:r>
            </a:p>
          </p:txBody>
        </p:sp>
      </p:grpSp>
      <p:sp>
        <p:nvSpPr>
          <p:cNvPr name="Freeform 9" id="9"/>
          <p:cNvSpPr/>
          <p:nvPr/>
        </p:nvSpPr>
        <p:spPr>
          <a:xfrm flipH="false" flipV="false" rot="0">
            <a:off x="3251985" y="3628585"/>
            <a:ext cx="11784030" cy="2725057"/>
          </a:xfrm>
          <a:custGeom>
            <a:avLst/>
            <a:gdLst/>
            <a:ahLst/>
            <a:cxnLst/>
            <a:rect r="r" b="b" t="t" l="l"/>
            <a:pathLst>
              <a:path h="2725057" w="11784030">
                <a:moveTo>
                  <a:pt x="0" y="0"/>
                </a:moveTo>
                <a:lnTo>
                  <a:pt x="11784030" y="0"/>
                </a:lnTo>
                <a:lnTo>
                  <a:pt x="11784030" y="2725057"/>
                </a:lnTo>
                <a:lnTo>
                  <a:pt x="0" y="2725057"/>
                </a:lnTo>
                <a:lnTo>
                  <a:pt x="0" y="0"/>
                </a:lnTo>
                <a:close/>
              </a:path>
            </a:pathLst>
          </a:custGeom>
          <a:blipFill>
            <a:blip r:embed="rId10"/>
            <a:stretch>
              <a:fillRect l="0" t="0" r="0" b="0"/>
            </a:stretch>
          </a:blipFill>
        </p:spPr>
      </p:sp>
      <p:sp>
        <p:nvSpPr>
          <p:cNvPr name="TextBox 10" id="10"/>
          <p:cNvSpPr txBox="true"/>
          <p:nvPr/>
        </p:nvSpPr>
        <p:spPr>
          <a:xfrm rot="0">
            <a:off x="3251985" y="7127834"/>
            <a:ext cx="6469211" cy="621306"/>
          </a:xfrm>
          <a:prstGeom prst="rect">
            <a:avLst/>
          </a:prstGeom>
        </p:spPr>
        <p:txBody>
          <a:bodyPr anchor="t" rtlCol="false" tIns="0" lIns="0" bIns="0" rIns="0">
            <a:spAutoFit/>
          </a:bodyPr>
          <a:lstStyle/>
          <a:p>
            <a:pPr algn="ctr">
              <a:lnSpc>
                <a:spcPts val="5129"/>
              </a:lnSpc>
            </a:pPr>
            <a:r>
              <a:rPr lang="en-US" sz="3664">
                <a:solidFill>
                  <a:srgbClr val="000000"/>
                </a:solidFill>
                <a:latin typeface="DM Sans"/>
                <a:ea typeface="DM Sans"/>
                <a:cs typeface="DM Sans"/>
                <a:sym typeface="DM Sans"/>
              </a:rPr>
              <a:t>Data diambil dari kaggle.com </a:t>
            </a:r>
          </a:p>
        </p:txBody>
      </p:sp>
      <p:sp>
        <p:nvSpPr>
          <p:cNvPr name="TextBox 11" id="11"/>
          <p:cNvSpPr txBox="true"/>
          <p:nvPr/>
        </p:nvSpPr>
        <p:spPr>
          <a:xfrm rot="0">
            <a:off x="4098603" y="2870239"/>
            <a:ext cx="10090794" cy="621306"/>
          </a:xfrm>
          <a:prstGeom prst="rect">
            <a:avLst/>
          </a:prstGeom>
        </p:spPr>
        <p:txBody>
          <a:bodyPr anchor="t" rtlCol="false" tIns="0" lIns="0" bIns="0" rIns="0">
            <a:spAutoFit/>
          </a:bodyPr>
          <a:lstStyle/>
          <a:p>
            <a:pPr algn="ctr">
              <a:lnSpc>
                <a:spcPts val="5129"/>
              </a:lnSpc>
            </a:pPr>
            <a:r>
              <a:rPr lang="en-US" sz="3664">
                <a:solidFill>
                  <a:srgbClr val="000000"/>
                </a:solidFill>
                <a:latin typeface="DM Sans"/>
                <a:ea typeface="DM Sans"/>
                <a:cs typeface="DM Sans"/>
                <a:sym typeface="DM Sans"/>
              </a:rPr>
              <a:t>Hoaks_Dataset</a:t>
            </a:r>
          </a:p>
        </p:txBody>
      </p:sp>
      <p:sp>
        <p:nvSpPr>
          <p:cNvPr name="TextBox 12" id="12"/>
          <p:cNvSpPr txBox="true"/>
          <p:nvPr/>
        </p:nvSpPr>
        <p:spPr>
          <a:xfrm rot="0">
            <a:off x="4326644" y="6286967"/>
            <a:ext cx="10090794" cy="621306"/>
          </a:xfrm>
          <a:prstGeom prst="rect">
            <a:avLst/>
          </a:prstGeom>
        </p:spPr>
        <p:txBody>
          <a:bodyPr anchor="t" rtlCol="false" tIns="0" lIns="0" bIns="0" rIns="0">
            <a:spAutoFit/>
          </a:bodyPr>
          <a:lstStyle/>
          <a:p>
            <a:pPr algn="ctr">
              <a:lnSpc>
                <a:spcPts val="5129"/>
              </a:lnSpc>
            </a:pPr>
            <a:r>
              <a:rPr lang="en-US" sz="3664">
                <a:solidFill>
                  <a:srgbClr val="000000"/>
                </a:solidFill>
                <a:latin typeface="DM Sans"/>
                <a:ea typeface="DM Sans"/>
                <a:cs typeface="DM Sans"/>
                <a:sym typeface="DM Sans"/>
              </a:rPr>
              <a:t>9.231 Data</a:t>
            </a:r>
          </a:p>
        </p:txBody>
      </p:sp>
      <p:sp>
        <p:nvSpPr>
          <p:cNvPr name="TextBox 13" id="13"/>
          <p:cNvSpPr txBox="true"/>
          <p:nvPr/>
        </p:nvSpPr>
        <p:spPr>
          <a:xfrm rot="0">
            <a:off x="3242460" y="7968214"/>
            <a:ext cx="9969769" cy="614654"/>
          </a:xfrm>
          <a:prstGeom prst="rect">
            <a:avLst/>
          </a:prstGeom>
        </p:spPr>
        <p:txBody>
          <a:bodyPr anchor="t" rtlCol="false" tIns="0" lIns="0" bIns="0" rIns="0">
            <a:spAutoFit/>
          </a:bodyPr>
          <a:lstStyle/>
          <a:p>
            <a:pPr algn="ctr">
              <a:lnSpc>
                <a:spcPts val="5068"/>
              </a:lnSpc>
            </a:pPr>
            <a:r>
              <a:rPr lang="en-US" sz="3620">
                <a:solidFill>
                  <a:srgbClr val="000000"/>
                </a:solidFill>
                <a:latin typeface="DM Sans"/>
                <a:ea typeface="DM Sans"/>
                <a:cs typeface="DM Sans"/>
                <a:sym typeface="DM Sans"/>
              </a:rPr>
              <a:t>Total data setelah digabung ialah 18.680 Data.</a:t>
            </a:r>
          </a:p>
        </p:txBody>
      </p:sp>
    </p:spTree>
  </p:cSld>
  <p:clrMapOvr>
    <a:masterClrMapping/>
  </p:clrMapOvr>
</p:sld>
</file>

<file path=ppt/slides/slide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5400000">
            <a:off x="4082012" y="-4701504"/>
            <a:ext cx="10287000" cy="19690008"/>
            <a:chOff x="0" y="0"/>
            <a:chExt cx="7453846" cy="14267161"/>
          </a:xfrm>
        </p:grpSpPr>
        <p:sp>
          <p:nvSpPr>
            <p:cNvPr name="Freeform 3" id="3"/>
            <p:cNvSpPr/>
            <p:nvPr/>
          </p:nvSpPr>
          <p:spPr>
            <a:xfrm flipH="false" flipV="false" rot="0">
              <a:off x="0" y="0"/>
              <a:ext cx="7453846" cy="14267162"/>
            </a:xfrm>
            <a:custGeom>
              <a:avLst/>
              <a:gdLst/>
              <a:ahLst/>
              <a:cxnLst/>
              <a:rect r="r" b="b" t="t" l="l"/>
              <a:pathLst>
                <a:path h="14267162" w="7453846">
                  <a:moveTo>
                    <a:pt x="0" y="425605"/>
                  </a:moveTo>
                  <a:lnTo>
                    <a:pt x="0" y="13841557"/>
                  </a:lnTo>
                  <a:cubicBezTo>
                    <a:pt x="0" y="14076612"/>
                    <a:pt x="190550" y="14267162"/>
                    <a:pt x="425605" y="14267162"/>
                  </a:cubicBezTo>
                  <a:lnTo>
                    <a:pt x="7028241" y="14267162"/>
                  </a:lnTo>
                  <a:cubicBezTo>
                    <a:pt x="7263296" y="14267162"/>
                    <a:pt x="7453846" y="14076612"/>
                    <a:pt x="7453846" y="13841557"/>
                  </a:cubicBezTo>
                  <a:lnTo>
                    <a:pt x="7453846" y="425605"/>
                  </a:lnTo>
                  <a:cubicBezTo>
                    <a:pt x="7453846" y="190550"/>
                    <a:pt x="7263296" y="0"/>
                    <a:pt x="7028241" y="0"/>
                  </a:cubicBezTo>
                  <a:lnTo>
                    <a:pt x="425605" y="0"/>
                  </a:lnTo>
                  <a:cubicBezTo>
                    <a:pt x="190550" y="0"/>
                    <a:pt x="0" y="190550"/>
                    <a:pt x="0" y="425605"/>
                  </a:cubicBezTo>
                  <a:close/>
                  <a:moveTo>
                    <a:pt x="4417374" y="12775054"/>
                  </a:moveTo>
                  <a:lnTo>
                    <a:pt x="2353210" y="12775054"/>
                  </a:lnTo>
                  <a:cubicBezTo>
                    <a:pt x="2232109" y="12775054"/>
                    <a:pt x="2116742" y="12723466"/>
                    <a:pt x="2036002" y="12633208"/>
                  </a:cubicBezTo>
                  <a:lnTo>
                    <a:pt x="1256097" y="11761368"/>
                  </a:lnTo>
                  <a:cubicBezTo>
                    <a:pt x="1175357" y="11671111"/>
                    <a:pt x="1059990" y="11619522"/>
                    <a:pt x="938889" y="11619522"/>
                  </a:cubicBezTo>
                  <a:lnTo>
                    <a:pt x="641505" y="11619522"/>
                  </a:lnTo>
                  <a:cubicBezTo>
                    <a:pt x="406450" y="11619523"/>
                    <a:pt x="215900" y="11428971"/>
                    <a:pt x="215900" y="11193916"/>
                  </a:cubicBezTo>
                  <a:lnTo>
                    <a:pt x="215900" y="641505"/>
                  </a:lnTo>
                  <a:cubicBezTo>
                    <a:pt x="215900" y="406450"/>
                    <a:pt x="406450" y="215900"/>
                    <a:pt x="641505" y="215900"/>
                  </a:cubicBezTo>
                  <a:lnTo>
                    <a:pt x="2181997" y="215900"/>
                  </a:lnTo>
                  <a:cubicBezTo>
                    <a:pt x="2304706" y="215900"/>
                    <a:pt x="2421444" y="268863"/>
                    <a:pt x="2502261" y="361201"/>
                  </a:cubicBezTo>
                  <a:lnTo>
                    <a:pt x="3592266" y="1606593"/>
                  </a:lnTo>
                  <a:cubicBezTo>
                    <a:pt x="3673083" y="1698931"/>
                    <a:pt x="3789821" y="1751894"/>
                    <a:pt x="3912530" y="1751894"/>
                  </a:cubicBezTo>
                  <a:lnTo>
                    <a:pt x="6009919" y="1751894"/>
                  </a:lnTo>
                  <a:cubicBezTo>
                    <a:pt x="6131020" y="1751894"/>
                    <a:pt x="6246387" y="1803483"/>
                    <a:pt x="6327127" y="1893740"/>
                  </a:cubicBezTo>
                  <a:lnTo>
                    <a:pt x="7125607" y="2786344"/>
                  </a:lnTo>
                  <a:cubicBezTo>
                    <a:pt x="7195362" y="2864322"/>
                    <a:pt x="7233950" y="2965262"/>
                    <a:pt x="7234003" y="3069886"/>
                  </a:cubicBezTo>
                  <a:lnTo>
                    <a:pt x="7237729" y="13625441"/>
                  </a:lnTo>
                  <a:cubicBezTo>
                    <a:pt x="7237849" y="13860582"/>
                    <a:pt x="7047264" y="14051262"/>
                    <a:pt x="6812125" y="14051262"/>
                  </a:cubicBezTo>
                  <a:lnTo>
                    <a:pt x="5978541" y="14051262"/>
                  </a:lnTo>
                  <a:cubicBezTo>
                    <a:pt x="5860583" y="14051262"/>
                    <a:pt x="5747916" y="14002308"/>
                    <a:pt x="5667423" y="13916079"/>
                  </a:cubicBezTo>
                  <a:lnTo>
                    <a:pt x="4728492" y="12910238"/>
                  </a:lnTo>
                  <a:cubicBezTo>
                    <a:pt x="4647999" y="12824009"/>
                    <a:pt x="4535331" y="12775054"/>
                    <a:pt x="4417374" y="12775054"/>
                  </a:cubicBezTo>
                  <a:close/>
                </a:path>
              </a:pathLst>
            </a:custGeom>
            <a:solidFill>
              <a:srgbClr val="FFB001"/>
            </a:solidFill>
          </p:spPr>
        </p:sp>
      </p:grpSp>
      <p:grpSp>
        <p:nvGrpSpPr>
          <p:cNvPr name="Group 4" id="4"/>
          <p:cNvGrpSpPr/>
          <p:nvPr/>
        </p:nvGrpSpPr>
        <p:grpSpPr>
          <a:xfrm rot="0">
            <a:off x="5673754" y="864197"/>
            <a:ext cx="6940492" cy="1238886"/>
            <a:chOff x="0" y="0"/>
            <a:chExt cx="2234264" cy="398819"/>
          </a:xfrm>
        </p:grpSpPr>
        <p:sp>
          <p:nvSpPr>
            <p:cNvPr name="Freeform 5" id="5"/>
            <p:cNvSpPr/>
            <p:nvPr/>
          </p:nvSpPr>
          <p:spPr>
            <a:xfrm flipH="false" flipV="false" rot="0">
              <a:off x="0" y="0"/>
              <a:ext cx="2234264" cy="398819"/>
            </a:xfrm>
            <a:custGeom>
              <a:avLst/>
              <a:gdLst/>
              <a:ahLst/>
              <a:cxnLst/>
              <a:rect r="r" b="b" t="t" l="l"/>
              <a:pathLst>
                <a:path h="398819" w="2234264">
                  <a:moveTo>
                    <a:pt x="104854" y="0"/>
                  </a:moveTo>
                  <a:lnTo>
                    <a:pt x="2129410" y="0"/>
                  </a:lnTo>
                  <a:cubicBezTo>
                    <a:pt x="2187319" y="0"/>
                    <a:pt x="2234264" y="46945"/>
                    <a:pt x="2234264" y="104854"/>
                  </a:cubicBezTo>
                  <a:lnTo>
                    <a:pt x="2234264" y="293965"/>
                  </a:lnTo>
                  <a:cubicBezTo>
                    <a:pt x="2234264" y="351874"/>
                    <a:pt x="2187319" y="398819"/>
                    <a:pt x="2129410" y="398819"/>
                  </a:cubicBezTo>
                  <a:lnTo>
                    <a:pt x="104854" y="398819"/>
                  </a:lnTo>
                  <a:cubicBezTo>
                    <a:pt x="46945" y="398819"/>
                    <a:pt x="0" y="351874"/>
                    <a:pt x="0" y="293965"/>
                  </a:cubicBezTo>
                  <a:lnTo>
                    <a:pt x="0" y="104854"/>
                  </a:lnTo>
                  <a:cubicBezTo>
                    <a:pt x="0" y="46945"/>
                    <a:pt x="46945" y="0"/>
                    <a:pt x="104854" y="0"/>
                  </a:cubicBezTo>
                  <a:close/>
                </a:path>
              </a:pathLst>
            </a:custGeom>
            <a:solidFill>
              <a:srgbClr val="000000">
                <a:alpha val="0"/>
              </a:srgbClr>
            </a:solidFill>
            <a:ln w="47625" cap="rnd">
              <a:solidFill>
                <a:srgbClr val="FFB001"/>
              </a:solidFill>
              <a:prstDash val="solid"/>
              <a:round/>
            </a:ln>
          </p:spPr>
        </p:sp>
        <p:sp>
          <p:nvSpPr>
            <p:cNvPr name="TextBox 6" id="6"/>
            <p:cNvSpPr txBox="true"/>
            <p:nvPr/>
          </p:nvSpPr>
          <p:spPr>
            <a:xfrm>
              <a:off x="0" y="-104775"/>
              <a:ext cx="2234264" cy="503594"/>
            </a:xfrm>
            <a:prstGeom prst="rect">
              <a:avLst/>
            </a:prstGeom>
          </p:spPr>
          <p:txBody>
            <a:bodyPr anchor="ctr" rtlCol="false" tIns="50800" lIns="50800" bIns="50800" rIns="50800"/>
            <a:lstStyle/>
            <a:p>
              <a:pPr algn="ctr">
                <a:lnSpc>
                  <a:spcPts val="7840"/>
                </a:lnSpc>
              </a:pPr>
              <a:r>
                <a:rPr lang="en-US" sz="5600" b="true">
                  <a:solidFill>
                    <a:srgbClr val="FFB001"/>
                  </a:solidFill>
                  <a:latin typeface="DM Sans Bold"/>
                  <a:ea typeface="DM Sans Bold"/>
                  <a:cs typeface="DM Sans Bold"/>
                  <a:sym typeface="DM Sans Bold"/>
                </a:rPr>
                <a:t>Metode</a:t>
              </a:r>
            </a:p>
          </p:txBody>
        </p:sp>
      </p:grpSp>
      <p:sp>
        <p:nvSpPr>
          <p:cNvPr name="TextBox 7" id="7"/>
          <p:cNvSpPr txBox="true"/>
          <p:nvPr/>
        </p:nvSpPr>
        <p:spPr>
          <a:xfrm rot="0">
            <a:off x="2111987" y="3812443"/>
            <a:ext cx="14064026" cy="3498850"/>
          </a:xfrm>
          <a:prstGeom prst="rect">
            <a:avLst/>
          </a:prstGeom>
        </p:spPr>
        <p:txBody>
          <a:bodyPr anchor="t" rtlCol="false" tIns="0" lIns="0" bIns="0" rIns="0">
            <a:spAutoFit/>
          </a:bodyPr>
          <a:lstStyle/>
          <a:p>
            <a:pPr algn="just">
              <a:lnSpc>
                <a:spcPts val="5599"/>
              </a:lnSpc>
            </a:pPr>
            <a:r>
              <a:rPr lang="en-US" sz="3999">
                <a:solidFill>
                  <a:srgbClr val="000000"/>
                </a:solidFill>
                <a:latin typeface="DM Sans"/>
                <a:ea typeface="DM Sans"/>
                <a:cs typeface="DM Sans"/>
                <a:sym typeface="DM Sans"/>
              </a:rPr>
              <a:t>Metode yang digunakan untuk melatih model dataset adalah Random Forest Classifier dan K-Nearest Neighbor. Model dataset yang digunakan dibagi menjadi dua bagian yaitu data latihan dan data uji. Data Latihan dibagi menjadi 80% dan Data Uji 20%.</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3864347" y="-4701504"/>
            <a:ext cx="10287000" cy="19690008"/>
            <a:chOff x="0" y="0"/>
            <a:chExt cx="7453846" cy="14267161"/>
          </a:xfrm>
        </p:grpSpPr>
        <p:sp>
          <p:nvSpPr>
            <p:cNvPr name="Freeform 3" id="3"/>
            <p:cNvSpPr/>
            <p:nvPr/>
          </p:nvSpPr>
          <p:spPr>
            <a:xfrm flipH="false" flipV="false" rot="0">
              <a:off x="0" y="0"/>
              <a:ext cx="7453846" cy="14267162"/>
            </a:xfrm>
            <a:custGeom>
              <a:avLst/>
              <a:gdLst/>
              <a:ahLst/>
              <a:cxnLst/>
              <a:rect r="r" b="b" t="t" l="l"/>
              <a:pathLst>
                <a:path h="14267162" w="7453846">
                  <a:moveTo>
                    <a:pt x="0" y="425605"/>
                  </a:moveTo>
                  <a:lnTo>
                    <a:pt x="0" y="13841557"/>
                  </a:lnTo>
                  <a:cubicBezTo>
                    <a:pt x="0" y="14076612"/>
                    <a:pt x="190550" y="14267162"/>
                    <a:pt x="425605" y="14267162"/>
                  </a:cubicBezTo>
                  <a:lnTo>
                    <a:pt x="7028241" y="14267162"/>
                  </a:lnTo>
                  <a:cubicBezTo>
                    <a:pt x="7263296" y="14267162"/>
                    <a:pt x="7453846" y="14076612"/>
                    <a:pt x="7453846" y="13841557"/>
                  </a:cubicBezTo>
                  <a:lnTo>
                    <a:pt x="7453846" y="425605"/>
                  </a:lnTo>
                  <a:cubicBezTo>
                    <a:pt x="7453846" y="190550"/>
                    <a:pt x="7263296" y="0"/>
                    <a:pt x="7028241" y="0"/>
                  </a:cubicBezTo>
                  <a:lnTo>
                    <a:pt x="425605" y="0"/>
                  </a:lnTo>
                  <a:cubicBezTo>
                    <a:pt x="190550" y="0"/>
                    <a:pt x="0" y="190550"/>
                    <a:pt x="0" y="425605"/>
                  </a:cubicBezTo>
                  <a:close/>
                  <a:moveTo>
                    <a:pt x="4417374" y="12775054"/>
                  </a:moveTo>
                  <a:lnTo>
                    <a:pt x="2353210" y="12775054"/>
                  </a:lnTo>
                  <a:cubicBezTo>
                    <a:pt x="2232109" y="12775054"/>
                    <a:pt x="2116742" y="12723466"/>
                    <a:pt x="2036002" y="12633208"/>
                  </a:cubicBezTo>
                  <a:lnTo>
                    <a:pt x="1256097" y="11761368"/>
                  </a:lnTo>
                  <a:cubicBezTo>
                    <a:pt x="1175357" y="11671111"/>
                    <a:pt x="1059990" y="11619522"/>
                    <a:pt x="938889" y="11619522"/>
                  </a:cubicBezTo>
                  <a:lnTo>
                    <a:pt x="641505" y="11619522"/>
                  </a:lnTo>
                  <a:cubicBezTo>
                    <a:pt x="406450" y="11619523"/>
                    <a:pt x="215900" y="11428971"/>
                    <a:pt x="215900" y="11193916"/>
                  </a:cubicBezTo>
                  <a:lnTo>
                    <a:pt x="215900" y="641505"/>
                  </a:lnTo>
                  <a:cubicBezTo>
                    <a:pt x="215900" y="406450"/>
                    <a:pt x="406450" y="215900"/>
                    <a:pt x="641505" y="215900"/>
                  </a:cubicBezTo>
                  <a:lnTo>
                    <a:pt x="2181997" y="215900"/>
                  </a:lnTo>
                  <a:cubicBezTo>
                    <a:pt x="2304706" y="215900"/>
                    <a:pt x="2421444" y="268863"/>
                    <a:pt x="2502261" y="361201"/>
                  </a:cubicBezTo>
                  <a:lnTo>
                    <a:pt x="3592266" y="1606593"/>
                  </a:lnTo>
                  <a:cubicBezTo>
                    <a:pt x="3673083" y="1698931"/>
                    <a:pt x="3789821" y="1751894"/>
                    <a:pt x="3912530" y="1751894"/>
                  </a:cubicBezTo>
                  <a:lnTo>
                    <a:pt x="6009919" y="1751894"/>
                  </a:lnTo>
                  <a:cubicBezTo>
                    <a:pt x="6131020" y="1751894"/>
                    <a:pt x="6246387" y="1803483"/>
                    <a:pt x="6327127" y="1893740"/>
                  </a:cubicBezTo>
                  <a:lnTo>
                    <a:pt x="7125607" y="2786344"/>
                  </a:lnTo>
                  <a:cubicBezTo>
                    <a:pt x="7195362" y="2864322"/>
                    <a:pt x="7233950" y="2965262"/>
                    <a:pt x="7234003" y="3069886"/>
                  </a:cubicBezTo>
                  <a:lnTo>
                    <a:pt x="7237729" y="13625441"/>
                  </a:lnTo>
                  <a:cubicBezTo>
                    <a:pt x="7237849" y="13860582"/>
                    <a:pt x="7047264" y="14051262"/>
                    <a:pt x="6812125" y="14051262"/>
                  </a:cubicBezTo>
                  <a:lnTo>
                    <a:pt x="5978541" y="14051262"/>
                  </a:lnTo>
                  <a:cubicBezTo>
                    <a:pt x="5860583" y="14051262"/>
                    <a:pt x="5747916" y="14002308"/>
                    <a:pt x="5667423" y="13916079"/>
                  </a:cubicBezTo>
                  <a:lnTo>
                    <a:pt x="4728492" y="12910238"/>
                  </a:lnTo>
                  <a:cubicBezTo>
                    <a:pt x="4647999" y="12824009"/>
                    <a:pt x="4535331" y="12775054"/>
                    <a:pt x="4417374" y="12775054"/>
                  </a:cubicBezTo>
                  <a:close/>
                </a:path>
              </a:pathLst>
            </a:custGeom>
            <a:solidFill>
              <a:srgbClr val="FFB001"/>
            </a:solidFill>
          </p:spPr>
        </p:sp>
      </p:grpSp>
      <p:grpSp>
        <p:nvGrpSpPr>
          <p:cNvPr name="Group 4" id="4"/>
          <p:cNvGrpSpPr/>
          <p:nvPr/>
        </p:nvGrpSpPr>
        <p:grpSpPr>
          <a:xfrm rot="0">
            <a:off x="5673754" y="864197"/>
            <a:ext cx="6940492" cy="1238886"/>
            <a:chOff x="0" y="0"/>
            <a:chExt cx="2234264" cy="398819"/>
          </a:xfrm>
        </p:grpSpPr>
        <p:sp>
          <p:nvSpPr>
            <p:cNvPr name="Freeform 5" id="5"/>
            <p:cNvSpPr/>
            <p:nvPr/>
          </p:nvSpPr>
          <p:spPr>
            <a:xfrm flipH="false" flipV="false" rot="0">
              <a:off x="0" y="0"/>
              <a:ext cx="2234264" cy="398819"/>
            </a:xfrm>
            <a:custGeom>
              <a:avLst/>
              <a:gdLst/>
              <a:ahLst/>
              <a:cxnLst/>
              <a:rect r="r" b="b" t="t" l="l"/>
              <a:pathLst>
                <a:path h="398819" w="2234264">
                  <a:moveTo>
                    <a:pt x="104854" y="0"/>
                  </a:moveTo>
                  <a:lnTo>
                    <a:pt x="2129410" y="0"/>
                  </a:lnTo>
                  <a:cubicBezTo>
                    <a:pt x="2187319" y="0"/>
                    <a:pt x="2234264" y="46945"/>
                    <a:pt x="2234264" y="104854"/>
                  </a:cubicBezTo>
                  <a:lnTo>
                    <a:pt x="2234264" y="293965"/>
                  </a:lnTo>
                  <a:cubicBezTo>
                    <a:pt x="2234264" y="351874"/>
                    <a:pt x="2187319" y="398819"/>
                    <a:pt x="2129410" y="398819"/>
                  </a:cubicBezTo>
                  <a:lnTo>
                    <a:pt x="104854" y="398819"/>
                  </a:lnTo>
                  <a:cubicBezTo>
                    <a:pt x="46945" y="398819"/>
                    <a:pt x="0" y="351874"/>
                    <a:pt x="0" y="293965"/>
                  </a:cubicBezTo>
                  <a:lnTo>
                    <a:pt x="0" y="104854"/>
                  </a:lnTo>
                  <a:cubicBezTo>
                    <a:pt x="0" y="46945"/>
                    <a:pt x="46945" y="0"/>
                    <a:pt x="104854" y="0"/>
                  </a:cubicBezTo>
                  <a:close/>
                </a:path>
              </a:pathLst>
            </a:custGeom>
            <a:solidFill>
              <a:srgbClr val="000000">
                <a:alpha val="0"/>
              </a:srgbClr>
            </a:solidFill>
            <a:ln w="47625" cap="rnd">
              <a:solidFill>
                <a:srgbClr val="FFB001"/>
              </a:solidFill>
              <a:prstDash val="solid"/>
              <a:round/>
            </a:ln>
          </p:spPr>
        </p:sp>
        <p:sp>
          <p:nvSpPr>
            <p:cNvPr name="TextBox 6" id="6"/>
            <p:cNvSpPr txBox="true"/>
            <p:nvPr/>
          </p:nvSpPr>
          <p:spPr>
            <a:xfrm>
              <a:off x="0" y="-104775"/>
              <a:ext cx="2234264" cy="503594"/>
            </a:xfrm>
            <a:prstGeom prst="rect">
              <a:avLst/>
            </a:prstGeom>
          </p:spPr>
          <p:txBody>
            <a:bodyPr anchor="ctr" rtlCol="false" tIns="50800" lIns="50800" bIns="50800" rIns="50800"/>
            <a:lstStyle/>
            <a:p>
              <a:pPr algn="ctr">
                <a:lnSpc>
                  <a:spcPts val="7840"/>
                </a:lnSpc>
              </a:pPr>
              <a:r>
                <a:rPr lang="en-US" sz="5600" b="true">
                  <a:solidFill>
                    <a:srgbClr val="FFB001"/>
                  </a:solidFill>
                  <a:latin typeface="DM Sans Bold"/>
                  <a:ea typeface="DM Sans Bold"/>
                  <a:cs typeface="DM Sans Bold"/>
                  <a:sym typeface="DM Sans Bold"/>
                </a:rPr>
                <a:t>Prepare Data</a:t>
              </a:r>
            </a:p>
          </p:txBody>
        </p:sp>
      </p:grpSp>
      <p:sp>
        <p:nvSpPr>
          <p:cNvPr name="Freeform 7" id="7"/>
          <p:cNvSpPr/>
          <p:nvPr/>
        </p:nvSpPr>
        <p:spPr>
          <a:xfrm flipH="false" flipV="false" rot="0">
            <a:off x="4037472" y="2604530"/>
            <a:ext cx="10376079" cy="1870780"/>
          </a:xfrm>
          <a:custGeom>
            <a:avLst/>
            <a:gdLst/>
            <a:ahLst/>
            <a:cxnLst/>
            <a:rect r="r" b="b" t="t" l="l"/>
            <a:pathLst>
              <a:path h="1870780" w="10376079">
                <a:moveTo>
                  <a:pt x="0" y="0"/>
                </a:moveTo>
                <a:lnTo>
                  <a:pt x="10376080" y="0"/>
                </a:lnTo>
                <a:lnTo>
                  <a:pt x="10376080" y="1870780"/>
                </a:lnTo>
                <a:lnTo>
                  <a:pt x="0" y="1870780"/>
                </a:lnTo>
                <a:lnTo>
                  <a:pt x="0" y="0"/>
                </a:lnTo>
                <a:close/>
              </a:path>
            </a:pathLst>
          </a:custGeom>
          <a:blipFill>
            <a:blip r:embed="rId2"/>
            <a:stretch>
              <a:fillRect l="0" t="0" r="0" b="0"/>
            </a:stretch>
          </a:blipFill>
        </p:spPr>
      </p:sp>
      <p:sp>
        <p:nvSpPr>
          <p:cNvPr name="Freeform 8" id="8"/>
          <p:cNvSpPr/>
          <p:nvPr/>
        </p:nvSpPr>
        <p:spPr>
          <a:xfrm flipH="false" flipV="false" rot="0">
            <a:off x="4037472" y="4475310"/>
            <a:ext cx="10376079" cy="1383603"/>
          </a:xfrm>
          <a:custGeom>
            <a:avLst/>
            <a:gdLst/>
            <a:ahLst/>
            <a:cxnLst/>
            <a:rect r="r" b="b" t="t" l="l"/>
            <a:pathLst>
              <a:path h="1383603" w="10376079">
                <a:moveTo>
                  <a:pt x="0" y="0"/>
                </a:moveTo>
                <a:lnTo>
                  <a:pt x="10376080" y="0"/>
                </a:lnTo>
                <a:lnTo>
                  <a:pt x="10376080" y="1383603"/>
                </a:lnTo>
                <a:lnTo>
                  <a:pt x="0" y="1383603"/>
                </a:lnTo>
                <a:lnTo>
                  <a:pt x="0" y="0"/>
                </a:lnTo>
                <a:close/>
              </a:path>
            </a:pathLst>
          </a:custGeom>
          <a:blipFill>
            <a:blip r:embed="rId3"/>
            <a:stretch>
              <a:fillRect l="0" t="0" r="-1164" b="0"/>
            </a:stretch>
          </a:blipFill>
        </p:spPr>
      </p:sp>
      <p:sp>
        <p:nvSpPr>
          <p:cNvPr name="Freeform 9" id="9"/>
          <p:cNvSpPr/>
          <p:nvPr/>
        </p:nvSpPr>
        <p:spPr>
          <a:xfrm flipH="false" flipV="false" rot="0">
            <a:off x="4037472" y="5858913"/>
            <a:ext cx="11120833" cy="881894"/>
          </a:xfrm>
          <a:custGeom>
            <a:avLst/>
            <a:gdLst/>
            <a:ahLst/>
            <a:cxnLst/>
            <a:rect r="r" b="b" t="t" l="l"/>
            <a:pathLst>
              <a:path h="881894" w="11120833">
                <a:moveTo>
                  <a:pt x="0" y="0"/>
                </a:moveTo>
                <a:lnTo>
                  <a:pt x="11120834" y="0"/>
                </a:lnTo>
                <a:lnTo>
                  <a:pt x="11120834" y="881894"/>
                </a:lnTo>
                <a:lnTo>
                  <a:pt x="0" y="881894"/>
                </a:lnTo>
                <a:lnTo>
                  <a:pt x="0" y="0"/>
                </a:lnTo>
                <a:close/>
              </a:path>
            </a:pathLst>
          </a:custGeom>
          <a:blipFill>
            <a:blip r:embed="rId4"/>
            <a:stretch>
              <a:fillRect l="0" t="0" r="0" b="0"/>
            </a:stretch>
          </a:blipFill>
        </p:spPr>
      </p:sp>
      <p:sp>
        <p:nvSpPr>
          <p:cNvPr name="TextBox 10" id="10"/>
          <p:cNvSpPr txBox="true"/>
          <p:nvPr/>
        </p:nvSpPr>
        <p:spPr>
          <a:xfrm rot="0">
            <a:off x="4240628" y="7012868"/>
            <a:ext cx="9969769" cy="1254585"/>
          </a:xfrm>
          <a:prstGeom prst="rect">
            <a:avLst/>
          </a:prstGeom>
        </p:spPr>
        <p:txBody>
          <a:bodyPr anchor="t" rtlCol="false" tIns="0" lIns="0" bIns="0" rIns="0">
            <a:spAutoFit/>
          </a:bodyPr>
          <a:lstStyle/>
          <a:p>
            <a:pPr algn="ctr">
              <a:lnSpc>
                <a:spcPts val="5068"/>
              </a:lnSpc>
            </a:pPr>
            <a:r>
              <a:rPr lang="en-US" sz="3620">
                <a:solidFill>
                  <a:srgbClr val="000000"/>
                </a:solidFill>
                <a:latin typeface="DM Sans"/>
                <a:ea typeface="DM Sans"/>
                <a:cs typeface="DM Sans"/>
                <a:sym typeface="DM Sans"/>
              </a:rPr>
              <a:t>Preparing dataset dengan memberi label 0 pada berita autentik dan 1 untuk berita hoaks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DAGYDd2K2jY</dc:identifier>
  <dcterms:modified xsi:type="dcterms:W3CDTF">2011-08-01T06:04:30Z</dcterms:modified>
  <cp:revision>1</cp:revision>
  <dc:title>ANALISIS DAN KLASIFIKASI BERITA HOAX DAN ASLI DI INDONESIA</dc:title>
</cp:coreProperties>
</file>