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1"/>
  </p:notesMasterIdLst>
  <p:handoutMasterIdLst>
    <p:handoutMasterId r:id="rId52"/>
  </p:handoutMasterIdLst>
  <p:sldIdLst>
    <p:sldId id="314" r:id="rId3"/>
    <p:sldId id="325" r:id="rId4"/>
    <p:sldId id="327" r:id="rId5"/>
    <p:sldId id="326" r:id="rId6"/>
    <p:sldId id="351" r:id="rId7"/>
    <p:sldId id="352" r:id="rId8"/>
    <p:sldId id="315" r:id="rId9"/>
    <p:sldId id="328" r:id="rId10"/>
    <p:sldId id="329" r:id="rId11"/>
    <p:sldId id="330" r:id="rId12"/>
    <p:sldId id="331" r:id="rId13"/>
    <p:sldId id="316" r:id="rId14"/>
    <p:sldId id="332" r:id="rId15"/>
    <p:sldId id="333" r:id="rId16"/>
    <p:sldId id="334" r:id="rId17"/>
    <p:sldId id="317" r:id="rId18"/>
    <p:sldId id="335" r:id="rId19"/>
    <p:sldId id="336" r:id="rId20"/>
    <p:sldId id="337" r:id="rId21"/>
    <p:sldId id="318" r:id="rId22"/>
    <p:sldId id="338" r:id="rId23"/>
    <p:sldId id="339" r:id="rId24"/>
    <p:sldId id="340" r:id="rId25"/>
    <p:sldId id="319" r:id="rId26"/>
    <p:sldId id="341" r:id="rId27"/>
    <p:sldId id="342" r:id="rId28"/>
    <p:sldId id="343" r:id="rId29"/>
    <p:sldId id="320" r:id="rId30"/>
    <p:sldId id="344" r:id="rId31"/>
    <p:sldId id="345" r:id="rId32"/>
    <p:sldId id="346" r:id="rId33"/>
    <p:sldId id="321" r:id="rId34"/>
    <p:sldId id="347" r:id="rId35"/>
    <p:sldId id="348" r:id="rId36"/>
    <p:sldId id="349" r:id="rId37"/>
    <p:sldId id="350" r:id="rId38"/>
    <p:sldId id="322" r:id="rId39"/>
    <p:sldId id="353" r:id="rId40"/>
    <p:sldId id="354" r:id="rId41"/>
    <p:sldId id="355" r:id="rId42"/>
    <p:sldId id="356" r:id="rId43"/>
    <p:sldId id="323" r:id="rId44"/>
    <p:sldId id="357" r:id="rId45"/>
    <p:sldId id="358" r:id="rId46"/>
    <p:sldId id="359" r:id="rId47"/>
    <p:sldId id="324" r:id="rId48"/>
    <p:sldId id="361" r:id="rId49"/>
    <p:sldId id="360" r:id="rId5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73978"/>
  </p:normalViewPr>
  <p:slideViewPr>
    <p:cSldViewPr>
      <p:cViewPr varScale="1">
        <p:scale>
          <a:sx n="120" d="100"/>
          <a:sy n="120" d="100"/>
        </p:scale>
        <p:origin x="271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829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2007742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272996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167727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3967305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266046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1510441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421024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296333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1157930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28116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t>0 Independent Variables</a:t>
            </a:r>
          </a:p>
          <a:p>
            <a:pPr marL="171450" indent="-171450">
              <a:buFontTx/>
              <a:buChar char="-"/>
            </a:pPr>
            <a:endParaRPr lang="en-US" sz="1200" dirty="0"/>
          </a:p>
          <a:p>
            <a:r>
              <a:rPr lang="en-US" sz="1200" dirty="0"/>
              <a:t>- The Dependent Variable is ordinal in nature</a:t>
            </a:r>
          </a:p>
        </p:txBody>
      </p:sp>
      <p:sp>
        <p:nvSpPr>
          <p:cNvPr id="4" name="Slide Number Placeholder 3"/>
          <p:cNvSpPr>
            <a:spLocks noGrp="1"/>
          </p:cNvSpPr>
          <p:nvPr>
            <p:ph type="sldNum" sz="quarter" idx="5"/>
          </p:nvPr>
        </p:nvSpPr>
        <p:spPr/>
        <p:txBody>
          <a:bodyPr/>
          <a:lstStyle/>
          <a:p>
            <a:pPr>
              <a:defRPr/>
            </a:pPr>
            <a:fld id="{617AA1DB-E718-4430-A27D-7880F482F072}" type="slidenum">
              <a:rPr lang="en-US" smtClean="0"/>
              <a:pPr>
                <a:defRPr/>
              </a:pPr>
              <a:t>9</a:t>
            </a:fld>
            <a:endParaRPr lang="en-US"/>
          </a:p>
        </p:txBody>
      </p:sp>
    </p:spTree>
    <p:extLst>
      <p:ext uri="{BB962C8B-B14F-4D97-AF65-F5344CB8AC3E}">
        <p14:creationId xmlns:p14="http://schemas.microsoft.com/office/powerpoint/2010/main" val="4977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2910247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228273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599899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277714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1189398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2954451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3059396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90613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42</a:t>
            </a:fld>
            <a:endParaRPr lang="en-US"/>
          </a:p>
        </p:txBody>
      </p:sp>
    </p:spTree>
    <p:extLst>
      <p:ext uri="{BB962C8B-B14F-4D97-AF65-F5344CB8AC3E}">
        <p14:creationId xmlns:p14="http://schemas.microsoft.com/office/powerpoint/2010/main" val="3424233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312537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Dependent Variable</a:t>
            </a:r>
          </a:p>
          <a:p>
            <a:endParaRPr lang="en-US" dirty="0"/>
          </a:p>
          <a:p>
            <a:r>
              <a:rPr lang="en-US" dirty="0"/>
              <a:t>- 0 Independent Variables</a:t>
            </a:r>
          </a:p>
          <a:p>
            <a:endParaRPr lang="en-US" dirty="0"/>
          </a:p>
          <a:p>
            <a:r>
              <a:rPr lang="en-US" dirty="0"/>
              <a:t>- Dependent Variable nature is Nominal or categorical (two categories – red and green)</a:t>
            </a:r>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10</a:t>
            </a:fld>
            <a:endParaRPr lang="en-US"/>
          </a:p>
        </p:txBody>
      </p:sp>
    </p:spTree>
    <p:extLst>
      <p:ext uri="{BB962C8B-B14F-4D97-AF65-F5344CB8AC3E}">
        <p14:creationId xmlns:p14="http://schemas.microsoft.com/office/powerpoint/2010/main" val="2971942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926280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45</a:t>
            </a:fld>
            <a:endParaRPr lang="en-US">
              <a:solidFill>
                <a:srgbClr val="000000"/>
              </a:solidFill>
            </a:endParaRPr>
          </a:p>
        </p:txBody>
      </p:sp>
    </p:spTree>
    <p:extLst>
      <p:ext uri="{BB962C8B-B14F-4D97-AF65-F5344CB8AC3E}">
        <p14:creationId xmlns:p14="http://schemas.microsoft.com/office/powerpoint/2010/main" val="2510020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46</a:t>
            </a:fld>
            <a:endParaRPr lang="en-US"/>
          </a:p>
        </p:txBody>
      </p:sp>
    </p:spTree>
    <p:extLst>
      <p:ext uri="{BB962C8B-B14F-4D97-AF65-F5344CB8AC3E}">
        <p14:creationId xmlns:p14="http://schemas.microsoft.com/office/powerpoint/2010/main" val="1169163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47</a:t>
            </a:fld>
            <a:endParaRPr lang="en-US">
              <a:solidFill>
                <a:srgbClr val="000000"/>
              </a:solidFill>
            </a:endParaRPr>
          </a:p>
        </p:txBody>
      </p:sp>
    </p:spTree>
    <p:extLst>
      <p:ext uri="{BB962C8B-B14F-4D97-AF65-F5344CB8AC3E}">
        <p14:creationId xmlns:p14="http://schemas.microsoft.com/office/powerpoint/2010/main" val="89025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Dependent Variable</a:t>
            </a:r>
          </a:p>
          <a:p>
            <a:endParaRPr lang="en-US" dirty="0"/>
          </a:p>
          <a:p>
            <a:r>
              <a:rPr lang="en-US" dirty="0"/>
              <a:t>- 0 Independent Variables</a:t>
            </a:r>
          </a:p>
          <a:p>
            <a:endParaRPr lang="en-US" dirty="0"/>
          </a:p>
          <a:p>
            <a:r>
              <a:rPr lang="en-US" dirty="0"/>
              <a:t>- Nature of Dependent Variable is Categorical</a:t>
            </a:r>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11</a:t>
            </a:fld>
            <a:endParaRPr lang="en-US"/>
          </a:p>
        </p:txBody>
      </p:sp>
    </p:spTree>
    <p:extLst>
      <p:ext uri="{BB962C8B-B14F-4D97-AF65-F5344CB8AC3E}">
        <p14:creationId xmlns:p14="http://schemas.microsoft.com/office/powerpoint/2010/main" val="23021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81776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2250089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3192410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1797859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189740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5657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027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2552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1981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1191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23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3349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713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4345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160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625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1EF83B1-65C1-45D6-A374-F40FD468A79A}" type="datetimeFigureOut">
              <a:rPr lang="en-US" smtClean="0">
                <a:solidFill>
                  <a:prstClr val="black">
                    <a:tint val="75000"/>
                  </a:prstClr>
                </a:solidFill>
                <a:latin typeface="Calibri" panose="020F0502020204030204"/>
              </a:rPr>
              <a:pPr fontAlgn="auto">
                <a:spcBef>
                  <a:spcPts val="0"/>
                </a:spcBef>
                <a:spcAft>
                  <a:spcPts val="0"/>
                </a:spcAft>
              </a:pPr>
              <a:t>1/20/21</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0646BF64-9C5F-41E7-9EEB-B93A908F8DD4}"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47247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package" Target="../embeddings/Microsoft_Excel_Worksheet2.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package" Target="../embeddings/Microsoft_Excel_Worksheet3.xlsx"/></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package" Target="../embeddings/Microsoft_Excel_Worksheet4.xls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package" Target="../embeddings/Microsoft_Excel_Worksheet5.xls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package" Target="../embeddings/Microsoft_Excel_Worksheet6.xlsx"/></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package" Target="../embeddings/Microsoft_Excel_Worksheet7.xls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package" Target="../embeddings/Microsoft_Excel_Worksheet8.xls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package" Target="../embeddings/Microsoft_Excel_Worksheet9.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package" Target="../embeddings/Microsoft_Excel_Worksheet10.xls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package" Target="../embeddings/Microsoft_Excel_Worksheet11.xls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package" Target="../embeddings/Microsoft_Excel_Worksheet12.xlsx"/></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package" Target="../embeddings/Microsoft_Excel_Worksheet13.xls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package" Target="../embeddings/Microsoft_Excel_Worksheet14.xlsx"/></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35.png"/><Relationship Id="rId5" Type="http://schemas.openxmlformats.org/officeDocument/2006/relationships/image" Target="../media/image34.emf"/><Relationship Id="rId4" Type="http://schemas.openxmlformats.org/officeDocument/2006/relationships/package" Target="../embeddings/Microsoft_Excel_Worksheet15.xlsx"/></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package" Target="../embeddings/Microsoft_Excel_Worksheet16.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39.png"/><Relationship Id="rId5" Type="http://schemas.openxmlformats.org/officeDocument/2006/relationships/image" Target="../media/image38.emf"/><Relationship Id="rId4" Type="http://schemas.openxmlformats.org/officeDocument/2006/relationships/package" Target="../embeddings/Microsoft_Excel_Worksheet17.xlsx"/></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package" Target="../embeddings/Microsoft_Excel_Worksheet18.xlsx"/></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43.png"/><Relationship Id="rId5" Type="http://schemas.openxmlformats.org/officeDocument/2006/relationships/image" Target="../media/image42.emf"/><Relationship Id="rId4" Type="http://schemas.openxmlformats.org/officeDocument/2006/relationships/package" Target="../embeddings/Microsoft_Excel_Worksheet19.xls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45.png"/><Relationship Id="rId5" Type="http://schemas.openxmlformats.org/officeDocument/2006/relationships/image" Target="../media/image44.emf"/><Relationship Id="rId4" Type="http://schemas.openxmlformats.org/officeDocument/2006/relationships/package" Target="../embeddings/Microsoft_Excel_Worksheet20.xlsx"/></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47.png"/><Relationship Id="rId5" Type="http://schemas.openxmlformats.org/officeDocument/2006/relationships/image" Target="../media/image46.emf"/><Relationship Id="rId4" Type="http://schemas.openxmlformats.org/officeDocument/2006/relationships/package" Target="../embeddings/Microsoft_Excel_Worksheet21.xlsx"/></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package" Target="../embeddings/Microsoft_Excel_Worksheet22.xlsx"/></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51.png"/><Relationship Id="rId5" Type="http://schemas.openxmlformats.org/officeDocument/2006/relationships/image" Target="../media/image50.emf"/><Relationship Id="rId4" Type="http://schemas.openxmlformats.org/officeDocument/2006/relationships/package" Target="../embeddings/Microsoft_Excel_Worksheet23.xlsx"/></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53.png"/><Relationship Id="rId5" Type="http://schemas.openxmlformats.org/officeDocument/2006/relationships/image" Target="../media/image52.emf"/><Relationship Id="rId4" Type="http://schemas.openxmlformats.org/officeDocument/2006/relationships/package" Target="../embeddings/Microsoft_Excel_Worksheet24.xls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55.png"/><Relationship Id="rId5" Type="http://schemas.openxmlformats.org/officeDocument/2006/relationships/image" Target="../media/image54.emf"/><Relationship Id="rId4" Type="http://schemas.openxmlformats.org/officeDocument/2006/relationships/package" Target="../embeddings/Microsoft_Excel_Worksheet25.xlsx"/></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57.png"/><Relationship Id="rId5" Type="http://schemas.openxmlformats.org/officeDocument/2006/relationships/image" Target="../media/image56.emf"/><Relationship Id="rId4" Type="http://schemas.openxmlformats.org/officeDocument/2006/relationships/package" Target="../embeddings/Microsoft_Excel_Worksheet26.xlsx"/></Relationships>
</file>

<file path=ppt/slides/_rels/slide42.xml.rels><?xml version="1.0" encoding="UTF-8" standalone="yes"?>
<Relationships xmlns="http://schemas.openxmlformats.org/package/2006/relationships"><Relationship Id="rId3" Type="http://schemas.openxmlformats.org/officeDocument/2006/relationships/hyperlink" Target="http://www.ats.ucla.edu/stat/mult_pkg/whatstat/nominal_ordinal_interval.ht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package" Target="../embeddings/Microsoft_Excel_Worksheet27.xlsx"/></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package" Target="../embeddings/Microsoft_Excel_Worksheet28.xlsx"/></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63.png"/><Relationship Id="rId5" Type="http://schemas.openxmlformats.org/officeDocument/2006/relationships/image" Target="../media/image62.emf"/><Relationship Id="rId4" Type="http://schemas.openxmlformats.org/officeDocument/2006/relationships/package" Target="../embeddings/Microsoft_Excel_Worksheet29.xlsx"/></Relationships>
</file>

<file path=ppt/slides/_rels/slide46.xml.rels><?xml version="1.0" encoding="UTF-8" standalone="yes"?>
<Relationships xmlns="http://schemas.openxmlformats.org/package/2006/relationships"><Relationship Id="rId3" Type="http://schemas.openxmlformats.org/officeDocument/2006/relationships/hyperlink" Target="http://www.ats.ucla.edu/stat/mult_pkg/whatstat/nominal_ordinal_interval.ht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65.png"/><Relationship Id="rId5" Type="http://schemas.openxmlformats.org/officeDocument/2006/relationships/image" Target="../media/image64.emf"/><Relationship Id="rId4" Type="http://schemas.openxmlformats.org/officeDocument/2006/relationships/package" Target="../embeddings/Microsoft_Excel_Worksheet30.xlsx"/></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a:t>Choosing the Appropriate Technique*</a:t>
            </a:r>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a:t>*Or what they forgot to teach you in Statistics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Your company plans to make tennis balls in two colors and your R + D department has predicted that 25% of your customers will pick red balls while 75% will pick green balls.</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decide to see if R+D is earning its money.  You take a random sample of 1,200 people ask them which ball they prefer.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614404283"/>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3233"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5687" y="1131678"/>
            <a:ext cx="4624316" cy="3430276"/>
          </a:xfrm>
          <a:prstGeom prst="rect">
            <a:avLst/>
          </a:prstGeom>
        </p:spPr>
      </p:pic>
    </p:spTree>
    <p:extLst>
      <p:ext uri="{BB962C8B-B14F-4D97-AF65-F5344CB8AC3E}">
        <p14:creationId xmlns:p14="http://schemas.microsoft.com/office/powerpoint/2010/main" val="46207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manager of the Dead Gulch Casino, you are considering taking wagers on Republican candidates to win the nomination.  You think that Trump will get 60% of the vote, Bush 30% and Cruse 10%.  But if you’re wrong you’ll have to eat cat food for the whole year.</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survey 1,500 registered voters across the U.S. and ask them which of the three candidates they would vote for.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4071742460"/>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4253"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680385" cy="3497972"/>
          </a:xfrm>
          <a:prstGeom prst="rect">
            <a:avLst/>
          </a:prstGeom>
        </p:spPr>
      </p:pic>
    </p:spTree>
    <p:extLst>
      <p:ext uri="{BB962C8B-B14F-4D97-AF65-F5344CB8AC3E}">
        <p14:creationId xmlns:p14="http://schemas.microsoft.com/office/powerpoint/2010/main" val="239139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55638"/>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levels</a:t>
            </a:r>
            <a:br>
              <a:rPr lang="en-US" sz="2800" dirty="0"/>
            </a:br>
            <a:r>
              <a:rPr lang="en-US" sz="2800" dirty="0"/>
              <a:t>[independent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32001975"/>
              </p:ext>
            </p:extLst>
          </p:nvPr>
        </p:nvGraphicFramePr>
        <p:xfrm>
          <a:off x="1" y="2819401"/>
          <a:ext cx="9112154" cy="4114799"/>
        </p:xfrm>
        <a:graphic>
          <a:graphicData uri="http://schemas.openxmlformats.org/drawingml/2006/table">
            <a:tbl>
              <a:tblPr firstRow="1" firstCol="1" lastRow="1" lastCol="1" bandRow="1" bandCol="1"/>
              <a:tblGrid>
                <a:gridCol w="1920022">
                  <a:extLst>
                    <a:ext uri="{9D8B030D-6E8A-4147-A177-3AD203B41FA5}">
                      <a16:colId xmlns:a16="http://schemas.microsoft.com/office/drawing/2014/main" val="20000"/>
                    </a:ext>
                  </a:extLst>
                </a:gridCol>
                <a:gridCol w="3185377">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01755">
                  <a:extLst>
                    <a:ext uri="{9D8B030D-6E8A-4147-A177-3AD203B41FA5}">
                      <a16:colId xmlns:a16="http://schemas.microsoft.com/office/drawing/2014/main" val="20003"/>
                    </a:ext>
                  </a:extLst>
                </a:gridCol>
              </a:tblGrid>
              <a:tr h="1172373">
                <a:tc rowSpan="4">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 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18669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57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levels</a:t>
                      </a:r>
                      <a:r>
                        <a:rPr lang="en-US" sz="1600" b="1" spc="11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86690">
                        <a:lnSpc>
                          <a:spcPct val="183000"/>
                        </a:lnSpc>
                        <a:spcBef>
                          <a:spcPts val="57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2</a:t>
                      </a:r>
                      <a:r>
                        <a:rPr lang="en-US" sz="1600" spc="-5">
                          <a:effectLst/>
                          <a:latin typeface="Arial" panose="020B0604020202020204" pitchFamily="34" charset="0"/>
                          <a:ea typeface="Calibri" panose="020F0502020204030204" pitchFamily="34" charset="0"/>
                          <a:cs typeface="Times New Roman" panose="02020603050405020304" pitchFamily="18" charset="0"/>
                        </a:rPr>
                        <a:t> </a:t>
                      </a:r>
                      <a:r>
                        <a:rPr lang="en-US" sz="1600" spc="10">
                          <a:effectLst/>
                          <a:latin typeface="Arial" panose="020B0604020202020204" pitchFamily="34" charset="0"/>
                          <a:ea typeface="Calibri" panose="020F0502020204030204" pitchFamily="34" charset="0"/>
                          <a:cs typeface="Times New Roman" panose="02020603050405020304" pitchFamily="18" charset="0"/>
                        </a:rPr>
                        <a:t>independent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sample</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172373">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Wilcoxon­</a:t>
                      </a:r>
                    </a:p>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Mann-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Whitney</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597680">
                <a:tc vMerge="1">
                  <a:txBody>
                    <a:bodyPr/>
                    <a:lstStyle/>
                    <a:p>
                      <a:endParaRPr lang="en-US"/>
                    </a:p>
                  </a:txBody>
                  <a:tcPr/>
                </a:tc>
                <a:tc vMerge="1">
                  <a:txBody>
                    <a:bodyPr/>
                    <a:lstStyle/>
                    <a:p>
                      <a:endParaRPr lang="en-US"/>
                    </a:p>
                  </a:txBody>
                  <a:tcPr/>
                </a:tc>
                <a:tc rowSpan="2">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117237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Fisher's</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exact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769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Taylor Swift’s research manager.  You know that both men and women like her music, but you think there are age differences between the men and women fans and this plays into your new album strategy.</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survey 1,800 men and women who are Taylor Swift fan club members.  You ask each member of the sample their age.</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710927869"/>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5275"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2275" y="1137365"/>
            <a:ext cx="4697994" cy="3528778"/>
          </a:xfrm>
          <a:prstGeom prst="rect">
            <a:avLst/>
          </a:prstGeom>
        </p:spPr>
      </p:pic>
    </p:spTree>
    <p:extLst>
      <p:ext uri="{BB962C8B-B14F-4D97-AF65-F5344CB8AC3E}">
        <p14:creationId xmlns:p14="http://schemas.microsoft.com/office/powerpoint/2010/main" val="247832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director for </a:t>
            </a:r>
            <a:r>
              <a:rPr lang="en-US" dirty="0" err="1">
                <a:solidFill>
                  <a:prstClr val="black"/>
                </a:solidFill>
                <a:latin typeface="Calibri" panose="020F0502020204030204"/>
              </a:rPr>
              <a:t>Huevos</a:t>
            </a:r>
            <a:r>
              <a:rPr lang="en-US" dirty="0">
                <a:solidFill>
                  <a:prstClr val="black"/>
                </a:solidFill>
                <a:latin typeface="Calibri" panose="020F0502020204030204"/>
              </a:rPr>
              <a:t> Locos – a new Mexican restaurant chain.  You are interested how your restaurant is ranked among Hispanics and non-Hispanics.</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survey 800 Hispanics and non-Hispanics and ask them to rank their top Mexican restaurants including yours.</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534510806"/>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6298" name="Worksheet" r:id="rId4" imgW="6648374" imgH="2343023" progId="Excel.Sheet.12">
                  <p:embed/>
                </p:oleObj>
              </mc:Choice>
              <mc:Fallback>
                <p:oleObj name="Worksheet" r:id="rId4" imgW="6648374" imgH="2343023"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43565"/>
            <a:ext cx="4558838" cy="3496252"/>
          </a:xfrm>
          <a:prstGeom prst="rect">
            <a:avLst/>
          </a:prstGeom>
        </p:spPr>
      </p:pic>
    </p:spTree>
    <p:extLst>
      <p:ext uri="{BB962C8B-B14F-4D97-AF65-F5344CB8AC3E}">
        <p14:creationId xmlns:p14="http://schemas.microsoft.com/office/powerpoint/2010/main" val="143906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director for National Geographic Wild channel.  You want to know if there is a relationship between gender and watching the show “Dr. K Exotic Animal ER” show. </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sample 1,400 people from around the United States and ask them if they watch the show.</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491477139"/>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7319"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700250" cy="3537446"/>
          </a:xfrm>
          <a:prstGeom prst="rect">
            <a:avLst/>
          </a:prstGeom>
        </p:spPr>
      </p:pic>
      <p:sp>
        <p:nvSpPr>
          <p:cNvPr id="4" name="TextBox 3"/>
          <p:cNvSpPr txBox="1"/>
          <p:nvPr/>
        </p:nvSpPr>
        <p:spPr>
          <a:xfrm>
            <a:off x="152400" y="4938510"/>
            <a:ext cx="3886200" cy="1600438"/>
          </a:xfrm>
          <a:prstGeom prst="rect">
            <a:avLst/>
          </a:prstGeom>
          <a:noFill/>
          <a:ln>
            <a:solidFill>
              <a:schemeClr val="tx1"/>
            </a:solidFill>
          </a:ln>
        </p:spPr>
        <p:txBody>
          <a:bodyPr wrap="square" rtlCol="0">
            <a:spAutoFit/>
          </a:bodyPr>
          <a:lstStyle/>
          <a:p>
            <a:r>
              <a:rPr lang="en-US" sz="1400" dirty="0"/>
              <a:t>Fisher’s Exact test is useful when &lt; 80% of cells have expected count 5+ or cells with expected count &lt; 1.</a:t>
            </a:r>
          </a:p>
          <a:p>
            <a:endParaRPr lang="en-US" sz="1400" dirty="0"/>
          </a:p>
          <a:p>
            <a:r>
              <a:rPr lang="en-US" sz="1400" dirty="0"/>
              <a:t>Fisher’s Exact test has least computational load with 4 cell table but is possible at larger table sizes with more computational load.</a:t>
            </a:r>
          </a:p>
        </p:txBody>
      </p:sp>
    </p:spTree>
    <p:extLst>
      <p:ext uri="{BB962C8B-B14F-4D97-AF65-F5344CB8AC3E}">
        <p14:creationId xmlns:p14="http://schemas.microsoft.com/office/powerpoint/2010/main" val="97849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or more levels</a:t>
            </a:r>
            <a:br>
              <a:rPr lang="en-US" sz="2800" dirty="0"/>
            </a:br>
            <a:r>
              <a:rPr lang="en-US" sz="2800" dirty="0"/>
              <a:t>[independent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80593295"/>
              </p:ext>
            </p:extLst>
          </p:nvPr>
        </p:nvGraphicFramePr>
        <p:xfrm>
          <a:off x="152400" y="2819399"/>
          <a:ext cx="8991600" cy="3886201"/>
        </p:xfrm>
        <a:graphic>
          <a:graphicData uri="http://schemas.openxmlformats.org/drawingml/2006/table">
            <a:tbl>
              <a:tblPr firstRow="1" firstCol="1" lastRow="1" lastCol="1" bandRow="1" bandCol="1"/>
              <a:tblGrid>
                <a:gridCol w="1752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548408">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35560" marR="36195"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indent="0" algn="ctr" defTabSz="914400" rtl="0" eaLnBrk="1" fontAlgn="auto" latinLnBrk="0" hangingPunct="1">
                        <a:lnSpc>
                          <a:spcPct val="183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 levels</a:t>
                      </a:r>
                      <a:r>
                        <a:rPr lang="en-US" sz="1600" b="1"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one­way</a:t>
                      </a:r>
                      <a:r>
                        <a:rPr lang="en-US" sz="1600" spc="-2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548408">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Kruskal </a:t>
                      </a:r>
                      <a:r>
                        <a:rPr lang="en-US" sz="1600" spc="5">
                          <a:effectLst/>
                          <a:latin typeface="Arial" panose="020B0604020202020204" pitchFamily="34" charset="0"/>
                          <a:ea typeface="Calibri" panose="020F0502020204030204" pitchFamily="34" charset="0"/>
                          <a:cs typeface="Times New Roman" panose="02020603050405020304" pitchFamily="18" charset="0"/>
                        </a:rPr>
                        <a:t>Wallis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789385">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6666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research scientist for </a:t>
            </a:r>
            <a:r>
              <a:rPr lang="en-US" dirty="0" err="1">
                <a:solidFill>
                  <a:prstClr val="black"/>
                </a:solidFill>
                <a:latin typeface="Calibri" panose="020F0502020204030204"/>
              </a:rPr>
              <a:t>HairClub</a:t>
            </a:r>
            <a:r>
              <a:rPr lang="en-US" dirty="0">
                <a:solidFill>
                  <a:prstClr val="black"/>
                </a:solidFill>
                <a:latin typeface="Calibri" panose="020F0502020204030204"/>
              </a:rPr>
              <a:t> for Dogs you are experimenting with three different drugs to solve the problem of hairless Chihuahuas.</a:t>
            </a:r>
          </a:p>
        </p:txBody>
      </p:sp>
      <p:sp>
        <p:nvSpPr>
          <p:cNvPr id="7" name="TextBox 6"/>
          <p:cNvSpPr txBox="1"/>
          <p:nvPr/>
        </p:nvSpPr>
        <p:spPr>
          <a:xfrm>
            <a:off x="4916659" y="3123565"/>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apply the drugs to 300 test dogs – 100 dogs for each drug -  and count the number of hairs that grow on each dog to see if any of the drugs are effective.</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355706701"/>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9363"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sp>
        <p:nvSpPr>
          <p:cNvPr id="4" name="TextBox 3"/>
          <p:cNvSpPr txBox="1"/>
          <p:nvPr/>
        </p:nvSpPr>
        <p:spPr>
          <a:xfrm>
            <a:off x="152400" y="4938510"/>
            <a:ext cx="3886200" cy="1600438"/>
          </a:xfrm>
          <a:prstGeom prst="rect">
            <a:avLst/>
          </a:prstGeom>
          <a:noFill/>
          <a:ln>
            <a:solidFill>
              <a:schemeClr val="tx1"/>
            </a:solidFill>
          </a:ln>
        </p:spPr>
        <p:txBody>
          <a:bodyPr wrap="square" rtlCol="0">
            <a:spAutoFit/>
          </a:bodyPr>
          <a:lstStyle/>
          <a:p>
            <a:r>
              <a:rPr lang="en-US" sz="1400" dirty="0">
                <a:solidFill>
                  <a:prstClr val="black"/>
                </a:solidFill>
              </a:rPr>
              <a:t>Note that </a:t>
            </a:r>
            <a:r>
              <a:rPr lang="en-US" sz="1400" dirty="0" err="1">
                <a:solidFill>
                  <a:prstClr val="black"/>
                </a:solidFill>
              </a:rPr>
              <a:t>oneway</a:t>
            </a:r>
            <a:r>
              <a:rPr lang="en-US" sz="1400" dirty="0">
                <a:solidFill>
                  <a:prstClr val="black"/>
                </a:solidFill>
              </a:rPr>
              <a:t> ANOVA will only tell you if one or more of the drugs is effective.</a:t>
            </a:r>
          </a:p>
          <a:p>
            <a:endParaRPr lang="en-US" sz="1400" dirty="0">
              <a:solidFill>
                <a:prstClr val="black"/>
              </a:solidFill>
            </a:endParaRPr>
          </a:p>
          <a:p>
            <a:r>
              <a:rPr lang="en-US" sz="1400" dirty="0">
                <a:solidFill>
                  <a:prstClr val="black"/>
                </a:solidFill>
              </a:rPr>
              <a:t>You will need to take advantage of the multiple group comparison techniques available in </a:t>
            </a:r>
            <a:r>
              <a:rPr lang="en-US" sz="1400" dirty="0" err="1">
                <a:solidFill>
                  <a:prstClr val="black"/>
                </a:solidFill>
              </a:rPr>
              <a:t>oneway</a:t>
            </a:r>
            <a:r>
              <a:rPr lang="en-US" sz="1400" dirty="0">
                <a:solidFill>
                  <a:prstClr val="black"/>
                </a:solidFill>
              </a:rPr>
              <a:t> ANOVA to tell which of the drugs are most effective.</a:t>
            </a:r>
          </a:p>
        </p:txBody>
      </p:sp>
      <p:pic>
        <p:nvPicPr>
          <p:cNvPr id="2" name="Picture 1"/>
          <p:cNvPicPr>
            <a:picLocks noChangeAspect="1"/>
          </p:cNvPicPr>
          <p:nvPr/>
        </p:nvPicPr>
        <p:blipFill>
          <a:blip r:embed="rId6"/>
          <a:stretch>
            <a:fillRect/>
          </a:stretch>
        </p:blipFill>
        <p:spPr>
          <a:xfrm>
            <a:off x="0" y="1137365"/>
            <a:ext cx="4824862" cy="3591921"/>
          </a:xfrm>
          <a:prstGeom prst="rect">
            <a:avLst/>
          </a:prstGeom>
        </p:spPr>
      </p:pic>
    </p:spTree>
    <p:extLst>
      <p:ext uri="{BB962C8B-B14F-4D97-AF65-F5344CB8AC3E}">
        <p14:creationId xmlns:p14="http://schemas.microsoft.com/office/powerpoint/2010/main" val="355728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a:t>
            </a:r>
            <a:r>
              <a:rPr lang="en-US" dirty="0" err="1">
                <a:solidFill>
                  <a:prstClr val="black"/>
                </a:solidFill>
                <a:latin typeface="Calibri" panose="020F0502020204030204"/>
              </a:rPr>
              <a:t>scentologist</a:t>
            </a:r>
            <a:r>
              <a:rPr lang="en-US" dirty="0">
                <a:solidFill>
                  <a:prstClr val="black"/>
                </a:solidFill>
                <a:latin typeface="Calibri" panose="020F0502020204030204"/>
              </a:rPr>
              <a:t> for Aroma360.  You’ve invented a new scent called “Ode de </a:t>
            </a:r>
            <a:r>
              <a:rPr lang="en-US" dirty="0" err="1">
                <a:solidFill>
                  <a:prstClr val="black"/>
                </a:solidFill>
                <a:latin typeface="Calibri" panose="020F0502020204030204"/>
              </a:rPr>
              <a:t>Mouffette</a:t>
            </a:r>
            <a:r>
              <a:rPr lang="en-US" dirty="0">
                <a:solidFill>
                  <a:prstClr val="black"/>
                </a:solidFill>
                <a:latin typeface="Calibri" panose="020F0502020204030204"/>
              </a:rPr>
              <a:t>” and you want to know if the scent is ranked differently among people from the U.S. West, Midwest and East Coasts among top 10 perfumes.</a:t>
            </a:r>
          </a:p>
        </p:txBody>
      </p:sp>
      <p:sp>
        <p:nvSpPr>
          <p:cNvPr id="7" name="TextBox 6"/>
          <p:cNvSpPr txBox="1"/>
          <p:nvPr/>
        </p:nvSpPr>
        <p:spPr>
          <a:xfrm>
            <a:off x="4915522" y="3328015"/>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1,500 people with 500 from each geography and ask them to rank the top 10 perfumes including Ode de </a:t>
            </a:r>
            <a:r>
              <a:rPr lang="en-US" dirty="0" err="1">
                <a:solidFill>
                  <a:prstClr val="black"/>
                </a:solidFill>
                <a:latin typeface="Calibri" panose="020F0502020204030204"/>
              </a:rPr>
              <a:t>Mouffette</a:t>
            </a:r>
            <a:r>
              <a:rPr lang="en-US" dirty="0">
                <a:solidFill>
                  <a:prstClr val="black"/>
                </a:solidFill>
                <a:latin typeface="Calibri" panose="020F0502020204030204"/>
              </a:rPr>
              <a:t>.</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17999493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0369"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22746" y="1137365"/>
            <a:ext cx="4713443" cy="3567122"/>
          </a:xfrm>
          <a:prstGeom prst="rect">
            <a:avLst/>
          </a:prstGeom>
        </p:spPr>
      </p:pic>
    </p:spTree>
    <p:extLst>
      <p:ext uri="{BB962C8B-B14F-4D97-AF65-F5344CB8AC3E}">
        <p14:creationId xmlns:p14="http://schemas.microsoft.com/office/powerpoint/2010/main" val="230521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publisher of Bengal Cat magazine, you are thinking of going digital with your magazine.  You suspect that folks from different racial backgrounds may have different preferences for format of the magazine.</a:t>
            </a:r>
          </a:p>
        </p:txBody>
      </p:sp>
      <p:sp>
        <p:nvSpPr>
          <p:cNvPr id="7" name="TextBox 6"/>
          <p:cNvSpPr txBox="1"/>
          <p:nvPr/>
        </p:nvSpPr>
        <p:spPr>
          <a:xfrm>
            <a:off x="4915522" y="3328015"/>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450 people from the U.S. who are Bengal owners and ask them the race they most identify with and their print versus digital reading habits.</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584769756"/>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1388"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800600" cy="3541776"/>
          </a:xfrm>
          <a:prstGeom prst="rect">
            <a:avLst/>
          </a:prstGeom>
        </p:spPr>
      </p:pic>
    </p:spTree>
    <p:extLst>
      <p:ext uri="{BB962C8B-B14F-4D97-AF65-F5344CB8AC3E}">
        <p14:creationId xmlns:p14="http://schemas.microsoft.com/office/powerpoint/2010/main" val="286268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a:ln>
                  <a:noFill/>
                </a:ln>
                <a:solidFill>
                  <a:schemeClr val="tx2"/>
                </a:solidFill>
                <a:effectLst/>
                <a:uLnTx/>
                <a:uFillTx/>
                <a:latin typeface="+mj-lt"/>
                <a:ea typeface="+mj-ea"/>
                <a:cs typeface="+mj-cs"/>
              </a:rPr>
              <a:t>Three</a:t>
            </a:r>
            <a:r>
              <a:rPr kumimoji="0" lang="en-US" sz="4600" b="0" i="0" u="none" strike="noStrike" kern="1200" cap="none" spc="0" normalizeH="0" noProof="0" dirty="0">
                <a:ln>
                  <a:noFill/>
                </a:ln>
                <a:solidFill>
                  <a:schemeClr val="tx2"/>
                </a:solidFill>
                <a:effectLst/>
                <a:uLnTx/>
                <a:uFillTx/>
                <a:latin typeface="+mj-lt"/>
                <a:ea typeface="+mj-ea"/>
                <a:cs typeface="+mj-cs"/>
              </a:rPr>
              <a:t> Types of Analytical Variables</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lnSpc>
                <a:spcPct val="150000"/>
              </a:lnSpc>
              <a:buAutoNum type="arabicPeriod"/>
            </a:pPr>
            <a:endParaRPr lang="en-US" b="1" dirty="0"/>
          </a:p>
          <a:p>
            <a:pPr marL="514350" indent="-514350">
              <a:buAutoNum type="arabicPeriod"/>
            </a:pPr>
            <a:r>
              <a:rPr lang="en-US" dirty="0"/>
              <a:t>Dependent variable -  the variable of interest whose value depends upon the value of another variable.</a:t>
            </a:r>
          </a:p>
          <a:p>
            <a:pPr marL="514350" indent="-514350">
              <a:buAutoNum type="arabicPeriod"/>
            </a:pPr>
            <a:endParaRPr lang="en-US" dirty="0"/>
          </a:p>
          <a:p>
            <a:pPr marL="514350" indent="-514350">
              <a:buAutoNum type="arabicPeriod"/>
            </a:pPr>
            <a:r>
              <a:rPr lang="en-US" dirty="0"/>
              <a:t>Independent variable – a variable of theoretical importance that is thought to influence the level of a dependent variable.</a:t>
            </a:r>
          </a:p>
          <a:p>
            <a:pPr marL="514350" indent="-514350">
              <a:buAutoNum type="arabicPeriod"/>
            </a:pPr>
            <a:endParaRPr lang="en-US" dirty="0"/>
          </a:p>
          <a:p>
            <a:pPr marL="514350" indent="-514350">
              <a:buAutoNum type="arabicPeriod"/>
            </a:pPr>
            <a:r>
              <a:rPr lang="en-US" dirty="0"/>
              <a:t>Control variable – a variable that is thought to influence the dependent variable but is not of theoretical importance.</a:t>
            </a:r>
          </a:p>
        </p:txBody>
      </p:sp>
    </p:spTree>
    <p:extLst>
      <p:ext uri="{BB962C8B-B14F-4D97-AF65-F5344CB8AC3E}">
        <p14:creationId xmlns:p14="http://schemas.microsoft.com/office/powerpoint/2010/main" val="84006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levels</a:t>
            </a:r>
            <a:br>
              <a:rPr lang="en-US" sz="2800" dirty="0"/>
            </a:br>
            <a:r>
              <a:rPr lang="en-US" sz="2800" dirty="0"/>
              <a:t>[dependent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101023273"/>
              </p:ext>
            </p:extLst>
          </p:nvPr>
        </p:nvGraphicFramePr>
        <p:xfrm>
          <a:off x="169459" y="2819399"/>
          <a:ext cx="8974540" cy="3886201"/>
        </p:xfrm>
        <a:graphic>
          <a:graphicData uri="http://schemas.openxmlformats.org/drawingml/2006/table">
            <a:tbl>
              <a:tblPr firstRow="1" firstCol="1" lastRow="1" lastCol="1" bandRow="1" bandCol="1"/>
              <a:tblGrid>
                <a:gridCol w="1811741">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599">
                  <a:extLst>
                    <a:ext uri="{9D8B030D-6E8A-4147-A177-3AD203B41FA5}">
                      <a16:colId xmlns:a16="http://schemas.microsoft.com/office/drawing/2014/main" val="20003"/>
                    </a:ext>
                  </a:extLst>
                </a:gridCol>
              </a:tblGrid>
              <a:tr h="1548408">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levels</a:t>
                      </a:r>
                      <a:r>
                        <a:rPr lang="en-US" sz="1600" b="1" spc="11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(dependent/matched</a:t>
                      </a:r>
                      <a:r>
                        <a:rPr lang="en-US" sz="1600" b="1"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13360"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paired</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548408">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20">
                          <a:effectLst/>
                          <a:latin typeface="Arial" panose="020B0604020202020204" pitchFamily="34" charset="0"/>
                          <a:ea typeface="Calibri" panose="020F0502020204030204" pitchFamily="34" charset="0"/>
                          <a:cs typeface="Times New Roman" panose="02020603050405020304" pitchFamily="18" charset="0"/>
                        </a:rPr>
                        <a:t>W</a:t>
                      </a:r>
                      <a:r>
                        <a:rPr lang="en-US" sz="1600" spc="15">
                          <a:effectLst/>
                          <a:latin typeface="Arial" panose="020B0604020202020204" pitchFamily="34" charset="0"/>
                          <a:ea typeface="Calibri" panose="020F0502020204030204" pitchFamily="34" charset="0"/>
                          <a:cs typeface="Times New Roman" panose="02020603050405020304" pitchFamily="18" charset="0"/>
                        </a:rPr>
                        <a:t>il</a:t>
                      </a:r>
                      <a:r>
                        <a:rPr lang="en-US" sz="1600">
                          <a:effectLst/>
                          <a:latin typeface="Arial" panose="020B0604020202020204" pitchFamily="34" charset="0"/>
                          <a:ea typeface="Calibri" panose="020F0502020204030204" pitchFamily="34" charset="0"/>
                          <a:cs typeface="Times New Roman" panose="02020603050405020304" pitchFamily="18" charset="0"/>
                        </a:rPr>
                        <a:t>c</a:t>
                      </a:r>
                      <a:r>
                        <a:rPr lang="en-US" sz="1600" spc="15">
                          <a:effectLst/>
                          <a:latin typeface="Arial" panose="020B0604020202020204" pitchFamily="34" charset="0"/>
                          <a:ea typeface="Calibri" panose="020F0502020204030204" pitchFamily="34" charset="0"/>
                          <a:cs typeface="Times New Roman" panose="02020603050405020304" pitchFamily="18" charset="0"/>
                        </a:rPr>
                        <a:t>o</a:t>
                      </a:r>
                      <a:r>
                        <a:rPr lang="en-US" sz="1600">
                          <a:effectLst/>
                          <a:latin typeface="Arial" panose="020B0604020202020204" pitchFamily="34" charset="0"/>
                          <a:ea typeface="Calibri" panose="020F0502020204030204" pitchFamily="34" charset="0"/>
                          <a:cs typeface="Times New Roman" panose="02020603050405020304" pitchFamily="18" charset="0"/>
                        </a:rPr>
                        <a:t>x</a:t>
                      </a:r>
                      <a:r>
                        <a:rPr lang="en-US" sz="1600" spc="15">
                          <a:effectLst/>
                          <a:latin typeface="Arial" panose="020B0604020202020204" pitchFamily="34" charset="0"/>
                          <a:ea typeface="Calibri" panose="020F0502020204030204" pitchFamily="34" charset="0"/>
                          <a:cs typeface="Times New Roman" panose="02020603050405020304" pitchFamily="18" charset="0"/>
                        </a:rPr>
                        <a:t>o</a:t>
                      </a:r>
                      <a:r>
                        <a:rPr lang="en-US" sz="1600">
                          <a:effectLst/>
                          <a:latin typeface="Arial" panose="020B0604020202020204" pitchFamily="34" charset="0"/>
                          <a:ea typeface="Calibri" panose="020F0502020204030204" pitchFamily="34" charset="0"/>
                          <a:cs typeface="Times New Roman" panose="02020603050405020304" pitchFamily="18" charset="0"/>
                        </a:rPr>
                        <a:t>n</a:t>
                      </a:r>
                      <a:r>
                        <a:rPr lang="en-US" sz="1600" spc="-5">
                          <a:effectLst/>
                          <a:latin typeface="Arial" panose="020B0604020202020204" pitchFamily="34" charset="0"/>
                          <a:ea typeface="Calibri" panose="020F0502020204030204" pitchFamily="34" charset="0"/>
                          <a:cs typeface="Times New Roman" panose="02020603050405020304" pitchFamily="18" charset="0"/>
                        </a:rPr>
                        <a:t> </a:t>
                      </a:r>
                      <a:r>
                        <a:rPr lang="en-US" sz="1600">
                          <a:effectLst/>
                          <a:latin typeface="Arial" panose="020B0604020202020204" pitchFamily="34" charset="0"/>
                          <a:ea typeface="Calibri" panose="020F0502020204030204" pitchFamily="34" charset="0"/>
                          <a:cs typeface="Times New Roman" panose="02020603050405020304" pitchFamily="18" charset="0"/>
                        </a:rPr>
                        <a:t>s</a:t>
                      </a:r>
                      <a:r>
                        <a:rPr lang="en-US" sz="1600" spc="15">
                          <a:effectLst/>
                          <a:latin typeface="Arial" panose="020B0604020202020204" pitchFamily="34" charset="0"/>
                          <a:ea typeface="Calibri" panose="020F0502020204030204" pitchFamily="34" charset="0"/>
                          <a:cs typeface="Times New Roman" panose="02020603050405020304" pitchFamily="18" charset="0"/>
                        </a:rPr>
                        <a:t>igne</a:t>
                      </a:r>
                      <a:r>
                        <a:rPr lang="en-US" sz="1600">
                          <a:effectLst/>
                          <a:latin typeface="Arial" panose="020B0604020202020204" pitchFamily="34" charset="0"/>
                          <a:ea typeface="Calibri" panose="020F0502020204030204" pitchFamily="34" charset="0"/>
                          <a:cs typeface="Times New Roman" panose="02020603050405020304" pitchFamily="18" charset="0"/>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ranks</a:t>
                      </a:r>
                      <a:r>
                        <a:rPr lang="en-US" sz="1600" spc="-2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789385">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McNemar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884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200329"/>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an unscrupulous maker of bathroom scales you want to see if your new scale “the </a:t>
            </a:r>
            <a:r>
              <a:rPr lang="en-US" dirty="0" err="1">
                <a:solidFill>
                  <a:prstClr val="black"/>
                </a:solidFill>
                <a:latin typeface="Calibri" panose="020F0502020204030204"/>
              </a:rPr>
              <a:t>fluffmeister</a:t>
            </a:r>
            <a:r>
              <a:rPr lang="en-US" dirty="0">
                <a:solidFill>
                  <a:prstClr val="black"/>
                </a:solidFill>
                <a:latin typeface="Calibri" panose="020F0502020204030204"/>
              </a:rPr>
              <a:t>” consistently reports under weight. </a:t>
            </a:r>
          </a:p>
        </p:txBody>
      </p:sp>
      <p:sp>
        <p:nvSpPr>
          <p:cNvPr id="7" name="TextBox 6"/>
          <p:cNvSpPr txBox="1"/>
          <p:nvPr/>
        </p:nvSpPr>
        <p:spPr>
          <a:xfrm>
            <a:off x="4916659" y="2860794"/>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1,200 people and weigh them once with your competitor’s scale and then again with the </a:t>
            </a:r>
            <a:r>
              <a:rPr lang="en-US" dirty="0" err="1">
                <a:solidFill>
                  <a:prstClr val="black"/>
                </a:solidFill>
                <a:latin typeface="Calibri" panose="020F0502020204030204"/>
              </a:rPr>
              <a:t>fluffmeister</a:t>
            </a:r>
            <a:r>
              <a:rPr lang="en-US" dirty="0">
                <a:solidFill>
                  <a:prstClr val="black"/>
                </a:solidFill>
                <a:latin typeface="Calibri" panose="020F0502020204030204"/>
              </a:rPr>
              <a:t> and compare the two weights.</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42783173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2411"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17660" y="1137365"/>
            <a:ext cx="4742060" cy="3587035"/>
          </a:xfrm>
          <a:prstGeom prst="rect">
            <a:avLst/>
          </a:prstGeom>
        </p:spPr>
      </p:pic>
    </p:spTree>
    <p:extLst>
      <p:ext uri="{BB962C8B-B14F-4D97-AF65-F5344CB8AC3E}">
        <p14:creationId xmlns:p14="http://schemas.microsoft.com/office/powerpoint/2010/main" val="301762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838200"/>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research director for Absolutely Fabulous vodka, you want to compare your brand against five other vodka brands in a taste test.  You think that the more </a:t>
            </a:r>
            <a:r>
              <a:rPr lang="en-US" dirty="0" err="1">
                <a:solidFill>
                  <a:prstClr val="black"/>
                </a:solidFill>
                <a:latin typeface="Calibri" panose="020F0502020204030204"/>
              </a:rPr>
              <a:t>snozzled</a:t>
            </a:r>
            <a:r>
              <a:rPr lang="en-US" dirty="0">
                <a:solidFill>
                  <a:prstClr val="black"/>
                </a:solidFill>
                <a:latin typeface="Calibri" panose="020F0502020204030204"/>
              </a:rPr>
              <a:t> they get, the better your brand will taste. </a:t>
            </a:r>
          </a:p>
        </p:txBody>
      </p:sp>
      <p:sp>
        <p:nvSpPr>
          <p:cNvPr id="7" name="TextBox 6"/>
          <p:cNvSpPr txBox="1"/>
          <p:nvPr/>
        </p:nvSpPr>
        <p:spPr>
          <a:xfrm>
            <a:off x="4916659" y="2762934"/>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450 people and offer them five brands to rank on taste.  The drinks are offered so that they get Absolutely Fabulous vodka both as a first and last taste choice each time. You then compare the rankings for your brand.</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123427462"/>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3432"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05804" cy="3439916"/>
          </a:xfrm>
          <a:prstGeom prst="rect">
            <a:avLst/>
          </a:prstGeom>
        </p:spPr>
      </p:pic>
    </p:spTree>
    <p:extLst>
      <p:ext uri="{BB962C8B-B14F-4D97-AF65-F5344CB8AC3E}">
        <p14:creationId xmlns:p14="http://schemas.microsoft.com/office/powerpoint/2010/main" val="2319141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head of security for the National Security Agency you rely upon drug tests to make sure your employees are clean.  But you are unsure of how good your drug test vendor’s product is.</a:t>
            </a:r>
          </a:p>
        </p:txBody>
      </p:sp>
      <p:sp>
        <p:nvSpPr>
          <p:cNvPr id="7" name="TextBox 6"/>
          <p:cNvSpPr txBox="1"/>
          <p:nvPr/>
        </p:nvSpPr>
        <p:spPr>
          <a:xfrm>
            <a:off x="4916659" y="3053868"/>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350 NSA employees and have them submit to a drug test.  Five minutes later, you administer the test again and compare the results to see if they are consistent.</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91307137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4452"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572000" cy="3408589"/>
          </a:xfrm>
          <a:prstGeom prst="rect">
            <a:avLst/>
          </a:prstGeom>
        </p:spPr>
      </p:pic>
    </p:spTree>
    <p:extLst>
      <p:ext uri="{BB962C8B-B14F-4D97-AF65-F5344CB8AC3E}">
        <p14:creationId xmlns:p14="http://schemas.microsoft.com/office/powerpoint/2010/main" val="1623402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or more levels</a:t>
            </a:r>
            <a:br>
              <a:rPr lang="en-US" sz="2800" dirty="0"/>
            </a:br>
            <a:r>
              <a:rPr lang="en-US" sz="2800" dirty="0"/>
              <a:t>[dependent/matched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288307445"/>
              </p:ext>
            </p:extLst>
          </p:nvPr>
        </p:nvGraphicFramePr>
        <p:xfrm>
          <a:off x="169462" y="2850832"/>
          <a:ext cx="8974539" cy="4007168"/>
        </p:xfrm>
        <a:graphic>
          <a:graphicData uri="http://schemas.openxmlformats.org/drawingml/2006/table">
            <a:tbl>
              <a:tblPr firstRow="1" firstCol="1" lastRow="1" lastCol="1" bandRow="1" bandCol="1"/>
              <a:tblGrid>
                <a:gridCol w="1735538">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1">
                  <a:extLst>
                    <a:ext uri="{9D8B030D-6E8A-4147-A177-3AD203B41FA5}">
                      <a16:colId xmlns:a16="http://schemas.microsoft.com/office/drawing/2014/main" val="20003"/>
                    </a:ext>
                  </a:extLst>
                </a:gridCol>
              </a:tblGrid>
              <a:tr h="1599409">
                <a:tc rowSpan="3">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 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4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0" marR="0" algn="ctr">
                        <a:spcBef>
                          <a:spcPts val="4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 levels</a:t>
                      </a:r>
                      <a:r>
                        <a:rPr lang="en-US" sz="1600" b="1"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(dependent/matched</a:t>
                      </a:r>
                      <a:r>
                        <a:rPr lang="en-US" sz="1600" b="1"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59080">
                        <a:lnSpc>
                          <a:spcPct val="183000"/>
                        </a:lnSpc>
                        <a:spcBef>
                          <a:spcPts val="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324485" algn="just">
                        <a:lnSpc>
                          <a:spcPct val="183000"/>
                        </a:lnSpc>
                        <a:spcBef>
                          <a:spcPts val="300"/>
                        </a:spcBef>
                        <a:spcAft>
                          <a:spcPts val="0"/>
                        </a:spcAft>
                      </a:pPr>
                      <a:r>
                        <a:rPr lang="en-US" sz="1600" spc="10" dirty="0" err="1">
                          <a:effectLst/>
                          <a:latin typeface="Arial" panose="020B0604020202020204" pitchFamily="34" charset="0"/>
                          <a:ea typeface="Calibri" panose="020F0502020204030204" pitchFamily="34" charset="0"/>
                          <a:cs typeface="Times New Roman" panose="02020603050405020304" pitchFamily="18" charset="0"/>
                        </a:rPr>
                        <a:t>one­way</a:t>
                      </a:r>
                      <a:r>
                        <a:rPr lang="en-US" sz="1600" spc="10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repeated</a:t>
                      </a:r>
                      <a:r>
                        <a:rPr lang="en-US" sz="1600"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measures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just">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ANOVA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808350">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Friedman</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599409">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297815">
                        <a:lnSpc>
                          <a:spcPct val="183000"/>
                        </a:lnSpc>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repeated</a:t>
                      </a:r>
                      <a:r>
                        <a:rPr lang="en-US" sz="1600"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measures</a:t>
                      </a:r>
                      <a:r>
                        <a:rPr lang="en-US" sz="1600"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79138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80733"/>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head of R+D for Absolutely Fabulous vodka, you’re a smart guy.  You also make a hangover remedy to help out your “best” customers.  You want to know how your hangover cure works against two other cure brands over time.</a:t>
            </a:r>
          </a:p>
        </p:txBody>
      </p:sp>
      <p:sp>
        <p:nvSpPr>
          <p:cNvPr id="7" name="TextBox 6"/>
          <p:cNvSpPr txBox="1"/>
          <p:nvPr/>
        </p:nvSpPr>
        <p:spPr>
          <a:xfrm>
            <a:off x="4940543" y="1921529"/>
            <a:ext cx="4150068" cy="2585323"/>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1,450 people over age 21 and have them drink a fifth of AF vodka.  At 8am the next morning they perform a skills test.  They then take one of three hangover cures (including yours) and ten minutes later they take the skill test again.  The skill test scores range between 1 and 100 on the test.</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738471359"/>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5471"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18057" cy="3543817"/>
          </a:xfrm>
          <a:prstGeom prst="rect">
            <a:avLst/>
          </a:prstGeom>
        </p:spPr>
      </p:pic>
    </p:spTree>
    <p:extLst>
      <p:ext uri="{BB962C8B-B14F-4D97-AF65-F5344CB8AC3E}">
        <p14:creationId xmlns:p14="http://schemas.microsoft.com/office/powerpoint/2010/main" val="212464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manager for Suds and Duds laundry detergent.  You want to know if your TV commercial is going to have an impact on attitudes toward your brand.</a:t>
            </a:r>
          </a:p>
        </p:txBody>
      </p:sp>
      <p:sp>
        <p:nvSpPr>
          <p:cNvPr id="7" name="TextBox 6"/>
          <p:cNvSpPr txBox="1"/>
          <p:nvPr/>
        </p:nvSpPr>
        <p:spPr>
          <a:xfrm>
            <a:off x="4916659" y="2840485"/>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550 consumers and ask them to rank 8 popular laundry detergents including Suds and Duds on cleaning power.  Then you show them the Suds and Duds TV commercial and ask them to rank the detergents again on cleaning power.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571870468"/>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6491"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648200" cy="3536826"/>
          </a:xfrm>
          <a:prstGeom prst="rect">
            <a:avLst/>
          </a:prstGeom>
        </p:spPr>
      </p:pic>
    </p:spTree>
    <p:extLst>
      <p:ext uri="{BB962C8B-B14F-4D97-AF65-F5344CB8AC3E}">
        <p14:creationId xmlns:p14="http://schemas.microsoft.com/office/powerpoint/2010/main" val="717364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maker of </a:t>
            </a:r>
            <a:r>
              <a:rPr lang="en-US" dirty="0" err="1">
                <a:solidFill>
                  <a:prstClr val="black"/>
                </a:solidFill>
                <a:latin typeface="Calibri" panose="020F0502020204030204"/>
              </a:rPr>
              <a:t>SneezeAway</a:t>
            </a:r>
            <a:r>
              <a:rPr lang="en-US" dirty="0">
                <a:solidFill>
                  <a:prstClr val="black"/>
                </a:solidFill>
                <a:latin typeface="Calibri" panose="020F0502020204030204"/>
              </a:rPr>
              <a:t>, a popular allergy medicine, you want to know how your medication affects the chances of a patient sneezing ten or more times a day compared to other brands.</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2,200 allergy sufferers and administer one brand to them each day for five days.  You ask them to report whether or not they sneezed 10 or more times each day.</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893282322"/>
              </p:ext>
            </p:extLst>
          </p:nvPr>
        </p:nvGraphicFramePr>
        <p:xfrm>
          <a:off x="4916659" y="5145298"/>
          <a:ext cx="3821112" cy="1712702"/>
        </p:xfrm>
        <a:graphic>
          <a:graphicData uri="http://schemas.openxmlformats.org/presentationml/2006/ole">
            <mc:AlternateContent xmlns:mc="http://schemas.openxmlformats.org/markup-compatibility/2006">
              <mc:Choice xmlns:v="urn:schemas-microsoft-com:vml" Requires="v">
                <p:oleObj spid="_x0000_s17510" name="Worksheet" r:id="rId4" imgW="5172067" imgH="1438206" progId="Excel.Sheet.12">
                  <p:embed/>
                </p:oleObj>
              </mc:Choice>
              <mc:Fallback>
                <p:oleObj name="Worksheet" r:id="rId4" imgW="5172067" imgH="1438206" progId="Excel.Sheet.12">
                  <p:embed/>
                  <p:pic>
                    <p:nvPicPr>
                      <p:cNvPr id="0" name=""/>
                      <p:cNvPicPr/>
                      <p:nvPr/>
                    </p:nvPicPr>
                    <p:blipFill>
                      <a:blip r:embed="rId5"/>
                      <a:stretch>
                        <a:fillRect/>
                      </a:stretch>
                    </p:blipFill>
                    <p:spPr>
                      <a:xfrm>
                        <a:off x="4916659" y="5145298"/>
                        <a:ext cx="3821112" cy="171270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15922" y="1118031"/>
            <a:ext cx="4877246" cy="3657935"/>
          </a:xfrm>
          <a:prstGeom prst="rect">
            <a:avLst/>
          </a:prstGeom>
        </p:spPr>
      </p:pic>
    </p:spTree>
    <p:extLst>
      <p:ext uri="{BB962C8B-B14F-4D97-AF65-F5344CB8AC3E}">
        <p14:creationId xmlns:p14="http://schemas.microsoft.com/office/powerpoint/2010/main" val="323056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Two or More Independent Variables </a:t>
            </a:r>
            <a:br>
              <a:rPr lang="en-US" sz="2800" dirty="0"/>
            </a:br>
            <a:r>
              <a:rPr lang="en-US" sz="2800" dirty="0"/>
              <a:t>[independent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15064972"/>
              </p:ext>
            </p:extLst>
          </p:nvPr>
        </p:nvGraphicFramePr>
        <p:xfrm>
          <a:off x="2" y="2819401"/>
          <a:ext cx="9143998" cy="3886198"/>
        </p:xfrm>
        <a:graphic>
          <a:graphicData uri="http://schemas.openxmlformats.org/drawingml/2006/table">
            <a:tbl>
              <a:tblPr firstRow="1" firstCol="1" lastRow="1" lastCol="1" bandRow="1" bandCol="1"/>
              <a:tblGrid>
                <a:gridCol w="1926732">
                  <a:extLst>
                    <a:ext uri="{9D8B030D-6E8A-4147-A177-3AD203B41FA5}">
                      <a16:colId xmlns:a16="http://schemas.microsoft.com/office/drawing/2014/main" val="20000"/>
                    </a:ext>
                  </a:extLst>
                </a:gridCol>
                <a:gridCol w="3178666">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287680">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rowSpan="3">
                  <a:txBody>
                    <a:bodyPr/>
                    <a:lstStyle/>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r>
                        <a:rPr lang="en-US" sz="1600" b="1"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86690"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a:txBody>
                    <a:bodyPr/>
                    <a:lstStyle/>
                    <a:p>
                      <a:pPr marL="35560" marR="0">
                        <a:spcBef>
                          <a:spcPts val="31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a:txBody>
                    <a:bodyPr/>
                    <a:lstStyle/>
                    <a:p>
                      <a:pPr marL="35560" marR="0">
                        <a:spcBef>
                          <a:spcPts val="54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factorial </a:t>
                      </a:r>
                      <a:r>
                        <a:rPr lang="en-US" sz="1600" spc="-5">
                          <a:effectLst/>
                          <a:latin typeface="Arial" panose="020B0604020202020204" pitchFamily="34" charset="0"/>
                          <a:ea typeface="Calibri" panose="020F0502020204030204" pitchFamily="34" charset="0"/>
                          <a:cs typeface="Times New Roman" panose="02020603050405020304" pitchFamily="18" charset="0"/>
                        </a:rPr>
                        <a:t>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299259">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ordered</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299259">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factorial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71492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8698" y="937862"/>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research director of Dominators Pizza, you want to see if there are any effects for using online coupons, gender and ethnicity in the number of pizzas you order.</a:t>
            </a:r>
          </a:p>
        </p:txBody>
      </p:sp>
      <p:sp>
        <p:nvSpPr>
          <p:cNvPr id="7" name="TextBox 6"/>
          <p:cNvSpPr txBox="1"/>
          <p:nvPr/>
        </p:nvSpPr>
        <p:spPr>
          <a:xfrm>
            <a:off x="4928032" y="3089764"/>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survey 1,450 randomly selected people and ask them how many pizzas they eat in a month, their gender, do they use online coupons and their ethnicity.</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741965471"/>
              </p:ext>
            </p:extLst>
          </p:nvPr>
        </p:nvGraphicFramePr>
        <p:xfrm>
          <a:off x="4908698" y="5345113"/>
          <a:ext cx="5156200" cy="1512887"/>
        </p:xfrm>
        <a:graphic>
          <a:graphicData uri="http://schemas.openxmlformats.org/presentationml/2006/ole">
            <mc:AlternateContent xmlns:mc="http://schemas.openxmlformats.org/markup-compatibility/2006">
              <mc:Choice xmlns:v="urn:schemas-microsoft-com:vml" Requires="v">
                <p:oleObj spid="_x0000_s18525" name="Worksheet" r:id="rId4" imgW="8153294" imgH="2390802" progId="Excel.Sheet.12">
                  <p:embed/>
                </p:oleObj>
              </mc:Choice>
              <mc:Fallback>
                <p:oleObj name="Worksheet" r:id="rId4" imgW="8153294" imgH="2390802" progId="Excel.Sheet.12">
                  <p:embed/>
                  <p:pic>
                    <p:nvPicPr>
                      <p:cNvPr id="0" name=""/>
                      <p:cNvPicPr/>
                      <p:nvPr/>
                    </p:nvPicPr>
                    <p:blipFill>
                      <a:blip r:embed="rId5"/>
                      <a:stretch>
                        <a:fillRect/>
                      </a:stretch>
                    </p:blipFill>
                    <p:spPr>
                      <a:xfrm>
                        <a:off x="4908698" y="5345113"/>
                        <a:ext cx="5156200"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851127" cy="3622079"/>
          </a:xfrm>
          <a:prstGeom prst="rect">
            <a:avLst/>
          </a:prstGeom>
        </p:spPr>
      </p:pic>
    </p:spTree>
    <p:extLst>
      <p:ext uri="{BB962C8B-B14F-4D97-AF65-F5344CB8AC3E}">
        <p14:creationId xmlns:p14="http://schemas.microsoft.com/office/powerpoint/2010/main" val="410868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a:solidFill>
                  <a:schemeClr val="tx2"/>
                </a:solidFill>
                <a:latin typeface="+mj-lt"/>
                <a:ea typeface="+mj-ea"/>
                <a:cs typeface="+mj-cs"/>
              </a:rPr>
              <a:t>The Four Levels of Measurement for  Variables</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lnSpc>
                <a:spcPct val="150000"/>
              </a:lnSpc>
              <a:buAutoNum type="arabicPeriod"/>
            </a:pPr>
            <a:r>
              <a:rPr lang="en-US" dirty="0"/>
              <a:t>Nominal – the variable can be placed into categories.</a:t>
            </a:r>
          </a:p>
          <a:p>
            <a:pPr marL="514350" indent="-514350">
              <a:lnSpc>
                <a:spcPct val="150000"/>
              </a:lnSpc>
              <a:buAutoNum type="arabicPeriod"/>
            </a:pPr>
            <a:endParaRPr lang="en-US" dirty="0"/>
          </a:p>
          <a:p>
            <a:pPr marL="514350" indent="-514350">
              <a:buAutoNum type="arabicPeriod"/>
            </a:pPr>
            <a:r>
              <a:rPr lang="en-US" dirty="0"/>
              <a:t>Ordinal – the variable has categories that can be ordered from low to high or high to low.</a:t>
            </a:r>
          </a:p>
          <a:p>
            <a:pPr marL="514350" indent="-514350">
              <a:buAutoNum type="arabicPeriod"/>
            </a:pPr>
            <a:endParaRPr lang="en-US" dirty="0"/>
          </a:p>
          <a:p>
            <a:pPr marL="514350" indent="-514350">
              <a:buAutoNum type="arabicPeriod"/>
            </a:pPr>
            <a:r>
              <a:rPr lang="en-US" dirty="0"/>
              <a:t>Interval – the variable has categories that are equidistant from each other.</a:t>
            </a:r>
          </a:p>
          <a:p>
            <a:pPr marL="514350" indent="-514350">
              <a:buAutoNum type="arabicPeriod"/>
            </a:pPr>
            <a:endParaRPr lang="en-US" dirty="0"/>
          </a:p>
          <a:p>
            <a:pPr marL="514350" indent="-514350">
              <a:lnSpc>
                <a:spcPct val="150000"/>
              </a:lnSpc>
              <a:buAutoNum type="arabicPeriod"/>
            </a:pPr>
            <a:r>
              <a:rPr lang="en-US" dirty="0"/>
              <a:t>Ratio – the variable has an absolute zero point.</a:t>
            </a:r>
          </a:p>
          <a:p>
            <a:pPr marL="514350" indent="-514350">
              <a:lnSpc>
                <a:spcPct val="150000"/>
              </a:lnSpc>
              <a:buAutoNum type="arabicPeriod"/>
            </a:pPr>
            <a:endParaRPr lang="en-US" dirty="0"/>
          </a:p>
        </p:txBody>
      </p:sp>
    </p:spTree>
    <p:extLst>
      <p:ext uri="{BB962C8B-B14F-4D97-AF65-F5344CB8AC3E}">
        <p14:creationId xmlns:p14="http://schemas.microsoft.com/office/powerpoint/2010/main" val="211601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18249"/>
            <a:ext cx="4150068" cy="2862322"/>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In the intelligence community, daily risks are often categorized in “buckets”, often low, medium and high risks.  As an analyst for a risk management company, you are analyzing the risk of a terrorist attack on any given day. You think the risk assessment on any given day may depend upon the direction of the NYSE index and the direction of a price of a barrel of oil.</a:t>
            </a:r>
          </a:p>
        </p:txBody>
      </p:sp>
      <p:sp>
        <p:nvSpPr>
          <p:cNvPr id="7" name="TextBox 6"/>
          <p:cNvSpPr txBox="1"/>
          <p:nvPr/>
        </p:nvSpPr>
        <p:spPr>
          <a:xfrm>
            <a:off x="4903011" y="30939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collect the official daily risk assessment each day for two years, along with the daily closing NYSE index and the price of oil that day.</a:t>
            </a:r>
          </a:p>
        </p:txBody>
      </p:sp>
      <p:sp>
        <p:nvSpPr>
          <p:cNvPr id="8" name="TextBox 7"/>
          <p:cNvSpPr txBox="1"/>
          <p:nvPr/>
        </p:nvSpPr>
        <p:spPr>
          <a:xfrm>
            <a:off x="4916488" y="467553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57631999"/>
              </p:ext>
            </p:extLst>
          </p:nvPr>
        </p:nvGraphicFramePr>
        <p:xfrm>
          <a:off x="4916488" y="5145088"/>
          <a:ext cx="5981700" cy="1712912"/>
        </p:xfrm>
        <a:graphic>
          <a:graphicData uri="http://schemas.openxmlformats.org/presentationml/2006/ole">
            <mc:AlternateContent xmlns:mc="http://schemas.openxmlformats.org/markup-compatibility/2006">
              <mc:Choice xmlns:v="urn:schemas-microsoft-com:vml" Requires="v">
                <p:oleObj spid="_x0000_s19545" name="Worksheet" r:id="rId4" imgW="8096337" imgH="1438206" progId="Excel.Sheet.12">
                  <p:embed/>
                </p:oleObj>
              </mc:Choice>
              <mc:Fallback>
                <p:oleObj name="Worksheet" r:id="rId4" imgW="8096337" imgH="1438206" progId="Excel.Sheet.12">
                  <p:embed/>
                  <p:pic>
                    <p:nvPicPr>
                      <p:cNvPr id="0" name=""/>
                      <p:cNvPicPr/>
                      <p:nvPr/>
                    </p:nvPicPr>
                    <p:blipFill>
                      <a:blip r:embed="rId5"/>
                      <a:stretch>
                        <a:fillRect/>
                      </a:stretch>
                    </p:blipFill>
                    <p:spPr>
                      <a:xfrm>
                        <a:off x="4916488" y="5145088"/>
                        <a:ext cx="5981700"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83213" cy="3538171"/>
          </a:xfrm>
          <a:prstGeom prst="rect">
            <a:avLst/>
          </a:prstGeom>
        </p:spPr>
      </p:pic>
    </p:spTree>
    <p:extLst>
      <p:ext uri="{BB962C8B-B14F-4D97-AF65-F5344CB8AC3E}">
        <p14:creationId xmlns:p14="http://schemas.microsoft.com/office/powerpoint/2010/main" val="3229498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Your product </a:t>
            </a:r>
            <a:r>
              <a:rPr lang="en-US" dirty="0" err="1">
                <a:solidFill>
                  <a:prstClr val="black"/>
                </a:solidFill>
                <a:latin typeface="Calibri" panose="020F0502020204030204"/>
              </a:rPr>
              <a:t>StainAway</a:t>
            </a:r>
            <a:r>
              <a:rPr lang="en-US" dirty="0">
                <a:solidFill>
                  <a:prstClr val="black"/>
                </a:solidFill>
                <a:latin typeface="Calibri" panose="020F0502020204030204"/>
              </a:rPr>
              <a:t> competes with other products to remove stains from clothing.  You want to see how well it works against its competitors under varying conditions including prewash and type of stain.</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purchase 450 identical white shirts and stain them with three different stains and either prewash or don’t prewash them and see if the stain is removed.</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919138628"/>
              </p:ext>
            </p:extLst>
          </p:nvPr>
        </p:nvGraphicFramePr>
        <p:xfrm>
          <a:off x="4916488" y="5145088"/>
          <a:ext cx="5727700" cy="1712912"/>
        </p:xfrm>
        <a:graphic>
          <a:graphicData uri="http://schemas.openxmlformats.org/presentationml/2006/ole">
            <mc:AlternateContent xmlns:mc="http://schemas.openxmlformats.org/markup-compatibility/2006">
              <mc:Choice xmlns:v="urn:schemas-microsoft-com:vml" Requires="v">
                <p:oleObj spid="_x0000_s20566" name="Worksheet" r:id="rId4" imgW="7753242" imgH="1438206" progId="Excel.Sheet.12">
                  <p:embed/>
                </p:oleObj>
              </mc:Choice>
              <mc:Fallback>
                <p:oleObj name="Worksheet" r:id="rId4" imgW="7753242" imgH="1438206" progId="Excel.Sheet.12">
                  <p:embed/>
                  <p:pic>
                    <p:nvPicPr>
                      <p:cNvPr id="0" name=""/>
                      <p:cNvPicPr/>
                      <p:nvPr/>
                    </p:nvPicPr>
                    <p:blipFill>
                      <a:blip r:embed="rId5"/>
                      <a:stretch>
                        <a:fillRect/>
                      </a:stretch>
                    </p:blipFill>
                    <p:spPr>
                      <a:xfrm>
                        <a:off x="4916488" y="5145088"/>
                        <a:ext cx="5727700"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2275" y="1137365"/>
            <a:ext cx="4733033" cy="3528645"/>
          </a:xfrm>
          <a:prstGeom prst="rect">
            <a:avLst/>
          </a:prstGeom>
        </p:spPr>
      </p:pic>
    </p:spTree>
    <p:extLst>
      <p:ext uri="{BB962C8B-B14F-4D97-AF65-F5344CB8AC3E}">
        <p14:creationId xmlns:p14="http://schemas.microsoft.com/office/powerpoint/2010/main" val="1036623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a:t>
            </a:r>
            <a:br>
              <a:rPr lang="en-US" sz="2800" dirty="0"/>
            </a:br>
            <a:r>
              <a:rPr lang="en-US" sz="2800" dirty="0"/>
              <a:t>Interval Level Independent Variable </a:t>
            </a:r>
            <a:br>
              <a:rPr lang="en-US" sz="2800" dirty="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198558506"/>
              </p:ext>
            </p:extLst>
          </p:nvPr>
        </p:nvGraphicFramePr>
        <p:xfrm>
          <a:off x="169462" y="2819398"/>
          <a:ext cx="8974538" cy="4038604"/>
        </p:xfrm>
        <a:graphic>
          <a:graphicData uri="http://schemas.openxmlformats.org/drawingml/2006/table">
            <a:tbl>
              <a:tblPr firstRow="1" firstCol="1" lastRow="1" lastCol="1" bandRow="1" bandCol="1"/>
              <a:tblGrid>
                <a:gridCol w="1735538">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009651">
                <a:tc rowSpan="4">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4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interval</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009651">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simple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10" dirty="0">
                          <a:effectLst/>
                          <a:latin typeface="Arial" panose="020B0604020202020204" pitchFamily="34" charset="0"/>
                          <a:ea typeface="Calibri" panose="020F0502020204030204" pitchFamily="34" charset="0"/>
                          <a:cs typeface="Times New Roman" panose="02020603050405020304" pitchFamily="18" charset="0"/>
                        </a:rPr>
                        <a:t>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009651">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non­parametric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1009651">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simple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83256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make </a:t>
            </a:r>
            <a:r>
              <a:rPr lang="en-US" dirty="0" err="1">
                <a:solidFill>
                  <a:prstClr val="black"/>
                </a:solidFill>
                <a:latin typeface="Calibri" panose="020F0502020204030204"/>
              </a:rPr>
              <a:t>Kaboom</a:t>
            </a:r>
            <a:r>
              <a:rPr lang="en-US" dirty="0">
                <a:solidFill>
                  <a:prstClr val="black"/>
                </a:solidFill>
                <a:latin typeface="Calibri" panose="020F0502020204030204"/>
              </a:rPr>
              <a:t> brand gasoline.  It has a secret mileage increasing ingredient – </a:t>
            </a:r>
            <a:r>
              <a:rPr lang="en-US" dirty="0" err="1">
                <a:solidFill>
                  <a:prstClr val="black"/>
                </a:solidFill>
                <a:latin typeface="Calibri" panose="020F0502020204030204"/>
              </a:rPr>
              <a:t>nitroboom</a:t>
            </a:r>
            <a:r>
              <a:rPr lang="en-US" dirty="0">
                <a:solidFill>
                  <a:prstClr val="black"/>
                </a:solidFill>
                <a:latin typeface="Calibri" panose="020F0502020204030204"/>
              </a:rPr>
              <a:t> – and you want to find some evidence that your secret ingredient increases vehicle mileage and if so, how strong is the relationship.</a:t>
            </a:r>
          </a:p>
        </p:txBody>
      </p:sp>
      <p:sp>
        <p:nvSpPr>
          <p:cNvPr id="7" name="TextBox 6"/>
          <p:cNvSpPr txBox="1"/>
          <p:nvPr/>
        </p:nvSpPr>
        <p:spPr>
          <a:xfrm>
            <a:off x="4903011" y="3233664"/>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450 drivers and each is given a free tank of gas with randomly varying amounts of </a:t>
            </a:r>
            <a:r>
              <a:rPr lang="en-US" dirty="0" err="1">
                <a:solidFill>
                  <a:prstClr val="black"/>
                </a:solidFill>
                <a:latin typeface="Calibri" panose="020F0502020204030204"/>
              </a:rPr>
              <a:t>nitroboom</a:t>
            </a:r>
            <a:r>
              <a:rPr lang="en-US" dirty="0">
                <a:solidFill>
                  <a:prstClr val="black"/>
                </a:solidFill>
                <a:latin typeface="Calibri" panose="020F0502020204030204"/>
              </a:rPr>
              <a:t> in it.  They drive until the tank is empty and report the mileage they got.</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032598544"/>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1585"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720988" cy="3507812"/>
          </a:xfrm>
          <a:prstGeom prst="rect">
            <a:avLst/>
          </a:prstGeom>
        </p:spPr>
      </p:pic>
    </p:spTree>
    <p:extLst>
      <p:ext uri="{BB962C8B-B14F-4D97-AF65-F5344CB8AC3E}">
        <p14:creationId xmlns:p14="http://schemas.microsoft.com/office/powerpoint/2010/main" val="758129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488" y="381000"/>
            <a:ext cx="4150068" cy="2308324"/>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a dairy cooperative you are trying to establish the strength of the relationship between the amount of the feed additive </a:t>
            </a:r>
            <a:r>
              <a:rPr lang="en-US" dirty="0" err="1">
                <a:solidFill>
                  <a:prstClr val="black"/>
                </a:solidFill>
                <a:latin typeface="Calibri" panose="020F0502020204030204"/>
              </a:rPr>
              <a:t>Milkorama</a:t>
            </a:r>
            <a:r>
              <a:rPr lang="en-US" dirty="0">
                <a:solidFill>
                  <a:prstClr val="black"/>
                </a:solidFill>
                <a:latin typeface="Calibri" panose="020F0502020204030204"/>
              </a:rPr>
              <a:t> added to your cows feed and the amount of milk each cow produces and predict how much milk would be produced at different standard levels of </a:t>
            </a:r>
            <a:r>
              <a:rPr lang="en-US" dirty="0" err="1">
                <a:solidFill>
                  <a:prstClr val="black"/>
                </a:solidFill>
                <a:latin typeface="Calibri" panose="020F0502020204030204"/>
              </a:rPr>
              <a:t>Milkorama</a:t>
            </a:r>
            <a:r>
              <a:rPr lang="en-US" dirty="0">
                <a:solidFill>
                  <a:prstClr val="black"/>
                </a:solidFill>
                <a:latin typeface="Calibri" panose="020F0502020204030204"/>
              </a:rPr>
              <a:t>.</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250 cows across all of your farms and assign farmers a random amount of </a:t>
            </a:r>
            <a:r>
              <a:rPr lang="en-US" dirty="0" err="1">
                <a:solidFill>
                  <a:prstClr val="black"/>
                </a:solidFill>
                <a:latin typeface="Calibri" panose="020F0502020204030204"/>
              </a:rPr>
              <a:t>Milkorama</a:t>
            </a:r>
            <a:r>
              <a:rPr lang="en-US" dirty="0">
                <a:solidFill>
                  <a:prstClr val="black"/>
                </a:solidFill>
                <a:latin typeface="Calibri" panose="020F0502020204030204"/>
              </a:rPr>
              <a:t> to their cow feed.  You then measure the milk production of each cow.</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488512587"/>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2607"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28433" y="1137365"/>
            <a:ext cx="4820099" cy="3565162"/>
          </a:xfrm>
          <a:prstGeom prst="rect">
            <a:avLst/>
          </a:prstGeom>
        </p:spPr>
      </p:pic>
    </p:spTree>
    <p:extLst>
      <p:ext uri="{BB962C8B-B14F-4D97-AF65-F5344CB8AC3E}">
        <p14:creationId xmlns:p14="http://schemas.microsoft.com/office/powerpoint/2010/main" val="3499940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504106"/>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immigration satisfaction officer, you want to see if there is a relationship and if so how strong is that relationship between satisfaction of personal experience at port of entry and the hours of training an immigration officer receives.</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A random selection of 120 entrants are given the opportunity to hit a smiley face, a neutral face or sad face button after leaving their encounter with the immigration officer at the border.</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490307919"/>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3628"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71704" y="1752020"/>
            <a:ext cx="4558157" cy="3393068"/>
          </a:xfrm>
          <a:prstGeom prst="rect">
            <a:avLst/>
          </a:prstGeom>
        </p:spPr>
      </p:pic>
    </p:spTree>
    <p:extLst>
      <p:ext uri="{BB962C8B-B14F-4D97-AF65-F5344CB8AC3E}">
        <p14:creationId xmlns:p14="http://schemas.microsoft.com/office/powerpoint/2010/main" val="2887435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1237312"/>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customer retention director for </a:t>
            </a:r>
            <a:r>
              <a:rPr lang="en-US" dirty="0" err="1">
                <a:solidFill>
                  <a:prstClr val="black"/>
                </a:solidFill>
                <a:latin typeface="Calibri" panose="020F0502020204030204"/>
              </a:rPr>
              <a:t>TransTupolev</a:t>
            </a:r>
            <a:r>
              <a:rPr lang="en-US" dirty="0">
                <a:solidFill>
                  <a:prstClr val="black"/>
                </a:solidFill>
                <a:latin typeface="Calibri" panose="020F0502020204030204"/>
              </a:rPr>
              <a:t> airlines, you are trying to see if household income is related to the probability of people who fly your airline joining your frequent flyer program.</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select 550 random passengers and acquire their household income figures, along with whether or not they are members of your frequent flyer program.</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569576428"/>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4648"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4" name="Picture 3"/>
          <p:cNvPicPr>
            <a:picLocks noChangeAspect="1"/>
          </p:cNvPicPr>
          <p:nvPr/>
        </p:nvPicPr>
        <p:blipFill>
          <a:blip r:embed="rId6"/>
          <a:stretch>
            <a:fillRect/>
          </a:stretch>
        </p:blipFill>
        <p:spPr>
          <a:xfrm>
            <a:off x="0" y="1628598"/>
            <a:ext cx="4724400" cy="3518766"/>
          </a:xfrm>
          <a:prstGeom prst="rect">
            <a:avLst/>
          </a:prstGeom>
        </p:spPr>
      </p:pic>
    </p:spTree>
    <p:extLst>
      <p:ext uri="{BB962C8B-B14F-4D97-AF65-F5344CB8AC3E}">
        <p14:creationId xmlns:p14="http://schemas.microsoft.com/office/powerpoint/2010/main" val="3516960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or More </a:t>
            </a:r>
            <a:br>
              <a:rPr lang="en-US" sz="2800" dirty="0"/>
            </a:br>
            <a:r>
              <a:rPr lang="en-US" sz="2800" dirty="0"/>
              <a:t>Interval and/or Categorical Level Independent Variables </a:t>
            </a:r>
            <a:br>
              <a:rPr lang="en-US" sz="2800" dirty="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90545701"/>
              </p:ext>
            </p:extLst>
          </p:nvPr>
        </p:nvGraphicFramePr>
        <p:xfrm>
          <a:off x="2" y="2819398"/>
          <a:ext cx="9143998" cy="4038604"/>
        </p:xfrm>
        <a:graphic>
          <a:graphicData uri="http://schemas.openxmlformats.org/drawingml/2006/table">
            <a:tbl>
              <a:tblPr firstRow="1" firstCol="1" lastRow="1" lastCol="1" bandRow="1" bandCol="1"/>
              <a:tblGrid>
                <a:gridCol w="1926732">
                  <a:extLst>
                    <a:ext uri="{9D8B030D-6E8A-4147-A177-3AD203B41FA5}">
                      <a16:colId xmlns:a16="http://schemas.microsoft.com/office/drawing/2014/main" val="20000"/>
                    </a:ext>
                  </a:extLst>
                </a:gridCol>
                <a:gridCol w="3178666">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009651">
                <a:tc rowSpan="4">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18161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161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1610" indent="0" algn="ctr" defTabSz="914400" rtl="0" eaLnBrk="1" fontAlgn="auto" latinLnBrk="0" hangingPunct="1">
                        <a:lnSpc>
                          <a:spcPct val="183000"/>
                        </a:lnSpc>
                        <a:spcBef>
                          <a:spcPts val="57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interval</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r>
                        <a:rPr lang="en-US" sz="1600" b="1" spc="13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5" dirty="0">
                          <a:effectLst/>
                          <a:latin typeface="Arial" panose="020B0604020202020204" pitchFamily="34" charset="0"/>
                          <a:ea typeface="Calibri" panose="020F0502020204030204" pitchFamily="34" charset="0"/>
                          <a:cs typeface="Times New Roman" panose="02020603050405020304" pitchFamily="18" charset="0"/>
                        </a:rPr>
                        <a:t>and/or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600" b="1" spc="1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categorical</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81610" algn="ctr">
                        <a:lnSpc>
                          <a:spcPct val="183000"/>
                        </a:lnSpc>
                        <a:spcBef>
                          <a:spcPts val="57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2">
                  <a:txBody>
                    <a:bodyPr/>
                    <a:lstStyle/>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35560" marR="233045">
                        <a:lnSpc>
                          <a:spcPct val="183000"/>
                        </a:lnSpc>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interval</a:t>
                      </a:r>
                      <a:r>
                        <a:rPr lang="en-US" sz="1600" b="0"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0" dirty="0">
                          <a:effectLst/>
                          <a:latin typeface="Arial" panose="020B0604020202020204" pitchFamily="34" charset="0"/>
                          <a:ea typeface="Calibri" panose="020F0502020204030204" pitchFamily="34" charset="0"/>
                          <a:cs typeface="Times New Roman" panose="02020603050405020304" pitchFamily="18" charset="0"/>
                        </a:rPr>
                        <a:t>&amp;</a:t>
                      </a:r>
                      <a:r>
                        <a:rPr lang="en-US" sz="1600" b="0"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0"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multiple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0096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covariance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009651">
                <a:tc vMerge="1">
                  <a:txBody>
                    <a:bodyPr/>
                    <a:lstStyle/>
                    <a:p>
                      <a:endParaRPr lang="en-US"/>
                    </a:p>
                  </a:txBody>
                  <a:tcPr/>
                </a:tc>
                <a:tc vMerge="1">
                  <a:txBody>
                    <a:bodyPr/>
                    <a:lstStyle/>
                    <a:p>
                      <a:endParaRPr lang="en-US"/>
                    </a:p>
                  </a:txBody>
                  <a:tcPr/>
                </a:tc>
                <a:tc rowSpan="2">
                  <a:txBody>
                    <a:bodyPr/>
                    <a:lstStyle/>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multiple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10096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discriminant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3914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40453"/>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analyst for the Beaver Creek Power Cooperative, you are trying to better understand factors that drive residential power consumption.  You think it has to do with size of house, urban or rural setting, number of occupants and average temperature set in the house.  You also want to make a predictive residential model for power consumption.</a:t>
            </a:r>
          </a:p>
        </p:txBody>
      </p:sp>
      <p:sp>
        <p:nvSpPr>
          <p:cNvPr id="7" name="TextBox 6"/>
          <p:cNvSpPr txBox="1"/>
          <p:nvPr/>
        </p:nvSpPr>
        <p:spPr>
          <a:xfrm>
            <a:off x="4916488" y="2743200"/>
            <a:ext cx="4150068" cy="2308324"/>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select 1,550 random residences, get their power consumption for each day in the year, and collect data on square footage of the house, get temperature settings from their thermostat each day, note urban or not urban location and number of household members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636098312"/>
              </p:ext>
            </p:extLst>
          </p:nvPr>
        </p:nvGraphicFramePr>
        <p:xfrm>
          <a:off x="41275" y="5145088"/>
          <a:ext cx="10047288" cy="1712912"/>
        </p:xfrm>
        <a:graphic>
          <a:graphicData uri="http://schemas.openxmlformats.org/presentationml/2006/ole">
            <mc:AlternateContent xmlns:mc="http://schemas.openxmlformats.org/markup-compatibility/2006">
              <mc:Choice xmlns:v="urn:schemas-microsoft-com:vml" Requires="v">
                <p:oleObj spid="_x0000_s25665" name="Worksheet" r:id="rId4" imgW="6581698" imgH="1438206" progId="Excel.Sheet.12">
                  <p:embed/>
                </p:oleObj>
              </mc:Choice>
              <mc:Fallback>
                <p:oleObj name="Worksheet" r:id="rId4" imgW="6581698" imgH="1438206" progId="Excel.Sheet.12">
                  <p:embed/>
                  <p:pic>
                    <p:nvPicPr>
                      <p:cNvPr id="0" name=""/>
                      <p:cNvPicPr/>
                      <p:nvPr/>
                    </p:nvPicPr>
                    <p:blipFill>
                      <a:blip r:embed="rId5"/>
                      <a:stretch>
                        <a:fillRect/>
                      </a:stretch>
                    </p:blipFill>
                    <p:spPr>
                      <a:xfrm>
                        <a:off x="41275" y="5145088"/>
                        <a:ext cx="10047288"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53291" y="40453"/>
            <a:ext cx="4748662" cy="3535193"/>
          </a:xfrm>
          <a:prstGeom prst="rect">
            <a:avLst/>
          </a:prstGeom>
        </p:spPr>
      </p:pic>
    </p:spTree>
    <p:extLst>
      <p:ext uri="{BB962C8B-B14F-4D97-AF65-F5344CB8AC3E}">
        <p14:creationId xmlns:p14="http://schemas.microsoft.com/office/powerpoint/2010/main" val="2182545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an exercise professional, you are investigating the role of exercise in cholesterol levels among Hispanics and non-Hispanics.  You also know that gender and age are factors.</a:t>
            </a:r>
          </a:p>
        </p:txBody>
      </p:sp>
      <p:sp>
        <p:nvSpPr>
          <p:cNvPr id="7" name="TextBox 6"/>
          <p:cNvSpPr txBox="1"/>
          <p:nvPr/>
        </p:nvSpPr>
        <p:spPr>
          <a:xfrm>
            <a:off x="4881402" y="2996099"/>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1,200 respondents, obtain their cholesterol levels, whether they exercise regularly or not, their gender and age</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826446689"/>
              </p:ext>
            </p:extLst>
          </p:nvPr>
        </p:nvGraphicFramePr>
        <p:xfrm>
          <a:off x="112713" y="5135563"/>
          <a:ext cx="8797925" cy="1712912"/>
        </p:xfrm>
        <a:graphic>
          <a:graphicData uri="http://schemas.openxmlformats.org/presentationml/2006/ole">
            <mc:AlternateContent xmlns:mc="http://schemas.openxmlformats.org/markup-compatibility/2006">
              <mc:Choice xmlns:v="urn:schemas-microsoft-com:vml" Requires="v">
                <p:oleObj spid="_x0000_s26685" name="Worksheet" r:id="rId4" imgW="5762698" imgH="1438206" progId="Excel.Sheet.12">
                  <p:embed/>
                </p:oleObj>
              </mc:Choice>
              <mc:Fallback>
                <p:oleObj name="Worksheet" r:id="rId4" imgW="5762698" imgH="1438206" progId="Excel.Sheet.12">
                  <p:embed/>
                  <p:pic>
                    <p:nvPicPr>
                      <p:cNvPr id="0" name=""/>
                      <p:cNvPicPr/>
                      <p:nvPr/>
                    </p:nvPicPr>
                    <p:blipFill>
                      <a:blip r:embed="rId5"/>
                      <a:stretch>
                        <a:fillRect/>
                      </a:stretch>
                    </p:blipFill>
                    <p:spPr>
                      <a:xfrm>
                        <a:off x="112713" y="5135563"/>
                        <a:ext cx="8797925"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41275" y="552032"/>
            <a:ext cx="4767668" cy="3617100"/>
          </a:xfrm>
          <a:prstGeom prst="rect">
            <a:avLst/>
          </a:prstGeom>
        </p:spPr>
      </p:pic>
    </p:spTree>
    <p:extLst>
      <p:ext uri="{BB962C8B-B14F-4D97-AF65-F5344CB8AC3E}">
        <p14:creationId xmlns:p14="http://schemas.microsoft.com/office/powerpoint/2010/main" val="409816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a:ln>
                  <a:noFill/>
                </a:ln>
                <a:solidFill>
                  <a:schemeClr val="tx2"/>
                </a:solidFill>
                <a:effectLst/>
                <a:uLnTx/>
                <a:uFillTx/>
                <a:latin typeface="+mj-lt"/>
                <a:ea typeface="+mj-ea"/>
                <a:cs typeface="+mj-cs"/>
              </a:rPr>
              <a:t>Criteria Used to Select Appropriate Statistical</a:t>
            </a:r>
            <a:r>
              <a:rPr kumimoji="0" lang="en-US" sz="4600" b="0" i="0" u="none" strike="noStrike" kern="1200" cap="none" spc="0" normalizeH="0" noProof="0" dirty="0">
                <a:ln>
                  <a:noFill/>
                </a:ln>
                <a:solidFill>
                  <a:schemeClr val="tx2"/>
                </a:solidFill>
                <a:effectLst/>
                <a:uLnTx/>
                <a:uFillTx/>
                <a:latin typeface="+mj-lt"/>
                <a:ea typeface="+mj-ea"/>
                <a:cs typeface="+mj-cs"/>
              </a:rPr>
              <a:t> Technique</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92154"/>
            <a:ext cx="8686800" cy="5289645"/>
          </a:xfrm>
        </p:spPr>
        <p:txBody>
          <a:bodyPr>
            <a:noAutofit/>
          </a:bodyPr>
          <a:lstStyle/>
          <a:p>
            <a:pPr marL="514350" indent="-514350">
              <a:lnSpc>
                <a:spcPct val="150000"/>
              </a:lnSpc>
              <a:buAutoNum type="arabicPeriod"/>
            </a:pPr>
            <a:r>
              <a:rPr lang="en-US" dirty="0"/>
              <a:t>Level of measurement of the dependent.</a:t>
            </a:r>
          </a:p>
          <a:p>
            <a:pPr marL="514350" indent="-514350">
              <a:lnSpc>
                <a:spcPct val="150000"/>
              </a:lnSpc>
              <a:buAutoNum type="arabicPeriod"/>
            </a:pPr>
            <a:r>
              <a:rPr lang="en-US" dirty="0"/>
              <a:t> Level of measurement of the independent variable.</a:t>
            </a:r>
            <a:endParaRPr lang="en-US" b="1" dirty="0"/>
          </a:p>
          <a:p>
            <a:pPr marL="514350" indent="-514350">
              <a:lnSpc>
                <a:spcPct val="150000"/>
              </a:lnSpc>
              <a:buAutoNum type="arabicPeriod"/>
            </a:pPr>
            <a:r>
              <a:rPr lang="en-US" dirty="0"/>
              <a:t>Number of dependent variables.</a:t>
            </a:r>
          </a:p>
          <a:p>
            <a:pPr marL="514350" indent="-514350">
              <a:lnSpc>
                <a:spcPct val="150000"/>
              </a:lnSpc>
              <a:buAutoNum type="arabicPeriod"/>
            </a:pPr>
            <a:r>
              <a:rPr lang="en-US" dirty="0"/>
              <a:t>Number of independent variables.</a:t>
            </a:r>
          </a:p>
          <a:p>
            <a:pPr marL="514350" indent="-514350">
              <a:lnSpc>
                <a:spcPct val="150000"/>
              </a:lnSpc>
              <a:buAutoNum type="arabicPeriod"/>
            </a:pPr>
            <a:r>
              <a:rPr lang="en-US" dirty="0"/>
              <a:t>Nature of the research question and its associated H</a:t>
            </a:r>
            <a:r>
              <a:rPr lang="en-US" baseline="-25000" dirty="0"/>
              <a:t>null</a:t>
            </a:r>
            <a:r>
              <a:rPr lang="en-US" dirty="0"/>
              <a:t> and H</a:t>
            </a:r>
            <a:r>
              <a:rPr lang="en-US" baseline="-25000" dirty="0"/>
              <a:t>alt</a:t>
            </a:r>
          </a:p>
          <a:p>
            <a:pPr marL="514350" indent="-514350">
              <a:lnSpc>
                <a:spcPct val="150000"/>
              </a:lnSpc>
              <a:buAutoNum type="arabicPeriod"/>
            </a:pPr>
            <a:r>
              <a:rPr lang="en-US" dirty="0"/>
              <a:t> Assumptions of the test.</a:t>
            </a:r>
          </a:p>
          <a:p>
            <a:pPr marL="514350" indent="-514350">
              <a:lnSpc>
                <a:spcPct val="150000"/>
              </a:lnSpc>
              <a:buAutoNum type="arabicPeriod"/>
            </a:pPr>
            <a:r>
              <a:rPr lang="en-US" dirty="0"/>
              <a:t>Independence or dependence of groups or observations.</a:t>
            </a:r>
          </a:p>
        </p:txBody>
      </p:sp>
    </p:spTree>
    <p:extLst>
      <p:ext uri="{BB962C8B-B14F-4D97-AF65-F5344CB8AC3E}">
        <p14:creationId xmlns:p14="http://schemas.microsoft.com/office/powerpoint/2010/main" val="302275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savvy owner of the Semi-Hard Rock Casino, you want to understand how age, marital status and household income affect the probabilities of visiting a casino in the last 6 months.  You also want to build a predictive model for direct mail purposes.</a:t>
            </a:r>
          </a:p>
        </p:txBody>
      </p:sp>
      <p:sp>
        <p:nvSpPr>
          <p:cNvPr id="7" name="TextBox 6"/>
          <p:cNvSpPr txBox="1"/>
          <p:nvPr/>
        </p:nvSpPr>
        <p:spPr>
          <a:xfrm>
            <a:off x="4827459" y="2971800"/>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1,250 respondents and ask them if they have visited a casino in the last 6 months. You also record their age, household income and marital status.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762060143"/>
              </p:ext>
            </p:extLst>
          </p:nvPr>
        </p:nvGraphicFramePr>
        <p:xfrm>
          <a:off x="41275" y="5145088"/>
          <a:ext cx="8447088" cy="1712912"/>
        </p:xfrm>
        <a:graphic>
          <a:graphicData uri="http://schemas.openxmlformats.org/presentationml/2006/ole">
            <mc:AlternateContent xmlns:mc="http://schemas.openxmlformats.org/markup-compatibility/2006">
              <mc:Choice xmlns:v="urn:schemas-microsoft-com:vml" Requires="v">
                <p:oleObj spid="_x0000_s27706" name="Worksheet" r:id="rId4" imgW="5534058" imgH="1438206" progId="Excel.Sheet.12">
                  <p:embed/>
                </p:oleObj>
              </mc:Choice>
              <mc:Fallback>
                <p:oleObj name="Worksheet" r:id="rId4" imgW="5534058" imgH="1438206" progId="Excel.Sheet.12">
                  <p:embed/>
                  <p:pic>
                    <p:nvPicPr>
                      <p:cNvPr id="0" name=""/>
                      <p:cNvPicPr/>
                      <p:nvPr/>
                    </p:nvPicPr>
                    <p:blipFill>
                      <a:blip r:embed="rId5"/>
                      <a:stretch>
                        <a:fillRect/>
                      </a:stretch>
                    </p:blipFill>
                    <p:spPr>
                      <a:xfrm>
                        <a:off x="41275" y="5145088"/>
                        <a:ext cx="8447088"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0"/>
            <a:ext cx="4651612" cy="3428230"/>
          </a:xfrm>
          <a:prstGeom prst="rect">
            <a:avLst/>
          </a:prstGeom>
        </p:spPr>
      </p:pic>
    </p:spTree>
    <p:extLst>
      <p:ext uri="{BB962C8B-B14F-4D97-AF65-F5344CB8AC3E}">
        <p14:creationId xmlns:p14="http://schemas.microsoft.com/office/powerpoint/2010/main" val="2121049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2308324"/>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segmentation specialist for Blue Cow ice cream, you have created a market segmentation on the past 6 months customer data base.  Now 6 months later, you have many new customers you want to classify into your segmentation system without changing the system itself.</a:t>
            </a:r>
          </a:p>
        </p:txBody>
      </p:sp>
      <p:sp>
        <p:nvSpPr>
          <p:cNvPr id="7" name="TextBox 6"/>
          <p:cNvSpPr txBox="1"/>
          <p:nvPr/>
        </p:nvSpPr>
        <p:spPr>
          <a:xfrm>
            <a:off x="4827459" y="2971800"/>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gather data for the same variables that drove the original cluster solution and use discriminant analysis to predict each customer’s cluster membership.</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403602046"/>
              </p:ext>
            </p:extLst>
          </p:nvPr>
        </p:nvGraphicFramePr>
        <p:xfrm>
          <a:off x="41275" y="5145088"/>
          <a:ext cx="9318625" cy="1712912"/>
        </p:xfrm>
        <a:graphic>
          <a:graphicData uri="http://schemas.openxmlformats.org/presentationml/2006/ole">
            <mc:AlternateContent xmlns:mc="http://schemas.openxmlformats.org/markup-compatibility/2006">
              <mc:Choice xmlns:v="urn:schemas-microsoft-com:vml" Requires="v">
                <p:oleObj spid="_x0000_s28725" name="Worksheet" r:id="rId4" imgW="6105523" imgH="1438206" progId="Excel.Sheet.12">
                  <p:embed/>
                </p:oleObj>
              </mc:Choice>
              <mc:Fallback>
                <p:oleObj name="Worksheet" r:id="rId4" imgW="6105523" imgH="1438206" progId="Excel.Sheet.12">
                  <p:embed/>
                  <p:pic>
                    <p:nvPicPr>
                      <p:cNvPr id="0" name=""/>
                      <p:cNvPicPr/>
                      <p:nvPr/>
                    </p:nvPicPr>
                    <p:blipFill>
                      <a:blip r:embed="rId5"/>
                      <a:stretch>
                        <a:fillRect/>
                      </a:stretch>
                    </p:blipFill>
                    <p:spPr>
                      <a:xfrm>
                        <a:off x="41275" y="5145088"/>
                        <a:ext cx="9318625"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41275" y="15922"/>
            <a:ext cx="4524815" cy="3431204"/>
          </a:xfrm>
          <a:prstGeom prst="rect">
            <a:avLst/>
          </a:prstGeom>
        </p:spPr>
      </p:pic>
    </p:spTree>
    <p:extLst>
      <p:ext uri="{BB962C8B-B14F-4D97-AF65-F5344CB8AC3E}">
        <p14:creationId xmlns:p14="http://schemas.microsoft.com/office/powerpoint/2010/main" val="1982406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3405"/>
            <a:ext cx="8991600" cy="715962"/>
          </a:xfrm>
        </p:spPr>
        <p:txBody>
          <a:bodyPr>
            <a:normAutofit fontScale="90000"/>
          </a:bodyPr>
          <a:lstStyle/>
          <a:p>
            <a:pPr algn="ctr"/>
            <a:r>
              <a:rPr lang="en-US" sz="2800" dirty="0"/>
              <a:t>Two or More Dependent Variables with Varying Number and Nature of Independent Variables</a:t>
            </a:r>
            <a:br>
              <a:rPr lang="en-US" sz="2800" dirty="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4"/>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441830163"/>
              </p:ext>
            </p:extLst>
          </p:nvPr>
        </p:nvGraphicFramePr>
        <p:xfrm>
          <a:off x="169460" y="2743200"/>
          <a:ext cx="8843670" cy="3982192"/>
        </p:xfrm>
        <a:graphic>
          <a:graphicData uri="http://schemas.openxmlformats.org/drawingml/2006/table">
            <a:tbl>
              <a:tblPr firstRow="1" firstCol="1" lastRow="1" lastCol="1" bandRow="1" bandCol="1"/>
              <a:tblGrid>
                <a:gridCol w="173554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02730">
                  <a:extLst>
                    <a:ext uri="{9D8B030D-6E8A-4147-A177-3AD203B41FA5}">
                      <a16:colId xmlns:a16="http://schemas.microsoft.com/office/drawing/2014/main" val="20003"/>
                    </a:ext>
                  </a:extLst>
                </a:gridCol>
              </a:tblGrid>
              <a:tr h="1584551">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lgn="ctr">
                        <a:spcBef>
                          <a:spcPts val="300"/>
                        </a:spcBef>
                        <a:spcAft>
                          <a:spcPts val="0"/>
                        </a:spcAft>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algn="ctr">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 levels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625"/>
                        </a:spcBef>
                        <a:spcAft>
                          <a:spcPts val="0"/>
                        </a:spcAft>
                      </a:pP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62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one­way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MANOVA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422281">
                <a:tc vMerge="1">
                  <a:txBody>
                    <a:bodyPr/>
                    <a:lstStyle/>
                    <a:p>
                      <a:pPr marL="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59080">
                        <a:lnSpc>
                          <a:spcPct val="183000"/>
                        </a:lnSpc>
                        <a:spcBef>
                          <a:spcPts val="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57480">
                        <a:lnSpc>
                          <a:spcPct val="183000"/>
                        </a:lnSpc>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multivariate</a:t>
                      </a:r>
                      <a:r>
                        <a:rPr lang="en-US" sz="1600" spc="15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multiple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10" dirty="0">
                          <a:effectLst/>
                          <a:latin typeface="Arial" panose="020B0604020202020204" pitchFamily="34" charset="0"/>
                          <a:ea typeface="Calibri" panose="020F0502020204030204" pitchFamily="34" charset="0"/>
                          <a:cs typeface="Times New Roman" panose="02020603050405020304" pitchFamily="18" charset="0"/>
                        </a:rPr>
                        <a:t>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955568">
                <a:tc vMerge="1">
                  <a:txBody>
                    <a:bodyPr/>
                    <a:lstStyle/>
                    <a:p>
                      <a:pPr marL="0" marR="0" algn="ctr">
                        <a:spcBef>
                          <a:spcPts val="1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factor</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302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research director for the Forrest Gump tutoring centers, your students aren’t doing so well and you suspect your clients are from “the bottom of the barrel”.  You want to compare your program to two other tutoring programs to see if there are any differences in the skill level of entering students in math, science and reading.</a:t>
            </a:r>
          </a:p>
        </p:txBody>
      </p:sp>
      <p:sp>
        <p:nvSpPr>
          <p:cNvPr id="7" name="TextBox 6"/>
          <p:cNvSpPr txBox="1"/>
          <p:nvPr/>
        </p:nvSpPr>
        <p:spPr>
          <a:xfrm>
            <a:off x="4827459" y="2783718"/>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gather math, science and reading skill scores for entering students across the three tutoring programs.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819831549"/>
              </p:ext>
            </p:extLst>
          </p:nvPr>
        </p:nvGraphicFramePr>
        <p:xfrm>
          <a:off x="41275" y="5145088"/>
          <a:ext cx="9944100" cy="1712912"/>
        </p:xfrm>
        <a:graphic>
          <a:graphicData uri="http://schemas.openxmlformats.org/presentationml/2006/ole">
            <mc:AlternateContent xmlns:mc="http://schemas.openxmlformats.org/markup-compatibility/2006">
              <mc:Choice xmlns:v="urn:schemas-microsoft-com:vml" Requires="v">
                <p:oleObj spid="_x0000_s29744" name="Worksheet" r:id="rId4" imgW="6515023" imgH="1438206" progId="Excel.Sheet.12">
                  <p:embed/>
                </p:oleObj>
              </mc:Choice>
              <mc:Fallback>
                <p:oleObj name="Worksheet" r:id="rId4" imgW="6515023" imgH="1438206" progId="Excel.Sheet.12">
                  <p:embed/>
                  <p:pic>
                    <p:nvPicPr>
                      <p:cNvPr id="0" name=""/>
                      <p:cNvPicPr/>
                      <p:nvPr/>
                    </p:nvPicPr>
                    <p:blipFill>
                      <a:blip r:embed="rId5"/>
                      <a:stretch>
                        <a:fillRect/>
                      </a:stretch>
                    </p:blipFill>
                    <p:spPr>
                      <a:xfrm>
                        <a:off x="41275" y="5145088"/>
                        <a:ext cx="9944100" cy="1712912"/>
                      </a:xfrm>
                      <a:prstGeom prst="rect">
                        <a:avLst/>
                      </a:prstGeom>
                    </p:spPr>
                  </p:pic>
                </p:oleObj>
              </mc:Fallback>
            </mc:AlternateContent>
          </a:graphicData>
        </a:graphic>
      </p:graphicFrame>
      <p:pic>
        <p:nvPicPr>
          <p:cNvPr id="4" name="Picture 3"/>
          <p:cNvPicPr>
            <a:picLocks noChangeAspect="1"/>
          </p:cNvPicPr>
          <p:nvPr/>
        </p:nvPicPr>
        <p:blipFill>
          <a:blip r:embed="rId6"/>
          <a:stretch>
            <a:fillRect/>
          </a:stretch>
        </p:blipFill>
        <p:spPr>
          <a:xfrm>
            <a:off x="0" y="2662"/>
            <a:ext cx="4659691" cy="3505200"/>
          </a:xfrm>
          <a:prstGeom prst="rect">
            <a:avLst/>
          </a:prstGeom>
        </p:spPr>
      </p:pic>
    </p:spTree>
    <p:extLst>
      <p:ext uri="{BB962C8B-B14F-4D97-AF65-F5344CB8AC3E}">
        <p14:creationId xmlns:p14="http://schemas.microsoft.com/office/powerpoint/2010/main" val="3235443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research director for Corporal Mills cereal, you are investigating the sales of three different variations of the same cereal.  Each variation has different levels of ingredients and processes and you want to assess how each affects characteristics of the cereal.  You may also want to compare the cereals across some of these characteristics.</a:t>
            </a:r>
          </a:p>
        </p:txBody>
      </p:sp>
      <p:sp>
        <p:nvSpPr>
          <p:cNvPr id="7" name="TextBox 6"/>
          <p:cNvSpPr txBox="1"/>
          <p:nvPr/>
        </p:nvSpPr>
        <p:spPr>
          <a:xfrm>
            <a:off x="4827459" y="2783718"/>
            <a:ext cx="4150068" cy="1754326"/>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collect data from 600 boxes of cereal on the ingredient levels, processes as well as the characteristics of the three cereals – sweetness, crunchiness, amount of “cereal dust” and number of broken pieces.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511633401"/>
              </p:ext>
            </p:extLst>
          </p:nvPr>
        </p:nvGraphicFramePr>
        <p:xfrm>
          <a:off x="58738" y="5045075"/>
          <a:ext cx="8937625" cy="1655763"/>
        </p:xfrm>
        <a:graphic>
          <a:graphicData uri="http://schemas.openxmlformats.org/presentationml/2006/ole">
            <mc:AlternateContent xmlns:mc="http://schemas.openxmlformats.org/markup-compatibility/2006">
              <mc:Choice xmlns:v="urn:schemas-microsoft-com:vml" Requires="v">
                <p:oleObj spid="_x0000_s30767" name="Worksheet" r:id="rId4" imgW="5324584" imgH="1390698" progId="Excel.Sheet.12">
                  <p:embed/>
                </p:oleObj>
              </mc:Choice>
              <mc:Fallback>
                <p:oleObj name="Worksheet" r:id="rId4" imgW="5324584" imgH="1390698" progId="Excel.Sheet.12">
                  <p:embed/>
                  <p:pic>
                    <p:nvPicPr>
                      <p:cNvPr id="0" name=""/>
                      <p:cNvPicPr/>
                      <p:nvPr/>
                    </p:nvPicPr>
                    <p:blipFill>
                      <a:blip r:embed="rId5"/>
                      <a:stretch>
                        <a:fillRect/>
                      </a:stretch>
                    </p:blipFill>
                    <p:spPr>
                      <a:xfrm>
                        <a:off x="58738" y="5045075"/>
                        <a:ext cx="8937625" cy="1655763"/>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38497"/>
            <a:ext cx="4615494" cy="3442648"/>
          </a:xfrm>
          <a:prstGeom prst="rect">
            <a:avLst/>
          </a:prstGeom>
        </p:spPr>
      </p:pic>
    </p:spTree>
    <p:extLst>
      <p:ext uri="{BB962C8B-B14F-4D97-AF65-F5344CB8AC3E}">
        <p14:creationId xmlns:p14="http://schemas.microsoft.com/office/powerpoint/2010/main" val="262268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campaign manager for Hillary Clinton, you need to define nationalism and patriotism constructs to measure these feelings in the voting population.</a:t>
            </a:r>
          </a:p>
        </p:txBody>
      </p:sp>
      <p:sp>
        <p:nvSpPr>
          <p:cNvPr id="7" name="TextBox 6"/>
          <p:cNvSpPr txBox="1"/>
          <p:nvPr/>
        </p:nvSpPr>
        <p:spPr>
          <a:xfrm>
            <a:off x="4792202" y="1981200"/>
            <a:ext cx="4150068" cy="2585323"/>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Your search of the literature uncovered factors such as thinking of your country as the best, imagining other countries trying to imitate you, strong feelings of loyalty to country, etc.  You run a factor analysis on a set of 7 point scaled questions about these and then use factor analysis to produce  constructs of nationalism and patriotism.</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106129623"/>
              </p:ext>
            </p:extLst>
          </p:nvPr>
        </p:nvGraphicFramePr>
        <p:xfrm>
          <a:off x="58738" y="5045075"/>
          <a:ext cx="8650287" cy="1655763"/>
        </p:xfrm>
        <a:graphic>
          <a:graphicData uri="http://schemas.openxmlformats.org/presentationml/2006/ole">
            <mc:AlternateContent xmlns:mc="http://schemas.openxmlformats.org/markup-compatibility/2006">
              <mc:Choice xmlns:v="urn:schemas-microsoft-com:vml" Requires="v">
                <p:oleObj spid="_x0000_s31784" name="Worksheet" r:id="rId4" imgW="5152901" imgH="1390698" progId="Excel.Sheet.12">
                  <p:embed/>
                </p:oleObj>
              </mc:Choice>
              <mc:Fallback>
                <p:oleObj name="Worksheet" r:id="rId4" imgW="5152901" imgH="1390698" progId="Excel.Sheet.12">
                  <p:embed/>
                  <p:pic>
                    <p:nvPicPr>
                      <p:cNvPr id="0" name=""/>
                      <p:cNvPicPr/>
                      <p:nvPr/>
                    </p:nvPicPr>
                    <p:blipFill>
                      <a:blip r:embed="rId5"/>
                      <a:stretch>
                        <a:fillRect/>
                      </a:stretch>
                    </p:blipFill>
                    <p:spPr>
                      <a:xfrm>
                        <a:off x="58738" y="5045075"/>
                        <a:ext cx="8650287" cy="1655763"/>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38497"/>
            <a:ext cx="4585689" cy="3429000"/>
          </a:xfrm>
          <a:prstGeom prst="rect">
            <a:avLst/>
          </a:prstGeom>
        </p:spPr>
      </p:pic>
    </p:spTree>
    <p:extLst>
      <p:ext uri="{BB962C8B-B14F-4D97-AF65-F5344CB8AC3E}">
        <p14:creationId xmlns:p14="http://schemas.microsoft.com/office/powerpoint/2010/main" val="1938800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3405"/>
            <a:ext cx="8991600" cy="715962"/>
          </a:xfrm>
        </p:spPr>
        <p:txBody>
          <a:bodyPr>
            <a:normAutofit fontScale="90000"/>
          </a:bodyPr>
          <a:lstStyle/>
          <a:p>
            <a:pPr algn="ctr"/>
            <a:r>
              <a:rPr lang="en-US" sz="2800" dirty="0"/>
              <a:t>Two Sets of Two or More Dependent Variables with No Independent Variables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4"/>
          <a:stretch>
            <a:fillRect/>
          </a:stretch>
        </p:blipFill>
        <p:spPr>
          <a:xfrm>
            <a:off x="6781800" y="1371600"/>
            <a:ext cx="2231329" cy="29873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062582003"/>
              </p:ext>
            </p:extLst>
          </p:nvPr>
        </p:nvGraphicFramePr>
        <p:xfrm>
          <a:off x="152398" y="2819400"/>
          <a:ext cx="8991601" cy="1143000"/>
        </p:xfrm>
        <a:graphic>
          <a:graphicData uri="http://schemas.openxmlformats.org/drawingml/2006/table">
            <a:tbl>
              <a:tblPr firstRow="1" firstCol="1" lastRow="1" lastCol="1" bandRow="1" bandCol="1"/>
              <a:tblGrid>
                <a:gridCol w="1752602">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599">
                  <a:extLst>
                    <a:ext uri="{9D8B030D-6E8A-4147-A177-3AD203B41FA5}">
                      <a16:colId xmlns:a16="http://schemas.microsoft.com/office/drawing/2014/main" val="20003"/>
                    </a:ext>
                  </a:extLst>
                </a:gridCol>
              </a:tblGrid>
              <a:tr h="1143000">
                <a:tc>
                  <a:txBody>
                    <a:bodyPr/>
                    <a:lstStyle/>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2 sets</a:t>
                      </a:r>
                      <a:r>
                        <a:rPr lang="en-US" sz="1600" b="1" baseline="0" dirty="0">
                          <a:effectLst/>
                          <a:latin typeface="Arial" panose="020B0604020202020204" pitchFamily="34" charset="0"/>
                          <a:ea typeface="Arial" panose="020B0604020202020204" pitchFamily="34" charset="0"/>
                          <a:cs typeface="Times New Roman" panose="02020603050405020304" pitchFamily="18" charset="0"/>
                        </a:rPr>
                        <a:t> of 2+</a:t>
                      </a:r>
                      <a:r>
                        <a:rPr lang="en-US" sz="1600" b="1" dirty="0">
                          <a:effectLst/>
                          <a:latin typeface="Arial" panose="020B0604020202020204" pitchFamily="34" charset="0"/>
                          <a:ea typeface="Arial" panose="020B060402020202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c</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anoni</a:t>
                      </a:r>
                      <a:r>
                        <a:rPr lang="en-US" sz="1600" dirty="0">
                          <a:effectLst/>
                          <a:latin typeface="Arial" panose="020B0604020202020204" pitchFamily="34" charset="0"/>
                          <a:ea typeface="Calibri" panose="020F0502020204030204" pitchFamily="34" charset="0"/>
                          <a:cs typeface="Times New Roman" panose="02020603050405020304" pitchFamily="18" charset="0"/>
                        </a:rPr>
                        <a:t>c</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1441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maker of </a:t>
            </a:r>
            <a:r>
              <a:rPr lang="en-US" dirty="0" err="1">
                <a:solidFill>
                  <a:prstClr val="black"/>
                </a:solidFill>
                <a:latin typeface="Calibri" panose="020F0502020204030204"/>
              </a:rPr>
              <a:t>BlueGreenPurple</a:t>
            </a:r>
            <a:r>
              <a:rPr lang="en-US" dirty="0">
                <a:solidFill>
                  <a:prstClr val="black"/>
                </a:solidFill>
                <a:latin typeface="Calibri" panose="020F0502020204030204"/>
              </a:rPr>
              <a:t> nutritional supplement, you want to measure the strength of the relationship between the perceived product benefits with how people who take your product feel.</a:t>
            </a:r>
          </a:p>
        </p:txBody>
      </p:sp>
      <p:sp>
        <p:nvSpPr>
          <p:cNvPr id="7" name="TextBox 6"/>
          <p:cNvSpPr txBox="1"/>
          <p:nvPr/>
        </p:nvSpPr>
        <p:spPr>
          <a:xfrm>
            <a:off x="4792202" y="1981200"/>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collect data on 700 randomly selected customers and ask how they think your product should make people feel as well as how they think your product makes them feel.  Potential benefits such as energy, stamina </a:t>
            </a:r>
            <a:r>
              <a:rPr lang="en-US">
                <a:solidFill>
                  <a:prstClr val="black"/>
                </a:solidFill>
                <a:latin typeface="Calibri" panose="020F0502020204030204"/>
              </a:rPr>
              <a:t>and alertness are </a:t>
            </a:r>
            <a:r>
              <a:rPr lang="en-US" dirty="0">
                <a:solidFill>
                  <a:prstClr val="black"/>
                </a:solidFill>
                <a:latin typeface="Calibri" panose="020F0502020204030204"/>
              </a:rPr>
              <a:t>measured.</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288894808"/>
              </p:ext>
            </p:extLst>
          </p:nvPr>
        </p:nvGraphicFramePr>
        <p:xfrm>
          <a:off x="180975" y="5033963"/>
          <a:ext cx="9401175" cy="1655762"/>
        </p:xfrm>
        <a:graphic>
          <a:graphicData uri="http://schemas.openxmlformats.org/presentationml/2006/ole">
            <mc:AlternateContent xmlns:mc="http://schemas.openxmlformats.org/markup-compatibility/2006">
              <mc:Choice xmlns:v="urn:schemas-microsoft-com:vml" Requires="v">
                <p:oleObj spid="_x0000_s32805" name="Worksheet" r:id="rId4" imgW="5600733" imgH="1390698" progId="Excel.Sheet.12">
                  <p:embed/>
                </p:oleObj>
              </mc:Choice>
              <mc:Fallback>
                <p:oleObj name="Worksheet" r:id="rId4" imgW="5600733" imgH="1390698" progId="Excel.Sheet.12">
                  <p:embed/>
                  <p:pic>
                    <p:nvPicPr>
                      <p:cNvPr id="0" name=""/>
                      <p:cNvPicPr/>
                      <p:nvPr/>
                    </p:nvPicPr>
                    <p:blipFill>
                      <a:blip r:embed="rId5"/>
                      <a:stretch>
                        <a:fillRect/>
                      </a:stretch>
                    </p:blipFill>
                    <p:spPr>
                      <a:xfrm>
                        <a:off x="180975" y="5033963"/>
                        <a:ext cx="9401175" cy="165576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37129" y="-13648"/>
            <a:ext cx="4659335" cy="3489278"/>
          </a:xfrm>
          <a:prstGeom prst="rect">
            <a:avLst/>
          </a:prstGeom>
        </p:spPr>
      </p:pic>
    </p:spTree>
    <p:extLst>
      <p:ext uri="{BB962C8B-B14F-4D97-AF65-F5344CB8AC3E}">
        <p14:creationId xmlns:p14="http://schemas.microsoft.com/office/powerpoint/2010/main" val="2828755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a:solidFill>
                  <a:schemeClr val="tx2"/>
                </a:solidFill>
                <a:latin typeface="+mj-lt"/>
                <a:ea typeface="+mj-ea"/>
                <a:cs typeface="+mj-cs"/>
              </a:rPr>
              <a:t>Summary</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buAutoNum type="arabicPeriod"/>
            </a:pPr>
            <a:r>
              <a:rPr lang="en-US" dirty="0"/>
              <a:t>Selecting the appropriate statistical technique takes into account a large number of factors.</a:t>
            </a:r>
          </a:p>
          <a:p>
            <a:pPr marL="514350" indent="-514350">
              <a:buAutoNum type="arabicPeriod"/>
            </a:pPr>
            <a:endParaRPr lang="en-US" dirty="0"/>
          </a:p>
          <a:p>
            <a:pPr marL="514350" indent="-514350">
              <a:buAutoNum type="arabicPeriod"/>
            </a:pPr>
            <a:r>
              <a:rPr lang="en-US" dirty="0"/>
              <a:t>There are a plethora of statistical techniques available to use</a:t>
            </a:r>
          </a:p>
          <a:p>
            <a:pPr marL="514350" indent="-514350">
              <a:buAutoNum type="arabicPeriod"/>
            </a:pPr>
            <a:endParaRPr lang="en-US" dirty="0"/>
          </a:p>
          <a:p>
            <a:pPr marL="514350" indent="-514350">
              <a:buAutoNum type="arabicPeriod"/>
            </a:pPr>
            <a:r>
              <a:rPr lang="en-US" dirty="0"/>
              <a:t>There are oftentimes more than one way to analyze the data</a:t>
            </a:r>
          </a:p>
          <a:p>
            <a:pPr marL="514350" indent="-514350">
              <a:buAutoNum type="arabicPeriod"/>
            </a:pPr>
            <a:endParaRPr lang="en-US" dirty="0"/>
          </a:p>
          <a:p>
            <a:pPr marL="514350" indent="-514350">
              <a:buAutoNum type="arabicPeriod"/>
            </a:pPr>
            <a:r>
              <a:rPr lang="en-US" dirty="0"/>
              <a:t>It’s important to get a good look at the data and think carefully about the business decision at hand before selecting a statistical procedure</a:t>
            </a:r>
          </a:p>
          <a:p>
            <a:pPr marL="514350" indent="-514350">
              <a:lnSpc>
                <a:spcPct val="150000"/>
              </a:lnSpc>
              <a:buAutoNum type="arabicPeriod"/>
            </a:pPr>
            <a:endParaRPr lang="en-US" dirty="0"/>
          </a:p>
        </p:txBody>
      </p:sp>
    </p:spTree>
    <p:extLst>
      <p:ext uri="{BB962C8B-B14F-4D97-AF65-F5344CB8AC3E}">
        <p14:creationId xmlns:p14="http://schemas.microsoft.com/office/powerpoint/2010/main" val="767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Good Guys at IDRE…</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882554" y="1447800"/>
            <a:ext cx="7804245" cy="4387745"/>
          </a:xfrm>
          <a:prstGeom prst="rect">
            <a:avLst/>
          </a:prstGeom>
        </p:spPr>
      </p:pic>
      <p:sp>
        <p:nvSpPr>
          <p:cNvPr id="5" name="TextBox 4"/>
          <p:cNvSpPr txBox="1"/>
          <p:nvPr/>
        </p:nvSpPr>
        <p:spPr>
          <a:xfrm>
            <a:off x="2133600" y="6172200"/>
            <a:ext cx="4980915" cy="369332"/>
          </a:xfrm>
          <a:prstGeom prst="rect">
            <a:avLst/>
          </a:prstGeom>
          <a:noFill/>
        </p:spPr>
        <p:txBody>
          <a:bodyPr wrap="none" rtlCol="0">
            <a:spAutoFit/>
          </a:bodyPr>
          <a:lstStyle/>
          <a:p>
            <a:r>
              <a:rPr lang="en-US" dirty="0"/>
              <a:t>http://www.ats.ucla.edu/stat/mult_pkg/whatstat/</a:t>
            </a:r>
          </a:p>
        </p:txBody>
      </p:sp>
    </p:spTree>
    <p:extLst>
      <p:ext uri="{BB962C8B-B14F-4D97-AF65-F5344CB8AC3E}">
        <p14:creationId xmlns:p14="http://schemas.microsoft.com/office/powerpoint/2010/main" val="346723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a:solidFill>
                  <a:schemeClr val="tx2"/>
                </a:solidFill>
                <a:latin typeface="+mj-lt"/>
                <a:ea typeface="+mj-ea"/>
                <a:cs typeface="+mj-cs"/>
              </a:rPr>
              <a:t>Criteria Used by IDRE in their Chart</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92154"/>
            <a:ext cx="8686800" cy="5289645"/>
          </a:xfrm>
        </p:spPr>
        <p:txBody>
          <a:bodyPr>
            <a:noAutofit/>
          </a:bodyPr>
          <a:lstStyle/>
          <a:p>
            <a:pPr marL="514350" indent="-514350">
              <a:lnSpc>
                <a:spcPct val="150000"/>
              </a:lnSpc>
              <a:buAutoNum type="arabicPeriod"/>
            </a:pPr>
            <a:r>
              <a:rPr lang="en-US" dirty="0"/>
              <a:t>Level of measurement of the dependent.</a:t>
            </a:r>
          </a:p>
          <a:p>
            <a:pPr marL="514350" indent="-514350">
              <a:lnSpc>
                <a:spcPct val="150000"/>
              </a:lnSpc>
              <a:buAutoNum type="arabicPeriod"/>
            </a:pPr>
            <a:r>
              <a:rPr lang="en-US" dirty="0"/>
              <a:t> Level of measurement of the independent variable.</a:t>
            </a:r>
            <a:endParaRPr lang="en-US" b="1" dirty="0"/>
          </a:p>
          <a:p>
            <a:pPr marL="514350" indent="-514350">
              <a:lnSpc>
                <a:spcPct val="150000"/>
              </a:lnSpc>
              <a:buAutoNum type="arabicPeriod"/>
            </a:pPr>
            <a:r>
              <a:rPr lang="en-US" dirty="0"/>
              <a:t>Number of dependent variables.</a:t>
            </a:r>
          </a:p>
          <a:p>
            <a:pPr marL="514350" indent="-514350">
              <a:lnSpc>
                <a:spcPct val="150000"/>
              </a:lnSpc>
              <a:buAutoNum type="arabicPeriod"/>
            </a:pPr>
            <a:r>
              <a:rPr lang="en-US" dirty="0"/>
              <a:t>Number of independent variables.</a:t>
            </a:r>
          </a:p>
          <a:p>
            <a:pPr marL="514350" indent="-514350">
              <a:lnSpc>
                <a:spcPct val="150000"/>
              </a:lnSpc>
              <a:buAutoNum type="arabicPeriod"/>
            </a:pPr>
            <a:r>
              <a:rPr lang="en-US" dirty="0"/>
              <a:t>Assumptions of the test.</a:t>
            </a:r>
          </a:p>
          <a:p>
            <a:pPr marL="514350" indent="-514350">
              <a:lnSpc>
                <a:spcPct val="150000"/>
              </a:lnSpc>
              <a:buAutoNum type="arabicPeriod"/>
            </a:pPr>
            <a:r>
              <a:rPr lang="en-US" dirty="0"/>
              <a:t>Independence or dependence of groups </a:t>
            </a:r>
            <a:r>
              <a:rPr lang="en-US"/>
              <a:t>or observations.</a:t>
            </a:r>
            <a:endParaRPr lang="en-US" dirty="0"/>
          </a:p>
        </p:txBody>
      </p:sp>
    </p:spTree>
    <p:extLst>
      <p:ext uri="{BB962C8B-B14F-4D97-AF65-F5344CB8AC3E}">
        <p14:creationId xmlns:p14="http://schemas.microsoft.com/office/powerpoint/2010/main" val="10541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715962"/>
          </a:xfrm>
        </p:spPr>
        <p:txBody>
          <a:bodyPr>
            <a:normAutofit/>
          </a:bodyPr>
          <a:lstStyle/>
          <a:p>
            <a:r>
              <a:rPr lang="en-US" sz="2800" dirty="0"/>
              <a:t>One Dependent Variable and No Independent Variables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55026160"/>
              </p:ext>
            </p:extLst>
          </p:nvPr>
        </p:nvGraphicFramePr>
        <p:xfrm>
          <a:off x="152400" y="2819400"/>
          <a:ext cx="8991601" cy="3776388"/>
        </p:xfrm>
        <a:graphic>
          <a:graphicData uri="http://schemas.openxmlformats.org/drawingml/2006/table">
            <a:tbl>
              <a:tblPr firstRow="1" firstCol="1" lastRow="1" lastCol="1" bandRow="1" bandCol="1"/>
              <a:tblGrid>
                <a:gridCol w="1752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40266">
                  <a:extLst>
                    <a:ext uri="{9D8B030D-6E8A-4147-A177-3AD203B41FA5}">
                      <a16:colId xmlns:a16="http://schemas.microsoft.com/office/drawing/2014/main" val="20002"/>
                    </a:ext>
                  </a:extLst>
                </a:gridCol>
                <a:gridCol w="2098335">
                  <a:extLst>
                    <a:ext uri="{9D8B030D-6E8A-4147-A177-3AD203B41FA5}">
                      <a16:colId xmlns:a16="http://schemas.microsoft.com/office/drawing/2014/main" val="20003"/>
                    </a:ext>
                  </a:extLst>
                </a:gridCol>
              </a:tblGrid>
              <a:tr h="944097">
                <a:tc rowSpan="4">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45"/>
                        </a:spcBef>
                        <a:spcAft>
                          <a:spcPts val="0"/>
                        </a:spcAft>
                        <a:buClrTx/>
                        <a:buSzTx/>
                        <a:buFontTx/>
                        <a:buNone/>
                        <a:tabLst/>
                        <a:defRPr/>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l" defTabSz="914400" rtl="0" eaLnBrk="1" fontAlgn="auto" latinLnBrk="0" hangingPunct="1">
                        <a:lnSpc>
                          <a:spcPct val="100000"/>
                        </a:lnSpc>
                        <a:spcBef>
                          <a:spcPts val="45"/>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4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0</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5" dirty="0">
                          <a:effectLst/>
                          <a:latin typeface="Arial" panose="020B0604020202020204" pitchFamily="34" charset="0"/>
                          <a:ea typeface="Calibri" panose="020F0502020204030204" pitchFamily="34" charset="0"/>
                          <a:cs typeface="Times New Roman" panose="02020603050405020304" pitchFamily="18" charset="0"/>
                        </a:rPr>
                        <a:t>population)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one­sample</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944097">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one­sample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edia</a:t>
                      </a:r>
                      <a:r>
                        <a:rPr lang="en-US" sz="1600" dirty="0">
                          <a:effectLst/>
                          <a:latin typeface="Arial" panose="020B0604020202020204" pitchFamily="34" charset="0"/>
                          <a:ea typeface="Calibri" panose="020F0502020204030204" pitchFamily="34" charset="0"/>
                          <a:cs typeface="Times New Roman" panose="02020603050405020304" pitchFamily="18" charset="0"/>
                        </a:rPr>
                        <a:t>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944097">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r>
                        <a:rPr lang="en-US" sz="1600">
                          <a:effectLst/>
                          <a:latin typeface="Arial" panose="020B0604020202020204" pitchFamily="34" charset="0"/>
                          <a:ea typeface="Calibri" panose="020F0502020204030204" pitchFamily="34" charset="0"/>
                          <a:cs typeface="Times New Roman" panose="02020603050405020304" pitchFamily="18" charset="0"/>
                        </a:rPr>
                        <a: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binomial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944097">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goodness­of­fit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960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Your company makes light bulbs and you advertise that the average lifespan of your “</a:t>
            </a:r>
            <a:r>
              <a:rPr lang="en-US" dirty="0" err="1">
                <a:solidFill>
                  <a:prstClr val="black"/>
                </a:solidFill>
                <a:latin typeface="Calibri" panose="020F0502020204030204"/>
              </a:rPr>
              <a:t>superbulb</a:t>
            </a:r>
            <a:r>
              <a:rPr lang="en-US" dirty="0">
                <a:solidFill>
                  <a:prstClr val="black"/>
                </a:solidFill>
                <a:latin typeface="Calibri" panose="020F0502020204030204"/>
              </a:rPr>
              <a:t>” is 1500 hours.  However, you’ve noticed recently on social media that people are complaining that your bulbs don’t last as long as you claim.</a:t>
            </a:r>
          </a:p>
        </p:txBody>
      </p:sp>
      <p:pic>
        <p:nvPicPr>
          <p:cNvPr id="6" name="Picture 5"/>
          <p:cNvPicPr>
            <a:picLocks noChangeAspect="1"/>
          </p:cNvPicPr>
          <p:nvPr/>
        </p:nvPicPr>
        <p:blipFill>
          <a:blip r:embed="rId3"/>
          <a:stretch>
            <a:fillRect/>
          </a:stretch>
        </p:blipFill>
        <p:spPr>
          <a:xfrm>
            <a:off x="0" y="949685"/>
            <a:ext cx="4786981" cy="3622387"/>
          </a:xfrm>
          <a:prstGeom prst="rect">
            <a:avLst/>
          </a:prstGeom>
        </p:spPr>
      </p:pic>
      <p:sp>
        <p:nvSpPr>
          <p:cNvPr id="7" name="TextBox 6"/>
          <p:cNvSpPr txBox="1"/>
          <p:nvPr/>
        </p:nvSpPr>
        <p:spPr>
          <a:xfrm>
            <a:off x="4916659" y="35240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take a random sample of 500 bulbs and measure their average life span to compare it against the 1500 hours claimed.</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931339851"/>
              </p:ext>
            </p:extLst>
          </p:nvPr>
        </p:nvGraphicFramePr>
        <p:xfrm>
          <a:off x="4992688" y="5345113"/>
          <a:ext cx="3800475" cy="1757362"/>
        </p:xfrm>
        <a:graphic>
          <a:graphicData uri="http://schemas.openxmlformats.org/presentationml/2006/ole">
            <mc:AlternateContent xmlns:mc="http://schemas.openxmlformats.org/markup-compatibility/2006">
              <mc:Choice xmlns:v="urn:schemas-microsoft-com:vml" Requires="v">
                <p:oleObj spid="_x0000_s1190"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757362"/>
                      </a:xfrm>
                      <a:prstGeom prst="rect">
                        <a:avLst/>
                      </a:prstGeom>
                    </p:spPr>
                  </p:pic>
                </p:oleObj>
              </mc:Fallback>
            </mc:AlternateContent>
          </a:graphicData>
        </a:graphic>
      </p:graphicFrame>
    </p:spTree>
    <p:extLst>
      <p:ext uri="{BB962C8B-B14F-4D97-AF65-F5344CB8AC3E}">
        <p14:creationId xmlns:p14="http://schemas.microsoft.com/office/powerpoint/2010/main" val="129100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In taste tests, your hamburger chain’s “Big Kitty” burger is known as ranking 5</a:t>
            </a:r>
            <a:r>
              <a:rPr lang="en-US" baseline="30000" dirty="0">
                <a:solidFill>
                  <a:prstClr val="black"/>
                </a:solidFill>
                <a:latin typeface="Calibri" panose="020F0502020204030204"/>
              </a:rPr>
              <a:t>th</a:t>
            </a:r>
            <a:r>
              <a:rPr lang="en-US" dirty="0">
                <a:solidFill>
                  <a:prstClr val="black"/>
                </a:solidFill>
                <a:latin typeface="Calibri" panose="020F0502020204030204"/>
              </a:rPr>
              <a:t> in overall flavor across 10 brands.  But in recent secret taste tests it seems people are liking your burger better than your top competitors.</a:t>
            </a:r>
          </a:p>
        </p:txBody>
      </p:sp>
      <p:sp>
        <p:nvSpPr>
          <p:cNvPr id="7" name="TextBox 6"/>
          <p:cNvSpPr txBox="1"/>
          <p:nvPr/>
        </p:nvSpPr>
        <p:spPr>
          <a:xfrm>
            <a:off x="4916659" y="35240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conduct a taste test with 800 people and have them rank your Kitty Burger and your nine top competitors in terms of taste of burger.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189623227"/>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2213" name="Worksheet" r:id="rId4" imgW="5067330" imgH="2390802" progId="Excel.Sheet.12">
                  <p:embed/>
                </p:oleObj>
              </mc:Choice>
              <mc:Fallback>
                <p:oleObj name="Worksheet" r:id="rId4" imgW="5067330" imgH="2390802"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06530" cy="3579816"/>
          </a:xfrm>
          <a:prstGeom prst="rect">
            <a:avLst/>
          </a:prstGeom>
        </p:spPr>
      </p:pic>
    </p:spTree>
    <p:extLst>
      <p:ext uri="{BB962C8B-B14F-4D97-AF65-F5344CB8AC3E}">
        <p14:creationId xmlns:p14="http://schemas.microsoft.com/office/powerpoint/2010/main" val="3787343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4488</TotalTime>
  <Words>3841</Words>
  <Application>Microsoft Macintosh PowerPoint</Application>
  <PresentationFormat>On-screen Show (4:3)</PresentationFormat>
  <Paragraphs>530</Paragraphs>
  <Slides>48</Slides>
  <Notes>33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Calibri Light</vt:lpstr>
      <vt:lpstr>Franklin Gothic Book</vt:lpstr>
      <vt:lpstr>Perpetua</vt:lpstr>
      <vt:lpstr>Wingdings 2</vt:lpstr>
      <vt:lpstr>Equity</vt:lpstr>
      <vt:lpstr>Office Theme</vt:lpstr>
      <vt:lpstr>Worksheet</vt:lpstr>
      <vt:lpstr>Choosing the Appropriate Technique*</vt:lpstr>
      <vt:lpstr>PowerPoint Presentation</vt:lpstr>
      <vt:lpstr>PowerPoint Presentation</vt:lpstr>
      <vt:lpstr>PowerPoint Presentation</vt:lpstr>
      <vt:lpstr>The Good Guys at IDRE…</vt:lpstr>
      <vt:lpstr>PowerPoint Presentation</vt:lpstr>
      <vt:lpstr>One Dependent Variable and No Independent Variables</vt:lpstr>
      <vt:lpstr>PowerPoint Presentation</vt:lpstr>
      <vt:lpstr>PowerPoint Presentation</vt:lpstr>
      <vt:lpstr>PowerPoint Presentation</vt:lpstr>
      <vt:lpstr>PowerPoint Presentation</vt:lpstr>
      <vt:lpstr>One Dependent Variable with One Independent Variable  with two levels [independent groups]</vt:lpstr>
      <vt:lpstr>PowerPoint Presentation</vt:lpstr>
      <vt:lpstr>PowerPoint Presentation</vt:lpstr>
      <vt:lpstr>PowerPoint Presentation</vt:lpstr>
      <vt:lpstr>One Dependent Variable with One Independent Variable  with two or more levels [independent groups]</vt:lpstr>
      <vt:lpstr>PowerPoint Presentation</vt:lpstr>
      <vt:lpstr>PowerPoint Presentation</vt:lpstr>
      <vt:lpstr>PowerPoint Presentation</vt:lpstr>
      <vt:lpstr>One Dependent Variable with One Independent Variable  with two levels [dependent groups]</vt:lpstr>
      <vt:lpstr>PowerPoint Presentation</vt:lpstr>
      <vt:lpstr>PowerPoint Presentation</vt:lpstr>
      <vt:lpstr>PowerPoint Presentation</vt:lpstr>
      <vt:lpstr>One Dependent Variable with One Independent Variable  with two or more levels [dependent/matched groups]</vt:lpstr>
      <vt:lpstr>PowerPoint Presentation</vt:lpstr>
      <vt:lpstr>PowerPoint Presentation</vt:lpstr>
      <vt:lpstr>PowerPoint Presentation</vt:lpstr>
      <vt:lpstr>One Dependent Variable with Two or More Independent Variables  [independent groups]</vt:lpstr>
      <vt:lpstr>PowerPoint Presentation</vt:lpstr>
      <vt:lpstr>PowerPoint Presentation</vt:lpstr>
      <vt:lpstr>PowerPoint Presentation</vt:lpstr>
      <vt:lpstr>One Dependent Variable with One  Interval Level Independent Variable  </vt:lpstr>
      <vt:lpstr>PowerPoint Presentation</vt:lpstr>
      <vt:lpstr>PowerPoint Presentation</vt:lpstr>
      <vt:lpstr>PowerPoint Presentation</vt:lpstr>
      <vt:lpstr>PowerPoint Presentation</vt:lpstr>
      <vt:lpstr>One Dependent Variable with One or More  Interval and/or Categorical Level Independent Variables  </vt:lpstr>
      <vt:lpstr>PowerPoint Presentation</vt:lpstr>
      <vt:lpstr>PowerPoint Presentation</vt:lpstr>
      <vt:lpstr>PowerPoint Presentation</vt:lpstr>
      <vt:lpstr>PowerPoint Presentation</vt:lpstr>
      <vt:lpstr>Two or More Dependent Variables with Varying Number and Nature of Independent Variables </vt:lpstr>
      <vt:lpstr>PowerPoint Presentation</vt:lpstr>
      <vt:lpstr>PowerPoint Presentation</vt:lpstr>
      <vt:lpstr>PowerPoint Presentation</vt:lpstr>
      <vt:lpstr>Two Sets of Two or More Dependent Variables with No Independent Variables</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Rudy Martinez</cp:lastModifiedBy>
  <cp:revision>247</cp:revision>
  <dcterms:created xsi:type="dcterms:W3CDTF">2007-03-27T14:14:02Z</dcterms:created>
  <dcterms:modified xsi:type="dcterms:W3CDTF">2021-01-21T02:00:25Z</dcterms:modified>
</cp:coreProperties>
</file>