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14" r:id="rId2"/>
    <p:sldId id="533" r:id="rId3"/>
    <p:sldId id="548" r:id="rId4"/>
    <p:sldId id="549" r:id="rId5"/>
    <p:sldId id="551" r:id="rId6"/>
    <p:sldId id="550" r:id="rId7"/>
    <p:sldId id="552" r:id="rId8"/>
    <p:sldId id="553" r:id="rId9"/>
    <p:sldId id="554" r:id="rId10"/>
    <p:sldId id="555" r:id="rId11"/>
    <p:sldId id="556" r:id="rId12"/>
    <p:sldId id="557" r:id="rId13"/>
    <p:sldId id="558" r:id="rId14"/>
    <p:sldId id="559" r:id="rId15"/>
    <p:sldId id="562" r:id="rId16"/>
    <p:sldId id="560" r:id="rId17"/>
    <p:sldId id="561" r:id="rId18"/>
    <p:sldId id="563" r:id="rId19"/>
    <p:sldId id="564" r:id="rId20"/>
    <p:sldId id="565" r:id="rId21"/>
    <p:sldId id="566" r:id="rId22"/>
    <p:sldId id="567" r:id="rId23"/>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66" d="100"/>
          <a:sy n="66" d="100"/>
        </p:scale>
        <p:origin x="142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Time Series Fundamentals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fontScale="85000" lnSpcReduction="10000"/>
          </a:bodyPr>
          <a:lstStyle/>
          <a:p>
            <a:r>
              <a:rPr lang="en-US" sz="4000" dirty="0" smtClean="0"/>
              <a:t>OLS Regression and Time Series Data</a:t>
            </a:r>
          </a:p>
          <a:p>
            <a:r>
              <a:rPr lang="en-US" sz="4000" dirty="0" smtClean="0"/>
              <a:t>Or “Don’t go all Durbin Watson on me”</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sz="2200" dirty="0">
                <a:latin typeface="Times New Roman" panose="02020603050405020304" pitchFamily="18" charset="0"/>
                <a:cs typeface="Times New Roman" panose="02020603050405020304" pitchFamily="18" charset="0"/>
              </a:rPr>
              <a:t>Let’s look at the null and alternative hypotheses for the Durbin Watson test.  The symbol </a:t>
            </a:r>
            <a:r>
              <a:rPr lang="el-GR" sz="2200" dirty="0">
                <a:latin typeface="Times New Roman" panose="02020603050405020304" pitchFamily="18" charset="0"/>
                <a:cs typeface="Times New Roman" panose="02020603050405020304" pitchFamily="18" charset="0"/>
              </a:rPr>
              <a:t>ϕ</a:t>
            </a:r>
            <a:r>
              <a:rPr lang="en-US" sz="2200" dirty="0">
                <a:latin typeface="Times New Roman" panose="02020603050405020304" pitchFamily="18" charset="0"/>
                <a:cs typeface="Times New Roman" panose="02020603050405020304" pitchFamily="18" charset="0"/>
              </a:rPr>
              <a:t> stands for the serial correlation coefficient between errors (in this case consecutive errors).  Remember correlation coefficients?  If a correlation coefficient is zero then there is no correlation – that’s good for us in this case – the error terms are not correlated</a:t>
            </a:r>
            <a:r>
              <a:rPr lang="en-US" sz="2200" dirty="0" smtClean="0">
                <a:latin typeface="Times New Roman" panose="02020603050405020304" pitchFamily="18" charset="0"/>
                <a:cs typeface="Times New Roman" panose="02020603050405020304" pitchFamily="18" charset="0"/>
              </a:rPr>
              <a:t>.</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If the error terms are correlated – they are likely positively correlated and so that would be bad – resulting in underestimated standard errors for our regression coefficient for ad expenditures</a:t>
            </a:r>
            <a:endParaRPr lang="en-US" sz="2200" dirty="0" smtClean="0"/>
          </a:p>
          <a:p>
            <a:pPr marL="514350" indent="-514350">
              <a:spcBef>
                <a:spcPts val="0"/>
              </a:spcBef>
              <a:buAutoNum type="arabicPeriod"/>
            </a:pPr>
            <a:endParaRPr lang="en-US" dirty="0" smtClean="0"/>
          </a:p>
          <a:p>
            <a:pPr marL="0" indent="0">
              <a:spcBef>
                <a:spcPts val="0"/>
              </a:spcBef>
              <a:buNone/>
            </a:pPr>
            <a:r>
              <a:rPr lang="en-US" dirty="0" smtClean="0"/>
              <a:t>                                         </a:t>
            </a:r>
            <a:r>
              <a:rPr lang="en-US" dirty="0"/>
              <a:t>H</a:t>
            </a:r>
            <a:r>
              <a:rPr lang="en-US" baseline="-25000" dirty="0"/>
              <a:t>null</a:t>
            </a:r>
            <a:r>
              <a:rPr lang="en-US" dirty="0"/>
              <a:t>:  </a:t>
            </a:r>
            <a:r>
              <a:rPr lang="el-GR" dirty="0">
                <a:latin typeface="Times New Roman" panose="02020603050405020304" pitchFamily="18" charset="0"/>
                <a:cs typeface="Times New Roman" panose="02020603050405020304" pitchFamily="18" charset="0"/>
              </a:rPr>
              <a:t>ϕ</a:t>
            </a:r>
            <a:r>
              <a:rPr lang="en-US" dirty="0">
                <a:latin typeface="Times New Roman" panose="02020603050405020304" pitchFamily="18" charset="0"/>
                <a:cs typeface="Times New Roman" panose="02020603050405020304" pitchFamily="18" charset="0"/>
              </a:rPr>
              <a:t> =  0</a:t>
            </a:r>
          </a:p>
          <a:p>
            <a:pPr marL="0" indent="0">
              <a:spcBef>
                <a:spcPts val="0"/>
              </a:spcBef>
              <a:buNone/>
            </a:pPr>
            <a:r>
              <a:rPr lang="en-US" dirty="0" smtClean="0"/>
              <a:t>                            </a:t>
            </a:r>
            <a:endParaRPr lang="en-US" dirty="0" smtClean="0">
              <a:latin typeface="Times New Roman" panose="02020603050405020304" pitchFamily="18" charset="0"/>
              <a:cs typeface="Times New Roman" panose="02020603050405020304" pitchFamily="18" charset="0"/>
            </a:endParaRPr>
          </a:p>
          <a:p>
            <a:pPr marL="0" indent="0">
              <a:spcBef>
                <a:spcPts val="0"/>
              </a:spcBef>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t>H</a:t>
            </a:r>
            <a:r>
              <a:rPr lang="en-US" baseline="-25000" dirty="0" smtClean="0"/>
              <a:t>alt</a:t>
            </a:r>
            <a:r>
              <a:rPr lang="en-US" dirty="0" smtClean="0"/>
              <a:t>:  </a:t>
            </a:r>
            <a:r>
              <a:rPr lang="el-GR" dirty="0">
                <a:latin typeface="Times New Roman" panose="02020603050405020304" pitchFamily="18" charset="0"/>
                <a:cs typeface="Times New Roman" panose="02020603050405020304" pitchFamily="18" charset="0"/>
              </a:rPr>
              <a:t>ϕ</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&gt;  </a:t>
            </a:r>
            <a:r>
              <a:rPr lang="en-US" dirty="0">
                <a:latin typeface="Times New Roman" panose="02020603050405020304" pitchFamily="18" charset="0"/>
                <a:cs typeface="Times New Roman" panose="02020603050405020304" pitchFamily="18" charset="0"/>
              </a:rPr>
              <a:t>0</a:t>
            </a:r>
            <a:endParaRPr lang="en-US" dirty="0"/>
          </a:p>
          <a:p>
            <a:pPr marL="0" indent="0">
              <a:spcBef>
                <a:spcPts val="0"/>
              </a:spcBef>
              <a:buNone/>
            </a:pPr>
            <a:endParaRPr lang="en-US" dirty="0" smtClean="0"/>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099938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What is the Durbin Watson statistic look like for our regression?</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According to the analysis, our Durbin Watson statistic = 1.074.  Is that bad mojo?  How do I tell?</a:t>
            </a:r>
            <a:endParaRPr lang="en-US" sz="2200" dirty="0" smtClean="0"/>
          </a:p>
          <a:p>
            <a:pPr marL="514350" indent="-514350">
              <a:spcBef>
                <a:spcPts val="0"/>
              </a:spcBef>
              <a:buAutoNum type="arabicPeriod"/>
            </a:pPr>
            <a:endParaRPr lang="en-US" dirty="0" smtClean="0"/>
          </a:p>
          <a:p>
            <a:pPr marL="0" indent="0">
              <a:spcBef>
                <a:spcPts val="0"/>
              </a:spcBef>
              <a:buNone/>
            </a:pPr>
            <a:r>
              <a:rPr lang="en-US" dirty="0" smtClean="0"/>
              <a:t>                                          </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2"/>
          <a:stretch>
            <a:fillRect/>
          </a:stretch>
        </p:blipFill>
        <p:spPr>
          <a:xfrm>
            <a:off x="1243295" y="3474440"/>
            <a:ext cx="6657409" cy="3231160"/>
          </a:xfrm>
          <a:prstGeom prst="rect">
            <a:avLst/>
          </a:prstGeom>
        </p:spPr>
      </p:pic>
    </p:spTree>
    <p:extLst>
      <p:ext uri="{BB962C8B-B14F-4D97-AF65-F5344CB8AC3E}">
        <p14:creationId xmlns:p14="http://schemas.microsoft.com/office/powerpoint/2010/main" val="3952633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You have to use a Durbin Watson table like this one from </a:t>
            </a:r>
            <a:r>
              <a:rPr lang="en-US" sz="2200" dirty="0" err="1" smtClean="0">
                <a:latin typeface="Times New Roman" panose="02020603050405020304" pitchFamily="18" charset="0"/>
                <a:cs typeface="Times New Roman" panose="02020603050405020304" pitchFamily="18" charset="0"/>
              </a:rPr>
              <a:t>Savin</a:t>
            </a:r>
            <a:r>
              <a:rPr lang="en-US" sz="2200" dirty="0" smtClean="0">
                <a:latin typeface="Times New Roman" panose="02020603050405020304" pitchFamily="18" charset="0"/>
                <a:cs typeface="Times New Roman" panose="02020603050405020304" pitchFamily="18" charset="0"/>
              </a:rPr>
              <a:t> and White</a:t>
            </a:r>
            <a:endParaRPr lang="en-US" sz="2200" dirty="0" smtClean="0"/>
          </a:p>
          <a:p>
            <a:pPr marL="514350" indent="-514350">
              <a:spcBef>
                <a:spcPts val="0"/>
              </a:spcBef>
              <a:buAutoNum type="arabicPeriod"/>
            </a:pPr>
            <a:endParaRPr lang="en-US" dirty="0" smtClean="0"/>
          </a:p>
          <a:p>
            <a:pPr marL="0" indent="0">
              <a:spcBef>
                <a:spcPts val="0"/>
              </a:spcBef>
              <a:buNone/>
            </a:pPr>
            <a:r>
              <a:rPr lang="en-US" dirty="0" smtClean="0"/>
              <a:t>                                          </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4" name="Picture 3"/>
          <p:cNvPicPr>
            <a:picLocks noChangeAspect="1"/>
          </p:cNvPicPr>
          <p:nvPr/>
        </p:nvPicPr>
        <p:blipFill>
          <a:blip r:embed="rId2"/>
          <a:stretch>
            <a:fillRect/>
          </a:stretch>
        </p:blipFill>
        <p:spPr>
          <a:xfrm>
            <a:off x="675077" y="2660194"/>
            <a:ext cx="8240323" cy="4179609"/>
          </a:xfrm>
          <a:prstGeom prst="rect">
            <a:avLst/>
          </a:prstGeom>
        </p:spPr>
      </p:pic>
    </p:spTree>
    <p:extLst>
      <p:ext uri="{BB962C8B-B14F-4D97-AF65-F5344CB8AC3E}">
        <p14:creationId xmlns:p14="http://schemas.microsoft.com/office/powerpoint/2010/main" val="81524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The n along side the rows is the sample size.  In our case we have 20 cases (20 years of data) so pick n=20.</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k = number of IVs which in our case is one (ad expenditures)</a:t>
            </a:r>
            <a:endParaRPr lang="en-US" sz="2200" dirty="0" smtClean="0"/>
          </a:p>
          <a:p>
            <a:pPr marL="514350" indent="-514350">
              <a:spcBef>
                <a:spcPts val="0"/>
              </a:spcBef>
              <a:buAutoNum type="arabicPeriod"/>
            </a:pPr>
            <a:endParaRPr lang="en-US" dirty="0" smtClean="0"/>
          </a:p>
          <a:p>
            <a:pPr marL="0" indent="0">
              <a:spcBef>
                <a:spcPts val="0"/>
              </a:spcBef>
              <a:buNone/>
            </a:pPr>
            <a:r>
              <a:rPr lang="en-US" dirty="0" smtClean="0"/>
              <a:t>                                          </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4" name="Picture 3"/>
          <p:cNvPicPr>
            <a:picLocks noChangeAspect="1"/>
          </p:cNvPicPr>
          <p:nvPr/>
        </p:nvPicPr>
        <p:blipFill>
          <a:blip r:embed="rId2"/>
          <a:stretch>
            <a:fillRect/>
          </a:stretch>
        </p:blipFill>
        <p:spPr>
          <a:xfrm>
            <a:off x="533400" y="2916072"/>
            <a:ext cx="7696200" cy="3903622"/>
          </a:xfrm>
          <a:prstGeom prst="rect">
            <a:avLst/>
          </a:prstGeom>
        </p:spPr>
      </p:pic>
      <p:sp>
        <p:nvSpPr>
          <p:cNvPr id="2" name="Right Arrow 1"/>
          <p:cNvSpPr/>
          <p:nvPr/>
        </p:nvSpPr>
        <p:spPr>
          <a:xfrm>
            <a:off x="-228475" y="6333699"/>
            <a:ext cx="7498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012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599" y="1524000"/>
            <a:ext cx="5625145"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Let’s look closer at this.  Notice that there is a column marked </a:t>
            </a:r>
            <a:r>
              <a:rPr lang="en-US" sz="2200" dirty="0" err="1" smtClean="0">
                <a:latin typeface="Times New Roman" panose="02020603050405020304" pitchFamily="18" charset="0"/>
                <a:cs typeface="Times New Roman" panose="02020603050405020304" pitchFamily="18" charset="0"/>
              </a:rPr>
              <a:t>dL</a:t>
            </a:r>
            <a:r>
              <a:rPr lang="en-US" sz="2200" dirty="0" smtClean="0">
                <a:latin typeface="Times New Roman" panose="02020603050405020304" pitchFamily="18" charset="0"/>
                <a:cs typeface="Times New Roman" panose="02020603050405020304" pitchFamily="18" charset="0"/>
              </a:rPr>
              <a:t> (Durbin lower limit) and another column marked </a:t>
            </a:r>
            <a:r>
              <a:rPr lang="en-US" sz="2200" dirty="0" err="1" smtClean="0">
                <a:latin typeface="Times New Roman" panose="02020603050405020304" pitchFamily="18" charset="0"/>
                <a:cs typeface="Times New Roman" panose="02020603050405020304" pitchFamily="18" charset="0"/>
              </a:rPr>
              <a:t>dU</a:t>
            </a:r>
            <a:r>
              <a:rPr lang="en-US" sz="2200" dirty="0" smtClean="0">
                <a:latin typeface="Times New Roman" panose="02020603050405020304" pitchFamily="18" charset="0"/>
                <a:cs typeface="Times New Roman" panose="02020603050405020304" pitchFamily="18" charset="0"/>
              </a:rPr>
              <a:t> (Durbin upper limit).</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In this case </a:t>
            </a:r>
            <a:r>
              <a:rPr lang="en-US" sz="2200" dirty="0" err="1" smtClean="0">
                <a:latin typeface="Times New Roman" panose="02020603050405020304" pitchFamily="18" charset="0"/>
                <a:cs typeface="Times New Roman" panose="02020603050405020304" pitchFamily="18" charset="0"/>
              </a:rPr>
              <a:t>dL</a:t>
            </a:r>
            <a:r>
              <a:rPr lang="en-US" sz="2200" dirty="0" smtClean="0">
                <a:latin typeface="Times New Roman" panose="02020603050405020304" pitchFamily="18" charset="0"/>
                <a:cs typeface="Times New Roman" panose="02020603050405020304" pitchFamily="18" charset="0"/>
              </a:rPr>
              <a:t>  = 1.201 and </a:t>
            </a:r>
            <a:r>
              <a:rPr lang="en-US" sz="2200" dirty="0" err="1" smtClean="0">
                <a:latin typeface="Times New Roman" panose="02020603050405020304" pitchFamily="18" charset="0"/>
                <a:cs typeface="Times New Roman" panose="02020603050405020304" pitchFamily="18" charset="0"/>
              </a:rPr>
              <a:t>dU</a:t>
            </a:r>
            <a:r>
              <a:rPr lang="en-US" sz="2200" dirty="0" smtClean="0">
                <a:latin typeface="Times New Roman" panose="02020603050405020304" pitchFamily="18" charset="0"/>
                <a:cs typeface="Times New Roman" panose="02020603050405020304" pitchFamily="18" charset="0"/>
              </a:rPr>
              <a:t> = 1.411</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0" indent="0">
              <a:spcBef>
                <a:spcPts val="0"/>
              </a:spcBef>
              <a:buNone/>
            </a:pPr>
            <a:endParaRPr lang="en-US" sz="2000" dirty="0" smtClean="0"/>
          </a:p>
          <a:p>
            <a:pPr marL="514350" indent="-514350">
              <a:spcBef>
                <a:spcPts val="0"/>
              </a:spcBef>
              <a:buAutoNum type="arabicPeriod"/>
            </a:pPr>
            <a:endParaRPr lang="en-US" dirty="0" smtClean="0"/>
          </a:p>
          <a:p>
            <a:pPr marL="0" indent="0">
              <a:spcBef>
                <a:spcPts val="0"/>
              </a:spcBef>
              <a:buNone/>
            </a:pPr>
            <a:r>
              <a:rPr lang="en-US" dirty="0" smtClean="0"/>
              <a:t>                                          </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stretch>
            <a:fillRect/>
          </a:stretch>
        </p:blipFill>
        <p:spPr>
          <a:xfrm>
            <a:off x="6289309" y="1544472"/>
            <a:ext cx="2740391" cy="5074478"/>
          </a:xfrm>
          <a:prstGeom prst="rect">
            <a:avLst/>
          </a:prstGeom>
        </p:spPr>
      </p:pic>
      <p:sp>
        <p:nvSpPr>
          <p:cNvPr id="2" name="Right Arrow 1"/>
          <p:cNvSpPr/>
          <p:nvPr/>
        </p:nvSpPr>
        <p:spPr>
          <a:xfrm>
            <a:off x="5853745" y="5638800"/>
            <a:ext cx="7498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758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599" y="1524000"/>
            <a:ext cx="5625145"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Here is the hypothesis testing rule for Durbin Watson</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Font typeface="Wingdings 2"/>
              <a:buAutoNum type="arabicPeriod"/>
            </a:pPr>
            <a:r>
              <a:rPr lang="en-US" sz="2200" dirty="0" smtClean="0">
                <a:latin typeface="Times New Roman" panose="02020603050405020304" pitchFamily="18" charset="0"/>
                <a:cs typeface="Times New Roman" panose="02020603050405020304" pitchFamily="18" charset="0"/>
              </a:rPr>
              <a:t>If  d &lt;  </a:t>
            </a:r>
            <a:r>
              <a:rPr lang="en-US" sz="2200" dirty="0" err="1" smtClean="0">
                <a:latin typeface="Times New Roman" panose="02020603050405020304" pitchFamily="18" charset="0"/>
                <a:cs typeface="Times New Roman" panose="02020603050405020304" pitchFamily="18" charset="0"/>
              </a:rPr>
              <a:t>dL</a:t>
            </a:r>
            <a:r>
              <a:rPr lang="en-US" sz="2200" dirty="0" smtClean="0">
                <a:latin typeface="Times New Roman" panose="02020603050405020304" pitchFamily="18" charset="0"/>
                <a:cs typeface="Times New Roman" panose="02020603050405020304" pitchFamily="18" charset="0"/>
              </a:rPr>
              <a:t>  then reject </a:t>
            </a:r>
            <a:r>
              <a:rPr lang="en-US" sz="2400" dirty="0"/>
              <a:t>H</a:t>
            </a:r>
            <a:r>
              <a:rPr lang="en-US" sz="2400" baseline="-25000" dirty="0"/>
              <a:t>null</a:t>
            </a:r>
            <a:r>
              <a:rPr lang="en-US" sz="2400" dirty="0"/>
              <a:t>:  </a:t>
            </a:r>
            <a:r>
              <a:rPr lang="el-GR" sz="2400" dirty="0">
                <a:latin typeface="Times New Roman" panose="02020603050405020304" pitchFamily="18" charset="0"/>
                <a:cs typeface="Times New Roman" panose="02020603050405020304" pitchFamily="18" charset="0"/>
              </a:rPr>
              <a:t>ϕ</a:t>
            </a:r>
            <a:r>
              <a:rPr lang="en-US" sz="2400" dirty="0">
                <a:latin typeface="Times New Roman" panose="02020603050405020304" pitchFamily="18" charset="0"/>
                <a:cs typeface="Times New Roman" panose="02020603050405020304" pitchFamily="18" charset="0"/>
              </a:rPr>
              <a:t> =  0</a:t>
            </a:r>
          </a:p>
          <a:p>
            <a:pPr marL="514350" indent="-514350">
              <a:spcBef>
                <a:spcPts val="0"/>
              </a:spcBef>
              <a:buAutoNum type="arabicPeriod"/>
            </a:pPr>
            <a:endParaRPr lang="en-US" sz="2200" dirty="0" smtClean="0">
              <a:latin typeface="Times New Roman" panose="02020603050405020304" pitchFamily="18" charset="0"/>
              <a:cs typeface="Times New Roman" panose="02020603050405020304" pitchFamily="18" charset="0"/>
            </a:endParaRPr>
          </a:p>
          <a:p>
            <a:pPr marL="0" indent="0">
              <a:spcBef>
                <a:spcPts val="0"/>
              </a:spcBef>
              <a:buNone/>
            </a:pPr>
            <a:r>
              <a:rPr lang="en-US" sz="2200" dirty="0" smtClean="0">
                <a:latin typeface="Times New Roman" panose="02020603050405020304" pitchFamily="18" charset="0"/>
                <a:cs typeface="Times New Roman" panose="02020603050405020304" pitchFamily="18" charset="0"/>
              </a:rPr>
              <a:t>        If d  &gt;  </a:t>
            </a:r>
            <a:r>
              <a:rPr lang="en-US" sz="2200" dirty="0" err="1" smtClean="0">
                <a:latin typeface="Times New Roman" panose="02020603050405020304" pitchFamily="18" charset="0"/>
                <a:cs typeface="Times New Roman" panose="02020603050405020304" pitchFamily="18" charset="0"/>
              </a:rPr>
              <a:t>dU</a:t>
            </a:r>
            <a:r>
              <a:rPr lang="en-US" sz="2200" dirty="0" smtClean="0">
                <a:latin typeface="Times New Roman" panose="02020603050405020304" pitchFamily="18" charset="0"/>
                <a:cs typeface="Times New Roman" panose="02020603050405020304" pitchFamily="18" charset="0"/>
              </a:rPr>
              <a:t>  do not reject  </a:t>
            </a:r>
            <a:r>
              <a:rPr lang="en-US" sz="2400" dirty="0"/>
              <a:t>H</a:t>
            </a:r>
            <a:r>
              <a:rPr lang="en-US" sz="2400" baseline="-25000" dirty="0"/>
              <a:t>null</a:t>
            </a:r>
            <a:r>
              <a:rPr lang="en-US" sz="2400" dirty="0"/>
              <a:t>:  </a:t>
            </a:r>
            <a:r>
              <a:rPr lang="el-GR" sz="2400" dirty="0">
                <a:latin typeface="Times New Roman" panose="02020603050405020304" pitchFamily="18" charset="0"/>
                <a:cs typeface="Times New Roman" panose="02020603050405020304" pitchFamily="18" charset="0"/>
              </a:rPr>
              <a:t>ϕ</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0</a:t>
            </a:r>
          </a:p>
          <a:p>
            <a:pPr marL="0" indent="0">
              <a:spcBef>
                <a:spcPts val="0"/>
              </a:spcBef>
              <a:buNone/>
            </a:pPr>
            <a:endParaRPr lang="en-US" sz="2400" dirty="0" smtClean="0">
              <a:latin typeface="Times New Roman" panose="02020603050405020304" pitchFamily="18" charset="0"/>
              <a:cs typeface="Times New Roman" panose="02020603050405020304" pitchFamily="18" charset="0"/>
            </a:endParaRPr>
          </a:p>
          <a:p>
            <a:pPr marL="0" indent="0">
              <a:spcBef>
                <a:spcPts val="0"/>
              </a:spcBef>
              <a:buNone/>
            </a:pPr>
            <a:r>
              <a:rPr lang="en-US" sz="2400" dirty="0" smtClean="0">
                <a:latin typeface="Times New Roman" panose="02020603050405020304" pitchFamily="18" charset="0"/>
                <a:cs typeface="Times New Roman" panose="02020603050405020304" pitchFamily="18" charset="0"/>
              </a:rPr>
              <a:t>If  </a:t>
            </a:r>
            <a:r>
              <a:rPr lang="en-US" sz="2400" dirty="0" err="1" smtClean="0">
                <a:latin typeface="Times New Roman" panose="02020603050405020304" pitchFamily="18" charset="0"/>
                <a:cs typeface="Times New Roman" panose="02020603050405020304" pitchFamily="18" charset="0"/>
              </a:rPr>
              <a:t>dL</a:t>
            </a:r>
            <a:r>
              <a:rPr lang="en-US" sz="2400" dirty="0" smtClean="0">
                <a:latin typeface="Times New Roman" panose="02020603050405020304" pitchFamily="18" charset="0"/>
                <a:cs typeface="Times New Roman" panose="02020603050405020304" pitchFamily="18" charset="0"/>
              </a:rPr>
              <a:t>   ≤    d    ≤    </a:t>
            </a:r>
            <a:r>
              <a:rPr lang="en-US" sz="2400" dirty="0" err="1" smtClean="0">
                <a:latin typeface="Times New Roman" panose="02020603050405020304" pitchFamily="18" charset="0"/>
                <a:cs typeface="Times New Roman" panose="02020603050405020304" pitchFamily="18" charset="0"/>
              </a:rPr>
              <a:t>dU</a:t>
            </a:r>
            <a:r>
              <a:rPr lang="en-US" sz="2400" dirty="0" smtClean="0">
                <a:latin typeface="Times New Roman" panose="02020603050405020304" pitchFamily="18" charset="0"/>
                <a:cs typeface="Times New Roman" panose="02020603050405020304" pitchFamily="18" charset="0"/>
              </a:rPr>
              <a:t>  then the test is inconclusive</a:t>
            </a:r>
            <a:endParaRPr lang="en-US" sz="2400" dirty="0">
              <a:latin typeface="Times New Roman" panose="02020603050405020304" pitchFamily="18" charset="0"/>
              <a:cs typeface="Times New Roman" panose="02020603050405020304" pitchFamily="18" charset="0"/>
            </a:endParaRPr>
          </a:p>
          <a:p>
            <a:pPr marL="0" indent="0">
              <a:spcBef>
                <a:spcPts val="0"/>
              </a:spcBef>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spcBef>
                <a:spcPts val="0"/>
              </a:spcBef>
              <a:buNone/>
            </a:pPr>
            <a:endParaRPr lang="en-US" sz="2200" dirty="0" smtClean="0">
              <a:latin typeface="Times New Roman" panose="02020603050405020304" pitchFamily="18" charset="0"/>
              <a:cs typeface="Times New Roman" panose="02020603050405020304" pitchFamily="18" charset="0"/>
            </a:endParaRP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0" indent="0">
              <a:spcBef>
                <a:spcPts val="0"/>
              </a:spcBef>
              <a:buNone/>
            </a:pPr>
            <a:endParaRPr lang="en-US" sz="2000" dirty="0" smtClean="0"/>
          </a:p>
          <a:p>
            <a:pPr marL="514350" indent="-514350">
              <a:spcBef>
                <a:spcPts val="0"/>
              </a:spcBef>
              <a:buAutoNum type="arabicPeriod"/>
            </a:pPr>
            <a:endParaRPr lang="en-US" dirty="0" smtClean="0"/>
          </a:p>
          <a:p>
            <a:pPr marL="0" indent="0">
              <a:spcBef>
                <a:spcPts val="0"/>
              </a:spcBef>
              <a:buNone/>
            </a:pPr>
            <a:r>
              <a:rPr lang="en-US" dirty="0" smtClean="0"/>
              <a:t>                                          </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stretch>
            <a:fillRect/>
          </a:stretch>
        </p:blipFill>
        <p:spPr>
          <a:xfrm>
            <a:off x="6289309" y="1544472"/>
            <a:ext cx="2740391" cy="5074478"/>
          </a:xfrm>
          <a:prstGeom prst="rect">
            <a:avLst/>
          </a:prstGeom>
        </p:spPr>
      </p:pic>
      <p:sp>
        <p:nvSpPr>
          <p:cNvPr id="2" name="Right Arrow 1"/>
          <p:cNvSpPr/>
          <p:nvPr/>
        </p:nvSpPr>
        <p:spPr>
          <a:xfrm>
            <a:off x="5853745" y="5638800"/>
            <a:ext cx="7498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129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599" y="1524000"/>
            <a:ext cx="8801101"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Here is our regression analysis.  Notice that our Durbin Watson from the regression is = 1.074</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Remember from the chart that </a:t>
            </a:r>
            <a:r>
              <a:rPr lang="en-US" sz="2200" dirty="0" err="1" smtClean="0">
                <a:latin typeface="Times New Roman" panose="02020603050405020304" pitchFamily="18" charset="0"/>
                <a:cs typeface="Times New Roman" panose="02020603050405020304" pitchFamily="18" charset="0"/>
              </a:rPr>
              <a:t>dL</a:t>
            </a:r>
            <a:r>
              <a:rPr lang="en-US" sz="2200" dirty="0" smtClean="0">
                <a:latin typeface="Times New Roman" panose="02020603050405020304" pitchFamily="18" charset="0"/>
                <a:cs typeface="Times New Roman" panose="02020603050405020304" pitchFamily="18" charset="0"/>
              </a:rPr>
              <a:t>  = 1.201 and </a:t>
            </a:r>
            <a:r>
              <a:rPr lang="en-US" sz="2200" dirty="0" err="1" smtClean="0">
                <a:latin typeface="Times New Roman" panose="02020603050405020304" pitchFamily="18" charset="0"/>
                <a:cs typeface="Times New Roman" panose="02020603050405020304" pitchFamily="18" charset="0"/>
              </a:rPr>
              <a:t>dU</a:t>
            </a:r>
            <a:r>
              <a:rPr lang="en-US" sz="2200" dirty="0" smtClean="0">
                <a:latin typeface="Times New Roman" panose="02020603050405020304" pitchFamily="18" charset="0"/>
                <a:cs typeface="Times New Roman" panose="02020603050405020304" pitchFamily="18" charset="0"/>
              </a:rPr>
              <a:t> = 1.411</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0" indent="0">
              <a:spcBef>
                <a:spcPts val="0"/>
              </a:spcBef>
              <a:buNone/>
            </a:pPr>
            <a:endParaRPr lang="en-US" sz="2000" dirty="0" smtClean="0"/>
          </a:p>
          <a:p>
            <a:pPr marL="514350" indent="-514350">
              <a:spcBef>
                <a:spcPts val="0"/>
              </a:spcBef>
              <a:buAutoNum type="arabicPeriod"/>
            </a:pPr>
            <a:endParaRPr lang="en-US" dirty="0" smtClean="0"/>
          </a:p>
          <a:p>
            <a:pPr marL="0" indent="0">
              <a:spcBef>
                <a:spcPts val="0"/>
              </a:spcBef>
              <a:buNone/>
            </a:pPr>
            <a:r>
              <a:rPr lang="en-US" dirty="0" smtClean="0"/>
              <a:t>                                          </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2" name="Right Arrow 1"/>
          <p:cNvSpPr/>
          <p:nvPr/>
        </p:nvSpPr>
        <p:spPr>
          <a:xfrm>
            <a:off x="5853745" y="5638800"/>
            <a:ext cx="7498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1447800" y="4029193"/>
            <a:ext cx="5514409" cy="2676407"/>
          </a:xfrm>
          <a:prstGeom prst="rect">
            <a:avLst/>
          </a:prstGeom>
        </p:spPr>
      </p:pic>
      <p:pic>
        <p:nvPicPr>
          <p:cNvPr id="4" name="Picture 3"/>
          <p:cNvPicPr>
            <a:picLocks noChangeAspect="1"/>
          </p:cNvPicPr>
          <p:nvPr/>
        </p:nvPicPr>
        <p:blipFill>
          <a:blip r:embed="rId3"/>
          <a:stretch>
            <a:fillRect/>
          </a:stretch>
        </p:blipFill>
        <p:spPr>
          <a:xfrm rot="10800000">
            <a:off x="6673558" y="6306304"/>
            <a:ext cx="768163" cy="188992"/>
          </a:xfrm>
          <a:prstGeom prst="rect">
            <a:avLst/>
          </a:prstGeom>
        </p:spPr>
      </p:pic>
    </p:spTree>
    <p:extLst>
      <p:ext uri="{BB962C8B-B14F-4D97-AF65-F5344CB8AC3E}">
        <p14:creationId xmlns:p14="http://schemas.microsoft.com/office/powerpoint/2010/main" val="783121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599" y="1524000"/>
            <a:ext cx="8801101" cy="5486400"/>
          </a:xfrm>
        </p:spPr>
        <p:txBody>
          <a:bodyPr>
            <a:noAutofit/>
          </a:bodyPr>
          <a:lstStyle/>
          <a:p>
            <a:pPr marL="514350" indent="-514350">
              <a:spcBef>
                <a:spcPts val="0"/>
              </a:spcBef>
              <a:buFont typeface="Wingdings 2"/>
              <a:buAutoNum type="arabicPeriod"/>
            </a:pPr>
            <a:r>
              <a:rPr lang="en-US" sz="2200" dirty="0" smtClean="0">
                <a:latin typeface="Times New Roman" panose="02020603050405020304" pitchFamily="18" charset="0"/>
                <a:cs typeface="Times New Roman" panose="02020603050405020304" pitchFamily="18" charset="0"/>
              </a:rPr>
              <a:t>If d </a:t>
            </a:r>
            <a:r>
              <a:rPr lang="en-US" sz="2400" dirty="0">
                <a:latin typeface="Times New Roman" panose="02020603050405020304" pitchFamily="18" charset="0"/>
                <a:cs typeface="Times New Roman" panose="02020603050405020304" pitchFamily="18" charset="0"/>
              </a:rPr>
              <a:t>from the data (d=1.074) is &lt; </a:t>
            </a:r>
            <a:r>
              <a:rPr lang="en-US" sz="2400" dirty="0" err="1" smtClean="0">
                <a:latin typeface="Times New Roman" panose="02020603050405020304" pitchFamily="18" charset="0"/>
                <a:cs typeface="Times New Roman" panose="02020603050405020304" pitchFamily="18" charset="0"/>
              </a:rPr>
              <a:t>dL</a:t>
            </a:r>
            <a:r>
              <a:rPr lang="en-US" sz="2400" dirty="0" smtClean="0">
                <a:latin typeface="Times New Roman" panose="02020603050405020304" pitchFamily="18" charset="0"/>
                <a:cs typeface="Times New Roman" panose="02020603050405020304" pitchFamily="18" charset="0"/>
              </a:rPr>
              <a:t> then    </a:t>
            </a:r>
            <a:r>
              <a:rPr lang="en-US" sz="2400" dirty="0">
                <a:latin typeface="Times New Roman" panose="02020603050405020304" pitchFamily="18" charset="0"/>
                <a:cs typeface="Times New Roman" panose="02020603050405020304" pitchFamily="18" charset="0"/>
              </a:rPr>
              <a:t>reject H</a:t>
            </a:r>
            <a:r>
              <a:rPr lang="en-US" sz="2400" baseline="-25000" dirty="0">
                <a:latin typeface="Times New Roman" panose="02020603050405020304" pitchFamily="18" charset="0"/>
                <a:cs typeface="Times New Roman" panose="02020603050405020304" pitchFamily="18" charset="0"/>
              </a:rPr>
              <a:t>null</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ϕ</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0</a:t>
            </a:r>
          </a:p>
          <a:p>
            <a:pPr marL="514350" indent="-514350">
              <a:spcBef>
                <a:spcPts val="0"/>
              </a:spcBef>
              <a:buFont typeface="Wingdings 2"/>
              <a:buAutoNum type="arabicPeriod"/>
            </a:pPr>
            <a:endParaRPr lang="en-US" sz="2400" dirty="0">
              <a:latin typeface="Times New Roman" panose="02020603050405020304" pitchFamily="18" charset="0"/>
              <a:cs typeface="Times New Roman" panose="02020603050405020304" pitchFamily="18" charset="0"/>
            </a:endParaRPr>
          </a:p>
          <a:p>
            <a:pPr marL="514350" indent="-514350">
              <a:spcBef>
                <a:spcPts val="0"/>
              </a:spcBef>
              <a:buFont typeface="Wingdings 2"/>
              <a:buAutoNum type="arabicPeriod"/>
            </a:pPr>
            <a:endParaRPr lang="en-US" sz="2400" dirty="0" smtClean="0">
              <a:latin typeface="Times New Roman" panose="02020603050405020304" pitchFamily="18" charset="0"/>
              <a:cs typeface="Times New Roman" panose="02020603050405020304" pitchFamily="18" charset="0"/>
            </a:endParaRPr>
          </a:p>
          <a:p>
            <a:pPr marL="0" indent="0">
              <a:spcBef>
                <a:spcPts val="0"/>
              </a:spcBef>
              <a:buNone/>
            </a:pPr>
            <a:r>
              <a:rPr lang="en-US" sz="2400" dirty="0" smtClean="0">
                <a:latin typeface="Times New Roman" panose="02020603050405020304" pitchFamily="18" charset="0"/>
                <a:cs typeface="Times New Roman" panose="02020603050405020304" pitchFamily="18" charset="0"/>
              </a:rPr>
              <a:t>                                1.074      &lt;      1.201                        </a:t>
            </a:r>
            <a:r>
              <a:rPr lang="en-US" sz="2400" dirty="0" smtClean="0">
                <a:solidFill>
                  <a:srgbClr val="FF0000"/>
                </a:solidFill>
                <a:latin typeface="Times New Roman" panose="02020603050405020304" pitchFamily="18" charset="0"/>
                <a:cs typeface="Times New Roman" panose="02020603050405020304" pitchFamily="18" charset="0"/>
              </a:rPr>
              <a:t>so reject H</a:t>
            </a:r>
            <a:r>
              <a:rPr lang="en-US" sz="2400" baseline="-25000" dirty="0" smtClean="0">
                <a:solidFill>
                  <a:srgbClr val="FF0000"/>
                </a:solidFill>
                <a:latin typeface="Times New Roman" panose="02020603050405020304" pitchFamily="18" charset="0"/>
                <a:cs typeface="Times New Roman" panose="02020603050405020304" pitchFamily="18" charset="0"/>
              </a:rPr>
              <a:t>null</a:t>
            </a:r>
          </a:p>
          <a:p>
            <a:pPr marL="0" indent="0">
              <a:spcBef>
                <a:spcPts val="0"/>
              </a:spcBef>
              <a:buNone/>
            </a:pPr>
            <a:r>
              <a:rPr lang="en-US" sz="2400" baseline="-25000" dirty="0">
                <a:latin typeface="Times New Roman" panose="02020603050405020304" pitchFamily="18" charset="0"/>
                <a:cs typeface="Times New Roman" panose="02020603050405020304" pitchFamily="18" charset="0"/>
              </a:rPr>
              <a:t> </a:t>
            </a:r>
            <a:r>
              <a:rPr lang="en-US" sz="2400" baseline="-250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 </a:t>
            </a:r>
            <a:r>
              <a:rPr lang="en-US" sz="2400" dirty="0" smtClean="0">
                <a:latin typeface="Times New Roman" panose="02020603050405020304" pitchFamily="18" charset="0"/>
                <a:cs typeface="Times New Roman" panose="02020603050405020304" pitchFamily="18" charset="0"/>
              </a:rPr>
              <a:t>        &lt;</a:t>
            </a:r>
            <a:r>
              <a:rPr lang="en-US" sz="2400" baseline="-250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dL</a:t>
            </a:r>
            <a:endParaRPr lang="en-US" sz="2400" dirty="0">
              <a:latin typeface="Times New Roman" panose="02020603050405020304" pitchFamily="18" charset="0"/>
              <a:cs typeface="Times New Roman" panose="02020603050405020304" pitchFamily="18" charset="0"/>
            </a:endParaRPr>
          </a:p>
          <a:p>
            <a:pPr marL="0" indent="0">
              <a:spcBef>
                <a:spcPts val="0"/>
              </a:spcBef>
              <a:buNone/>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0" indent="0">
              <a:spcBef>
                <a:spcPts val="0"/>
              </a:spcBef>
              <a:buNone/>
            </a:pPr>
            <a:endParaRPr lang="en-US" sz="2000" dirty="0" smtClean="0"/>
          </a:p>
          <a:p>
            <a:pPr marL="514350" indent="-514350">
              <a:spcBef>
                <a:spcPts val="0"/>
              </a:spcBef>
              <a:buAutoNum type="arabicPeriod"/>
            </a:pPr>
            <a:endParaRPr lang="en-US" dirty="0" smtClean="0"/>
          </a:p>
          <a:p>
            <a:pPr marL="0" indent="0">
              <a:spcBef>
                <a:spcPts val="0"/>
              </a:spcBef>
              <a:buNone/>
            </a:pPr>
            <a:r>
              <a:rPr lang="en-US" dirty="0" smtClean="0"/>
              <a:t>                                          </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1514593"/>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2" name="Right Arrow 1"/>
          <p:cNvSpPr/>
          <p:nvPr/>
        </p:nvSpPr>
        <p:spPr>
          <a:xfrm>
            <a:off x="5853745" y="5638800"/>
            <a:ext cx="7498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1447800" y="4029193"/>
            <a:ext cx="5514409" cy="2676407"/>
          </a:xfrm>
          <a:prstGeom prst="rect">
            <a:avLst/>
          </a:prstGeom>
        </p:spPr>
      </p:pic>
      <p:pic>
        <p:nvPicPr>
          <p:cNvPr id="4" name="Picture 3"/>
          <p:cNvPicPr>
            <a:picLocks noChangeAspect="1"/>
          </p:cNvPicPr>
          <p:nvPr/>
        </p:nvPicPr>
        <p:blipFill>
          <a:blip r:embed="rId3"/>
          <a:stretch>
            <a:fillRect/>
          </a:stretch>
        </p:blipFill>
        <p:spPr>
          <a:xfrm rot="10800000">
            <a:off x="6673558" y="6306304"/>
            <a:ext cx="768163" cy="188992"/>
          </a:xfrm>
          <a:prstGeom prst="rect">
            <a:avLst/>
          </a:prstGeom>
        </p:spPr>
      </p:pic>
    </p:spTree>
    <p:extLst>
      <p:ext uri="{BB962C8B-B14F-4D97-AF65-F5344CB8AC3E}">
        <p14:creationId xmlns:p14="http://schemas.microsoft.com/office/powerpoint/2010/main" val="1756658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Oh, that’s bad – we have serially correlated error terms and so we violated a major regression assumption.  Our significance test for the regression coefficient of ad expenditures is mess up – the standard error is wrong and too small.  Should we just quit and go to Hills and Dales?</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No we can fix this.  One way to fix this is to include another important variable in the equation that we might have forgotten to include.  That independent variable is time dependent.</a:t>
            </a:r>
            <a:endParaRPr lang="en-US" sz="2200" dirty="0" smtClean="0"/>
          </a:p>
          <a:p>
            <a:pPr marL="514350" indent="-514350">
              <a:spcBef>
                <a:spcPts val="0"/>
              </a:spcBef>
              <a:buAutoNum type="arabicPeriod"/>
            </a:pPr>
            <a:endParaRPr lang="en-US" dirty="0" smtClean="0"/>
          </a:p>
          <a:p>
            <a:pPr marL="0" indent="0">
              <a:spcBef>
                <a:spcPts val="0"/>
              </a:spcBef>
              <a:buNone/>
            </a:pPr>
            <a:endParaRPr lang="en-US" dirty="0" smtClean="0"/>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545945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4419600"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Let’s look at our data again…</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We also have the variable that shows population in the sales region.  That’s likely to be time dependent and also an important variable that is likely to influence sales.  Let’s jam that variable into the model as well so our new model looks like:</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endParaRPr lang="en-US" sz="2200" dirty="0" smtClean="0">
              <a:latin typeface="Times New Roman" panose="02020603050405020304" pitchFamily="18" charset="0"/>
              <a:cs typeface="Times New Roman" panose="02020603050405020304" pitchFamily="18" charset="0"/>
            </a:endParaRPr>
          </a:p>
          <a:p>
            <a:pPr marL="0" indent="0">
              <a:spcBef>
                <a:spcPts val="0"/>
              </a:spcBef>
              <a:buNone/>
            </a:pPr>
            <a:r>
              <a:rPr lang="en-US" sz="2200" dirty="0" smtClean="0">
                <a:latin typeface="Times New Roman" panose="02020603050405020304" pitchFamily="18" charset="0"/>
                <a:cs typeface="Times New Roman" panose="02020603050405020304" pitchFamily="18" charset="0"/>
              </a:rPr>
              <a:t>Sales = </a:t>
            </a:r>
            <a:r>
              <a:rPr lang="el-GR" sz="2200" dirty="0" smtClean="0">
                <a:latin typeface="Times New Roman" panose="02020603050405020304" pitchFamily="18" charset="0"/>
                <a:cs typeface="Times New Roman" panose="02020603050405020304" pitchFamily="18" charset="0"/>
              </a:rPr>
              <a:t>α</a:t>
            </a:r>
            <a:r>
              <a:rPr lang="en-US" sz="2200" dirty="0" smtClean="0">
                <a:latin typeface="Times New Roman" panose="02020603050405020304" pitchFamily="18" charset="0"/>
                <a:cs typeface="Times New Roman" panose="02020603050405020304" pitchFamily="18" charset="0"/>
              </a:rPr>
              <a:t>  +  b</a:t>
            </a:r>
            <a:r>
              <a:rPr lang="en-US" sz="2200" baseline="-25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ad_expend</a:t>
            </a:r>
            <a:r>
              <a:rPr lang="en-US" sz="2200" dirty="0" smtClean="0">
                <a:latin typeface="Times New Roman" panose="02020603050405020304" pitchFamily="18" charset="0"/>
                <a:cs typeface="Times New Roman" panose="02020603050405020304" pitchFamily="18" charset="0"/>
              </a:rPr>
              <a:t> + b</a:t>
            </a:r>
            <a:r>
              <a:rPr lang="en-US" sz="2200" baseline="-250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pop</a:t>
            </a:r>
            <a:endParaRPr lang="en-US" sz="2200" dirty="0" smtClean="0"/>
          </a:p>
          <a:p>
            <a:pPr marL="514350" indent="-514350">
              <a:spcBef>
                <a:spcPts val="0"/>
              </a:spcBef>
              <a:buAutoNum type="arabicPeriod"/>
            </a:pPr>
            <a:endParaRPr lang="en-US" dirty="0" smtClean="0"/>
          </a:p>
          <a:p>
            <a:pPr marL="0" indent="0">
              <a:spcBef>
                <a:spcPts val="0"/>
              </a:spcBef>
              <a:buNone/>
            </a:pPr>
            <a:endParaRPr lang="en-US" dirty="0" smtClean="0"/>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spcBef>
                <a:spcPts val="0"/>
              </a:spcBef>
              <a:spcAft>
                <a:spcPts val="0"/>
              </a:spcAft>
              <a:buNone/>
            </a:pPr>
            <a:endParaRPr lang="en-US" b="1" dirty="0" smtClean="0"/>
          </a:p>
        </p:txBody>
      </p:sp>
      <p:pic>
        <p:nvPicPr>
          <p:cNvPr id="2" name="Picture 1"/>
          <p:cNvPicPr>
            <a:picLocks noChangeAspect="1"/>
          </p:cNvPicPr>
          <p:nvPr/>
        </p:nvPicPr>
        <p:blipFill>
          <a:blip r:embed="rId2"/>
          <a:stretch>
            <a:fillRect/>
          </a:stretch>
        </p:blipFill>
        <p:spPr>
          <a:xfrm>
            <a:off x="6276767" y="1318213"/>
            <a:ext cx="2859272" cy="5529551"/>
          </a:xfrm>
          <a:prstGeom prst="rect">
            <a:avLst/>
          </a:prstGeom>
        </p:spPr>
      </p:pic>
    </p:spTree>
    <p:extLst>
      <p:ext uri="{BB962C8B-B14F-4D97-AF65-F5344CB8AC3E}">
        <p14:creationId xmlns:p14="http://schemas.microsoft.com/office/powerpoint/2010/main" val="315673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What the heck –</a:t>
            </a:r>
            <a:r>
              <a:rPr kumimoji="0" lang="en-US" sz="3200" b="0" i="0" u="none" strike="noStrike" kern="1200" cap="none" spc="0" normalizeH="0" noProof="0" dirty="0" smtClean="0">
                <a:ln>
                  <a:noFill/>
                </a:ln>
                <a:solidFill>
                  <a:schemeClr val="tx2"/>
                </a:solidFill>
                <a:effectLst/>
                <a:uLnTx/>
                <a:uFillTx/>
                <a:latin typeface="+mj-lt"/>
                <a:ea typeface="+mj-ea"/>
                <a:cs typeface="+mj-cs"/>
              </a:rPr>
              <a:t> let’s just run a regression on this time series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endParaRPr lang="en-US" dirty="0" smtClean="0"/>
          </a:p>
          <a:p>
            <a:pPr marL="514350" indent="-514350">
              <a:spcBef>
                <a:spcPts val="0"/>
              </a:spcBef>
              <a:buAutoNum type="arabicPeriod"/>
            </a:pPr>
            <a:r>
              <a:rPr lang="en-US" dirty="0" smtClean="0"/>
              <a:t>Well, we’ve learned about two interesting time series processes – moving averages and </a:t>
            </a:r>
            <a:r>
              <a:rPr lang="en-US" dirty="0" err="1" smtClean="0"/>
              <a:t>autogression</a:t>
            </a:r>
            <a:r>
              <a:rPr lang="en-US" dirty="0" smtClean="0"/>
              <a:t>…but let’s go back to regression for a minute and see why time series analysis is useful…</a:t>
            </a:r>
          </a:p>
          <a:p>
            <a:pPr marL="514350" indent="-514350">
              <a:spcBef>
                <a:spcPts val="0"/>
              </a:spcBef>
              <a:buAutoNum type="arabicPeriod"/>
            </a:pPr>
            <a:endParaRPr lang="en-US" dirty="0"/>
          </a:p>
          <a:p>
            <a:pPr marL="514350" indent="-514350">
              <a:spcBef>
                <a:spcPts val="0"/>
              </a:spcBef>
              <a:buAutoNum type="arabicPeriod"/>
            </a:pPr>
            <a:r>
              <a:rPr lang="en-US" dirty="0" smtClean="0"/>
              <a:t>It might be tempting to use regression on this time series data – remember we did this in the last slide deck to sniff for a single mean, although I warned you there was a problem.  Why not just use our old friend multivariate regression on time series?</a:t>
            </a:r>
          </a:p>
          <a:p>
            <a:pPr marL="514350" indent="-514350">
              <a:spcBef>
                <a:spcPts val="0"/>
              </a:spcBef>
              <a:buAutoNum type="arabicPeriod"/>
            </a:pPr>
            <a:endParaRPr lang="en-US" dirty="0"/>
          </a:p>
          <a:p>
            <a:pPr marL="514350" indent="-514350">
              <a:spcBef>
                <a:spcPts val="0"/>
              </a:spcBef>
              <a:buAutoNum type="arabicPeriod"/>
            </a:pPr>
            <a:r>
              <a:rPr lang="en-US" dirty="0" smtClean="0"/>
              <a:t>Because remember that one important assumption of regression is that of </a:t>
            </a:r>
            <a:r>
              <a:rPr lang="en-US" b="1" dirty="0" smtClean="0"/>
              <a:t>uncorrelated or independent error terms</a:t>
            </a:r>
            <a:r>
              <a:rPr lang="en-US" dirty="0" smtClean="0"/>
              <a:t>.</a:t>
            </a:r>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094018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599" y="1524000"/>
            <a:ext cx="8801101"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Here is our new regression analysis from GRETL.  Let’s try our hypothesis test on the Durbin Watson again</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r>
              <a:rPr lang="en-US" sz="2200" dirty="0">
                <a:latin typeface="Times New Roman" panose="02020603050405020304" pitchFamily="18" charset="0"/>
                <a:cs typeface="Times New Roman" panose="02020603050405020304" pitchFamily="18" charset="0"/>
              </a:rPr>
              <a:t> If d  </a:t>
            </a:r>
            <a:r>
              <a:rPr lang="en-US" sz="2200" dirty="0" smtClean="0">
                <a:latin typeface="Times New Roman" panose="02020603050405020304" pitchFamily="18" charset="0"/>
                <a:cs typeface="Times New Roman" panose="02020603050405020304" pitchFamily="18" charset="0"/>
              </a:rPr>
              <a:t>&gt;  </a:t>
            </a:r>
            <a:r>
              <a:rPr lang="en-US" sz="2200" dirty="0" err="1">
                <a:latin typeface="Times New Roman" panose="02020603050405020304" pitchFamily="18" charset="0"/>
                <a:cs typeface="Times New Roman" panose="02020603050405020304" pitchFamily="18" charset="0"/>
              </a:rPr>
              <a:t>dU</a:t>
            </a:r>
            <a:r>
              <a:rPr lang="en-US" sz="2200" dirty="0">
                <a:latin typeface="Times New Roman" panose="02020603050405020304" pitchFamily="18" charset="0"/>
                <a:cs typeface="Times New Roman" panose="02020603050405020304" pitchFamily="18" charset="0"/>
              </a:rPr>
              <a:t>  do not reject  </a:t>
            </a:r>
            <a:r>
              <a:rPr lang="en-US" sz="2400" dirty="0"/>
              <a:t>H</a:t>
            </a:r>
            <a:r>
              <a:rPr lang="en-US" sz="2400" baseline="-25000" dirty="0"/>
              <a:t>null</a:t>
            </a:r>
            <a:r>
              <a:rPr lang="en-US" sz="2400" dirty="0"/>
              <a:t>:  </a:t>
            </a:r>
            <a:r>
              <a:rPr lang="el-GR" sz="2400" dirty="0">
                <a:latin typeface="Times New Roman" panose="02020603050405020304" pitchFamily="18" charset="0"/>
                <a:cs typeface="Times New Roman" panose="02020603050405020304" pitchFamily="18" charset="0"/>
              </a:rPr>
              <a:t>ϕ</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0 (remember k=2 now)</a:t>
            </a:r>
            <a:endParaRPr lang="en-US" sz="2200" dirty="0" smtClean="0">
              <a:latin typeface="Times New Roman" panose="02020603050405020304" pitchFamily="18" charset="0"/>
              <a:cs typeface="Times New Roman" panose="02020603050405020304" pitchFamily="18" charset="0"/>
            </a:endParaRP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0" indent="0">
              <a:spcBef>
                <a:spcPts val="0"/>
              </a:spcBef>
              <a:buNone/>
            </a:pPr>
            <a:r>
              <a:rPr lang="en-US" sz="2000" dirty="0" smtClean="0">
                <a:latin typeface="Times New Roman" panose="02020603050405020304" pitchFamily="18" charset="0"/>
                <a:cs typeface="Times New Roman" panose="02020603050405020304" pitchFamily="18" charset="0"/>
              </a:rPr>
              <a:t>                                 3.056      </a:t>
            </a:r>
            <a:r>
              <a:rPr lang="en-US" sz="2000">
                <a:latin typeface="Times New Roman" panose="02020603050405020304" pitchFamily="18" charset="0"/>
                <a:cs typeface="Times New Roman" panose="02020603050405020304" pitchFamily="18" charset="0"/>
              </a:rPr>
              <a:t>&gt;</a:t>
            </a:r>
            <a:r>
              <a:rPr lang="en-US" sz="2000" smtClean="0">
                <a:latin typeface="Times New Roman" panose="02020603050405020304" pitchFamily="18" charset="0"/>
                <a:cs typeface="Times New Roman" panose="02020603050405020304" pitchFamily="18" charset="0"/>
              </a:rPr>
              <a:t>      1.527 (with k=2)                   </a:t>
            </a:r>
            <a:r>
              <a:rPr lang="en-US" sz="2000" dirty="0">
                <a:solidFill>
                  <a:srgbClr val="FF0000"/>
                </a:solidFill>
                <a:latin typeface="Times New Roman" panose="02020603050405020304" pitchFamily="18" charset="0"/>
                <a:cs typeface="Times New Roman" panose="02020603050405020304" pitchFamily="18" charset="0"/>
              </a:rPr>
              <a:t>so </a:t>
            </a:r>
            <a:r>
              <a:rPr lang="en-US" sz="2000" dirty="0" smtClean="0">
                <a:solidFill>
                  <a:srgbClr val="FF0000"/>
                </a:solidFill>
                <a:latin typeface="Times New Roman" panose="02020603050405020304" pitchFamily="18" charset="0"/>
                <a:cs typeface="Times New Roman" panose="02020603050405020304" pitchFamily="18" charset="0"/>
              </a:rPr>
              <a:t>cannot reject </a:t>
            </a:r>
            <a:r>
              <a:rPr lang="en-US" sz="2000" dirty="0">
                <a:solidFill>
                  <a:srgbClr val="FF0000"/>
                </a:solidFill>
                <a:latin typeface="Times New Roman" panose="02020603050405020304" pitchFamily="18" charset="0"/>
                <a:cs typeface="Times New Roman" panose="02020603050405020304" pitchFamily="18" charset="0"/>
              </a:rPr>
              <a:t>H</a:t>
            </a:r>
            <a:r>
              <a:rPr lang="en-US" sz="2000" baseline="-25000" dirty="0">
                <a:solidFill>
                  <a:srgbClr val="FF0000"/>
                </a:solidFill>
                <a:latin typeface="Times New Roman" panose="02020603050405020304" pitchFamily="18" charset="0"/>
                <a:cs typeface="Times New Roman" panose="02020603050405020304" pitchFamily="18" charset="0"/>
              </a:rPr>
              <a:t>null</a:t>
            </a:r>
          </a:p>
          <a:p>
            <a:pPr marL="0" indent="0">
              <a:spcBef>
                <a:spcPts val="0"/>
              </a:spcBef>
              <a:buNone/>
            </a:pP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t>
            </a:r>
            <a:r>
              <a:rPr lang="en-US" sz="2000" dirty="0" smtClean="0">
                <a:latin typeface="Times New Roman" panose="02020603050405020304" pitchFamily="18" charset="0"/>
                <a:cs typeface="Times New Roman" panose="02020603050405020304" pitchFamily="18" charset="0"/>
              </a:rPr>
              <a:t>         &gt;</a:t>
            </a:r>
            <a:r>
              <a:rPr lang="en-US" sz="2000" baseline="-25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dU</a:t>
            </a:r>
            <a:endParaRPr lang="en-US" sz="2000" dirty="0">
              <a:latin typeface="Times New Roman" panose="02020603050405020304" pitchFamily="18" charset="0"/>
              <a:cs typeface="Times New Roman" panose="02020603050405020304" pitchFamily="18" charset="0"/>
            </a:endParaRPr>
          </a:p>
          <a:p>
            <a:pPr marL="514350" indent="-514350">
              <a:spcBef>
                <a:spcPts val="0"/>
              </a:spcBef>
              <a:buAutoNum type="arabicPeriod"/>
            </a:pPr>
            <a:endParaRPr lang="en-US" sz="2200" dirty="0" smtClean="0">
              <a:latin typeface="Times New Roman" panose="02020603050405020304" pitchFamily="18" charset="0"/>
              <a:cs typeface="Times New Roman" panose="02020603050405020304" pitchFamily="18" charset="0"/>
            </a:endParaRPr>
          </a:p>
          <a:p>
            <a:pPr marL="0" indent="0">
              <a:spcBef>
                <a:spcPts val="0"/>
              </a:spcBef>
              <a:buNone/>
            </a:pPr>
            <a:endParaRPr lang="en-US" sz="2000" dirty="0" smtClean="0"/>
          </a:p>
          <a:p>
            <a:pPr marL="514350" indent="-514350">
              <a:spcBef>
                <a:spcPts val="0"/>
              </a:spcBef>
              <a:buAutoNum type="arabicPeriod"/>
            </a:pPr>
            <a:endParaRPr lang="en-US" dirty="0" smtClean="0"/>
          </a:p>
          <a:p>
            <a:pPr marL="0" indent="0">
              <a:spcBef>
                <a:spcPts val="0"/>
              </a:spcBef>
              <a:buNone/>
            </a:pPr>
            <a:r>
              <a:rPr lang="en-US" dirty="0" smtClean="0"/>
              <a:t>                                          </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stretch>
            <a:fillRect/>
          </a:stretch>
        </p:blipFill>
        <p:spPr>
          <a:xfrm>
            <a:off x="1981200" y="4114800"/>
            <a:ext cx="5034346" cy="2591336"/>
          </a:xfrm>
          <a:prstGeom prst="rect">
            <a:avLst/>
          </a:prstGeom>
        </p:spPr>
      </p:pic>
      <p:pic>
        <p:nvPicPr>
          <p:cNvPr id="10" name="Picture 9"/>
          <p:cNvPicPr>
            <a:picLocks noChangeAspect="1"/>
          </p:cNvPicPr>
          <p:nvPr/>
        </p:nvPicPr>
        <p:blipFill>
          <a:blip r:embed="rId3"/>
          <a:stretch>
            <a:fillRect/>
          </a:stretch>
        </p:blipFill>
        <p:spPr>
          <a:xfrm>
            <a:off x="6860063" y="6437194"/>
            <a:ext cx="768163" cy="195089"/>
          </a:xfrm>
          <a:prstGeom prst="rect">
            <a:avLst/>
          </a:prstGeom>
        </p:spPr>
      </p:pic>
    </p:spTree>
    <p:extLst>
      <p:ext uri="{BB962C8B-B14F-4D97-AF65-F5344CB8AC3E}">
        <p14:creationId xmlns:p14="http://schemas.microsoft.com/office/powerpoint/2010/main" val="2681357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599" y="1524000"/>
            <a:ext cx="8801101" cy="5486400"/>
          </a:xfrm>
        </p:spPr>
        <p:txBody>
          <a:bodyPr>
            <a:noAutofit/>
          </a:bodyPr>
          <a:lstStyle/>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So adding the variable population removed the serial correlation in our error term.  So our standard error for the regression coefficient should not be biased downward.</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r>
              <a:rPr lang="en-US" sz="2200" dirty="0" smtClean="0">
                <a:latin typeface="Times New Roman" panose="02020603050405020304" pitchFamily="18" charset="0"/>
                <a:cs typeface="Times New Roman" panose="02020603050405020304" pitchFamily="18" charset="0"/>
              </a:rPr>
              <a:t>That means the standard error for </a:t>
            </a:r>
            <a:r>
              <a:rPr lang="en-US" sz="2200" dirty="0" err="1" smtClean="0">
                <a:latin typeface="Times New Roman" panose="02020603050405020304" pitchFamily="18" charset="0"/>
                <a:cs typeface="Times New Roman" panose="02020603050405020304" pitchFamily="18" charset="0"/>
              </a:rPr>
              <a:t>ad_expend</a:t>
            </a:r>
            <a:r>
              <a:rPr lang="en-US" sz="2200" dirty="0" smtClean="0">
                <a:latin typeface="Times New Roman" panose="02020603050405020304" pitchFamily="18" charset="0"/>
                <a:cs typeface="Times New Roman" panose="02020603050405020304" pitchFamily="18" charset="0"/>
              </a:rPr>
              <a:t> here (.291) should be bigger than the original model (.1433) – is it?  Yep… </a:t>
            </a:r>
          </a:p>
          <a:p>
            <a:pPr marL="514350" indent="-514350">
              <a:spcBef>
                <a:spcPts val="0"/>
              </a:spcBef>
              <a:buAutoNum type="arabicPeriod"/>
            </a:pPr>
            <a:endParaRPr lang="en-US" sz="2200" dirty="0">
              <a:latin typeface="Times New Roman" panose="02020603050405020304" pitchFamily="18" charset="0"/>
              <a:cs typeface="Times New Roman" panose="02020603050405020304" pitchFamily="18" charset="0"/>
            </a:endParaRPr>
          </a:p>
          <a:p>
            <a:pPr marL="514350" indent="-514350">
              <a:spcBef>
                <a:spcPts val="0"/>
              </a:spcBef>
              <a:buAutoNum type="arabicPeriod"/>
            </a:pPr>
            <a:endParaRPr lang="en-US" sz="2200" dirty="0" smtClean="0">
              <a:latin typeface="Times New Roman" panose="02020603050405020304" pitchFamily="18" charset="0"/>
              <a:cs typeface="Times New Roman" panose="02020603050405020304" pitchFamily="18" charset="0"/>
            </a:endParaRPr>
          </a:p>
          <a:p>
            <a:pPr marL="0" indent="0">
              <a:spcBef>
                <a:spcPts val="0"/>
              </a:spcBef>
              <a:buNone/>
            </a:pPr>
            <a:endParaRPr lang="en-US" sz="2000" dirty="0" smtClean="0"/>
          </a:p>
          <a:p>
            <a:pPr marL="514350" indent="-514350">
              <a:spcBef>
                <a:spcPts val="0"/>
              </a:spcBef>
              <a:buAutoNum type="arabicPeriod"/>
            </a:pPr>
            <a:endParaRPr lang="en-US" dirty="0" smtClean="0"/>
          </a:p>
          <a:p>
            <a:pPr marL="0" indent="0">
              <a:spcBef>
                <a:spcPts val="0"/>
              </a:spcBef>
              <a:buNone/>
            </a:pPr>
            <a:r>
              <a:rPr lang="en-US" dirty="0" smtClean="0"/>
              <a:t>                                          </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stretch>
            <a:fillRect/>
          </a:stretch>
        </p:blipFill>
        <p:spPr>
          <a:xfrm>
            <a:off x="245658" y="4367764"/>
            <a:ext cx="4097741" cy="2109236"/>
          </a:xfrm>
          <a:prstGeom prst="rect">
            <a:avLst/>
          </a:prstGeom>
        </p:spPr>
      </p:pic>
      <p:pic>
        <p:nvPicPr>
          <p:cNvPr id="2" name="Picture 1"/>
          <p:cNvPicPr>
            <a:picLocks noChangeAspect="1"/>
          </p:cNvPicPr>
          <p:nvPr/>
        </p:nvPicPr>
        <p:blipFill>
          <a:blip r:embed="rId3"/>
          <a:stretch>
            <a:fillRect/>
          </a:stretch>
        </p:blipFill>
        <p:spPr>
          <a:xfrm>
            <a:off x="4754194" y="4367764"/>
            <a:ext cx="4345822" cy="2109236"/>
          </a:xfrm>
          <a:prstGeom prst="rect">
            <a:avLst/>
          </a:prstGeom>
        </p:spPr>
      </p:pic>
      <p:sp>
        <p:nvSpPr>
          <p:cNvPr id="4" name="TextBox 3"/>
          <p:cNvSpPr txBox="1"/>
          <p:nvPr/>
        </p:nvSpPr>
        <p:spPr>
          <a:xfrm>
            <a:off x="114299" y="3960332"/>
            <a:ext cx="4899917" cy="369332"/>
          </a:xfrm>
          <a:prstGeom prst="rect">
            <a:avLst/>
          </a:prstGeom>
          <a:noFill/>
        </p:spPr>
        <p:txBody>
          <a:bodyPr wrap="square" rtlCol="0">
            <a:spAutoFit/>
          </a:bodyPr>
          <a:lstStyle/>
          <a:p>
            <a:r>
              <a:rPr lang="en-US" dirty="0" smtClean="0">
                <a:solidFill>
                  <a:srgbClr val="FF0000"/>
                </a:solidFill>
              </a:rPr>
              <a:t>Model with added time dependent variable</a:t>
            </a:r>
            <a:endParaRPr lang="en-US" dirty="0">
              <a:solidFill>
                <a:srgbClr val="FF0000"/>
              </a:solidFill>
            </a:endParaRPr>
          </a:p>
        </p:txBody>
      </p:sp>
      <p:sp>
        <p:nvSpPr>
          <p:cNvPr id="11" name="TextBox 10"/>
          <p:cNvSpPr txBox="1"/>
          <p:nvPr/>
        </p:nvSpPr>
        <p:spPr>
          <a:xfrm>
            <a:off x="6022031" y="3938449"/>
            <a:ext cx="1999854" cy="369332"/>
          </a:xfrm>
          <a:prstGeom prst="rect">
            <a:avLst/>
          </a:prstGeom>
          <a:noFill/>
        </p:spPr>
        <p:txBody>
          <a:bodyPr wrap="square" rtlCol="0">
            <a:spAutoFit/>
          </a:bodyPr>
          <a:lstStyle/>
          <a:p>
            <a:r>
              <a:rPr lang="en-US" dirty="0" smtClean="0">
                <a:solidFill>
                  <a:srgbClr val="FF0000"/>
                </a:solidFill>
              </a:rPr>
              <a:t>Original Model</a:t>
            </a:r>
            <a:endParaRPr lang="en-US" dirty="0">
              <a:solidFill>
                <a:srgbClr val="FF0000"/>
              </a:solidFill>
            </a:endParaRPr>
          </a:p>
        </p:txBody>
      </p:sp>
    </p:spTree>
    <p:extLst>
      <p:ext uri="{BB962C8B-B14F-4D97-AF65-F5344CB8AC3E}">
        <p14:creationId xmlns:p14="http://schemas.microsoft.com/office/powerpoint/2010/main" val="2783623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The Mysterious Durbin Watson Statistic</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dirty="0" smtClean="0"/>
              <a:t>That also means that our residual chart for the new model with the time dependent variable of population should look a lot prettier and should “flip flop”– let’s see, does </a:t>
            </a:r>
            <a:r>
              <a:rPr lang="en-US" smtClean="0"/>
              <a:t>it?</a:t>
            </a:r>
          </a:p>
          <a:p>
            <a:pPr marL="514350" indent="-514350">
              <a:spcBef>
                <a:spcPts val="0"/>
              </a:spcBef>
              <a:buAutoNum type="arabicPeriod"/>
            </a:pPr>
            <a:endParaRPr lang="en-US" dirty="0" smtClean="0"/>
          </a:p>
          <a:p>
            <a:pPr marL="514350" indent="-514350">
              <a:spcBef>
                <a:spcPts val="0"/>
              </a:spcBef>
              <a:buAutoNum type="arabicPeriod"/>
            </a:pPr>
            <a:r>
              <a:rPr lang="en-US" dirty="0" smtClean="0"/>
              <a:t>Maybe the Durbin Watson statistic is not so mysterious after all!</a:t>
            </a: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152" y="4254690"/>
            <a:ext cx="4166547" cy="245091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216020"/>
            <a:ext cx="4232286" cy="2489580"/>
          </a:xfrm>
          <a:prstGeom prst="rect">
            <a:avLst/>
          </a:prstGeom>
        </p:spPr>
      </p:pic>
      <p:sp>
        <p:nvSpPr>
          <p:cNvPr id="8" name="TextBox 7"/>
          <p:cNvSpPr txBox="1"/>
          <p:nvPr/>
        </p:nvSpPr>
        <p:spPr>
          <a:xfrm>
            <a:off x="114300" y="3897868"/>
            <a:ext cx="4899917" cy="369332"/>
          </a:xfrm>
          <a:prstGeom prst="rect">
            <a:avLst/>
          </a:prstGeom>
          <a:noFill/>
        </p:spPr>
        <p:txBody>
          <a:bodyPr wrap="square" rtlCol="0">
            <a:spAutoFit/>
          </a:bodyPr>
          <a:lstStyle/>
          <a:p>
            <a:r>
              <a:rPr lang="en-US" dirty="0" smtClean="0">
                <a:solidFill>
                  <a:srgbClr val="FF0000"/>
                </a:solidFill>
              </a:rPr>
              <a:t>Model with added time dependent variable</a:t>
            </a:r>
            <a:endParaRPr lang="en-US" dirty="0">
              <a:solidFill>
                <a:srgbClr val="FF0000"/>
              </a:solidFill>
            </a:endParaRPr>
          </a:p>
        </p:txBody>
      </p:sp>
      <p:sp>
        <p:nvSpPr>
          <p:cNvPr id="10" name="TextBox 9"/>
          <p:cNvSpPr txBox="1"/>
          <p:nvPr/>
        </p:nvSpPr>
        <p:spPr>
          <a:xfrm>
            <a:off x="6029919" y="3897868"/>
            <a:ext cx="1999854" cy="369332"/>
          </a:xfrm>
          <a:prstGeom prst="rect">
            <a:avLst/>
          </a:prstGeom>
          <a:noFill/>
        </p:spPr>
        <p:txBody>
          <a:bodyPr wrap="square" rtlCol="0">
            <a:spAutoFit/>
          </a:bodyPr>
          <a:lstStyle/>
          <a:p>
            <a:r>
              <a:rPr lang="en-US" dirty="0" smtClean="0">
                <a:solidFill>
                  <a:srgbClr val="FF0000"/>
                </a:solidFill>
              </a:rPr>
              <a:t>Original Model</a:t>
            </a:r>
            <a:endParaRPr lang="en-US" dirty="0">
              <a:solidFill>
                <a:srgbClr val="FF0000"/>
              </a:solidFill>
            </a:endParaRPr>
          </a:p>
        </p:txBody>
      </p:sp>
    </p:spTree>
    <p:extLst>
      <p:ext uri="{BB962C8B-B14F-4D97-AF65-F5344CB8AC3E}">
        <p14:creationId xmlns:p14="http://schemas.microsoft.com/office/powerpoint/2010/main" val="3510464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What the heck –</a:t>
            </a:r>
            <a:r>
              <a:rPr kumimoji="0" lang="en-US" sz="3200" b="0" i="0" u="none" strike="noStrike" kern="1200" cap="none" spc="0" normalizeH="0" noProof="0" dirty="0" smtClean="0">
                <a:ln>
                  <a:noFill/>
                </a:ln>
                <a:solidFill>
                  <a:schemeClr val="tx2"/>
                </a:solidFill>
                <a:effectLst/>
                <a:uLnTx/>
                <a:uFillTx/>
                <a:latin typeface="+mj-lt"/>
                <a:ea typeface="+mj-ea"/>
                <a:cs typeface="+mj-cs"/>
              </a:rPr>
              <a:t> let’s just run a regression on this time series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endParaRPr lang="en-US" dirty="0" smtClean="0"/>
          </a:p>
          <a:p>
            <a:pPr marL="514350" indent="-514350">
              <a:spcBef>
                <a:spcPts val="0"/>
              </a:spcBef>
              <a:buAutoNum type="arabicPeriod"/>
            </a:pPr>
            <a:r>
              <a:rPr lang="en-US" dirty="0" smtClean="0"/>
              <a:t>What happens if the error terms are correlated?</a:t>
            </a:r>
          </a:p>
          <a:p>
            <a:pPr marL="514350" indent="-514350">
              <a:spcBef>
                <a:spcPts val="0"/>
              </a:spcBef>
              <a:buAutoNum type="arabicPeriod"/>
            </a:pPr>
            <a:endParaRPr lang="en-US" dirty="0"/>
          </a:p>
          <a:p>
            <a:pPr marL="788670" lvl="1" indent="-514350">
              <a:spcBef>
                <a:spcPts val="0"/>
              </a:spcBef>
              <a:buAutoNum type="arabicPeriod"/>
            </a:pPr>
            <a:r>
              <a:rPr lang="en-US" dirty="0" smtClean="0"/>
              <a:t>The estimates of the regression coefficients are still unbiased – that’s good</a:t>
            </a:r>
          </a:p>
          <a:p>
            <a:pPr marL="788670" lvl="1" indent="-514350">
              <a:spcBef>
                <a:spcPts val="0"/>
              </a:spcBef>
              <a:buAutoNum type="arabicPeriod"/>
            </a:pPr>
            <a:endParaRPr lang="en-US" dirty="0"/>
          </a:p>
          <a:p>
            <a:pPr marL="788670" lvl="1" indent="-514350">
              <a:spcBef>
                <a:spcPts val="0"/>
              </a:spcBef>
              <a:buAutoNum type="arabicPeriod"/>
            </a:pPr>
            <a:r>
              <a:rPr lang="en-US" dirty="0" smtClean="0"/>
              <a:t>The estimates of the standard errors of the coefficients are biased – that’s bad.  In fact they are seriously biased downward.</a:t>
            </a:r>
          </a:p>
          <a:p>
            <a:pPr marL="788670" lvl="1" indent="-514350">
              <a:spcBef>
                <a:spcPts val="0"/>
              </a:spcBef>
              <a:buAutoNum type="arabicPeriod"/>
            </a:pPr>
            <a:endParaRPr lang="en-US" dirty="0"/>
          </a:p>
          <a:p>
            <a:pPr marL="514350" indent="-514350">
              <a:spcBef>
                <a:spcPts val="0"/>
              </a:spcBef>
              <a:buAutoNum type="arabicPeriod"/>
            </a:pPr>
            <a:r>
              <a:rPr lang="en-US" dirty="0" smtClean="0"/>
              <a:t>So what does biased downward mean?  It means that we are likely to reject a true null hypothesis – that is, we stand a serious risk of making a Type I error</a:t>
            </a:r>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600369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What the heck –</a:t>
            </a:r>
            <a:r>
              <a:rPr kumimoji="0" lang="en-US" sz="3200" b="0" i="0" u="none" strike="noStrike" kern="1200" cap="none" spc="0" normalizeH="0" noProof="0" dirty="0" smtClean="0">
                <a:ln>
                  <a:noFill/>
                </a:ln>
                <a:solidFill>
                  <a:schemeClr val="tx2"/>
                </a:solidFill>
                <a:effectLst/>
                <a:uLnTx/>
                <a:uFillTx/>
                <a:latin typeface="+mj-lt"/>
                <a:ea typeface="+mj-ea"/>
                <a:cs typeface="+mj-cs"/>
              </a:rPr>
              <a:t> let’s just run a regression on this time series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dirty="0" smtClean="0"/>
              <a:t>So how do we tell if the error terms are correlated – that is, not independent?</a:t>
            </a:r>
          </a:p>
          <a:p>
            <a:pPr marL="514350" indent="-514350">
              <a:spcBef>
                <a:spcPts val="0"/>
              </a:spcBef>
              <a:buAutoNum type="arabicPeriod"/>
            </a:pPr>
            <a:endParaRPr lang="en-US" dirty="0"/>
          </a:p>
          <a:p>
            <a:pPr marL="514350" indent="-514350">
              <a:spcBef>
                <a:spcPts val="0"/>
              </a:spcBef>
              <a:buAutoNum type="arabicPeriod"/>
            </a:pPr>
            <a:r>
              <a:rPr lang="en-US" dirty="0" smtClean="0"/>
              <a:t>One way is to look at the residual plot of the errors from the regression model</a:t>
            </a:r>
          </a:p>
          <a:p>
            <a:pPr marL="514350" indent="-514350">
              <a:spcBef>
                <a:spcPts val="0"/>
              </a:spcBef>
              <a:buAutoNum type="arabicPeriod"/>
            </a:pPr>
            <a:endParaRPr lang="en-US" dirty="0"/>
          </a:p>
          <a:p>
            <a:pPr marL="514350" indent="-514350">
              <a:spcBef>
                <a:spcPts val="0"/>
              </a:spcBef>
              <a:buAutoNum type="arabicPeriod"/>
            </a:pPr>
            <a:r>
              <a:rPr lang="en-US" dirty="0" smtClean="0"/>
              <a:t>What is a residual plot?  Remember that a regression model produces predictions of each data point in the data set.  A residual is simply the difference (e.g. error) between the actual data point and the prediction of that data point by the regression model</a:t>
            </a:r>
            <a:r>
              <a:rPr lang="en-US" b="1" dirty="0" smtClean="0"/>
              <a:t>           </a:t>
            </a:r>
          </a:p>
          <a:p>
            <a:pPr marL="514350" indent="-514350">
              <a:spcBef>
                <a:spcPts val="0"/>
              </a:spcBef>
              <a:buAutoNum type="arabicPeriod"/>
            </a:pPr>
            <a:endParaRPr lang="en-US" b="1" dirty="0"/>
          </a:p>
          <a:p>
            <a:pPr marL="0" indent="0">
              <a:spcBef>
                <a:spcPts val="0"/>
              </a:spcBef>
              <a:buNone/>
            </a:pPr>
            <a:r>
              <a:rPr lang="en-US" b="1" dirty="0" smtClean="0"/>
              <a:t>        Residual  =  predicted data point   -   actual data point</a:t>
            </a:r>
            <a:endParaRPr lang="en-US" b="1"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4233676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What the heck –</a:t>
            </a:r>
            <a:r>
              <a:rPr kumimoji="0" lang="en-US" sz="3200" b="0" i="0" u="none" strike="noStrike" kern="1200" cap="none" spc="0" normalizeH="0" noProof="0" dirty="0" smtClean="0">
                <a:ln>
                  <a:noFill/>
                </a:ln>
                <a:solidFill>
                  <a:schemeClr val="tx2"/>
                </a:solidFill>
                <a:effectLst/>
                <a:uLnTx/>
                <a:uFillTx/>
                <a:latin typeface="+mj-lt"/>
                <a:ea typeface="+mj-ea"/>
                <a:cs typeface="+mj-cs"/>
              </a:rPr>
              <a:t> let’s just run a regression on this time series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4876800" cy="5486400"/>
          </a:xfrm>
        </p:spPr>
        <p:txBody>
          <a:bodyPr>
            <a:noAutofit/>
          </a:bodyPr>
          <a:lstStyle/>
          <a:p>
            <a:pPr marL="514350" indent="-514350">
              <a:spcBef>
                <a:spcPts val="0"/>
              </a:spcBef>
              <a:buAutoNum type="arabicPeriod"/>
            </a:pPr>
            <a:r>
              <a:rPr lang="en-US" dirty="0" smtClean="0"/>
              <a:t>Here is some sales data along with some ad expenditures in thousands of dollars and also population trends for our sales territory.</a:t>
            </a:r>
          </a:p>
          <a:p>
            <a:pPr marL="514350" indent="-514350">
              <a:spcBef>
                <a:spcPts val="0"/>
              </a:spcBef>
              <a:buAutoNum type="arabicPeriod"/>
            </a:pPr>
            <a:endParaRPr lang="en-US" dirty="0"/>
          </a:p>
          <a:p>
            <a:pPr marL="514350" indent="-514350">
              <a:spcBef>
                <a:spcPts val="0"/>
              </a:spcBef>
              <a:buAutoNum type="arabicPeriod"/>
            </a:pPr>
            <a:r>
              <a:rPr lang="en-US" dirty="0" smtClean="0"/>
              <a:t>Note that it is time series data – that is the data is collected for each year of sales</a:t>
            </a:r>
          </a:p>
          <a:p>
            <a:pPr marL="514350" indent="-514350">
              <a:spcBef>
                <a:spcPts val="0"/>
              </a:spcBef>
              <a:buAutoNum type="arabicPeriod"/>
            </a:pPr>
            <a:endParaRPr lang="en-US" dirty="0"/>
          </a:p>
          <a:p>
            <a:pPr marL="514350" indent="-514350">
              <a:spcBef>
                <a:spcPts val="0"/>
              </a:spcBef>
              <a:buAutoNum type="arabicPeriod"/>
            </a:pPr>
            <a:r>
              <a:rPr lang="en-US" dirty="0" smtClean="0"/>
              <a:t>Let’s run a regression of ad expenditures on sales using GRETL and see what’s there…</a:t>
            </a:r>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2"/>
          <a:stretch>
            <a:fillRect/>
          </a:stretch>
        </p:blipFill>
        <p:spPr>
          <a:xfrm>
            <a:off x="6171063" y="1331784"/>
            <a:ext cx="2857500" cy="5526216"/>
          </a:xfrm>
          <a:prstGeom prst="rect">
            <a:avLst/>
          </a:prstGeom>
        </p:spPr>
      </p:pic>
    </p:spTree>
    <p:extLst>
      <p:ext uri="{BB962C8B-B14F-4D97-AF65-F5344CB8AC3E}">
        <p14:creationId xmlns:p14="http://schemas.microsoft.com/office/powerpoint/2010/main" val="1022805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What the heck –</a:t>
            </a:r>
            <a:r>
              <a:rPr kumimoji="0" lang="en-US" sz="3200" b="0" i="0" u="none" strike="noStrike" kern="1200" cap="none" spc="0" normalizeH="0" noProof="0" dirty="0" smtClean="0">
                <a:ln>
                  <a:noFill/>
                </a:ln>
                <a:solidFill>
                  <a:schemeClr val="tx2"/>
                </a:solidFill>
                <a:effectLst/>
                <a:uLnTx/>
                <a:uFillTx/>
                <a:latin typeface="+mj-lt"/>
                <a:ea typeface="+mj-ea"/>
                <a:cs typeface="+mj-cs"/>
              </a:rPr>
              <a:t> let’s just run a regression on this time series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dirty="0" smtClean="0"/>
              <a:t>Here is the regression from GRETL.  Note the standard error for the ad expenditures is approximately .143 and that the relationship between ad expenditure and sales is significant p &lt; .05</a:t>
            </a:r>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2"/>
          <a:stretch>
            <a:fillRect/>
          </a:stretch>
        </p:blipFill>
        <p:spPr>
          <a:xfrm>
            <a:off x="1243977" y="3140922"/>
            <a:ext cx="6656046" cy="3229171"/>
          </a:xfrm>
          <a:prstGeom prst="rect">
            <a:avLst/>
          </a:prstGeom>
        </p:spPr>
      </p:pic>
    </p:spTree>
    <p:extLst>
      <p:ext uri="{BB962C8B-B14F-4D97-AF65-F5344CB8AC3E}">
        <p14:creationId xmlns:p14="http://schemas.microsoft.com/office/powerpoint/2010/main" val="1842187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What the heck –</a:t>
            </a:r>
            <a:r>
              <a:rPr kumimoji="0" lang="en-US" sz="3200" b="0" i="0" u="none" strike="noStrike" kern="1200" cap="none" spc="0" normalizeH="0" noProof="0" dirty="0" smtClean="0">
                <a:ln>
                  <a:noFill/>
                </a:ln>
                <a:solidFill>
                  <a:schemeClr val="tx2"/>
                </a:solidFill>
                <a:effectLst/>
                <a:uLnTx/>
                <a:uFillTx/>
                <a:latin typeface="+mj-lt"/>
                <a:ea typeface="+mj-ea"/>
                <a:cs typeface="+mj-cs"/>
              </a:rPr>
              <a:t> let’s just run a regression on this time series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dirty="0" smtClean="0"/>
              <a:t>If we plot the residuals – that is the errors from the model – against time, what do we see?  </a:t>
            </a:r>
          </a:p>
          <a:p>
            <a:pPr marL="514350" indent="-514350">
              <a:spcBef>
                <a:spcPts val="0"/>
              </a:spcBef>
              <a:buAutoNum type="arabicPeriod"/>
            </a:pPr>
            <a:endParaRPr lang="en-US" dirty="0"/>
          </a:p>
          <a:p>
            <a:pPr marL="514350" indent="-514350">
              <a:spcBef>
                <a:spcPts val="0"/>
              </a:spcBef>
              <a:buAutoNum type="arabicPeriod"/>
            </a:pPr>
            <a:r>
              <a:rPr lang="en-US" dirty="0" smtClean="0"/>
              <a:t>If the errors are uncorrelated we should see them “flip flop” back and forth across the zero line as time goes on?  Is that the case?</a:t>
            </a:r>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657600"/>
            <a:ext cx="5181600" cy="3048000"/>
          </a:xfrm>
          <a:prstGeom prst="rect">
            <a:avLst/>
          </a:prstGeom>
        </p:spPr>
      </p:pic>
    </p:spTree>
    <p:extLst>
      <p:ext uri="{BB962C8B-B14F-4D97-AF65-F5344CB8AC3E}">
        <p14:creationId xmlns:p14="http://schemas.microsoft.com/office/powerpoint/2010/main" val="601211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What the heck –</a:t>
            </a:r>
            <a:r>
              <a:rPr kumimoji="0" lang="en-US" sz="3200" b="0" i="0" u="none" strike="noStrike" kern="1200" cap="none" spc="0" normalizeH="0" noProof="0" dirty="0" smtClean="0">
                <a:ln>
                  <a:noFill/>
                </a:ln>
                <a:solidFill>
                  <a:schemeClr val="tx2"/>
                </a:solidFill>
                <a:effectLst/>
                <a:uLnTx/>
                <a:uFillTx/>
                <a:latin typeface="+mj-lt"/>
                <a:ea typeface="+mj-ea"/>
                <a:cs typeface="+mj-cs"/>
              </a:rPr>
              <a:t> let’s just run a regression on this time series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dirty="0" smtClean="0"/>
              <a:t>Looks like we may have correlated error terms and as a result of that, a deflated standard error for the regression coefficient – the fact that ad expenditures was statistically significant and related to sales could be a Type I error (oh no!)</a:t>
            </a:r>
          </a:p>
          <a:p>
            <a:pPr marL="514350" indent="-514350">
              <a:spcBef>
                <a:spcPts val="0"/>
              </a:spcBef>
              <a:buAutoNum type="arabicPeriod"/>
            </a:pP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429000"/>
            <a:ext cx="5570220" cy="3276600"/>
          </a:xfrm>
          <a:prstGeom prst="rect">
            <a:avLst/>
          </a:prstGeom>
        </p:spPr>
      </p:pic>
    </p:spTree>
    <p:extLst>
      <p:ext uri="{BB962C8B-B14F-4D97-AF65-F5344CB8AC3E}">
        <p14:creationId xmlns:p14="http://schemas.microsoft.com/office/powerpoint/2010/main" val="3231601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The Mysterious</a:t>
            </a:r>
            <a:r>
              <a:rPr kumimoji="0" lang="en-US" sz="3200" b="0" i="0" u="none" strike="noStrike" kern="1200" cap="none" spc="0" normalizeH="0" noProof="0" dirty="0" smtClean="0">
                <a:ln>
                  <a:noFill/>
                </a:ln>
                <a:solidFill>
                  <a:schemeClr val="tx2"/>
                </a:solidFill>
                <a:effectLst/>
                <a:uLnTx/>
                <a:uFillTx/>
                <a:latin typeface="+mj-lt"/>
                <a:ea typeface="+mj-ea"/>
                <a:cs typeface="+mj-cs"/>
              </a:rPr>
              <a:t> Durbin Watson Statistic</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486400"/>
          </a:xfrm>
        </p:spPr>
        <p:txBody>
          <a:bodyPr>
            <a:noAutofit/>
          </a:bodyPr>
          <a:lstStyle/>
          <a:p>
            <a:pPr marL="514350" indent="-514350">
              <a:spcBef>
                <a:spcPts val="0"/>
              </a:spcBef>
              <a:buAutoNum type="arabicPeriod"/>
            </a:pPr>
            <a:r>
              <a:rPr lang="en-US" dirty="0" smtClean="0"/>
              <a:t>Is there some other way besides the Mark I eyeball test to tell if there is serial correlation in the residuals? </a:t>
            </a:r>
          </a:p>
          <a:p>
            <a:pPr marL="514350" indent="-514350">
              <a:spcBef>
                <a:spcPts val="0"/>
              </a:spcBef>
              <a:buAutoNum type="arabicPeriod"/>
            </a:pPr>
            <a:endParaRPr lang="en-US" dirty="0"/>
          </a:p>
          <a:p>
            <a:pPr marL="514350" indent="-514350">
              <a:spcBef>
                <a:spcPts val="0"/>
              </a:spcBef>
              <a:buAutoNum type="arabicPeriod"/>
            </a:pPr>
            <a:r>
              <a:rPr lang="en-US" dirty="0" smtClean="0"/>
              <a:t>Yes there is – it is called the Durbin Watson test.  </a:t>
            </a: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008" y="3276600"/>
            <a:ext cx="4249669" cy="1752600"/>
          </a:xfrm>
          <a:prstGeom prst="rect">
            <a:avLst/>
          </a:prstGeom>
        </p:spPr>
      </p:pic>
      <p:sp>
        <p:nvSpPr>
          <p:cNvPr id="10" name="Cloud Callout 9"/>
          <p:cNvSpPr/>
          <p:nvPr/>
        </p:nvSpPr>
        <p:spPr>
          <a:xfrm>
            <a:off x="452285" y="4829600"/>
            <a:ext cx="2286000" cy="1504667"/>
          </a:xfrm>
          <a:prstGeom prst="cloudCallout">
            <a:avLst>
              <a:gd name="adj1" fmla="val 54092"/>
              <a:gd name="adj2" fmla="val -8412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Durbin Watson statistic</a:t>
            </a:r>
            <a:endParaRPr lang="en-US" dirty="0"/>
          </a:p>
        </p:txBody>
      </p:sp>
      <p:sp>
        <p:nvSpPr>
          <p:cNvPr id="11" name="Cloud Callout 10"/>
          <p:cNvSpPr/>
          <p:nvPr/>
        </p:nvSpPr>
        <p:spPr>
          <a:xfrm>
            <a:off x="6764943" y="3105433"/>
            <a:ext cx="2286000" cy="1504667"/>
          </a:xfrm>
          <a:prstGeom prst="cloudCallout">
            <a:avLst>
              <a:gd name="adj1" fmla="val -73669"/>
              <a:gd name="adj2" fmla="val -793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Differences between consecutive errors</a:t>
            </a:r>
            <a:endParaRPr lang="en-US" dirty="0"/>
          </a:p>
        </p:txBody>
      </p:sp>
      <p:sp>
        <p:nvSpPr>
          <p:cNvPr id="12" name="Cloud Callout 11"/>
          <p:cNvSpPr/>
          <p:nvPr/>
        </p:nvSpPr>
        <p:spPr>
          <a:xfrm>
            <a:off x="6553200" y="5105683"/>
            <a:ext cx="2286000" cy="1504667"/>
          </a:xfrm>
          <a:prstGeom prst="cloudCallout">
            <a:avLst>
              <a:gd name="adj1" fmla="val -98147"/>
              <a:gd name="adj2" fmla="val -7958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term for each prediction</a:t>
            </a:r>
            <a:endParaRPr lang="en-US" dirty="0"/>
          </a:p>
        </p:txBody>
      </p:sp>
    </p:spTree>
    <p:extLst>
      <p:ext uri="{BB962C8B-B14F-4D97-AF65-F5344CB8AC3E}">
        <p14:creationId xmlns:p14="http://schemas.microsoft.com/office/powerpoint/2010/main" val="277269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8669</TotalTime>
  <Words>1369</Words>
  <Application>Microsoft Office PowerPoint</Application>
  <PresentationFormat>On-screen Show (4:3)</PresentationFormat>
  <Paragraphs>158</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Franklin Gothic Book</vt:lpstr>
      <vt:lpstr>Perpetua</vt:lpstr>
      <vt:lpstr>Times New Roman</vt:lpstr>
      <vt:lpstr>Wingdings 2</vt:lpstr>
      <vt:lpstr>Equity</vt:lpstr>
      <vt:lpstr> Time Series Fundamentals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626</cp:revision>
  <dcterms:created xsi:type="dcterms:W3CDTF">2007-03-27T14:14:02Z</dcterms:created>
  <dcterms:modified xsi:type="dcterms:W3CDTF">2018-02-12T18:41:28Z</dcterms:modified>
</cp:coreProperties>
</file>