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5"/>
  </p:notesMasterIdLst>
  <p:handoutMasterIdLst>
    <p:handoutMasterId r:id="rId76"/>
  </p:handoutMasterIdLst>
  <p:sldIdLst>
    <p:sldId id="314" r:id="rId2"/>
    <p:sldId id="523" r:id="rId3"/>
    <p:sldId id="533" r:id="rId4"/>
    <p:sldId id="305" r:id="rId5"/>
    <p:sldId id="510" r:id="rId6"/>
    <p:sldId id="511" r:id="rId7"/>
    <p:sldId id="512" r:id="rId8"/>
    <p:sldId id="513" r:id="rId9"/>
    <p:sldId id="514" r:id="rId10"/>
    <p:sldId id="515" r:id="rId11"/>
    <p:sldId id="524" r:id="rId12"/>
    <p:sldId id="485" r:id="rId13"/>
    <p:sldId id="525" r:id="rId14"/>
    <p:sldId id="526" r:id="rId15"/>
    <p:sldId id="391" r:id="rId16"/>
    <p:sldId id="392" r:id="rId17"/>
    <p:sldId id="257" r:id="rId18"/>
    <p:sldId id="436" r:id="rId19"/>
    <p:sldId id="527" r:id="rId20"/>
    <p:sldId id="439" r:id="rId21"/>
    <p:sldId id="399" r:id="rId22"/>
    <p:sldId id="475" r:id="rId23"/>
    <p:sldId id="528" r:id="rId24"/>
    <p:sldId id="534" r:id="rId25"/>
    <p:sldId id="535" r:id="rId26"/>
    <p:sldId id="536" r:id="rId27"/>
    <p:sldId id="537" r:id="rId28"/>
    <p:sldId id="538" r:id="rId29"/>
    <p:sldId id="539" r:id="rId30"/>
    <p:sldId id="476" r:id="rId31"/>
    <p:sldId id="477" r:id="rId32"/>
    <p:sldId id="478" r:id="rId33"/>
    <p:sldId id="480" r:id="rId34"/>
    <p:sldId id="481" r:id="rId35"/>
    <p:sldId id="482" r:id="rId36"/>
    <p:sldId id="483" r:id="rId37"/>
    <p:sldId id="484" r:id="rId38"/>
    <p:sldId id="540" r:id="rId39"/>
    <p:sldId id="541" r:id="rId40"/>
    <p:sldId id="542" r:id="rId41"/>
    <p:sldId id="546" r:id="rId42"/>
    <p:sldId id="544" r:id="rId43"/>
    <p:sldId id="547" r:id="rId44"/>
    <p:sldId id="529" r:id="rId45"/>
    <p:sldId id="486" r:id="rId46"/>
    <p:sldId id="487" r:id="rId47"/>
    <p:sldId id="488" r:id="rId48"/>
    <p:sldId id="489" r:id="rId49"/>
    <p:sldId id="490" r:id="rId50"/>
    <p:sldId id="491" r:id="rId51"/>
    <p:sldId id="492" r:id="rId52"/>
    <p:sldId id="493" r:id="rId53"/>
    <p:sldId id="494" r:id="rId54"/>
    <p:sldId id="499" r:id="rId55"/>
    <p:sldId id="500" r:id="rId56"/>
    <p:sldId id="501" r:id="rId57"/>
    <p:sldId id="495" r:id="rId58"/>
    <p:sldId id="496" r:id="rId59"/>
    <p:sldId id="497" r:id="rId60"/>
    <p:sldId id="505" r:id="rId61"/>
    <p:sldId id="502" r:id="rId62"/>
    <p:sldId id="508" r:id="rId63"/>
    <p:sldId id="509" r:id="rId64"/>
    <p:sldId id="503" r:id="rId65"/>
    <p:sldId id="530" r:id="rId66"/>
    <p:sldId id="516" r:id="rId67"/>
    <p:sldId id="517" r:id="rId68"/>
    <p:sldId id="519" r:id="rId69"/>
    <p:sldId id="518" r:id="rId70"/>
    <p:sldId id="520" r:id="rId71"/>
    <p:sldId id="521" r:id="rId72"/>
    <p:sldId id="532" r:id="rId73"/>
    <p:sldId id="522" r:id="rId74"/>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96" autoAdjust="0"/>
  </p:normalViewPr>
  <p:slideViewPr>
    <p:cSldViewPr>
      <p:cViewPr varScale="1">
        <p:scale>
          <a:sx n="66" d="100"/>
          <a:sy n="66" d="100"/>
        </p:scale>
        <p:origin x="142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0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radio sales</c:v>
                </c:pt>
              </c:strCache>
            </c:strRef>
          </c:tx>
          <c:spPr>
            <a:ln w="28575" cap="rnd">
              <a:solidFill>
                <a:schemeClr val="accent1"/>
              </a:solidFill>
              <a:round/>
            </a:ln>
            <a:effectLst/>
          </c:spPr>
          <c:marker>
            <c:symbol val="none"/>
          </c:marker>
          <c:trendline>
            <c:spPr>
              <a:ln w="38100" cap="rnd">
                <a:solidFill>
                  <a:schemeClr val="accent1"/>
                </a:solidFill>
                <a:prstDash val="solid"/>
              </a:ln>
              <a:effectLst/>
            </c:spPr>
            <c:trendlineType val="linear"/>
            <c:dispRSqr val="0"/>
            <c:dispEq val="0"/>
          </c:trendline>
          <c:cat>
            <c:numRef>
              <c:f>Sheet1!$A$2:$A$145</c:f>
              <c:numCache>
                <c:formatCode>General</c:formatCode>
                <c:ptCount val="144"/>
              </c:numCache>
            </c:numRef>
          </c:cat>
          <c:val>
            <c:numRef>
              <c:f>Sheet1!$B$2:$B$145</c:f>
              <c:numCache>
                <c:formatCode>General</c:formatCode>
                <c:ptCount val="144"/>
                <c:pt idx="0">
                  <c:v>2079</c:v>
                </c:pt>
                <c:pt idx="1">
                  <c:v>1952</c:v>
                </c:pt>
                <c:pt idx="2">
                  <c:v>1941</c:v>
                </c:pt>
                <c:pt idx="3">
                  <c:v>2311</c:v>
                </c:pt>
                <c:pt idx="4">
                  <c:v>3035</c:v>
                </c:pt>
                <c:pt idx="5">
                  <c:v>2276</c:v>
                </c:pt>
                <c:pt idx="6">
                  <c:v>3514</c:v>
                </c:pt>
                <c:pt idx="7">
                  <c:v>2398</c:v>
                </c:pt>
                <c:pt idx="8">
                  <c:v>2734</c:v>
                </c:pt>
                <c:pt idx="9">
                  <c:v>2650</c:v>
                </c:pt>
                <c:pt idx="10">
                  <c:v>2847</c:v>
                </c:pt>
                <c:pt idx="11">
                  <c:v>2495</c:v>
                </c:pt>
                <c:pt idx="12">
                  <c:v>2592</c:v>
                </c:pt>
                <c:pt idx="13">
                  <c:v>3190</c:v>
                </c:pt>
                <c:pt idx="14">
                  <c:v>2741</c:v>
                </c:pt>
                <c:pt idx="15">
                  <c:v>2806</c:v>
                </c:pt>
                <c:pt idx="16">
                  <c:v>2993</c:v>
                </c:pt>
                <c:pt idx="17">
                  <c:v>2704</c:v>
                </c:pt>
                <c:pt idx="18">
                  <c:v>2999</c:v>
                </c:pt>
                <c:pt idx="19">
                  <c:v>2640</c:v>
                </c:pt>
                <c:pt idx="20">
                  <c:v>2360</c:v>
                </c:pt>
                <c:pt idx="21">
                  <c:v>2413</c:v>
                </c:pt>
                <c:pt idx="22">
                  <c:v>2501</c:v>
                </c:pt>
                <c:pt idx="23">
                  <c:v>2391</c:v>
                </c:pt>
                <c:pt idx="24">
                  <c:v>2328</c:v>
                </c:pt>
                <c:pt idx="25">
                  <c:v>2691</c:v>
                </c:pt>
                <c:pt idx="26">
                  <c:v>3045</c:v>
                </c:pt>
                <c:pt idx="27">
                  <c:v>2918</c:v>
                </c:pt>
                <c:pt idx="28">
                  <c:v>3071</c:v>
                </c:pt>
                <c:pt idx="29">
                  <c:v>2847</c:v>
                </c:pt>
                <c:pt idx="30">
                  <c:v>3141</c:v>
                </c:pt>
                <c:pt idx="31">
                  <c:v>2730</c:v>
                </c:pt>
                <c:pt idx="32">
                  <c:v>2546</c:v>
                </c:pt>
                <c:pt idx="33">
                  <c:v>2255</c:v>
                </c:pt>
                <c:pt idx="34">
                  <c:v>2536</c:v>
                </c:pt>
                <c:pt idx="35">
                  <c:v>2495</c:v>
                </c:pt>
                <c:pt idx="36">
                  <c:v>2373</c:v>
                </c:pt>
                <c:pt idx="37">
                  <c:v>2734</c:v>
                </c:pt>
                <c:pt idx="38">
                  <c:v>2985</c:v>
                </c:pt>
                <c:pt idx="39">
                  <c:v>2889</c:v>
                </c:pt>
                <c:pt idx="40">
                  <c:v>3109</c:v>
                </c:pt>
                <c:pt idx="41">
                  <c:v>2638</c:v>
                </c:pt>
                <c:pt idx="42">
                  <c:v>3940</c:v>
                </c:pt>
                <c:pt idx="43">
                  <c:v>2986</c:v>
                </c:pt>
                <c:pt idx="44">
                  <c:v>3178</c:v>
                </c:pt>
                <c:pt idx="45">
                  <c:v>3122</c:v>
                </c:pt>
                <c:pt idx="46">
                  <c:v>2559</c:v>
                </c:pt>
                <c:pt idx="47">
                  <c:v>2625</c:v>
                </c:pt>
                <c:pt idx="48">
                  <c:v>2584</c:v>
                </c:pt>
                <c:pt idx="49">
                  <c:v>3271</c:v>
                </c:pt>
                <c:pt idx="50">
                  <c:v>3287</c:v>
                </c:pt>
                <c:pt idx="51">
                  <c:v>3536</c:v>
                </c:pt>
                <c:pt idx="52">
                  <c:v>4042</c:v>
                </c:pt>
                <c:pt idx="53">
                  <c:v>3165</c:v>
                </c:pt>
                <c:pt idx="54">
                  <c:v>4119</c:v>
                </c:pt>
                <c:pt idx="55">
                  <c:v>3178</c:v>
                </c:pt>
                <c:pt idx="56">
                  <c:v>3449</c:v>
                </c:pt>
                <c:pt idx="57">
                  <c:v>3687</c:v>
                </c:pt>
                <c:pt idx="58">
                  <c:v>4187</c:v>
                </c:pt>
                <c:pt idx="59">
                  <c:v>3112</c:v>
                </c:pt>
                <c:pt idx="60">
                  <c:v>3571</c:v>
                </c:pt>
                <c:pt idx="61">
                  <c:v>3755</c:v>
                </c:pt>
                <c:pt idx="62">
                  <c:v>4303</c:v>
                </c:pt>
                <c:pt idx="63">
                  <c:v>4651</c:v>
                </c:pt>
                <c:pt idx="64">
                  <c:v>4128</c:v>
                </c:pt>
                <c:pt idx="65">
                  <c:v>3953</c:v>
                </c:pt>
                <c:pt idx="66">
                  <c:v>4646</c:v>
                </c:pt>
                <c:pt idx="67">
                  <c:v>3622</c:v>
                </c:pt>
                <c:pt idx="68">
                  <c:v>3929</c:v>
                </c:pt>
                <c:pt idx="69">
                  <c:v>4183</c:v>
                </c:pt>
                <c:pt idx="70">
                  <c:v>3936</c:v>
                </c:pt>
                <c:pt idx="71">
                  <c:v>3758</c:v>
                </c:pt>
                <c:pt idx="72">
                  <c:v>3605</c:v>
                </c:pt>
                <c:pt idx="73">
                  <c:v>3919</c:v>
                </c:pt>
                <c:pt idx="74">
                  <c:v>3526</c:v>
                </c:pt>
                <c:pt idx="75">
                  <c:v>2997</c:v>
                </c:pt>
                <c:pt idx="76">
                  <c:v>2883</c:v>
                </c:pt>
                <c:pt idx="77">
                  <c:v>2346</c:v>
                </c:pt>
                <c:pt idx="78">
                  <c:v>2773</c:v>
                </c:pt>
                <c:pt idx="79">
                  <c:v>2539</c:v>
                </c:pt>
                <c:pt idx="80">
                  <c:v>3052</c:v>
                </c:pt>
                <c:pt idx="81">
                  <c:v>3311</c:v>
                </c:pt>
                <c:pt idx="82">
                  <c:v>3836</c:v>
                </c:pt>
                <c:pt idx="83">
                  <c:v>2942</c:v>
                </c:pt>
                <c:pt idx="84">
                  <c:v>3356</c:v>
                </c:pt>
                <c:pt idx="85">
                  <c:v>4070</c:v>
                </c:pt>
                <c:pt idx="86">
                  <c:v>3657</c:v>
                </c:pt>
                <c:pt idx="87">
                  <c:v>3348</c:v>
                </c:pt>
                <c:pt idx="88">
                  <c:v>3562</c:v>
                </c:pt>
                <c:pt idx="89">
                  <c:v>3335</c:v>
                </c:pt>
                <c:pt idx="90">
                  <c:v>3660</c:v>
                </c:pt>
                <c:pt idx="91">
                  <c:v>3426</c:v>
                </c:pt>
                <c:pt idx="92">
                  <c:v>3530</c:v>
                </c:pt>
                <c:pt idx="93">
                  <c:v>3263</c:v>
                </c:pt>
                <c:pt idx="94">
                  <c:v>3471</c:v>
                </c:pt>
                <c:pt idx="95">
                  <c:v>3212</c:v>
                </c:pt>
                <c:pt idx="96">
                  <c:v>3600</c:v>
                </c:pt>
                <c:pt idx="97">
                  <c:v>3408</c:v>
                </c:pt>
                <c:pt idx="98">
                  <c:v>3921</c:v>
                </c:pt>
                <c:pt idx="99">
                  <c:v>3462</c:v>
                </c:pt>
                <c:pt idx="100">
                  <c:v>3408</c:v>
                </c:pt>
                <c:pt idx="101">
                  <c:v>3315</c:v>
                </c:pt>
                <c:pt idx="102">
                  <c:v>4463</c:v>
                </c:pt>
                <c:pt idx="103">
                  <c:v>3213</c:v>
                </c:pt>
                <c:pt idx="104">
                  <c:v>3195</c:v>
                </c:pt>
                <c:pt idx="105">
                  <c:v>2976</c:v>
                </c:pt>
                <c:pt idx="106">
                  <c:v>2759</c:v>
                </c:pt>
                <c:pt idx="107">
                  <c:v>2659</c:v>
                </c:pt>
                <c:pt idx="108">
                  <c:v>3419</c:v>
                </c:pt>
                <c:pt idx="109">
                  <c:v>3348</c:v>
                </c:pt>
                <c:pt idx="110">
                  <c:v>3311</c:v>
                </c:pt>
                <c:pt idx="111">
                  <c:v>3488</c:v>
                </c:pt>
                <c:pt idx="112">
                  <c:v>2941</c:v>
                </c:pt>
                <c:pt idx="113">
                  <c:v>3142</c:v>
                </c:pt>
                <c:pt idx="114">
                  <c:v>2935</c:v>
                </c:pt>
                <c:pt idx="115">
                  <c:v>2440</c:v>
                </c:pt>
                <c:pt idx="116">
                  <c:v>2591</c:v>
                </c:pt>
                <c:pt idx="117">
                  <c:v>2314</c:v>
                </c:pt>
                <c:pt idx="118">
                  <c:v>2346</c:v>
                </c:pt>
                <c:pt idx="119">
                  <c:v>2252</c:v>
                </c:pt>
                <c:pt idx="120">
                  <c:v>1990</c:v>
                </c:pt>
                <c:pt idx="121">
                  <c:v>2354</c:v>
                </c:pt>
                <c:pt idx="122">
                  <c:v>2639</c:v>
                </c:pt>
                <c:pt idx="123">
                  <c:v>2915</c:v>
                </c:pt>
                <c:pt idx="124">
                  <c:v>2977</c:v>
                </c:pt>
                <c:pt idx="125">
                  <c:v>3105</c:v>
                </c:pt>
                <c:pt idx="126">
                  <c:v>2994</c:v>
                </c:pt>
                <c:pt idx="127">
                  <c:v>2454</c:v>
                </c:pt>
                <c:pt idx="128">
                  <c:v>2372</c:v>
                </c:pt>
                <c:pt idx="129">
                  <c:v>2709</c:v>
                </c:pt>
                <c:pt idx="130">
                  <c:v>2833</c:v>
                </c:pt>
                <c:pt idx="131">
                  <c:v>3173</c:v>
                </c:pt>
                <c:pt idx="132">
                  <c:v>2250</c:v>
                </c:pt>
                <c:pt idx="133">
                  <c:v>2831</c:v>
                </c:pt>
                <c:pt idx="134">
                  <c:v>3351</c:v>
                </c:pt>
                <c:pt idx="135">
                  <c:v>3275</c:v>
                </c:pt>
                <c:pt idx="136">
                  <c:v>3271</c:v>
                </c:pt>
                <c:pt idx="137">
                  <c:v>3218</c:v>
                </c:pt>
                <c:pt idx="138">
                  <c:v>3732</c:v>
                </c:pt>
                <c:pt idx="139">
                  <c:v>2813</c:v>
                </c:pt>
                <c:pt idx="140">
                  <c:v>2845</c:v>
                </c:pt>
                <c:pt idx="141">
                  <c:v>3036</c:v>
                </c:pt>
                <c:pt idx="142">
                  <c:v>2996</c:v>
                </c:pt>
                <c:pt idx="143">
                  <c:v>2670</c:v>
                </c:pt>
              </c:numCache>
            </c:numRef>
          </c:val>
          <c:smooth val="0"/>
        </c:ser>
        <c:dLbls>
          <c:showLegendKey val="0"/>
          <c:showVal val="0"/>
          <c:showCatName val="0"/>
          <c:showSerName val="0"/>
          <c:showPercent val="0"/>
          <c:showBubbleSize val="0"/>
        </c:dLbls>
        <c:smooth val="0"/>
        <c:axId val="332003808"/>
        <c:axId val="332003024"/>
      </c:lineChart>
      <c:catAx>
        <c:axId val="332003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2003024"/>
        <c:crosses val="autoZero"/>
        <c:auto val="1"/>
        <c:lblAlgn val="ctr"/>
        <c:lblOffset val="100"/>
        <c:noMultiLvlLbl val="0"/>
      </c:catAx>
      <c:valAx>
        <c:axId val="332003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20038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defTabSz="930275">
              <a:defRPr sz="1200"/>
            </a:lvl1pPr>
          </a:lstStyle>
          <a:p>
            <a:pPr>
              <a:defRPr/>
            </a:pPr>
            <a:endParaRPr lang="en-US"/>
          </a:p>
        </p:txBody>
      </p:sp>
      <p:sp>
        <p:nvSpPr>
          <p:cNvPr id="34819" name="Rectangle 3"/>
          <p:cNvSpPr>
            <a:spLocks noGrp="1" noChangeArrowheads="1"/>
          </p:cNvSpPr>
          <p:nvPr>
            <p:ph type="dt" sz="quarter" idx="1"/>
          </p:nvPr>
        </p:nvSpPr>
        <p:spPr bwMode="auto">
          <a:xfrm>
            <a:off x="3884613"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a:defRPr sz="1200"/>
            </a:lvl1pPr>
          </a:lstStyle>
          <a:p>
            <a:pPr>
              <a:defRPr/>
            </a:pPr>
            <a:endParaRPr lang="en-US"/>
          </a:p>
        </p:txBody>
      </p:sp>
      <p:sp>
        <p:nvSpPr>
          <p:cNvPr id="34820" name="Rectangle 4"/>
          <p:cNvSpPr>
            <a:spLocks noGrp="1" noChangeArrowheads="1"/>
          </p:cNvSpPr>
          <p:nvPr>
            <p:ph type="ftr" sz="quarter" idx="2"/>
          </p:nvPr>
        </p:nvSpPr>
        <p:spPr bwMode="auto">
          <a:xfrm>
            <a:off x="0"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defTabSz="930275">
              <a:defRPr sz="1200"/>
            </a:lvl1pPr>
          </a:lstStyle>
          <a:p>
            <a:pPr>
              <a:defRPr/>
            </a:pPr>
            <a:endParaRPr lang="en-US"/>
          </a:p>
        </p:txBody>
      </p:sp>
      <p:sp>
        <p:nvSpPr>
          <p:cNvPr id="34821" name="Rectangle 5"/>
          <p:cNvSpPr>
            <a:spLocks noGrp="1" noChangeArrowheads="1"/>
          </p:cNvSpPr>
          <p:nvPr>
            <p:ph type="sldNum" sz="quarter" idx="3"/>
          </p:nvPr>
        </p:nvSpPr>
        <p:spPr bwMode="auto">
          <a:xfrm>
            <a:off x="3884613"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a:defRPr sz="1200"/>
            </a:lvl1pPr>
          </a:lstStyle>
          <a:p>
            <a:pPr>
              <a:defRPr/>
            </a:pPr>
            <a:fld id="{682686F2-20FB-49CD-9251-F6A85C3B6EFD}" type="slidenum">
              <a:rPr lang="en-US"/>
              <a:pPr>
                <a:defRPr/>
              </a:pPr>
              <a:t>‹#›</a:t>
            </a:fld>
            <a:endParaRPr lang="en-US"/>
          </a:p>
        </p:txBody>
      </p:sp>
    </p:spTree>
    <p:extLst>
      <p:ext uri="{BB962C8B-B14F-4D97-AF65-F5344CB8AC3E}">
        <p14:creationId xmlns:p14="http://schemas.microsoft.com/office/powerpoint/2010/main" val="1106607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defTabSz="930275">
              <a:defRPr sz="1200"/>
            </a:lvl1pPr>
          </a:lstStyle>
          <a:p>
            <a:pPr>
              <a:defRPr/>
            </a:pPr>
            <a:endParaRPr lang="en-US"/>
          </a:p>
        </p:txBody>
      </p:sp>
      <p:sp>
        <p:nvSpPr>
          <p:cNvPr id="32771" name="Rectangle 3"/>
          <p:cNvSpPr>
            <a:spLocks noGrp="1" noChangeArrowheads="1"/>
          </p:cNvSpPr>
          <p:nvPr>
            <p:ph type="dt" idx="1"/>
          </p:nvPr>
        </p:nvSpPr>
        <p:spPr bwMode="auto">
          <a:xfrm>
            <a:off x="3884613"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a:defRPr sz="1200"/>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04900" y="698500"/>
            <a:ext cx="4648200" cy="348615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85800" y="4416425"/>
            <a:ext cx="5486400" cy="418147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2774" name="Rectangle 6"/>
          <p:cNvSpPr>
            <a:spLocks noGrp="1" noChangeArrowheads="1"/>
          </p:cNvSpPr>
          <p:nvPr>
            <p:ph type="ftr" sz="quarter" idx="4"/>
          </p:nvPr>
        </p:nvSpPr>
        <p:spPr bwMode="auto">
          <a:xfrm>
            <a:off x="0"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defTabSz="930275">
              <a:defRPr sz="1200"/>
            </a:lvl1pPr>
          </a:lstStyle>
          <a:p>
            <a:pPr>
              <a:defRPr/>
            </a:pPr>
            <a:endParaRPr lang="en-US"/>
          </a:p>
        </p:txBody>
      </p:sp>
      <p:sp>
        <p:nvSpPr>
          <p:cNvPr id="32775" name="Rectangle 7"/>
          <p:cNvSpPr>
            <a:spLocks noGrp="1" noChangeArrowheads="1"/>
          </p:cNvSpPr>
          <p:nvPr>
            <p:ph type="sldNum" sz="quarter" idx="5"/>
          </p:nvPr>
        </p:nvSpPr>
        <p:spPr bwMode="auto">
          <a:xfrm>
            <a:off x="3884613"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a:defRPr sz="1200"/>
            </a:lvl1pPr>
          </a:lstStyle>
          <a:p>
            <a:pPr>
              <a:defRPr/>
            </a:pPr>
            <a:fld id="{617AA1DB-E718-4430-A27D-7880F482F072}" type="slidenum">
              <a:rPr lang="en-US"/>
              <a:pPr>
                <a:defRPr/>
              </a:pPr>
              <a:t>‹#›</a:t>
            </a:fld>
            <a:endParaRPr lang="en-US"/>
          </a:p>
        </p:txBody>
      </p:sp>
    </p:spTree>
    <p:extLst>
      <p:ext uri="{BB962C8B-B14F-4D97-AF65-F5344CB8AC3E}">
        <p14:creationId xmlns:p14="http://schemas.microsoft.com/office/powerpoint/2010/main" val="3733129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49EF9BF-F6E8-40C6-BD01-C61D477D857C}" type="slidenum">
              <a:rPr lang="en-US" smtClean="0"/>
              <a:pPr/>
              <a:t>1</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88299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49EF9BF-F6E8-40C6-BD01-C61D477D857C}" type="slidenum">
              <a:rPr lang="en-US" smtClean="0"/>
              <a:pPr/>
              <a:t>29</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23059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30</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987897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33</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57718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34</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56986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35</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336138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37</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9161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49EF9BF-F6E8-40C6-BD01-C61D477D857C}" type="slidenum">
              <a:rPr lang="en-US" smtClean="0"/>
              <a:pPr/>
              <a:t>38</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563128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49EF9BF-F6E8-40C6-BD01-C61D477D857C}" type="slidenum">
              <a:rPr lang="en-US" smtClean="0"/>
              <a:pPr/>
              <a:t>44</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84385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45</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682037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46</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187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49EF9BF-F6E8-40C6-BD01-C61D477D857C}" type="slidenum">
              <a:rPr lang="en-US" smtClean="0"/>
              <a:pPr/>
              <a:t>2</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13102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47</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710502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48</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2747237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49</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828183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50</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585265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51</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3829225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52</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3434195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53</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72156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54</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453511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55</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93309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56</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99864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49EF9BF-F6E8-40C6-BD01-C61D477D857C}" type="slidenum">
              <a:rPr lang="en-US" smtClean="0"/>
              <a:pPr/>
              <a:t>11</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260933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57</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2786739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58</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581437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59</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8767710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60</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309776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61</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698771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62</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2067644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63</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42516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64</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198995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49EF9BF-F6E8-40C6-BD01-C61D477D857C}" type="slidenum">
              <a:rPr lang="en-US" smtClean="0"/>
              <a:pPr/>
              <a:t>65</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477776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66</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93022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49EF9BF-F6E8-40C6-BD01-C61D477D857C}" type="slidenum">
              <a:rPr lang="en-US" smtClean="0"/>
              <a:pPr/>
              <a:t>14</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7669107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67</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74961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68</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633287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69</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3893561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70</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2745881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71</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859222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49EF9BF-F6E8-40C6-BD01-C61D477D857C}" type="slidenum">
              <a:rPr lang="en-US" smtClean="0"/>
              <a:pPr/>
              <a:t>72</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68313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17</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951909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49EF9BF-F6E8-40C6-BD01-C61D477D857C}" type="slidenum">
              <a:rPr lang="en-US" smtClean="0"/>
              <a:pPr/>
              <a:t>19</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658010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21</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834121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22</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89380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49EF9BF-F6E8-40C6-BD01-C61D477D857C}" type="slidenum">
              <a:rPr lang="en-US" smtClean="0"/>
              <a:pPr/>
              <a:t>23</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16510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a:defRPr/>
            </a:pPr>
            <a:fld id="{390CBAF6-B14E-4F88-A1A6-EFC862E117D0}" type="slidenum">
              <a:rPr lang="en-US" smtClean="0"/>
              <a:pPr>
                <a:defRPr/>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530F555-82A6-45EF-90FE-066BA30E7CB2}"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5D63B7D-5AE7-490F-84B3-3CB2F235A050}"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53E5241-D357-4AA1-970B-ABC09812FA6E}" type="slidenum">
              <a:rPr lang="en-US" smtClean="0"/>
              <a:pPr>
                <a:defRPr/>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800100" y="6172200"/>
            <a:ext cx="4000500" cy="457200"/>
          </a:xfrm>
        </p:spPr>
        <p:txBody>
          <a:bodyPr/>
          <a:lstStyle/>
          <a:p>
            <a:pPr>
              <a:defRPr/>
            </a:pP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pPr>
              <a:defRPr/>
            </a:pPr>
            <a:fld id="{88295867-3995-4ECA-A30C-89B6A4E7556D}"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EBE7223-7BE4-4A00-973B-705F90FA20FE}" type="slidenum">
              <a:rPr lang="en-US" smtClean="0"/>
              <a:pPr>
                <a:defRPr/>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15A343B-662B-4A05-AEC2-B5200B27CA88}" type="slidenum">
              <a:rPr lang="en-US" smtClean="0"/>
              <a:pPr>
                <a:defRPr/>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AD3DE21-9EBA-4C6F-9BE8-7A4FB156DA5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1A71168-C908-42D1-9296-7D5E7133E79E}"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B6CB117-ACF3-4FB2-BC3E-33F692D7A2DE}" type="slidenum">
              <a:rPr lang="en-US" smtClean="0"/>
              <a:pPr>
                <a:defRPr/>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914400" y="6172200"/>
            <a:ext cx="3886200" cy="457200"/>
          </a:xfrm>
        </p:spPr>
        <p:txBody>
          <a:bodyPr/>
          <a:lstStyle/>
          <a:p>
            <a:pPr>
              <a:defRPr/>
            </a:pPr>
            <a:endParaRPr lang="en-US"/>
          </a:p>
        </p:txBody>
      </p:sp>
      <p:sp>
        <p:nvSpPr>
          <p:cNvPr id="7" name="Slide Number Placeholder 6"/>
          <p:cNvSpPr>
            <a:spLocks noGrp="1"/>
          </p:cNvSpPr>
          <p:nvPr>
            <p:ph type="sldNum" sz="quarter" idx="12"/>
          </p:nvPr>
        </p:nvSpPr>
        <p:spPr>
          <a:xfrm>
            <a:off x="146304" y="6208776"/>
            <a:ext cx="457200" cy="457200"/>
          </a:xfrm>
        </p:spPr>
        <p:txBody>
          <a:bodyPr/>
          <a:lstStyle/>
          <a:p>
            <a:pPr>
              <a:defRPr/>
            </a:pPr>
            <a:fld id="{62CFACBB-E437-491F-862B-7B691352BE96}" type="slidenum">
              <a:rPr lang="en-US" smtClean="0"/>
              <a:pPr>
                <a:defRPr/>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3CFCC041-D979-44D2-A88B-75B75D492645}"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gretl.sourceforge.ne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600200"/>
            <a:ext cx="9144000" cy="1295400"/>
          </a:xfrm>
        </p:spPr>
        <p:txBody>
          <a:bodyPr>
            <a:normAutofit/>
          </a:bodyPr>
          <a:lstStyle/>
          <a:p>
            <a:pPr eaLnBrk="1" hangingPunct="1"/>
            <a:r>
              <a:rPr lang="en-US" sz="4800" dirty="0" smtClean="0"/>
              <a:t> Time Series Fundamentals</a:t>
            </a:r>
            <a:br>
              <a:rPr lang="en-US" sz="4800" dirty="0" smtClean="0"/>
            </a:br>
            <a:endParaRPr lang="en-US" sz="2700" dirty="0" smtClean="0"/>
          </a:p>
        </p:txBody>
      </p:sp>
      <p:sp>
        <p:nvSpPr>
          <p:cNvPr id="5" name="Subtitle 4"/>
          <p:cNvSpPr>
            <a:spLocks noGrp="1"/>
          </p:cNvSpPr>
          <p:nvPr>
            <p:ph type="subTitle" idx="1"/>
          </p:nvPr>
        </p:nvSpPr>
        <p:spPr>
          <a:xfrm>
            <a:off x="1295400" y="3581400"/>
            <a:ext cx="6400800" cy="1600200"/>
          </a:xfrm>
        </p:spPr>
        <p:txBody>
          <a:bodyPr>
            <a:normAutofit/>
          </a:bodyPr>
          <a:lstStyle/>
          <a:p>
            <a:endParaRPr 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1:  Nature of Time Series</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8686800" cy="1752600"/>
          </a:xfrm>
        </p:spPr>
        <p:txBody>
          <a:bodyPr>
            <a:noAutofit/>
          </a:bodyPr>
          <a:lstStyle/>
          <a:p>
            <a:pPr marL="514350" indent="-514350">
              <a:spcBef>
                <a:spcPts val="0"/>
              </a:spcBef>
              <a:buAutoNum type="arabicPeriod"/>
            </a:pPr>
            <a:r>
              <a:rPr lang="en-US" dirty="0" smtClean="0"/>
              <a:t>Maybe not toast comrade!  There are likely a number of variables influencing radio sales and </a:t>
            </a:r>
            <a:r>
              <a:rPr lang="en-US" smtClean="0"/>
              <a:t>they </a:t>
            </a:r>
            <a:r>
              <a:rPr lang="en-US" smtClean="0"/>
              <a:t>probably </a:t>
            </a:r>
            <a:r>
              <a:rPr lang="en-US" dirty="0" smtClean="0"/>
              <a:t>move in correlation to time.  So maybe we can us time to help use predict this mess!</a:t>
            </a:r>
          </a:p>
          <a:p>
            <a:pPr marL="514350" indent="-514350">
              <a:spcBef>
                <a:spcPts val="0"/>
              </a:spcBef>
              <a:buAutoNum type="arabicPeriod"/>
            </a:pPr>
            <a:endParaRPr lang="en-US" dirty="0"/>
          </a:p>
          <a:p>
            <a:pPr marL="514350" indent="-514350">
              <a:spcBef>
                <a:spcPts val="0"/>
              </a:spcBef>
              <a:buAutoNum type="arabicPeriod"/>
            </a:pPr>
            <a:endParaRPr lang="en-US" dirty="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796988"/>
            <a:ext cx="6644640" cy="3908612"/>
          </a:xfrm>
          <a:prstGeom prst="rect">
            <a:avLst/>
          </a:prstGeom>
        </p:spPr>
      </p:pic>
    </p:spTree>
    <p:extLst>
      <p:ext uri="{BB962C8B-B14F-4D97-AF65-F5344CB8AC3E}">
        <p14:creationId xmlns:p14="http://schemas.microsoft.com/office/powerpoint/2010/main" val="20921610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600200"/>
            <a:ext cx="9144000" cy="1295400"/>
          </a:xfrm>
        </p:spPr>
        <p:txBody>
          <a:bodyPr>
            <a:normAutofit/>
          </a:bodyPr>
          <a:lstStyle/>
          <a:p>
            <a:pPr eaLnBrk="1" hangingPunct="1"/>
            <a:r>
              <a:rPr lang="en-US" sz="4800" dirty="0" smtClean="0"/>
              <a:t> Analytical Tools </a:t>
            </a:r>
            <a:br>
              <a:rPr lang="en-US" sz="4800" dirty="0" smtClean="0"/>
            </a:br>
            <a:endParaRPr lang="en-US" sz="2700" dirty="0" smtClean="0"/>
          </a:p>
        </p:txBody>
      </p:sp>
      <p:sp>
        <p:nvSpPr>
          <p:cNvPr id="5" name="Subtitle 4"/>
          <p:cNvSpPr>
            <a:spLocks noGrp="1"/>
          </p:cNvSpPr>
          <p:nvPr>
            <p:ph type="subTitle" idx="1"/>
          </p:nvPr>
        </p:nvSpPr>
        <p:spPr>
          <a:xfrm>
            <a:off x="1295400" y="3581400"/>
            <a:ext cx="6400800" cy="1600200"/>
          </a:xfrm>
        </p:spPr>
        <p:txBody>
          <a:bodyPr>
            <a:normAutofit/>
          </a:bodyPr>
          <a:lstStyle/>
          <a:p>
            <a:endParaRPr lang="en-US" sz="4000" dirty="0"/>
          </a:p>
        </p:txBody>
      </p:sp>
    </p:spTree>
    <p:extLst>
      <p:ext uri="{BB962C8B-B14F-4D97-AF65-F5344CB8AC3E}">
        <p14:creationId xmlns:p14="http://schemas.microsoft.com/office/powerpoint/2010/main" val="12251518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1:  </a:t>
            </a:r>
            <a:r>
              <a:rPr lang="en-US" sz="3200" dirty="0" smtClean="0">
                <a:solidFill>
                  <a:schemeClr val="tx2"/>
                </a:solidFill>
                <a:latin typeface="+mj-lt"/>
                <a:ea typeface="+mj-ea"/>
                <a:cs typeface="+mj-cs"/>
              </a:rPr>
              <a:t>Time Series Brought to You By…</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152400" y="2362200"/>
            <a:ext cx="5257800" cy="1803210"/>
          </a:xfrm>
        </p:spPr>
        <p:txBody>
          <a:bodyPr>
            <a:noAutofit/>
          </a:bodyPr>
          <a:lstStyle/>
          <a:p>
            <a:pPr marL="514350" indent="-514350">
              <a:spcBef>
                <a:spcPts val="0"/>
              </a:spcBef>
              <a:buAutoNum type="arabicPeriod"/>
            </a:pPr>
            <a:r>
              <a:rPr lang="en-US" dirty="0" smtClean="0"/>
              <a:t>Some of the time series analytics in this lecture deck provided by GRETL – a free time series software package for windows and mac OSX</a:t>
            </a:r>
          </a:p>
          <a:p>
            <a:pPr marL="514350" indent="-514350">
              <a:spcBef>
                <a:spcPts val="0"/>
              </a:spcBef>
              <a:buAutoNum type="arabicPeriod"/>
            </a:pPr>
            <a:endParaRPr lang="en-US" dirty="0"/>
          </a:p>
          <a:p>
            <a:pPr marL="514350" indent="-514350">
              <a:spcBef>
                <a:spcPts val="0"/>
              </a:spcBef>
              <a:buAutoNum type="arabicPeriod"/>
            </a:pPr>
            <a:r>
              <a:rPr lang="en-US" dirty="0">
                <a:hlinkClick r:id="rId2"/>
              </a:rPr>
              <a:t>http://gretl.sourceforge.net</a:t>
            </a:r>
            <a:r>
              <a:rPr lang="en-US" dirty="0" smtClean="0">
                <a:hlinkClick r:id="rId2"/>
              </a:rPr>
              <a:t>/</a:t>
            </a:r>
            <a:endParaRPr lang="en-US" dirty="0" smtClean="0"/>
          </a:p>
          <a:p>
            <a:pPr marL="514350" indent="-514350">
              <a:spcBef>
                <a:spcPts val="0"/>
              </a:spcBef>
              <a:buAutoNum type="arabicPeriod"/>
            </a:pPr>
            <a:endParaRPr lang="en-US" dirty="0"/>
          </a:p>
          <a:p>
            <a:pPr marL="514350" indent="-514350">
              <a:spcBef>
                <a:spcPts val="0"/>
              </a:spcBef>
              <a:buAutoNum type="arabicPeriod"/>
            </a:pPr>
            <a:r>
              <a:rPr lang="en-US" dirty="0" smtClean="0"/>
              <a:t>(and yes…the scripting language for GRETL is called HANSL)</a:t>
            </a:r>
          </a:p>
          <a:p>
            <a:pPr marL="0" indent="0">
              <a:spcBef>
                <a:spcPts val="0"/>
              </a:spcBef>
              <a:buNone/>
            </a:pPr>
            <a:endParaRPr lang="en-US" dirty="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3724" y="2209801"/>
            <a:ext cx="2064951" cy="2438400"/>
          </a:xfrm>
          <a:prstGeom prst="rect">
            <a:avLst/>
          </a:prstGeom>
        </p:spPr>
      </p:pic>
    </p:spTree>
    <p:extLst>
      <p:ext uri="{BB962C8B-B14F-4D97-AF65-F5344CB8AC3E}">
        <p14:creationId xmlns:p14="http://schemas.microsoft.com/office/powerpoint/2010/main" val="37743181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1:  </a:t>
            </a:r>
            <a:r>
              <a:rPr lang="en-US" sz="3200" dirty="0" smtClean="0">
                <a:solidFill>
                  <a:schemeClr val="tx2"/>
                </a:solidFill>
                <a:latin typeface="+mj-lt"/>
                <a:ea typeface="+mj-ea"/>
                <a:cs typeface="+mj-cs"/>
              </a:rPr>
              <a:t>Time Series Brought to You By…</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152400" y="2362200"/>
            <a:ext cx="5257800" cy="1803210"/>
          </a:xfrm>
        </p:spPr>
        <p:txBody>
          <a:bodyPr>
            <a:noAutofit/>
          </a:bodyPr>
          <a:lstStyle/>
          <a:p>
            <a:pPr marL="514350" indent="-514350">
              <a:spcBef>
                <a:spcPts val="0"/>
              </a:spcBef>
              <a:buAutoNum type="arabicPeriod"/>
            </a:pPr>
            <a:r>
              <a:rPr lang="en-US" dirty="0" smtClean="0"/>
              <a:t>Other time series analytics brought to you by SPSS and SAS</a:t>
            </a:r>
          </a:p>
          <a:p>
            <a:pPr marL="514350" indent="-514350">
              <a:spcBef>
                <a:spcPts val="0"/>
              </a:spcBef>
              <a:buAutoNum type="arabicPeriod"/>
            </a:pPr>
            <a:endParaRPr lang="en-US" dirty="0"/>
          </a:p>
          <a:p>
            <a:pPr marL="0" indent="0">
              <a:spcBef>
                <a:spcPts val="0"/>
              </a:spcBef>
              <a:buNone/>
            </a:pPr>
            <a:endParaRPr lang="en-US" dirty="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8387" y="2209800"/>
            <a:ext cx="2143125" cy="21431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4474973"/>
            <a:ext cx="3343275" cy="1371600"/>
          </a:xfrm>
          <a:prstGeom prst="rect">
            <a:avLst/>
          </a:prstGeom>
        </p:spPr>
      </p:pic>
      <p:pic>
        <p:nvPicPr>
          <p:cNvPr id="2" name="Picture 1"/>
          <p:cNvPicPr>
            <a:picLocks noChangeAspect="1"/>
          </p:cNvPicPr>
          <p:nvPr/>
        </p:nvPicPr>
        <p:blipFill>
          <a:blip r:embed="rId4"/>
          <a:stretch>
            <a:fillRect/>
          </a:stretch>
        </p:blipFill>
        <p:spPr>
          <a:xfrm>
            <a:off x="6386512" y="4924425"/>
            <a:ext cx="1905000" cy="1476375"/>
          </a:xfrm>
          <a:prstGeom prst="rect">
            <a:avLst/>
          </a:prstGeom>
        </p:spPr>
      </p:pic>
    </p:spTree>
    <p:extLst>
      <p:ext uri="{BB962C8B-B14F-4D97-AF65-F5344CB8AC3E}">
        <p14:creationId xmlns:p14="http://schemas.microsoft.com/office/powerpoint/2010/main" val="22276434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600200"/>
            <a:ext cx="9144000" cy="1295400"/>
          </a:xfrm>
        </p:spPr>
        <p:txBody>
          <a:bodyPr>
            <a:normAutofit/>
          </a:bodyPr>
          <a:lstStyle/>
          <a:p>
            <a:pPr eaLnBrk="1" hangingPunct="1"/>
            <a:r>
              <a:rPr lang="en-US" sz="4800" dirty="0" smtClean="0"/>
              <a:t> Typical Use, Data Sniff and IDRE</a:t>
            </a:r>
            <a:br>
              <a:rPr lang="en-US" sz="4800" dirty="0" smtClean="0"/>
            </a:br>
            <a:endParaRPr lang="en-US" sz="2700" dirty="0" smtClean="0"/>
          </a:p>
        </p:txBody>
      </p:sp>
      <p:sp>
        <p:nvSpPr>
          <p:cNvPr id="5" name="Subtitle 4"/>
          <p:cNvSpPr>
            <a:spLocks noGrp="1"/>
          </p:cNvSpPr>
          <p:nvPr>
            <p:ph type="subTitle" idx="1"/>
          </p:nvPr>
        </p:nvSpPr>
        <p:spPr>
          <a:xfrm>
            <a:off x="1295400" y="3581400"/>
            <a:ext cx="6400800" cy="1600200"/>
          </a:xfrm>
        </p:spPr>
        <p:txBody>
          <a:bodyPr>
            <a:normAutofit/>
          </a:bodyPr>
          <a:lstStyle/>
          <a:p>
            <a:endParaRPr lang="en-US" sz="4000" dirty="0"/>
          </a:p>
        </p:txBody>
      </p:sp>
    </p:spTree>
    <p:extLst>
      <p:ext uri="{BB962C8B-B14F-4D97-AF65-F5344CB8AC3E}">
        <p14:creationId xmlns:p14="http://schemas.microsoft.com/office/powerpoint/2010/main" val="6468108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1:  Typical Use of the Technique</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8686800" cy="4191000"/>
          </a:xfrm>
        </p:spPr>
        <p:txBody>
          <a:bodyPr>
            <a:noAutofit/>
          </a:bodyPr>
          <a:lstStyle/>
          <a:p>
            <a:pPr marL="514350" indent="-514350">
              <a:spcBef>
                <a:spcPts val="0"/>
              </a:spcBef>
              <a:buAutoNum type="arabicPeriod"/>
            </a:pPr>
            <a:r>
              <a:rPr lang="en-US" dirty="0" smtClean="0"/>
              <a:t>As the head of strategic analytics you have been asked to predict the sales of </a:t>
            </a:r>
            <a:r>
              <a:rPr lang="en-US" dirty="0" err="1" smtClean="0"/>
              <a:t>McFly</a:t>
            </a:r>
            <a:r>
              <a:rPr lang="en-US" dirty="0" smtClean="0"/>
              <a:t> </a:t>
            </a:r>
            <a:r>
              <a:rPr lang="en-US" dirty="0" err="1" smtClean="0"/>
              <a:t>hoverboards</a:t>
            </a:r>
            <a:r>
              <a:rPr lang="en-US" dirty="0" smtClean="0"/>
              <a:t>.  You have the monthly sales figures for the last 5 years.</a:t>
            </a:r>
          </a:p>
          <a:p>
            <a:pPr marL="514350" indent="-514350">
              <a:spcBef>
                <a:spcPts val="0"/>
              </a:spcBef>
              <a:buAutoNum type="arabicPeriod"/>
            </a:pPr>
            <a:endParaRPr lang="en-US" dirty="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Tree>
    <p:extLst>
      <p:ext uri="{BB962C8B-B14F-4D97-AF65-F5344CB8AC3E}">
        <p14:creationId xmlns:p14="http://schemas.microsoft.com/office/powerpoint/2010/main" val="14541671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1:  Typical Use of the Technique</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152400" y="1676400"/>
            <a:ext cx="8686800" cy="4191000"/>
          </a:xfrm>
        </p:spPr>
        <p:txBody>
          <a:bodyPr>
            <a:noAutofit/>
          </a:bodyPr>
          <a:lstStyle/>
          <a:p>
            <a:pPr marL="514350" indent="-514350">
              <a:spcBef>
                <a:spcPts val="0"/>
              </a:spcBef>
              <a:buAutoNum type="arabicPeriod"/>
            </a:pPr>
            <a:r>
              <a:rPr lang="en-US" b="1" dirty="0" smtClean="0"/>
              <a:t>Our example:</a:t>
            </a:r>
            <a:r>
              <a:rPr lang="en-US" dirty="0" smtClean="0"/>
              <a:t>  As head of sales for </a:t>
            </a:r>
            <a:r>
              <a:rPr lang="en-US" dirty="0" err="1" smtClean="0"/>
              <a:t>Lenex</a:t>
            </a:r>
            <a:r>
              <a:rPr lang="en-US" dirty="0" smtClean="0"/>
              <a:t> , want to analyze monthly sales for the last 12 years.  So you have 12x12 or 144 months of sales data.</a:t>
            </a:r>
          </a:p>
          <a:p>
            <a:pPr marL="514350" indent="-514350">
              <a:spcBef>
                <a:spcPts val="0"/>
              </a:spcBef>
              <a:buAutoNum type="arabicPeriod"/>
            </a:pPr>
            <a:endParaRPr lang="en-US" dirty="0"/>
          </a:p>
          <a:p>
            <a:pPr marL="514350" indent="-514350">
              <a:spcBef>
                <a:spcPts val="0"/>
              </a:spcBef>
              <a:buAutoNum type="arabicPeriod"/>
            </a:pPr>
            <a:endParaRPr lang="en-US" dirty="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Tree>
    <p:extLst>
      <p:ext uri="{BB962C8B-B14F-4D97-AF65-F5344CB8AC3E}">
        <p14:creationId xmlns:p14="http://schemas.microsoft.com/office/powerpoint/2010/main" val="29802420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2:  Inspect the Data</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8"/>
          <p:cNvSpPr>
            <a:spLocks noGrp="1"/>
          </p:cNvSpPr>
          <p:nvPr>
            <p:ph sz="quarter" idx="1"/>
          </p:nvPr>
        </p:nvSpPr>
        <p:spPr>
          <a:xfrm>
            <a:off x="2438400" y="1676400"/>
            <a:ext cx="6400800" cy="1905000"/>
          </a:xfrm>
        </p:spPr>
        <p:txBody>
          <a:bodyPr>
            <a:noAutofit/>
          </a:bodyPr>
          <a:lstStyle/>
          <a:p>
            <a:pPr marL="514350" indent="-514350">
              <a:spcBef>
                <a:spcPts val="0"/>
              </a:spcBef>
              <a:buAutoNum type="arabicPeriod"/>
            </a:pPr>
            <a:r>
              <a:rPr lang="en-US" sz="2400" b="1" dirty="0" smtClean="0"/>
              <a:t>Our example:  </a:t>
            </a:r>
            <a:r>
              <a:rPr lang="en-US" sz="2400" dirty="0" smtClean="0"/>
              <a:t>As head of </a:t>
            </a:r>
            <a:r>
              <a:rPr lang="en-US" sz="2400" dirty="0" err="1" smtClean="0"/>
              <a:t>Lenex</a:t>
            </a:r>
            <a:r>
              <a:rPr lang="en-US" sz="2400" dirty="0" smtClean="0"/>
              <a:t> radio sales, here are the last 12 years sales by month (144 observations)</a:t>
            </a:r>
          </a:p>
          <a:p>
            <a:pPr marL="514350" indent="-514350">
              <a:spcBef>
                <a:spcPts val="0"/>
              </a:spcBef>
              <a:buAutoNum type="arabicPeriod"/>
            </a:pPr>
            <a:endParaRPr lang="en-US" sz="2400" dirty="0"/>
          </a:p>
          <a:p>
            <a:pPr marL="788670" lvl="1" indent="-514350">
              <a:spcBef>
                <a:spcPts val="0"/>
              </a:spcBef>
              <a:buAutoNum type="arabicPeriod"/>
            </a:pPr>
            <a:endParaRPr lang="en-US" sz="1800" dirty="0" smtClean="0"/>
          </a:p>
          <a:p>
            <a:pPr marL="788670" lvl="1" indent="-514350">
              <a:spcBef>
                <a:spcPts val="0"/>
              </a:spcBef>
              <a:buAutoNum type="arabicPeriod"/>
            </a:pPr>
            <a:endParaRPr lang="en-US" dirty="0"/>
          </a:p>
          <a:p>
            <a:pPr marL="0" indent="0">
              <a:spcBef>
                <a:spcPts val="0"/>
              </a:spcBef>
              <a:buNone/>
            </a:pPr>
            <a:endParaRPr lang="en-US" dirty="0"/>
          </a:p>
          <a:p>
            <a:pPr marL="514350" indent="-514350">
              <a:spcBef>
                <a:spcPts val="0"/>
              </a:spcBef>
              <a:buAutoNum type="arabicPeriod"/>
            </a:pPr>
            <a:endParaRPr lang="en-US" dirty="0" smtClean="0"/>
          </a:p>
          <a:p>
            <a:pPr marL="514350" indent="-514350">
              <a:spcBef>
                <a:spcPts val="0"/>
              </a:spcBef>
              <a:buAutoNum type="arabicPeriod"/>
            </a:pPr>
            <a:endParaRPr lang="en-US" dirty="0" smtClean="0"/>
          </a:p>
          <a:p>
            <a:pPr marL="514350" indent="-514350">
              <a:spcBef>
                <a:spcPts val="0"/>
              </a:spcBef>
              <a:buAutoNum type="arabicPeriod"/>
            </a:pPr>
            <a:endParaRPr lang="en-US" dirty="0"/>
          </a:p>
          <a:p>
            <a:pPr marL="514350" indent="-514350">
              <a:spcBef>
                <a:spcPts val="0"/>
              </a:spcBef>
              <a:buAutoNum type="arabicPeriod"/>
            </a:pPr>
            <a:endParaRPr lang="en-US" dirty="0" smtClean="0"/>
          </a:p>
          <a:p>
            <a:pPr marL="514350" indent="-514350">
              <a:spcBef>
                <a:spcPts val="0"/>
              </a:spcBef>
              <a:buAutoNum type="arabicPeriod"/>
            </a:pPr>
            <a:endParaRPr lang="en-US" b="1" dirty="0" smtClean="0"/>
          </a:p>
        </p:txBody>
      </p:sp>
      <p:graphicFrame>
        <p:nvGraphicFramePr>
          <p:cNvPr id="6" name="Table 5"/>
          <p:cNvGraphicFramePr>
            <a:graphicFrameLocks noGrp="1"/>
          </p:cNvGraphicFramePr>
          <p:nvPr>
            <p:extLst>
              <p:ext uri="{D42A27DB-BD31-4B8C-83A1-F6EECF244321}">
                <p14:modId xmlns:p14="http://schemas.microsoft.com/office/powerpoint/2010/main" val="4142942883"/>
              </p:ext>
            </p:extLst>
          </p:nvPr>
        </p:nvGraphicFramePr>
        <p:xfrm>
          <a:off x="381000" y="2133600"/>
          <a:ext cx="531395" cy="4572000"/>
        </p:xfrm>
        <a:graphic>
          <a:graphicData uri="http://schemas.openxmlformats.org/drawingml/2006/table">
            <a:tbl>
              <a:tblPr>
                <a:tableStyleId>{5C22544A-7EE6-4342-B048-85BDC9FD1C3A}</a:tableStyleId>
              </a:tblPr>
              <a:tblGrid>
                <a:gridCol w="531395"/>
              </a:tblGrid>
              <a:tr h="285750">
                <a:tc>
                  <a:txBody>
                    <a:bodyPr/>
                    <a:lstStyle/>
                    <a:p>
                      <a:pPr algn="l" fontAlgn="b"/>
                      <a:r>
                        <a:rPr lang="en-US" sz="1700" u="none" strike="noStrike">
                          <a:effectLst/>
                        </a:rPr>
                        <a:t>sales</a:t>
                      </a:r>
                      <a:endParaRPr lang="en-US" sz="1700" b="0" i="0" u="none" strike="noStrike">
                        <a:solidFill>
                          <a:srgbClr val="000000"/>
                        </a:solidFill>
                        <a:effectLst/>
                        <a:latin typeface="Calibri" panose="020F0502020204030204" pitchFamily="34" charset="0"/>
                      </a:endParaRPr>
                    </a:p>
                  </a:txBody>
                  <a:tcPr marL="7520" marR="7520" marT="7520" marB="0" anchor="b"/>
                </a:tc>
              </a:tr>
              <a:tr h="285750">
                <a:tc>
                  <a:txBody>
                    <a:bodyPr/>
                    <a:lstStyle/>
                    <a:p>
                      <a:pPr algn="r" fontAlgn="b"/>
                      <a:r>
                        <a:rPr lang="en-US" sz="1700" u="none" strike="noStrike">
                          <a:effectLst/>
                        </a:rPr>
                        <a:t>3083</a:t>
                      </a:r>
                      <a:endParaRPr lang="en-US" sz="1700" b="0" i="0" u="none" strike="noStrike">
                        <a:solidFill>
                          <a:srgbClr val="000000"/>
                        </a:solidFill>
                        <a:effectLst/>
                        <a:latin typeface="Calibri" panose="020F0502020204030204" pitchFamily="34" charset="0"/>
                      </a:endParaRPr>
                    </a:p>
                  </a:txBody>
                  <a:tcPr marL="7520" marR="7520" marT="7520" marB="0" anchor="b"/>
                </a:tc>
              </a:tr>
              <a:tr h="285750">
                <a:tc>
                  <a:txBody>
                    <a:bodyPr/>
                    <a:lstStyle/>
                    <a:p>
                      <a:pPr algn="r" fontAlgn="b"/>
                      <a:r>
                        <a:rPr lang="en-US" sz="1700" u="none" strike="noStrike">
                          <a:effectLst/>
                        </a:rPr>
                        <a:t>3149</a:t>
                      </a:r>
                      <a:endParaRPr lang="en-US" sz="1700" b="0" i="0" u="none" strike="noStrike">
                        <a:solidFill>
                          <a:srgbClr val="000000"/>
                        </a:solidFill>
                        <a:effectLst/>
                        <a:latin typeface="Calibri" panose="020F0502020204030204" pitchFamily="34" charset="0"/>
                      </a:endParaRPr>
                    </a:p>
                  </a:txBody>
                  <a:tcPr marL="7520" marR="7520" marT="7520" marB="0" anchor="b"/>
                </a:tc>
              </a:tr>
              <a:tr h="285750">
                <a:tc>
                  <a:txBody>
                    <a:bodyPr/>
                    <a:lstStyle/>
                    <a:p>
                      <a:pPr algn="r" fontAlgn="b"/>
                      <a:r>
                        <a:rPr lang="en-US" sz="1700" u="none" strike="noStrike">
                          <a:effectLst/>
                        </a:rPr>
                        <a:t>3218</a:t>
                      </a:r>
                      <a:endParaRPr lang="en-US" sz="1700" b="0" i="0" u="none" strike="noStrike">
                        <a:solidFill>
                          <a:srgbClr val="000000"/>
                        </a:solidFill>
                        <a:effectLst/>
                        <a:latin typeface="Calibri" panose="020F0502020204030204" pitchFamily="34" charset="0"/>
                      </a:endParaRPr>
                    </a:p>
                  </a:txBody>
                  <a:tcPr marL="7520" marR="7520" marT="7520" marB="0" anchor="b"/>
                </a:tc>
              </a:tr>
              <a:tr h="285750">
                <a:tc>
                  <a:txBody>
                    <a:bodyPr/>
                    <a:lstStyle/>
                    <a:p>
                      <a:pPr algn="r" fontAlgn="b"/>
                      <a:r>
                        <a:rPr lang="en-US" sz="1700" u="none" strike="noStrike">
                          <a:effectLst/>
                        </a:rPr>
                        <a:t>3239</a:t>
                      </a:r>
                      <a:endParaRPr lang="en-US" sz="1700" b="0" i="0" u="none" strike="noStrike">
                        <a:solidFill>
                          <a:srgbClr val="000000"/>
                        </a:solidFill>
                        <a:effectLst/>
                        <a:latin typeface="Calibri" panose="020F0502020204030204" pitchFamily="34" charset="0"/>
                      </a:endParaRPr>
                    </a:p>
                  </a:txBody>
                  <a:tcPr marL="7520" marR="7520" marT="7520" marB="0" anchor="b"/>
                </a:tc>
              </a:tr>
              <a:tr h="285750">
                <a:tc>
                  <a:txBody>
                    <a:bodyPr/>
                    <a:lstStyle/>
                    <a:p>
                      <a:pPr algn="r" fontAlgn="b"/>
                      <a:r>
                        <a:rPr lang="en-US" sz="1700" u="none" strike="noStrike">
                          <a:effectLst/>
                        </a:rPr>
                        <a:t>3295</a:t>
                      </a:r>
                      <a:endParaRPr lang="en-US" sz="1700" b="0" i="0" u="none" strike="noStrike">
                        <a:solidFill>
                          <a:srgbClr val="000000"/>
                        </a:solidFill>
                        <a:effectLst/>
                        <a:latin typeface="Calibri" panose="020F0502020204030204" pitchFamily="34" charset="0"/>
                      </a:endParaRPr>
                    </a:p>
                  </a:txBody>
                  <a:tcPr marL="7520" marR="7520" marT="7520" marB="0" anchor="b"/>
                </a:tc>
              </a:tr>
              <a:tr h="285750">
                <a:tc>
                  <a:txBody>
                    <a:bodyPr/>
                    <a:lstStyle/>
                    <a:p>
                      <a:pPr algn="r" fontAlgn="b"/>
                      <a:r>
                        <a:rPr lang="en-US" sz="1700" u="none" strike="noStrike">
                          <a:effectLst/>
                        </a:rPr>
                        <a:t>3374</a:t>
                      </a:r>
                      <a:endParaRPr lang="en-US" sz="1700" b="0" i="0" u="none" strike="noStrike">
                        <a:solidFill>
                          <a:srgbClr val="000000"/>
                        </a:solidFill>
                        <a:effectLst/>
                        <a:latin typeface="Calibri" panose="020F0502020204030204" pitchFamily="34" charset="0"/>
                      </a:endParaRPr>
                    </a:p>
                  </a:txBody>
                  <a:tcPr marL="7520" marR="7520" marT="7520" marB="0" anchor="b"/>
                </a:tc>
              </a:tr>
              <a:tr h="285750">
                <a:tc>
                  <a:txBody>
                    <a:bodyPr/>
                    <a:lstStyle/>
                    <a:p>
                      <a:pPr algn="r" fontAlgn="b"/>
                      <a:r>
                        <a:rPr lang="en-US" sz="1700" u="none" strike="noStrike">
                          <a:effectLst/>
                        </a:rPr>
                        <a:t>3475</a:t>
                      </a:r>
                      <a:endParaRPr lang="en-US" sz="1700" b="0" i="0" u="none" strike="noStrike">
                        <a:solidFill>
                          <a:srgbClr val="000000"/>
                        </a:solidFill>
                        <a:effectLst/>
                        <a:latin typeface="Calibri" panose="020F0502020204030204" pitchFamily="34" charset="0"/>
                      </a:endParaRPr>
                    </a:p>
                  </a:txBody>
                  <a:tcPr marL="7520" marR="7520" marT="7520" marB="0" anchor="b"/>
                </a:tc>
              </a:tr>
              <a:tr h="285750">
                <a:tc>
                  <a:txBody>
                    <a:bodyPr/>
                    <a:lstStyle/>
                    <a:p>
                      <a:pPr algn="r" fontAlgn="b"/>
                      <a:r>
                        <a:rPr lang="en-US" sz="1700" u="none" strike="noStrike">
                          <a:effectLst/>
                        </a:rPr>
                        <a:t>3569</a:t>
                      </a:r>
                      <a:endParaRPr lang="en-US" sz="1700" b="0" i="0" u="none" strike="noStrike">
                        <a:solidFill>
                          <a:srgbClr val="000000"/>
                        </a:solidFill>
                        <a:effectLst/>
                        <a:latin typeface="Calibri" panose="020F0502020204030204" pitchFamily="34" charset="0"/>
                      </a:endParaRPr>
                    </a:p>
                  </a:txBody>
                  <a:tcPr marL="7520" marR="7520" marT="7520" marB="0" anchor="b"/>
                </a:tc>
              </a:tr>
              <a:tr h="285750">
                <a:tc>
                  <a:txBody>
                    <a:bodyPr/>
                    <a:lstStyle/>
                    <a:p>
                      <a:pPr algn="r" fontAlgn="b"/>
                      <a:r>
                        <a:rPr lang="en-US" sz="1700" u="none" strike="noStrike">
                          <a:effectLst/>
                        </a:rPr>
                        <a:t>3597</a:t>
                      </a:r>
                      <a:endParaRPr lang="en-US" sz="1700" b="0" i="0" u="none" strike="noStrike">
                        <a:solidFill>
                          <a:srgbClr val="000000"/>
                        </a:solidFill>
                        <a:effectLst/>
                        <a:latin typeface="Calibri" panose="020F0502020204030204" pitchFamily="34" charset="0"/>
                      </a:endParaRPr>
                    </a:p>
                  </a:txBody>
                  <a:tcPr marL="7520" marR="7520" marT="7520" marB="0" anchor="b"/>
                </a:tc>
              </a:tr>
              <a:tr h="285750">
                <a:tc>
                  <a:txBody>
                    <a:bodyPr/>
                    <a:lstStyle/>
                    <a:p>
                      <a:pPr algn="r" fontAlgn="b"/>
                      <a:r>
                        <a:rPr lang="en-US" sz="1700" u="none" strike="noStrike">
                          <a:effectLst/>
                        </a:rPr>
                        <a:t>3725</a:t>
                      </a:r>
                      <a:endParaRPr lang="en-US" sz="1700" b="0" i="0" u="none" strike="noStrike">
                        <a:solidFill>
                          <a:srgbClr val="000000"/>
                        </a:solidFill>
                        <a:effectLst/>
                        <a:latin typeface="Calibri" panose="020F0502020204030204" pitchFamily="34" charset="0"/>
                      </a:endParaRPr>
                    </a:p>
                  </a:txBody>
                  <a:tcPr marL="7520" marR="7520" marT="7520" marB="0" anchor="b"/>
                </a:tc>
              </a:tr>
              <a:tr h="285750">
                <a:tc>
                  <a:txBody>
                    <a:bodyPr/>
                    <a:lstStyle/>
                    <a:p>
                      <a:pPr algn="r" fontAlgn="b"/>
                      <a:r>
                        <a:rPr lang="en-US" sz="1700" u="none" strike="noStrike">
                          <a:effectLst/>
                        </a:rPr>
                        <a:t>3744</a:t>
                      </a:r>
                      <a:endParaRPr lang="en-US" sz="1700" b="0" i="0" u="none" strike="noStrike">
                        <a:solidFill>
                          <a:srgbClr val="0070C0"/>
                        </a:solidFill>
                        <a:effectLst/>
                        <a:latin typeface="Calibri" panose="020F0502020204030204" pitchFamily="34" charset="0"/>
                      </a:endParaRPr>
                    </a:p>
                  </a:txBody>
                  <a:tcPr marL="7520" marR="7520" marT="7520" marB="0" anchor="b"/>
                </a:tc>
              </a:tr>
              <a:tr h="285750">
                <a:tc>
                  <a:txBody>
                    <a:bodyPr/>
                    <a:lstStyle/>
                    <a:p>
                      <a:pPr algn="r" fontAlgn="b"/>
                      <a:r>
                        <a:rPr lang="en-US" sz="1700" u="none" strike="noStrike">
                          <a:effectLst/>
                        </a:rPr>
                        <a:t>3822</a:t>
                      </a:r>
                      <a:endParaRPr lang="en-US" sz="1700" b="0" i="0" u="none" strike="noStrike">
                        <a:solidFill>
                          <a:srgbClr val="0070C0"/>
                        </a:solidFill>
                        <a:effectLst/>
                        <a:latin typeface="Calibri" panose="020F0502020204030204" pitchFamily="34" charset="0"/>
                      </a:endParaRPr>
                    </a:p>
                  </a:txBody>
                  <a:tcPr marL="7520" marR="7520" marT="7520" marB="0" anchor="b"/>
                </a:tc>
              </a:tr>
              <a:tr h="285750">
                <a:tc>
                  <a:txBody>
                    <a:bodyPr/>
                    <a:lstStyle/>
                    <a:p>
                      <a:pPr algn="r" fontAlgn="b"/>
                      <a:r>
                        <a:rPr lang="en-US" sz="1700" u="none" strike="noStrike">
                          <a:effectLst/>
                        </a:rPr>
                        <a:t>3888</a:t>
                      </a:r>
                      <a:endParaRPr lang="en-US" sz="1700" b="0" i="0" u="none" strike="noStrike">
                        <a:solidFill>
                          <a:srgbClr val="0070C0"/>
                        </a:solidFill>
                        <a:effectLst/>
                        <a:latin typeface="Calibri" panose="020F0502020204030204" pitchFamily="34" charset="0"/>
                      </a:endParaRPr>
                    </a:p>
                  </a:txBody>
                  <a:tcPr marL="7520" marR="7520" marT="7520" marB="0" anchor="b"/>
                </a:tc>
              </a:tr>
              <a:tr h="285750">
                <a:tc>
                  <a:txBody>
                    <a:bodyPr/>
                    <a:lstStyle/>
                    <a:p>
                      <a:pPr algn="r" fontAlgn="b"/>
                      <a:r>
                        <a:rPr lang="en-US" sz="1700" u="none" strike="noStrike">
                          <a:effectLst/>
                        </a:rPr>
                        <a:t>4102</a:t>
                      </a:r>
                      <a:endParaRPr lang="en-US" sz="1700" b="0" i="0" u="none" strike="noStrike">
                        <a:solidFill>
                          <a:srgbClr val="0070C0"/>
                        </a:solidFill>
                        <a:effectLst/>
                        <a:latin typeface="Calibri" panose="020F0502020204030204" pitchFamily="34" charset="0"/>
                      </a:endParaRPr>
                    </a:p>
                  </a:txBody>
                  <a:tcPr marL="7520" marR="7520" marT="7520" marB="0" anchor="b"/>
                </a:tc>
              </a:tr>
              <a:tr h="285750">
                <a:tc>
                  <a:txBody>
                    <a:bodyPr/>
                    <a:lstStyle/>
                    <a:p>
                      <a:pPr algn="r" fontAlgn="b"/>
                      <a:r>
                        <a:rPr lang="en-US" sz="1700" u="none" strike="noStrike" dirty="0">
                          <a:effectLst/>
                        </a:rPr>
                        <a:t>4101</a:t>
                      </a:r>
                      <a:endParaRPr lang="en-US" sz="1700" b="0" i="0" u="none" strike="noStrike" dirty="0">
                        <a:solidFill>
                          <a:srgbClr val="0070C0"/>
                        </a:solidFill>
                        <a:effectLst/>
                        <a:latin typeface="Calibri" panose="020F0502020204030204" pitchFamily="34" charset="0"/>
                      </a:endParaRPr>
                    </a:p>
                  </a:txBody>
                  <a:tcPr marL="7520" marR="7520" marT="7520" marB="0" anchor="b"/>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a:solidFill>
                  <a:schemeClr val="tx2"/>
                </a:solidFill>
              </a:rPr>
              <a:t>a. Determine the technique to use from </a:t>
            </a:r>
            <a:r>
              <a:rPr lang="en-US" sz="3200" dirty="0" err="1">
                <a:solidFill>
                  <a:schemeClr val="tx2"/>
                </a:solidFill>
              </a:rPr>
              <a:t>idre</a:t>
            </a:r>
            <a:r>
              <a:rPr lang="en-US" sz="3200" dirty="0">
                <a:solidFill>
                  <a:schemeClr val="tx2"/>
                </a:solidFill>
              </a:rPr>
              <a:t> chart</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686800" cy="4953000"/>
          </a:xfrm>
        </p:spPr>
        <p:txBody>
          <a:bodyPr>
            <a:noAutofit/>
          </a:bodyPr>
          <a:lstStyle/>
          <a:p>
            <a:pPr marL="514350" indent="-514350">
              <a:spcBef>
                <a:spcPts val="0"/>
              </a:spcBef>
              <a:buAutoNum type="arabicPeriod"/>
            </a:pPr>
            <a:r>
              <a:rPr lang="en-US" sz="2000" dirty="0" smtClean="0"/>
              <a:t>Sadly, the IDRE chart fails us here.  They don’t list cluster analysis in the chart.  But we can do it here ourselves.</a:t>
            </a:r>
          </a:p>
          <a:p>
            <a:pPr marL="788670" lvl="1" indent="-514350">
              <a:spcBef>
                <a:spcPts val="0"/>
              </a:spcBef>
              <a:buAutoNum type="arabicPeriod"/>
            </a:pPr>
            <a:endParaRPr lang="en-US" dirty="0" smtClean="0"/>
          </a:p>
          <a:p>
            <a:pPr marL="514350" indent="-514350">
              <a:spcBef>
                <a:spcPts val="0"/>
              </a:spcBef>
              <a:buAutoNum type="arabicPeriod"/>
            </a:pPr>
            <a:endParaRPr lang="en-US" dirty="0"/>
          </a:p>
          <a:p>
            <a:pPr marL="514350" indent="-514350">
              <a:spcBef>
                <a:spcPts val="0"/>
              </a:spcBef>
              <a:buAutoNum type="arabicPeriod"/>
            </a:pPr>
            <a:endParaRPr lang="en-US" dirty="0"/>
          </a:p>
          <a:p>
            <a:pPr marL="0" indent="0">
              <a:spcBef>
                <a:spcPts val="0"/>
              </a:spcBef>
              <a:buNone/>
            </a:pPr>
            <a:endParaRPr lang="en-US" dirty="0"/>
          </a:p>
        </p:txBody>
      </p:sp>
      <p:pic>
        <p:nvPicPr>
          <p:cNvPr id="7" name="Picture 6"/>
          <p:cNvPicPr>
            <a:picLocks noChangeAspect="1"/>
          </p:cNvPicPr>
          <p:nvPr/>
        </p:nvPicPr>
        <p:blipFill>
          <a:blip r:embed="rId2"/>
          <a:stretch>
            <a:fillRect/>
          </a:stretch>
        </p:blipFill>
        <p:spPr>
          <a:xfrm>
            <a:off x="1828800" y="3129844"/>
            <a:ext cx="4648200" cy="3475743"/>
          </a:xfrm>
          <a:prstGeom prst="rect">
            <a:avLst/>
          </a:prstGeom>
        </p:spPr>
      </p:pic>
      <p:sp>
        <p:nvSpPr>
          <p:cNvPr id="2" name="Rectangle 1"/>
          <p:cNvSpPr/>
          <p:nvPr/>
        </p:nvSpPr>
        <p:spPr>
          <a:xfrm>
            <a:off x="5248133" y="3732094"/>
            <a:ext cx="1228867" cy="2303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419600" y="6056173"/>
            <a:ext cx="914400" cy="400110"/>
          </a:xfrm>
          <a:prstGeom prst="rect">
            <a:avLst/>
          </a:prstGeom>
          <a:solidFill>
            <a:schemeClr val="bg1"/>
          </a:solidFill>
        </p:spPr>
        <p:txBody>
          <a:bodyPr wrap="square" rtlCol="0">
            <a:spAutoFit/>
          </a:bodyPr>
          <a:lstStyle/>
          <a:p>
            <a:r>
              <a:rPr lang="en-US" sz="1000" dirty="0" smtClean="0"/>
              <a:t>Typically Interval</a:t>
            </a:r>
            <a:endParaRPr lang="en-US" sz="1000" dirty="0"/>
          </a:p>
        </p:txBody>
      </p:sp>
      <p:sp>
        <p:nvSpPr>
          <p:cNvPr id="8" name="TextBox 7"/>
          <p:cNvSpPr txBox="1"/>
          <p:nvPr/>
        </p:nvSpPr>
        <p:spPr>
          <a:xfrm>
            <a:off x="5410200" y="6056173"/>
            <a:ext cx="990600" cy="400110"/>
          </a:xfrm>
          <a:prstGeom prst="rect">
            <a:avLst/>
          </a:prstGeom>
          <a:solidFill>
            <a:schemeClr val="bg1"/>
          </a:solidFill>
        </p:spPr>
        <p:txBody>
          <a:bodyPr wrap="square" rtlCol="0">
            <a:spAutoFit/>
          </a:bodyPr>
          <a:lstStyle/>
          <a:p>
            <a:r>
              <a:rPr lang="en-US" sz="1000" dirty="0" smtClean="0"/>
              <a:t>Various Time Series Models</a:t>
            </a:r>
            <a:endParaRPr lang="en-US" sz="1000" dirty="0"/>
          </a:p>
        </p:txBody>
      </p:sp>
      <p:sp>
        <p:nvSpPr>
          <p:cNvPr id="10" name="TextBox 9"/>
          <p:cNvSpPr txBox="1"/>
          <p:nvPr/>
        </p:nvSpPr>
        <p:spPr>
          <a:xfrm>
            <a:off x="2209800" y="5257800"/>
            <a:ext cx="228600" cy="246221"/>
          </a:xfrm>
          <a:prstGeom prst="rect">
            <a:avLst/>
          </a:prstGeom>
          <a:solidFill>
            <a:schemeClr val="bg1"/>
          </a:solidFill>
        </p:spPr>
        <p:txBody>
          <a:bodyPr wrap="square" rtlCol="0">
            <a:spAutoFit/>
          </a:bodyPr>
          <a:lstStyle/>
          <a:p>
            <a:r>
              <a:rPr lang="en-US" sz="1000" dirty="0" smtClean="0"/>
              <a:t>1</a:t>
            </a:r>
            <a:endParaRPr lang="en-US" sz="1000" dirty="0"/>
          </a:p>
        </p:txBody>
      </p:sp>
      <p:sp>
        <p:nvSpPr>
          <p:cNvPr id="11" name="TextBox 10"/>
          <p:cNvSpPr txBox="1"/>
          <p:nvPr/>
        </p:nvSpPr>
        <p:spPr>
          <a:xfrm>
            <a:off x="3219450" y="6210062"/>
            <a:ext cx="800100" cy="246221"/>
          </a:xfrm>
          <a:prstGeom prst="rect">
            <a:avLst/>
          </a:prstGeom>
          <a:solidFill>
            <a:schemeClr val="bg1"/>
          </a:solidFill>
        </p:spPr>
        <p:txBody>
          <a:bodyPr wrap="square" rtlCol="0">
            <a:spAutoFit/>
          </a:bodyPr>
          <a:lstStyle/>
          <a:p>
            <a:r>
              <a:rPr lang="en-US" sz="1000" dirty="0" smtClean="0"/>
              <a:t>0 or more </a:t>
            </a:r>
            <a:endParaRPr lang="en-US" sz="1000" dirty="0"/>
          </a:p>
        </p:txBody>
      </p:sp>
    </p:spTree>
    <p:extLst>
      <p:ext uri="{BB962C8B-B14F-4D97-AF65-F5344CB8AC3E}">
        <p14:creationId xmlns:p14="http://schemas.microsoft.com/office/powerpoint/2010/main" val="2515984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600200"/>
            <a:ext cx="9144000" cy="1295400"/>
          </a:xfrm>
        </p:spPr>
        <p:txBody>
          <a:bodyPr>
            <a:normAutofit fontScale="90000"/>
          </a:bodyPr>
          <a:lstStyle/>
          <a:p>
            <a:pPr eaLnBrk="1" hangingPunct="1"/>
            <a:r>
              <a:rPr lang="en-US" sz="4800" dirty="0" smtClean="0"/>
              <a:t> Time Series Process and Some Terms</a:t>
            </a:r>
            <a:br>
              <a:rPr lang="en-US" sz="4800" dirty="0" smtClean="0"/>
            </a:br>
            <a:endParaRPr lang="en-US" sz="2700" dirty="0" smtClean="0"/>
          </a:p>
        </p:txBody>
      </p:sp>
      <p:sp>
        <p:nvSpPr>
          <p:cNvPr id="5" name="Subtitle 4"/>
          <p:cNvSpPr>
            <a:spLocks noGrp="1"/>
          </p:cNvSpPr>
          <p:nvPr>
            <p:ph type="subTitle" idx="1"/>
          </p:nvPr>
        </p:nvSpPr>
        <p:spPr>
          <a:xfrm>
            <a:off x="1295400" y="3581400"/>
            <a:ext cx="6400800" cy="1600200"/>
          </a:xfrm>
        </p:spPr>
        <p:txBody>
          <a:bodyPr>
            <a:normAutofit/>
          </a:bodyPr>
          <a:lstStyle/>
          <a:p>
            <a:endParaRPr lang="en-US" sz="4000" dirty="0"/>
          </a:p>
        </p:txBody>
      </p:sp>
    </p:spTree>
    <p:extLst>
      <p:ext uri="{BB962C8B-B14F-4D97-AF65-F5344CB8AC3E}">
        <p14:creationId xmlns:p14="http://schemas.microsoft.com/office/powerpoint/2010/main" val="2534013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600200"/>
            <a:ext cx="9144000" cy="1295400"/>
          </a:xfrm>
        </p:spPr>
        <p:txBody>
          <a:bodyPr>
            <a:normAutofit/>
          </a:bodyPr>
          <a:lstStyle/>
          <a:p>
            <a:pPr eaLnBrk="1" hangingPunct="1"/>
            <a:r>
              <a:rPr lang="en-US" sz="4800" dirty="0" smtClean="0"/>
              <a:t> The Logic of Time Series Analysis</a:t>
            </a:r>
            <a:br>
              <a:rPr lang="en-US" sz="4800" dirty="0" smtClean="0"/>
            </a:br>
            <a:endParaRPr lang="en-US" sz="2700" dirty="0" smtClean="0"/>
          </a:p>
        </p:txBody>
      </p:sp>
      <p:sp>
        <p:nvSpPr>
          <p:cNvPr id="5" name="Subtitle 4"/>
          <p:cNvSpPr>
            <a:spLocks noGrp="1"/>
          </p:cNvSpPr>
          <p:nvPr>
            <p:ph type="subTitle" idx="1"/>
          </p:nvPr>
        </p:nvSpPr>
        <p:spPr>
          <a:xfrm>
            <a:off x="1295400" y="3581400"/>
            <a:ext cx="6400800" cy="1600200"/>
          </a:xfrm>
        </p:spPr>
        <p:txBody>
          <a:bodyPr>
            <a:normAutofit/>
          </a:bodyPr>
          <a:lstStyle/>
          <a:p>
            <a:endParaRPr lang="en-US" sz="4000" dirty="0"/>
          </a:p>
        </p:txBody>
      </p:sp>
    </p:spTree>
    <p:extLst>
      <p:ext uri="{BB962C8B-B14F-4D97-AF65-F5344CB8AC3E}">
        <p14:creationId xmlns:p14="http://schemas.microsoft.com/office/powerpoint/2010/main" val="16809086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smtClean="0">
                <a:solidFill>
                  <a:schemeClr val="tx2"/>
                </a:solidFill>
              </a:rPr>
              <a:t>First let’s learn about the forecasting process</a:t>
            </a:r>
            <a:endParaRPr lang="en-US" sz="32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686800" cy="4953000"/>
          </a:xfrm>
        </p:spPr>
        <p:txBody>
          <a:bodyPr>
            <a:noAutofit/>
          </a:bodyPr>
          <a:lstStyle/>
          <a:p>
            <a:pPr marL="514350" indent="-514350">
              <a:spcBef>
                <a:spcPts val="0"/>
              </a:spcBef>
              <a:buAutoNum type="arabicPeriod"/>
            </a:pPr>
            <a:r>
              <a:rPr lang="en-US" sz="2400" dirty="0" smtClean="0"/>
              <a:t>Problem definition</a:t>
            </a:r>
          </a:p>
          <a:p>
            <a:pPr marL="514350" indent="-514350">
              <a:spcBef>
                <a:spcPts val="0"/>
              </a:spcBef>
              <a:buAutoNum type="arabicPeriod"/>
            </a:pPr>
            <a:endParaRPr lang="en-US" sz="2400" dirty="0"/>
          </a:p>
          <a:p>
            <a:pPr marL="514350" indent="-514350">
              <a:spcBef>
                <a:spcPts val="0"/>
              </a:spcBef>
              <a:buAutoNum type="arabicPeriod"/>
            </a:pPr>
            <a:r>
              <a:rPr lang="en-US" sz="2400" dirty="0" smtClean="0"/>
              <a:t>Data collection</a:t>
            </a:r>
          </a:p>
          <a:p>
            <a:pPr marL="514350" indent="-514350">
              <a:spcBef>
                <a:spcPts val="0"/>
              </a:spcBef>
              <a:buAutoNum type="arabicPeriod"/>
            </a:pPr>
            <a:endParaRPr lang="en-US" sz="2400" dirty="0"/>
          </a:p>
          <a:p>
            <a:pPr marL="514350" indent="-514350">
              <a:spcBef>
                <a:spcPts val="0"/>
              </a:spcBef>
              <a:buAutoNum type="arabicPeriod"/>
            </a:pPr>
            <a:r>
              <a:rPr lang="en-US" sz="2400" dirty="0" smtClean="0"/>
              <a:t>Data analysis</a:t>
            </a:r>
          </a:p>
          <a:p>
            <a:pPr marL="514350" indent="-514350">
              <a:spcBef>
                <a:spcPts val="0"/>
              </a:spcBef>
              <a:buAutoNum type="arabicPeriod"/>
            </a:pPr>
            <a:endParaRPr lang="en-US" sz="2400" dirty="0"/>
          </a:p>
          <a:p>
            <a:pPr marL="514350" indent="-514350">
              <a:spcBef>
                <a:spcPts val="0"/>
              </a:spcBef>
              <a:buAutoNum type="arabicPeriod"/>
            </a:pPr>
            <a:r>
              <a:rPr lang="en-US" sz="2400" dirty="0" smtClean="0"/>
              <a:t>Model selection and fitting</a:t>
            </a:r>
          </a:p>
          <a:p>
            <a:pPr marL="514350" indent="-514350">
              <a:spcBef>
                <a:spcPts val="0"/>
              </a:spcBef>
              <a:buAutoNum type="arabicPeriod"/>
            </a:pPr>
            <a:endParaRPr lang="en-US" sz="2400" dirty="0"/>
          </a:p>
          <a:p>
            <a:pPr marL="514350" indent="-514350">
              <a:spcBef>
                <a:spcPts val="0"/>
              </a:spcBef>
              <a:buAutoNum type="arabicPeriod"/>
            </a:pPr>
            <a:r>
              <a:rPr lang="en-US" sz="2400" dirty="0" smtClean="0"/>
              <a:t>Model validation</a:t>
            </a:r>
          </a:p>
          <a:p>
            <a:pPr marL="514350" indent="-514350">
              <a:spcBef>
                <a:spcPts val="0"/>
              </a:spcBef>
              <a:buAutoNum type="arabicPeriod"/>
            </a:pPr>
            <a:endParaRPr lang="en-US" sz="2400" dirty="0"/>
          </a:p>
          <a:p>
            <a:pPr marL="514350" indent="-514350">
              <a:spcBef>
                <a:spcPts val="0"/>
              </a:spcBef>
              <a:buAutoNum type="arabicPeriod"/>
            </a:pPr>
            <a:r>
              <a:rPr lang="en-US" sz="2400" dirty="0" smtClean="0"/>
              <a:t>Forecasting model deployment</a:t>
            </a:r>
          </a:p>
          <a:p>
            <a:pPr marL="514350" indent="-514350">
              <a:spcBef>
                <a:spcPts val="0"/>
              </a:spcBef>
              <a:buAutoNum type="arabicPeriod"/>
            </a:pPr>
            <a:endParaRPr lang="en-US" sz="2400" dirty="0"/>
          </a:p>
          <a:p>
            <a:pPr marL="514350" indent="-514350">
              <a:spcBef>
                <a:spcPts val="0"/>
              </a:spcBef>
              <a:buAutoNum type="arabicPeriod"/>
            </a:pPr>
            <a:r>
              <a:rPr lang="en-US" sz="2400" dirty="0" smtClean="0"/>
              <a:t>Monitoring forecasting model performance</a:t>
            </a:r>
            <a:endParaRPr lang="en-US" dirty="0" smtClean="0"/>
          </a:p>
          <a:p>
            <a:pPr marL="514350" indent="-514350">
              <a:spcBef>
                <a:spcPts val="0"/>
              </a:spcBef>
              <a:buAutoNum type="arabicPeriod"/>
            </a:pPr>
            <a:endParaRPr lang="en-US" dirty="0"/>
          </a:p>
          <a:p>
            <a:pPr marL="514350" indent="-514350">
              <a:spcBef>
                <a:spcPts val="0"/>
              </a:spcBef>
              <a:buAutoNum type="arabicPeriod"/>
            </a:pPr>
            <a:endParaRPr lang="en-US" dirty="0"/>
          </a:p>
          <a:p>
            <a:pPr marL="0" indent="0">
              <a:spcBef>
                <a:spcPts val="0"/>
              </a:spcBef>
              <a:buNone/>
            </a:pPr>
            <a:endParaRPr lang="en-US" dirty="0"/>
          </a:p>
        </p:txBody>
      </p:sp>
    </p:spTree>
    <p:extLst>
      <p:ext uri="{BB962C8B-B14F-4D97-AF65-F5344CB8AC3E}">
        <p14:creationId xmlns:p14="http://schemas.microsoft.com/office/powerpoint/2010/main" val="22269966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3600" dirty="0" smtClean="0">
                <a:solidFill>
                  <a:srgbClr val="464653"/>
                </a:solidFill>
                <a:latin typeface="Franklin Gothic Book"/>
                <a:ea typeface="+mj-ea"/>
                <a:cs typeface="+mj-cs"/>
              </a:rPr>
              <a:t>Now some time series terms</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graphicFrame>
        <p:nvGraphicFramePr>
          <p:cNvPr id="7" name="Table 6"/>
          <p:cNvGraphicFramePr>
            <a:graphicFrameLocks noGrp="1"/>
          </p:cNvGraphicFramePr>
          <p:nvPr>
            <p:extLst>
              <p:ext uri="{D42A27DB-BD31-4B8C-83A1-F6EECF244321}">
                <p14:modId xmlns:p14="http://schemas.microsoft.com/office/powerpoint/2010/main" val="136492074"/>
              </p:ext>
            </p:extLst>
          </p:nvPr>
        </p:nvGraphicFramePr>
        <p:xfrm>
          <a:off x="3657600" y="1752600"/>
          <a:ext cx="2047373" cy="4876800"/>
        </p:xfrm>
        <a:graphic>
          <a:graphicData uri="http://schemas.openxmlformats.org/drawingml/2006/table">
            <a:tbl>
              <a:tblPr>
                <a:tableStyleId>{5C22544A-7EE6-4342-B048-85BDC9FD1C3A}</a:tableStyleId>
              </a:tblPr>
              <a:tblGrid>
                <a:gridCol w="576077"/>
                <a:gridCol w="1471296"/>
              </a:tblGrid>
              <a:tr h="304800">
                <a:tc>
                  <a:txBody>
                    <a:bodyPr/>
                    <a:lstStyle/>
                    <a:p>
                      <a:pPr algn="l" fontAlgn="b"/>
                      <a:r>
                        <a:rPr lang="en-US" sz="1700" u="none" strike="noStrike">
                          <a:effectLst/>
                        </a:rPr>
                        <a:t>sales</a:t>
                      </a:r>
                      <a:endParaRPr lang="en-US" sz="1700" b="0" i="0" u="none" strike="noStrike">
                        <a:solidFill>
                          <a:srgbClr val="000000"/>
                        </a:solidFill>
                        <a:effectLst/>
                        <a:latin typeface="Calibri" panose="020F0502020204030204" pitchFamily="34" charset="0"/>
                      </a:endParaRPr>
                    </a:p>
                  </a:txBody>
                  <a:tcPr marL="7520" marR="7520" marT="7520" marB="0" anchor="b"/>
                </a:tc>
                <a:tc>
                  <a:txBody>
                    <a:bodyPr/>
                    <a:lstStyle/>
                    <a:p>
                      <a:pPr algn="l" fontAlgn="b"/>
                      <a:r>
                        <a:rPr lang="en-US" sz="1700" u="none" strike="noStrike">
                          <a:effectLst/>
                        </a:rPr>
                        <a:t>modeled sales</a:t>
                      </a:r>
                      <a:endParaRPr lang="en-US" sz="1700" b="0" i="0" u="none" strike="noStrike">
                        <a:solidFill>
                          <a:srgbClr val="000000"/>
                        </a:solidFill>
                        <a:effectLst/>
                        <a:latin typeface="Calibri" panose="020F0502020204030204" pitchFamily="34" charset="0"/>
                      </a:endParaRPr>
                    </a:p>
                  </a:txBody>
                  <a:tcPr marL="7520" marR="7520" marT="7520" marB="0" anchor="b"/>
                </a:tc>
              </a:tr>
              <a:tr h="304800">
                <a:tc>
                  <a:txBody>
                    <a:bodyPr/>
                    <a:lstStyle/>
                    <a:p>
                      <a:pPr algn="r" fontAlgn="b"/>
                      <a:r>
                        <a:rPr lang="en-US" sz="1700" u="none" strike="noStrike">
                          <a:effectLst/>
                        </a:rPr>
                        <a:t>3083</a:t>
                      </a:r>
                      <a:endParaRPr lang="en-US" sz="1700" b="0" i="0" u="none" strike="noStrike">
                        <a:solidFill>
                          <a:srgbClr val="000000"/>
                        </a:solidFill>
                        <a:effectLst/>
                        <a:latin typeface="Calibri" panose="020F0502020204030204" pitchFamily="34" charset="0"/>
                      </a:endParaRPr>
                    </a:p>
                  </a:txBody>
                  <a:tcPr marL="7520" marR="7520" marT="7520" marB="0" anchor="b"/>
                </a:tc>
                <a:tc>
                  <a:txBody>
                    <a:bodyPr/>
                    <a:lstStyle/>
                    <a:p>
                      <a:pPr algn="r" fontAlgn="b"/>
                      <a:r>
                        <a:rPr lang="en-US" sz="1700" u="none" strike="noStrike">
                          <a:effectLst/>
                        </a:rPr>
                        <a:t>2910</a:t>
                      </a:r>
                      <a:endParaRPr lang="en-US" sz="1700" b="0" i="0" u="none" strike="noStrike">
                        <a:solidFill>
                          <a:srgbClr val="000000"/>
                        </a:solidFill>
                        <a:effectLst/>
                        <a:latin typeface="Calibri" panose="020F0502020204030204" pitchFamily="34" charset="0"/>
                      </a:endParaRPr>
                    </a:p>
                  </a:txBody>
                  <a:tcPr marL="7520" marR="7520" marT="7520" marB="0" anchor="b"/>
                </a:tc>
              </a:tr>
              <a:tr h="304800">
                <a:tc>
                  <a:txBody>
                    <a:bodyPr/>
                    <a:lstStyle/>
                    <a:p>
                      <a:pPr algn="r" fontAlgn="b"/>
                      <a:r>
                        <a:rPr lang="en-US" sz="1700" u="none" strike="noStrike">
                          <a:effectLst/>
                        </a:rPr>
                        <a:t>3149</a:t>
                      </a:r>
                      <a:endParaRPr lang="en-US" sz="1700" b="0" i="0" u="none" strike="noStrike">
                        <a:solidFill>
                          <a:srgbClr val="000000"/>
                        </a:solidFill>
                        <a:effectLst/>
                        <a:latin typeface="Calibri" panose="020F0502020204030204" pitchFamily="34" charset="0"/>
                      </a:endParaRPr>
                    </a:p>
                  </a:txBody>
                  <a:tcPr marL="7520" marR="7520" marT="7520" marB="0" anchor="b"/>
                </a:tc>
                <a:tc>
                  <a:txBody>
                    <a:bodyPr/>
                    <a:lstStyle/>
                    <a:p>
                      <a:pPr algn="r" fontAlgn="b"/>
                      <a:r>
                        <a:rPr lang="en-US" sz="1700" u="none" strike="noStrike">
                          <a:effectLst/>
                        </a:rPr>
                        <a:t>3230</a:t>
                      </a:r>
                      <a:endParaRPr lang="en-US" sz="1700" b="0" i="0" u="none" strike="noStrike">
                        <a:solidFill>
                          <a:srgbClr val="000000"/>
                        </a:solidFill>
                        <a:effectLst/>
                        <a:latin typeface="Calibri" panose="020F0502020204030204" pitchFamily="34" charset="0"/>
                      </a:endParaRPr>
                    </a:p>
                  </a:txBody>
                  <a:tcPr marL="7520" marR="7520" marT="7520" marB="0" anchor="b"/>
                </a:tc>
              </a:tr>
              <a:tr h="304800">
                <a:tc>
                  <a:txBody>
                    <a:bodyPr/>
                    <a:lstStyle/>
                    <a:p>
                      <a:pPr algn="r" fontAlgn="b"/>
                      <a:r>
                        <a:rPr lang="en-US" sz="1700" u="none" strike="noStrike">
                          <a:effectLst/>
                        </a:rPr>
                        <a:t>3218</a:t>
                      </a:r>
                      <a:endParaRPr lang="en-US" sz="1700" b="0" i="0" u="none" strike="noStrike">
                        <a:solidFill>
                          <a:srgbClr val="000000"/>
                        </a:solidFill>
                        <a:effectLst/>
                        <a:latin typeface="Calibri" panose="020F0502020204030204" pitchFamily="34" charset="0"/>
                      </a:endParaRPr>
                    </a:p>
                  </a:txBody>
                  <a:tcPr marL="7520" marR="7520" marT="7520" marB="0" anchor="b"/>
                </a:tc>
                <a:tc>
                  <a:txBody>
                    <a:bodyPr/>
                    <a:lstStyle/>
                    <a:p>
                      <a:pPr algn="r" fontAlgn="b"/>
                      <a:r>
                        <a:rPr lang="en-US" sz="1700" u="none" strike="noStrike">
                          <a:effectLst/>
                        </a:rPr>
                        <a:t>3149</a:t>
                      </a:r>
                      <a:endParaRPr lang="en-US" sz="1700" b="0" i="0" u="none" strike="noStrike">
                        <a:solidFill>
                          <a:srgbClr val="000000"/>
                        </a:solidFill>
                        <a:effectLst/>
                        <a:latin typeface="Calibri" panose="020F0502020204030204" pitchFamily="34" charset="0"/>
                      </a:endParaRPr>
                    </a:p>
                  </a:txBody>
                  <a:tcPr marL="7520" marR="7520" marT="7520" marB="0" anchor="b"/>
                </a:tc>
              </a:tr>
              <a:tr h="304800">
                <a:tc>
                  <a:txBody>
                    <a:bodyPr/>
                    <a:lstStyle/>
                    <a:p>
                      <a:pPr algn="r" fontAlgn="b"/>
                      <a:r>
                        <a:rPr lang="en-US" sz="1700" u="none" strike="noStrike">
                          <a:effectLst/>
                        </a:rPr>
                        <a:t>3239</a:t>
                      </a:r>
                      <a:endParaRPr lang="en-US" sz="1700" b="0" i="0" u="none" strike="noStrike">
                        <a:solidFill>
                          <a:srgbClr val="000000"/>
                        </a:solidFill>
                        <a:effectLst/>
                        <a:latin typeface="Calibri" panose="020F0502020204030204" pitchFamily="34" charset="0"/>
                      </a:endParaRPr>
                    </a:p>
                  </a:txBody>
                  <a:tcPr marL="7520" marR="7520" marT="7520" marB="0" anchor="b"/>
                </a:tc>
                <a:tc>
                  <a:txBody>
                    <a:bodyPr/>
                    <a:lstStyle/>
                    <a:p>
                      <a:pPr algn="r" fontAlgn="b"/>
                      <a:r>
                        <a:rPr lang="en-US" sz="1700" u="none" strike="noStrike">
                          <a:effectLst/>
                        </a:rPr>
                        <a:t>3260</a:t>
                      </a:r>
                      <a:endParaRPr lang="en-US" sz="1700" b="0" i="0" u="none" strike="noStrike">
                        <a:solidFill>
                          <a:srgbClr val="000000"/>
                        </a:solidFill>
                        <a:effectLst/>
                        <a:latin typeface="Calibri" panose="020F0502020204030204" pitchFamily="34" charset="0"/>
                      </a:endParaRPr>
                    </a:p>
                  </a:txBody>
                  <a:tcPr marL="7520" marR="7520" marT="7520" marB="0" anchor="b"/>
                </a:tc>
              </a:tr>
              <a:tr h="304800">
                <a:tc>
                  <a:txBody>
                    <a:bodyPr/>
                    <a:lstStyle/>
                    <a:p>
                      <a:pPr algn="r" fontAlgn="b"/>
                      <a:r>
                        <a:rPr lang="en-US" sz="1700" u="none" strike="noStrike">
                          <a:effectLst/>
                        </a:rPr>
                        <a:t>3295</a:t>
                      </a:r>
                      <a:endParaRPr lang="en-US" sz="1700" b="0" i="0" u="none" strike="noStrike">
                        <a:solidFill>
                          <a:srgbClr val="000000"/>
                        </a:solidFill>
                        <a:effectLst/>
                        <a:latin typeface="Calibri" panose="020F0502020204030204" pitchFamily="34" charset="0"/>
                      </a:endParaRPr>
                    </a:p>
                  </a:txBody>
                  <a:tcPr marL="7520" marR="7520" marT="7520" marB="0" anchor="b"/>
                </a:tc>
                <a:tc>
                  <a:txBody>
                    <a:bodyPr/>
                    <a:lstStyle/>
                    <a:p>
                      <a:pPr algn="r" fontAlgn="b"/>
                      <a:r>
                        <a:rPr lang="en-US" sz="1700" u="none" strike="noStrike">
                          <a:effectLst/>
                        </a:rPr>
                        <a:t>3321</a:t>
                      </a:r>
                      <a:endParaRPr lang="en-US" sz="1700" b="0" i="0" u="none" strike="noStrike">
                        <a:solidFill>
                          <a:srgbClr val="000000"/>
                        </a:solidFill>
                        <a:effectLst/>
                        <a:latin typeface="Calibri" panose="020F0502020204030204" pitchFamily="34" charset="0"/>
                      </a:endParaRPr>
                    </a:p>
                  </a:txBody>
                  <a:tcPr marL="7520" marR="7520" marT="7520" marB="0" anchor="b"/>
                </a:tc>
              </a:tr>
              <a:tr h="304800">
                <a:tc>
                  <a:txBody>
                    <a:bodyPr/>
                    <a:lstStyle/>
                    <a:p>
                      <a:pPr algn="r" fontAlgn="b"/>
                      <a:r>
                        <a:rPr lang="en-US" sz="1700" u="none" strike="noStrike">
                          <a:effectLst/>
                        </a:rPr>
                        <a:t>3374</a:t>
                      </a:r>
                      <a:endParaRPr lang="en-US" sz="1700" b="0" i="0" u="none" strike="noStrike">
                        <a:solidFill>
                          <a:srgbClr val="000000"/>
                        </a:solidFill>
                        <a:effectLst/>
                        <a:latin typeface="Calibri" panose="020F0502020204030204" pitchFamily="34" charset="0"/>
                      </a:endParaRPr>
                    </a:p>
                  </a:txBody>
                  <a:tcPr marL="7520" marR="7520" marT="7520" marB="0" anchor="b"/>
                </a:tc>
                <a:tc>
                  <a:txBody>
                    <a:bodyPr/>
                    <a:lstStyle/>
                    <a:p>
                      <a:pPr algn="r" fontAlgn="b"/>
                      <a:r>
                        <a:rPr lang="en-US" sz="1700" u="none" strike="noStrike">
                          <a:effectLst/>
                        </a:rPr>
                        <a:t>3420</a:t>
                      </a:r>
                      <a:endParaRPr lang="en-US" sz="1700" b="0" i="0" u="none" strike="noStrike">
                        <a:solidFill>
                          <a:srgbClr val="000000"/>
                        </a:solidFill>
                        <a:effectLst/>
                        <a:latin typeface="Calibri" panose="020F0502020204030204" pitchFamily="34" charset="0"/>
                      </a:endParaRPr>
                    </a:p>
                  </a:txBody>
                  <a:tcPr marL="7520" marR="7520" marT="7520" marB="0" anchor="b"/>
                </a:tc>
              </a:tr>
              <a:tr h="304800">
                <a:tc>
                  <a:txBody>
                    <a:bodyPr/>
                    <a:lstStyle/>
                    <a:p>
                      <a:pPr algn="r" fontAlgn="b"/>
                      <a:r>
                        <a:rPr lang="en-US" sz="1700" u="none" strike="noStrike">
                          <a:effectLst/>
                        </a:rPr>
                        <a:t>3475</a:t>
                      </a:r>
                      <a:endParaRPr lang="en-US" sz="1700" b="0" i="0" u="none" strike="noStrike">
                        <a:solidFill>
                          <a:srgbClr val="000000"/>
                        </a:solidFill>
                        <a:effectLst/>
                        <a:latin typeface="Calibri" panose="020F0502020204030204" pitchFamily="34" charset="0"/>
                      </a:endParaRPr>
                    </a:p>
                  </a:txBody>
                  <a:tcPr marL="7520" marR="7520" marT="7520" marB="0" anchor="b"/>
                </a:tc>
                <a:tc>
                  <a:txBody>
                    <a:bodyPr/>
                    <a:lstStyle/>
                    <a:p>
                      <a:pPr algn="r" fontAlgn="b"/>
                      <a:r>
                        <a:rPr lang="en-US" sz="1700" u="none" strike="noStrike" dirty="0">
                          <a:effectLst/>
                        </a:rPr>
                        <a:t>3390</a:t>
                      </a:r>
                      <a:endParaRPr lang="en-US" sz="1700" b="0" i="0" u="none" strike="noStrike" dirty="0">
                        <a:solidFill>
                          <a:srgbClr val="000000"/>
                        </a:solidFill>
                        <a:effectLst/>
                        <a:latin typeface="Calibri" panose="020F0502020204030204" pitchFamily="34" charset="0"/>
                      </a:endParaRPr>
                    </a:p>
                  </a:txBody>
                  <a:tcPr marL="7520" marR="7520" marT="7520" marB="0" anchor="b"/>
                </a:tc>
              </a:tr>
              <a:tr h="304800">
                <a:tc>
                  <a:txBody>
                    <a:bodyPr/>
                    <a:lstStyle/>
                    <a:p>
                      <a:pPr algn="r" fontAlgn="b"/>
                      <a:r>
                        <a:rPr lang="en-US" sz="1700" u="none" strike="noStrike">
                          <a:effectLst/>
                        </a:rPr>
                        <a:t>3569</a:t>
                      </a:r>
                      <a:endParaRPr lang="en-US" sz="1700" b="0" i="0" u="none" strike="noStrike">
                        <a:solidFill>
                          <a:srgbClr val="000000"/>
                        </a:solidFill>
                        <a:effectLst/>
                        <a:latin typeface="Calibri" panose="020F0502020204030204" pitchFamily="34" charset="0"/>
                      </a:endParaRPr>
                    </a:p>
                  </a:txBody>
                  <a:tcPr marL="7520" marR="7520" marT="7520" marB="0" anchor="b"/>
                </a:tc>
                <a:tc>
                  <a:txBody>
                    <a:bodyPr/>
                    <a:lstStyle/>
                    <a:p>
                      <a:pPr algn="r" fontAlgn="b"/>
                      <a:r>
                        <a:rPr lang="en-US" sz="1700" u="none" strike="noStrike" dirty="0">
                          <a:effectLst/>
                        </a:rPr>
                        <a:t>3578</a:t>
                      </a:r>
                      <a:endParaRPr lang="en-US" sz="1700" b="0" i="0" u="none" strike="noStrike" dirty="0">
                        <a:solidFill>
                          <a:srgbClr val="000000"/>
                        </a:solidFill>
                        <a:effectLst/>
                        <a:latin typeface="Calibri" panose="020F0502020204030204" pitchFamily="34" charset="0"/>
                      </a:endParaRPr>
                    </a:p>
                  </a:txBody>
                  <a:tcPr marL="7520" marR="7520" marT="7520" marB="0" anchor="b"/>
                </a:tc>
              </a:tr>
              <a:tr h="304800">
                <a:tc>
                  <a:txBody>
                    <a:bodyPr/>
                    <a:lstStyle/>
                    <a:p>
                      <a:pPr algn="r" fontAlgn="b"/>
                      <a:r>
                        <a:rPr lang="en-US" sz="1700" u="none" strike="noStrike">
                          <a:effectLst/>
                        </a:rPr>
                        <a:t>3597</a:t>
                      </a:r>
                      <a:endParaRPr lang="en-US" sz="1700" b="0" i="0" u="none" strike="noStrike">
                        <a:solidFill>
                          <a:srgbClr val="000000"/>
                        </a:solidFill>
                        <a:effectLst/>
                        <a:latin typeface="Calibri" panose="020F0502020204030204" pitchFamily="34" charset="0"/>
                      </a:endParaRPr>
                    </a:p>
                  </a:txBody>
                  <a:tcPr marL="7520" marR="7520" marT="7520" marB="0" anchor="b"/>
                </a:tc>
                <a:tc>
                  <a:txBody>
                    <a:bodyPr/>
                    <a:lstStyle/>
                    <a:p>
                      <a:pPr algn="r" fontAlgn="b"/>
                      <a:r>
                        <a:rPr lang="en-US" sz="1700" u="none" strike="noStrike" dirty="0">
                          <a:effectLst/>
                        </a:rPr>
                        <a:t>3622</a:t>
                      </a:r>
                      <a:endParaRPr lang="en-US" sz="1700" b="0" i="0" u="none" strike="noStrike" dirty="0">
                        <a:solidFill>
                          <a:srgbClr val="000000"/>
                        </a:solidFill>
                        <a:effectLst/>
                        <a:latin typeface="Calibri" panose="020F0502020204030204" pitchFamily="34" charset="0"/>
                      </a:endParaRPr>
                    </a:p>
                  </a:txBody>
                  <a:tcPr marL="7520" marR="7520" marT="7520" marB="0" anchor="b"/>
                </a:tc>
              </a:tr>
              <a:tr h="304800">
                <a:tc>
                  <a:txBody>
                    <a:bodyPr/>
                    <a:lstStyle/>
                    <a:p>
                      <a:pPr algn="r" fontAlgn="b"/>
                      <a:r>
                        <a:rPr lang="en-US" sz="1700" u="none" strike="noStrike">
                          <a:effectLst/>
                        </a:rPr>
                        <a:t>3725</a:t>
                      </a:r>
                      <a:endParaRPr lang="en-US" sz="1700" b="0" i="0" u="none" strike="noStrike">
                        <a:solidFill>
                          <a:srgbClr val="000000"/>
                        </a:solidFill>
                        <a:effectLst/>
                        <a:latin typeface="Calibri" panose="020F0502020204030204" pitchFamily="34" charset="0"/>
                      </a:endParaRPr>
                    </a:p>
                  </a:txBody>
                  <a:tcPr marL="7520" marR="7520" marT="7520" marB="0" anchor="b"/>
                </a:tc>
                <a:tc>
                  <a:txBody>
                    <a:bodyPr/>
                    <a:lstStyle/>
                    <a:p>
                      <a:pPr algn="r" fontAlgn="b"/>
                      <a:r>
                        <a:rPr lang="en-US" sz="1700" u="none" strike="noStrike">
                          <a:effectLst/>
                        </a:rPr>
                        <a:t>3705</a:t>
                      </a:r>
                      <a:endParaRPr lang="en-US" sz="1700" b="0" i="0" u="none" strike="noStrike">
                        <a:solidFill>
                          <a:srgbClr val="000000"/>
                        </a:solidFill>
                        <a:effectLst/>
                        <a:latin typeface="Calibri" panose="020F0502020204030204" pitchFamily="34" charset="0"/>
                      </a:endParaRPr>
                    </a:p>
                  </a:txBody>
                  <a:tcPr marL="7520" marR="7520" marT="7520" marB="0" anchor="b"/>
                </a:tc>
              </a:tr>
              <a:tr h="304800">
                <a:tc>
                  <a:txBody>
                    <a:bodyPr/>
                    <a:lstStyle/>
                    <a:p>
                      <a:pPr algn="l" fontAlgn="b"/>
                      <a:endParaRPr lang="en-US" sz="1700" b="0" i="0" u="none" strike="noStrike">
                        <a:solidFill>
                          <a:srgbClr val="000000"/>
                        </a:solidFill>
                        <a:effectLst/>
                        <a:latin typeface="Calibri" panose="020F0502020204030204" pitchFamily="34" charset="0"/>
                      </a:endParaRPr>
                    </a:p>
                  </a:txBody>
                  <a:tcPr marL="7520" marR="7520" marT="7520" marB="0" anchor="b"/>
                </a:tc>
                <a:tc>
                  <a:txBody>
                    <a:bodyPr/>
                    <a:lstStyle/>
                    <a:p>
                      <a:pPr algn="r" fontAlgn="b"/>
                      <a:r>
                        <a:rPr lang="en-US" sz="1700" u="none" strike="noStrike">
                          <a:effectLst/>
                        </a:rPr>
                        <a:t>3777</a:t>
                      </a:r>
                      <a:endParaRPr lang="en-US" sz="1700" b="0" i="0" u="none" strike="noStrike">
                        <a:solidFill>
                          <a:srgbClr val="000000"/>
                        </a:solidFill>
                        <a:effectLst/>
                        <a:latin typeface="Calibri" panose="020F0502020204030204" pitchFamily="34" charset="0"/>
                      </a:endParaRPr>
                    </a:p>
                  </a:txBody>
                  <a:tcPr marL="7520" marR="7520" marT="7520" marB="0" anchor="b"/>
                </a:tc>
              </a:tr>
              <a:tr h="304800">
                <a:tc>
                  <a:txBody>
                    <a:bodyPr/>
                    <a:lstStyle/>
                    <a:p>
                      <a:pPr algn="l" fontAlgn="b"/>
                      <a:endParaRPr lang="en-US" sz="1700" b="0" i="0" u="none" strike="noStrike">
                        <a:solidFill>
                          <a:srgbClr val="000000"/>
                        </a:solidFill>
                        <a:effectLst/>
                        <a:latin typeface="Calibri" panose="020F0502020204030204" pitchFamily="34" charset="0"/>
                      </a:endParaRPr>
                    </a:p>
                  </a:txBody>
                  <a:tcPr marL="7520" marR="7520" marT="7520" marB="0" anchor="b"/>
                </a:tc>
                <a:tc>
                  <a:txBody>
                    <a:bodyPr/>
                    <a:lstStyle/>
                    <a:p>
                      <a:pPr algn="r" fontAlgn="b"/>
                      <a:r>
                        <a:rPr lang="en-US" sz="1700" u="none" strike="noStrike">
                          <a:effectLst/>
                        </a:rPr>
                        <a:t>3858</a:t>
                      </a:r>
                      <a:endParaRPr lang="en-US" sz="1700" b="0" i="0" u="none" strike="noStrike">
                        <a:solidFill>
                          <a:srgbClr val="000000"/>
                        </a:solidFill>
                        <a:effectLst/>
                        <a:latin typeface="Calibri" panose="020F0502020204030204" pitchFamily="34" charset="0"/>
                      </a:endParaRPr>
                    </a:p>
                  </a:txBody>
                  <a:tcPr marL="7520" marR="7520" marT="7520" marB="0" anchor="b"/>
                </a:tc>
              </a:tr>
              <a:tr h="304800">
                <a:tc>
                  <a:txBody>
                    <a:bodyPr/>
                    <a:lstStyle/>
                    <a:p>
                      <a:pPr algn="l" fontAlgn="b"/>
                      <a:endParaRPr lang="en-US" sz="1700" b="0" i="0" u="none" strike="noStrike">
                        <a:solidFill>
                          <a:srgbClr val="000000"/>
                        </a:solidFill>
                        <a:effectLst/>
                        <a:latin typeface="Calibri" panose="020F0502020204030204" pitchFamily="34" charset="0"/>
                      </a:endParaRPr>
                    </a:p>
                  </a:txBody>
                  <a:tcPr marL="7520" marR="7520" marT="7520" marB="0" anchor="b"/>
                </a:tc>
                <a:tc>
                  <a:txBody>
                    <a:bodyPr/>
                    <a:lstStyle/>
                    <a:p>
                      <a:pPr algn="r" fontAlgn="b"/>
                      <a:r>
                        <a:rPr lang="en-US" sz="1700" u="none" strike="noStrike">
                          <a:effectLst/>
                        </a:rPr>
                        <a:t>3913</a:t>
                      </a:r>
                      <a:endParaRPr lang="en-US" sz="1700" b="0" i="0" u="none" strike="noStrike">
                        <a:solidFill>
                          <a:srgbClr val="000000"/>
                        </a:solidFill>
                        <a:effectLst/>
                        <a:latin typeface="Calibri" panose="020F0502020204030204" pitchFamily="34" charset="0"/>
                      </a:endParaRPr>
                    </a:p>
                  </a:txBody>
                  <a:tcPr marL="7520" marR="7520" marT="7520" marB="0" anchor="b"/>
                </a:tc>
              </a:tr>
              <a:tr h="304800">
                <a:tc>
                  <a:txBody>
                    <a:bodyPr/>
                    <a:lstStyle/>
                    <a:p>
                      <a:pPr algn="l" fontAlgn="b"/>
                      <a:endParaRPr lang="en-US" sz="1700" b="0" i="0" u="none" strike="noStrike">
                        <a:solidFill>
                          <a:srgbClr val="000000"/>
                        </a:solidFill>
                        <a:effectLst/>
                        <a:latin typeface="Calibri" panose="020F0502020204030204" pitchFamily="34" charset="0"/>
                      </a:endParaRPr>
                    </a:p>
                  </a:txBody>
                  <a:tcPr marL="7520" marR="7520" marT="7520" marB="0" anchor="b"/>
                </a:tc>
                <a:tc>
                  <a:txBody>
                    <a:bodyPr/>
                    <a:lstStyle/>
                    <a:p>
                      <a:pPr algn="r" fontAlgn="b"/>
                      <a:r>
                        <a:rPr lang="en-US" sz="1700" u="none" strike="noStrike">
                          <a:effectLst/>
                        </a:rPr>
                        <a:t>4027</a:t>
                      </a:r>
                      <a:endParaRPr lang="en-US" sz="1700" b="0" i="0" u="none" strike="noStrike">
                        <a:solidFill>
                          <a:srgbClr val="000000"/>
                        </a:solidFill>
                        <a:effectLst/>
                        <a:latin typeface="Calibri" panose="020F0502020204030204" pitchFamily="34" charset="0"/>
                      </a:endParaRPr>
                    </a:p>
                  </a:txBody>
                  <a:tcPr marL="7520" marR="7520" marT="7520" marB="0" anchor="b"/>
                </a:tc>
              </a:tr>
              <a:tr h="304800">
                <a:tc>
                  <a:txBody>
                    <a:bodyPr/>
                    <a:lstStyle/>
                    <a:p>
                      <a:pPr algn="l" fontAlgn="b"/>
                      <a:endParaRPr lang="en-US" sz="1700" b="0" i="0" u="none" strike="noStrike">
                        <a:solidFill>
                          <a:srgbClr val="000000"/>
                        </a:solidFill>
                        <a:effectLst/>
                        <a:latin typeface="Calibri" panose="020F0502020204030204" pitchFamily="34" charset="0"/>
                      </a:endParaRPr>
                    </a:p>
                  </a:txBody>
                  <a:tcPr marL="7520" marR="7520" marT="7520" marB="0" anchor="b"/>
                </a:tc>
                <a:tc>
                  <a:txBody>
                    <a:bodyPr/>
                    <a:lstStyle/>
                    <a:p>
                      <a:pPr algn="r" fontAlgn="b"/>
                      <a:r>
                        <a:rPr lang="en-US" sz="1700" u="none" strike="noStrike" dirty="0">
                          <a:effectLst/>
                        </a:rPr>
                        <a:t>4111</a:t>
                      </a:r>
                      <a:endParaRPr lang="en-US" sz="1700" b="0" i="0" u="none" strike="noStrike" dirty="0">
                        <a:solidFill>
                          <a:srgbClr val="000000"/>
                        </a:solidFill>
                        <a:effectLst/>
                        <a:latin typeface="Calibri" panose="020F0502020204030204" pitchFamily="34" charset="0"/>
                      </a:endParaRPr>
                    </a:p>
                  </a:txBody>
                  <a:tcPr marL="7520" marR="7520" marT="7520" marB="0" anchor="b"/>
                </a:tc>
              </a:tr>
            </a:tbl>
          </a:graphicData>
        </a:graphic>
      </p:graphicFrame>
      <p:sp>
        <p:nvSpPr>
          <p:cNvPr id="8" name="TextBox 7"/>
          <p:cNvSpPr txBox="1"/>
          <p:nvPr/>
        </p:nvSpPr>
        <p:spPr>
          <a:xfrm>
            <a:off x="1472355" y="3200400"/>
            <a:ext cx="1338828" cy="369332"/>
          </a:xfrm>
          <a:prstGeom prst="rect">
            <a:avLst/>
          </a:prstGeom>
          <a:solidFill>
            <a:srgbClr val="92D050"/>
          </a:solidFill>
        </p:spPr>
        <p:txBody>
          <a:bodyPr wrap="none" rtlCol="0">
            <a:spAutoFit/>
          </a:bodyPr>
          <a:lstStyle/>
          <a:p>
            <a:r>
              <a:rPr lang="en-US" dirty="0" smtClean="0"/>
              <a:t>Actual data</a:t>
            </a:r>
            <a:endParaRPr lang="en-US" dirty="0"/>
          </a:p>
        </p:txBody>
      </p:sp>
      <p:sp>
        <p:nvSpPr>
          <p:cNvPr id="11" name="TextBox 10"/>
          <p:cNvSpPr txBox="1"/>
          <p:nvPr/>
        </p:nvSpPr>
        <p:spPr>
          <a:xfrm>
            <a:off x="6400800" y="3200400"/>
            <a:ext cx="1492716" cy="369332"/>
          </a:xfrm>
          <a:prstGeom prst="rect">
            <a:avLst/>
          </a:prstGeom>
          <a:solidFill>
            <a:srgbClr val="FFC000"/>
          </a:solidFill>
        </p:spPr>
        <p:txBody>
          <a:bodyPr wrap="none" rtlCol="0">
            <a:spAutoFit/>
          </a:bodyPr>
          <a:lstStyle/>
          <a:p>
            <a:r>
              <a:rPr lang="en-US" dirty="0" smtClean="0"/>
              <a:t>Fitted values</a:t>
            </a:r>
            <a:endParaRPr lang="en-US" dirty="0"/>
          </a:p>
        </p:txBody>
      </p:sp>
      <p:sp>
        <p:nvSpPr>
          <p:cNvPr id="10" name="Right Bracket 9"/>
          <p:cNvSpPr/>
          <p:nvPr/>
        </p:nvSpPr>
        <p:spPr>
          <a:xfrm>
            <a:off x="5771866" y="2133600"/>
            <a:ext cx="533400" cy="2895600"/>
          </a:xfrm>
          <a:prstGeom prst="rightBracket">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6432645" y="5747266"/>
            <a:ext cx="1595309" cy="369332"/>
          </a:xfrm>
          <a:prstGeom prst="rect">
            <a:avLst/>
          </a:prstGeom>
          <a:solidFill>
            <a:srgbClr val="FF0000"/>
          </a:solidFill>
        </p:spPr>
        <p:txBody>
          <a:bodyPr wrap="none" rtlCol="0">
            <a:spAutoFit/>
          </a:bodyPr>
          <a:lstStyle/>
          <a:p>
            <a:r>
              <a:rPr lang="en-US" dirty="0" smtClean="0"/>
              <a:t>Forecast data</a:t>
            </a:r>
            <a:endParaRPr lang="en-US" dirty="0"/>
          </a:p>
        </p:txBody>
      </p:sp>
      <p:sp>
        <p:nvSpPr>
          <p:cNvPr id="14" name="Right Bracket 13"/>
          <p:cNvSpPr/>
          <p:nvPr/>
        </p:nvSpPr>
        <p:spPr>
          <a:xfrm>
            <a:off x="5771866" y="5290066"/>
            <a:ext cx="533400" cy="1283732"/>
          </a:xfrm>
          <a:prstGeom prst="rightBracket">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ket 14"/>
          <p:cNvSpPr/>
          <p:nvPr/>
        </p:nvSpPr>
        <p:spPr>
          <a:xfrm rot="10800000">
            <a:off x="2958362" y="2133600"/>
            <a:ext cx="533400" cy="2895600"/>
          </a:xfrm>
          <a:prstGeom prst="rightBracket">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686347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3600" dirty="0" smtClean="0">
                <a:solidFill>
                  <a:srgbClr val="464653"/>
                </a:solidFill>
                <a:latin typeface="Franklin Gothic Book"/>
                <a:ea typeface="+mj-ea"/>
                <a:cs typeface="+mj-cs"/>
              </a:rPr>
              <a:t>Now some time series terms</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
        <p:nvSpPr>
          <p:cNvPr id="8" name="TextBox 7"/>
          <p:cNvSpPr txBox="1"/>
          <p:nvPr/>
        </p:nvSpPr>
        <p:spPr>
          <a:xfrm>
            <a:off x="1683013" y="3200400"/>
            <a:ext cx="1338828" cy="369332"/>
          </a:xfrm>
          <a:prstGeom prst="rect">
            <a:avLst/>
          </a:prstGeom>
          <a:solidFill>
            <a:srgbClr val="92D050"/>
          </a:solidFill>
        </p:spPr>
        <p:txBody>
          <a:bodyPr wrap="none" rtlCol="0">
            <a:spAutoFit/>
          </a:bodyPr>
          <a:lstStyle/>
          <a:p>
            <a:r>
              <a:rPr lang="en-US" dirty="0" smtClean="0"/>
              <a:t>Actual data</a:t>
            </a:r>
            <a:endParaRPr lang="en-US" dirty="0"/>
          </a:p>
        </p:txBody>
      </p:sp>
      <p:sp>
        <p:nvSpPr>
          <p:cNvPr id="11" name="TextBox 10"/>
          <p:cNvSpPr txBox="1"/>
          <p:nvPr/>
        </p:nvSpPr>
        <p:spPr>
          <a:xfrm>
            <a:off x="6400800" y="3200400"/>
            <a:ext cx="1107996" cy="369332"/>
          </a:xfrm>
          <a:prstGeom prst="rect">
            <a:avLst/>
          </a:prstGeom>
          <a:solidFill>
            <a:srgbClr val="7030A0"/>
          </a:solidFill>
        </p:spPr>
        <p:txBody>
          <a:bodyPr wrap="none" rtlCol="0">
            <a:spAutoFit/>
          </a:bodyPr>
          <a:lstStyle/>
          <a:p>
            <a:r>
              <a:rPr lang="en-US" dirty="0" smtClean="0"/>
              <a:t>residuals</a:t>
            </a:r>
            <a:endParaRPr lang="en-US" dirty="0"/>
          </a:p>
        </p:txBody>
      </p:sp>
      <p:sp>
        <p:nvSpPr>
          <p:cNvPr id="10" name="Right Bracket 9"/>
          <p:cNvSpPr/>
          <p:nvPr/>
        </p:nvSpPr>
        <p:spPr>
          <a:xfrm>
            <a:off x="5771866" y="2133600"/>
            <a:ext cx="533400" cy="2895600"/>
          </a:xfrm>
          <a:prstGeom prst="rightBracket">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6634197" y="5730628"/>
            <a:ext cx="1749197" cy="369332"/>
          </a:xfrm>
          <a:prstGeom prst="rect">
            <a:avLst/>
          </a:prstGeom>
          <a:solidFill>
            <a:srgbClr val="FF0000"/>
          </a:solidFill>
        </p:spPr>
        <p:txBody>
          <a:bodyPr wrap="none" rtlCol="0">
            <a:spAutoFit/>
          </a:bodyPr>
          <a:lstStyle/>
          <a:p>
            <a:r>
              <a:rPr lang="en-US" dirty="0" smtClean="0"/>
              <a:t>Forecast errors</a:t>
            </a:r>
            <a:endParaRPr lang="en-US" dirty="0"/>
          </a:p>
        </p:txBody>
      </p:sp>
      <p:sp>
        <p:nvSpPr>
          <p:cNvPr id="14" name="Right Bracket 13"/>
          <p:cNvSpPr/>
          <p:nvPr/>
        </p:nvSpPr>
        <p:spPr>
          <a:xfrm rot="10800000">
            <a:off x="3021840" y="5275155"/>
            <a:ext cx="281543" cy="1283732"/>
          </a:xfrm>
          <a:prstGeom prst="rightBracket">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ket 14"/>
          <p:cNvSpPr/>
          <p:nvPr/>
        </p:nvSpPr>
        <p:spPr>
          <a:xfrm rot="10800000">
            <a:off x="3124200" y="2133600"/>
            <a:ext cx="367562" cy="2895600"/>
          </a:xfrm>
          <a:prstGeom prst="rightBracket">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645463964"/>
              </p:ext>
            </p:extLst>
          </p:nvPr>
        </p:nvGraphicFramePr>
        <p:xfrm>
          <a:off x="3352800" y="1676400"/>
          <a:ext cx="2825594" cy="5029200"/>
        </p:xfrm>
        <a:graphic>
          <a:graphicData uri="http://schemas.openxmlformats.org/drawingml/2006/table">
            <a:tbl>
              <a:tblPr>
                <a:tableStyleId>{5C22544A-7EE6-4342-B048-85BDC9FD1C3A}</a:tableStyleId>
              </a:tblPr>
              <a:tblGrid>
                <a:gridCol w="556754"/>
                <a:gridCol w="1421946"/>
                <a:gridCol w="846894"/>
              </a:tblGrid>
              <a:tr h="314325">
                <a:tc>
                  <a:txBody>
                    <a:bodyPr/>
                    <a:lstStyle/>
                    <a:p>
                      <a:pPr algn="l" fontAlgn="b"/>
                      <a:r>
                        <a:rPr lang="en-US" sz="1700" u="none" strike="noStrike" dirty="0">
                          <a:effectLst/>
                        </a:rPr>
                        <a:t>sales</a:t>
                      </a:r>
                      <a:endParaRPr lang="en-US" sz="1700" b="0" i="0" u="none" strike="noStrike" dirty="0">
                        <a:solidFill>
                          <a:srgbClr val="000000"/>
                        </a:solidFill>
                        <a:effectLst/>
                        <a:latin typeface="Calibri" panose="020F0502020204030204" pitchFamily="34" charset="0"/>
                      </a:endParaRPr>
                    </a:p>
                  </a:txBody>
                  <a:tcPr marL="7520" marR="7520" marT="7520" marB="0" anchor="b"/>
                </a:tc>
                <a:tc>
                  <a:txBody>
                    <a:bodyPr/>
                    <a:lstStyle/>
                    <a:p>
                      <a:pPr algn="l" fontAlgn="b"/>
                      <a:r>
                        <a:rPr lang="en-US" sz="1700" u="none" strike="noStrike">
                          <a:effectLst/>
                        </a:rPr>
                        <a:t>modeled sales</a:t>
                      </a:r>
                      <a:endParaRPr lang="en-US" sz="1700" b="0" i="0" u="none" strike="noStrike">
                        <a:solidFill>
                          <a:srgbClr val="000000"/>
                        </a:solidFill>
                        <a:effectLst/>
                        <a:latin typeface="Calibri" panose="020F0502020204030204" pitchFamily="34" charset="0"/>
                      </a:endParaRPr>
                    </a:p>
                  </a:txBody>
                  <a:tcPr marL="7520" marR="7520" marT="7520" marB="0" anchor="b"/>
                </a:tc>
                <a:tc>
                  <a:txBody>
                    <a:bodyPr/>
                    <a:lstStyle/>
                    <a:p>
                      <a:pPr algn="l" fontAlgn="b"/>
                      <a:r>
                        <a:rPr lang="en-US" sz="1700" u="none" strike="noStrike">
                          <a:effectLst/>
                        </a:rPr>
                        <a:t>error</a:t>
                      </a:r>
                      <a:endParaRPr lang="en-US" sz="1700" b="0" i="0" u="none" strike="noStrike">
                        <a:solidFill>
                          <a:srgbClr val="000000"/>
                        </a:solidFill>
                        <a:effectLst/>
                        <a:latin typeface="Calibri" panose="020F0502020204030204" pitchFamily="34" charset="0"/>
                      </a:endParaRPr>
                    </a:p>
                  </a:txBody>
                  <a:tcPr marL="7520" marR="7520" marT="7520" marB="0" anchor="b"/>
                </a:tc>
              </a:tr>
              <a:tr h="314325">
                <a:tc>
                  <a:txBody>
                    <a:bodyPr/>
                    <a:lstStyle/>
                    <a:p>
                      <a:pPr algn="r" fontAlgn="b"/>
                      <a:r>
                        <a:rPr lang="en-US" sz="1700" u="none" strike="noStrike">
                          <a:effectLst/>
                        </a:rPr>
                        <a:t>3083</a:t>
                      </a:r>
                      <a:endParaRPr lang="en-US" sz="1700" b="0" i="0" u="none" strike="noStrike">
                        <a:solidFill>
                          <a:srgbClr val="000000"/>
                        </a:solidFill>
                        <a:effectLst/>
                        <a:latin typeface="Calibri" panose="020F0502020204030204" pitchFamily="34" charset="0"/>
                      </a:endParaRPr>
                    </a:p>
                  </a:txBody>
                  <a:tcPr marL="7520" marR="7520" marT="7520" marB="0" anchor="b"/>
                </a:tc>
                <a:tc>
                  <a:txBody>
                    <a:bodyPr/>
                    <a:lstStyle/>
                    <a:p>
                      <a:pPr algn="r" fontAlgn="b"/>
                      <a:r>
                        <a:rPr lang="en-US" sz="1700" u="none" strike="noStrike">
                          <a:effectLst/>
                        </a:rPr>
                        <a:t>2910</a:t>
                      </a:r>
                      <a:endParaRPr lang="en-US" sz="1700" b="0" i="0" u="none" strike="noStrike">
                        <a:solidFill>
                          <a:srgbClr val="000000"/>
                        </a:solidFill>
                        <a:effectLst/>
                        <a:latin typeface="Calibri" panose="020F0502020204030204" pitchFamily="34" charset="0"/>
                      </a:endParaRPr>
                    </a:p>
                  </a:txBody>
                  <a:tcPr marL="7520" marR="7520" marT="7520" marB="0" anchor="b"/>
                </a:tc>
                <a:tc>
                  <a:txBody>
                    <a:bodyPr/>
                    <a:lstStyle/>
                    <a:p>
                      <a:pPr algn="r" fontAlgn="b"/>
                      <a:r>
                        <a:rPr lang="en-US" sz="1700" u="none" strike="noStrike">
                          <a:effectLst/>
                        </a:rPr>
                        <a:t>-173</a:t>
                      </a:r>
                      <a:endParaRPr lang="en-US" sz="1700" b="0" i="0" u="none" strike="noStrike">
                        <a:solidFill>
                          <a:srgbClr val="000000"/>
                        </a:solidFill>
                        <a:effectLst/>
                        <a:latin typeface="Calibri" panose="020F0502020204030204" pitchFamily="34" charset="0"/>
                      </a:endParaRPr>
                    </a:p>
                  </a:txBody>
                  <a:tcPr marL="7520" marR="7520" marT="7520" marB="0" anchor="b"/>
                </a:tc>
              </a:tr>
              <a:tr h="314325">
                <a:tc>
                  <a:txBody>
                    <a:bodyPr/>
                    <a:lstStyle/>
                    <a:p>
                      <a:pPr algn="r" fontAlgn="b"/>
                      <a:r>
                        <a:rPr lang="en-US" sz="1700" u="none" strike="noStrike">
                          <a:effectLst/>
                        </a:rPr>
                        <a:t>3149</a:t>
                      </a:r>
                      <a:endParaRPr lang="en-US" sz="1700" b="0" i="0" u="none" strike="noStrike">
                        <a:solidFill>
                          <a:srgbClr val="000000"/>
                        </a:solidFill>
                        <a:effectLst/>
                        <a:latin typeface="Calibri" panose="020F0502020204030204" pitchFamily="34" charset="0"/>
                      </a:endParaRPr>
                    </a:p>
                  </a:txBody>
                  <a:tcPr marL="7520" marR="7520" marT="7520" marB="0" anchor="b"/>
                </a:tc>
                <a:tc>
                  <a:txBody>
                    <a:bodyPr/>
                    <a:lstStyle/>
                    <a:p>
                      <a:pPr algn="r" fontAlgn="b"/>
                      <a:r>
                        <a:rPr lang="en-US" sz="1700" u="none" strike="noStrike">
                          <a:effectLst/>
                        </a:rPr>
                        <a:t>3230</a:t>
                      </a:r>
                      <a:endParaRPr lang="en-US" sz="1700" b="0" i="0" u="none" strike="noStrike">
                        <a:solidFill>
                          <a:srgbClr val="000000"/>
                        </a:solidFill>
                        <a:effectLst/>
                        <a:latin typeface="Calibri" panose="020F0502020204030204" pitchFamily="34" charset="0"/>
                      </a:endParaRPr>
                    </a:p>
                  </a:txBody>
                  <a:tcPr marL="7520" marR="7520" marT="7520" marB="0" anchor="b"/>
                </a:tc>
                <a:tc>
                  <a:txBody>
                    <a:bodyPr/>
                    <a:lstStyle/>
                    <a:p>
                      <a:pPr algn="r" fontAlgn="b"/>
                      <a:r>
                        <a:rPr lang="en-US" sz="1700" u="none" strike="noStrike">
                          <a:effectLst/>
                        </a:rPr>
                        <a:t>81</a:t>
                      </a:r>
                      <a:endParaRPr lang="en-US" sz="1700" b="0" i="0" u="none" strike="noStrike">
                        <a:solidFill>
                          <a:srgbClr val="000000"/>
                        </a:solidFill>
                        <a:effectLst/>
                        <a:latin typeface="Calibri" panose="020F0502020204030204" pitchFamily="34" charset="0"/>
                      </a:endParaRPr>
                    </a:p>
                  </a:txBody>
                  <a:tcPr marL="7520" marR="7520" marT="7520" marB="0" anchor="b"/>
                </a:tc>
              </a:tr>
              <a:tr h="314325">
                <a:tc>
                  <a:txBody>
                    <a:bodyPr/>
                    <a:lstStyle/>
                    <a:p>
                      <a:pPr algn="r" fontAlgn="b"/>
                      <a:r>
                        <a:rPr lang="en-US" sz="1700" u="none" strike="noStrike">
                          <a:effectLst/>
                        </a:rPr>
                        <a:t>3218</a:t>
                      </a:r>
                      <a:endParaRPr lang="en-US" sz="1700" b="0" i="0" u="none" strike="noStrike">
                        <a:solidFill>
                          <a:srgbClr val="000000"/>
                        </a:solidFill>
                        <a:effectLst/>
                        <a:latin typeface="Calibri" panose="020F0502020204030204" pitchFamily="34" charset="0"/>
                      </a:endParaRPr>
                    </a:p>
                  </a:txBody>
                  <a:tcPr marL="7520" marR="7520" marT="7520" marB="0" anchor="b"/>
                </a:tc>
                <a:tc>
                  <a:txBody>
                    <a:bodyPr/>
                    <a:lstStyle/>
                    <a:p>
                      <a:pPr algn="r" fontAlgn="b"/>
                      <a:r>
                        <a:rPr lang="en-US" sz="1700" u="none" strike="noStrike">
                          <a:effectLst/>
                        </a:rPr>
                        <a:t>3149</a:t>
                      </a:r>
                      <a:endParaRPr lang="en-US" sz="1700" b="0" i="0" u="none" strike="noStrike">
                        <a:solidFill>
                          <a:srgbClr val="000000"/>
                        </a:solidFill>
                        <a:effectLst/>
                        <a:latin typeface="Calibri" panose="020F0502020204030204" pitchFamily="34" charset="0"/>
                      </a:endParaRPr>
                    </a:p>
                  </a:txBody>
                  <a:tcPr marL="7520" marR="7520" marT="7520" marB="0" anchor="b"/>
                </a:tc>
                <a:tc>
                  <a:txBody>
                    <a:bodyPr/>
                    <a:lstStyle/>
                    <a:p>
                      <a:pPr algn="r" fontAlgn="b"/>
                      <a:r>
                        <a:rPr lang="en-US" sz="1700" u="none" strike="noStrike">
                          <a:effectLst/>
                        </a:rPr>
                        <a:t>-69</a:t>
                      </a:r>
                      <a:endParaRPr lang="en-US" sz="1700" b="0" i="0" u="none" strike="noStrike">
                        <a:solidFill>
                          <a:srgbClr val="000000"/>
                        </a:solidFill>
                        <a:effectLst/>
                        <a:latin typeface="Calibri" panose="020F0502020204030204" pitchFamily="34" charset="0"/>
                      </a:endParaRPr>
                    </a:p>
                  </a:txBody>
                  <a:tcPr marL="7520" marR="7520" marT="7520" marB="0" anchor="b"/>
                </a:tc>
              </a:tr>
              <a:tr h="314325">
                <a:tc>
                  <a:txBody>
                    <a:bodyPr/>
                    <a:lstStyle/>
                    <a:p>
                      <a:pPr algn="r" fontAlgn="b"/>
                      <a:r>
                        <a:rPr lang="en-US" sz="1700" u="none" strike="noStrike">
                          <a:effectLst/>
                        </a:rPr>
                        <a:t>3239</a:t>
                      </a:r>
                      <a:endParaRPr lang="en-US" sz="1700" b="0" i="0" u="none" strike="noStrike">
                        <a:solidFill>
                          <a:srgbClr val="000000"/>
                        </a:solidFill>
                        <a:effectLst/>
                        <a:latin typeface="Calibri" panose="020F0502020204030204" pitchFamily="34" charset="0"/>
                      </a:endParaRPr>
                    </a:p>
                  </a:txBody>
                  <a:tcPr marL="7520" marR="7520" marT="7520" marB="0" anchor="b"/>
                </a:tc>
                <a:tc>
                  <a:txBody>
                    <a:bodyPr/>
                    <a:lstStyle/>
                    <a:p>
                      <a:pPr algn="r" fontAlgn="b"/>
                      <a:r>
                        <a:rPr lang="en-US" sz="1700" u="none" strike="noStrike">
                          <a:effectLst/>
                        </a:rPr>
                        <a:t>3260</a:t>
                      </a:r>
                      <a:endParaRPr lang="en-US" sz="1700" b="0" i="0" u="none" strike="noStrike">
                        <a:solidFill>
                          <a:srgbClr val="000000"/>
                        </a:solidFill>
                        <a:effectLst/>
                        <a:latin typeface="Calibri" panose="020F0502020204030204" pitchFamily="34" charset="0"/>
                      </a:endParaRPr>
                    </a:p>
                  </a:txBody>
                  <a:tcPr marL="7520" marR="7520" marT="7520" marB="0" anchor="b"/>
                </a:tc>
                <a:tc>
                  <a:txBody>
                    <a:bodyPr/>
                    <a:lstStyle/>
                    <a:p>
                      <a:pPr algn="r" fontAlgn="b"/>
                      <a:r>
                        <a:rPr lang="en-US" sz="1700" u="none" strike="noStrike">
                          <a:effectLst/>
                        </a:rPr>
                        <a:t>21</a:t>
                      </a:r>
                      <a:endParaRPr lang="en-US" sz="1700" b="0" i="0" u="none" strike="noStrike">
                        <a:solidFill>
                          <a:srgbClr val="000000"/>
                        </a:solidFill>
                        <a:effectLst/>
                        <a:latin typeface="Calibri" panose="020F0502020204030204" pitchFamily="34" charset="0"/>
                      </a:endParaRPr>
                    </a:p>
                  </a:txBody>
                  <a:tcPr marL="7520" marR="7520" marT="7520" marB="0" anchor="b"/>
                </a:tc>
              </a:tr>
              <a:tr h="314325">
                <a:tc>
                  <a:txBody>
                    <a:bodyPr/>
                    <a:lstStyle/>
                    <a:p>
                      <a:pPr algn="r" fontAlgn="b"/>
                      <a:r>
                        <a:rPr lang="en-US" sz="1700" u="none" strike="noStrike">
                          <a:effectLst/>
                        </a:rPr>
                        <a:t>3295</a:t>
                      </a:r>
                      <a:endParaRPr lang="en-US" sz="1700" b="0" i="0" u="none" strike="noStrike">
                        <a:solidFill>
                          <a:srgbClr val="000000"/>
                        </a:solidFill>
                        <a:effectLst/>
                        <a:latin typeface="Calibri" panose="020F0502020204030204" pitchFamily="34" charset="0"/>
                      </a:endParaRPr>
                    </a:p>
                  </a:txBody>
                  <a:tcPr marL="7520" marR="7520" marT="7520" marB="0" anchor="b"/>
                </a:tc>
                <a:tc>
                  <a:txBody>
                    <a:bodyPr/>
                    <a:lstStyle/>
                    <a:p>
                      <a:pPr algn="r" fontAlgn="b"/>
                      <a:r>
                        <a:rPr lang="en-US" sz="1700" u="none" strike="noStrike">
                          <a:effectLst/>
                        </a:rPr>
                        <a:t>3321</a:t>
                      </a:r>
                      <a:endParaRPr lang="en-US" sz="1700" b="0" i="0" u="none" strike="noStrike">
                        <a:solidFill>
                          <a:srgbClr val="000000"/>
                        </a:solidFill>
                        <a:effectLst/>
                        <a:latin typeface="Calibri" panose="020F0502020204030204" pitchFamily="34" charset="0"/>
                      </a:endParaRPr>
                    </a:p>
                  </a:txBody>
                  <a:tcPr marL="7520" marR="7520" marT="7520" marB="0" anchor="b"/>
                </a:tc>
                <a:tc>
                  <a:txBody>
                    <a:bodyPr/>
                    <a:lstStyle/>
                    <a:p>
                      <a:pPr algn="r" fontAlgn="b"/>
                      <a:r>
                        <a:rPr lang="en-US" sz="1700" u="none" strike="noStrike">
                          <a:effectLst/>
                        </a:rPr>
                        <a:t>26</a:t>
                      </a:r>
                      <a:endParaRPr lang="en-US" sz="1700" b="0" i="0" u="none" strike="noStrike">
                        <a:solidFill>
                          <a:srgbClr val="000000"/>
                        </a:solidFill>
                        <a:effectLst/>
                        <a:latin typeface="Calibri" panose="020F0502020204030204" pitchFamily="34" charset="0"/>
                      </a:endParaRPr>
                    </a:p>
                  </a:txBody>
                  <a:tcPr marL="7520" marR="7520" marT="7520" marB="0" anchor="b"/>
                </a:tc>
              </a:tr>
              <a:tr h="314325">
                <a:tc>
                  <a:txBody>
                    <a:bodyPr/>
                    <a:lstStyle/>
                    <a:p>
                      <a:pPr algn="r" fontAlgn="b"/>
                      <a:r>
                        <a:rPr lang="en-US" sz="1700" u="none" strike="noStrike">
                          <a:effectLst/>
                        </a:rPr>
                        <a:t>3374</a:t>
                      </a:r>
                      <a:endParaRPr lang="en-US" sz="1700" b="0" i="0" u="none" strike="noStrike">
                        <a:solidFill>
                          <a:srgbClr val="000000"/>
                        </a:solidFill>
                        <a:effectLst/>
                        <a:latin typeface="Calibri" panose="020F0502020204030204" pitchFamily="34" charset="0"/>
                      </a:endParaRPr>
                    </a:p>
                  </a:txBody>
                  <a:tcPr marL="7520" marR="7520" marT="7520" marB="0" anchor="b"/>
                </a:tc>
                <a:tc>
                  <a:txBody>
                    <a:bodyPr/>
                    <a:lstStyle/>
                    <a:p>
                      <a:pPr algn="r" fontAlgn="b"/>
                      <a:r>
                        <a:rPr lang="en-US" sz="1700" u="none" strike="noStrike">
                          <a:effectLst/>
                        </a:rPr>
                        <a:t>3420</a:t>
                      </a:r>
                      <a:endParaRPr lang="en-US" sz="1700" b="0" i="0" u="none" strike="noStrike">
                        <a:solidFill>
                          <a:srgbClr val="000000"/>
                        </a:solidFill>
                        <a:effectLst/>
                        <a:latin typeface="Calibri" panose="020F0502020204030204" pitchFamily="34" charset="0"/>
                      </a:endParaRPr>
                    </a:p>
                  </a:txBody>
                  <a:tcPr marL="7520" marR="7520" marT="7520" marB="0" anchor="b"/>
                </a:tc>
                <a:tc>
                  <a:txBody>
                    <a:bodyPr/>
                    <a:lstStyle/>
                    <a:p>
                      <a:pPr algn="r" fontAlgn="b"/>
                      <a:r>
                        <a:rPr lang="en-US" sz="1700" u="none" strike="noStrike">
                          <a:effectLst/>
                        </a:rPr>
                        <a:t>46</a:t>
                      </a:r>
                      <a:endParaRPr lang="en-US" sz="1700" b="0" i="0" u="none" strike="noStrike">
                        <a:solidFill>
                          <a:srgbClr val="000000"/>
                        </a:solidFill>
                        <a:effectLst/>
                        <a:latin typeface="Calibri" panose="020F0502020204030204" pitchFamily="34" charset="0"/>
                      </a:endParaRPr>
                    </a:p>
                  </a:txBody>
                  <a:tcPr marL="7520" marR="7520" marT="7520" marB="0" anchor="b"/>
                </a:tc>
              </a:tr>
              <a:tr h="314325">
                <a:tc>
                  <a:txBody>
                    <a:bodyPr/>
                    <a:lstStyle/>
                    <a:p>
                      <a:pPr algn="r" fontAlgn="b"/>
                      <a:r>
                        <a:rPr lang="en-US" sz="1700" u="none" strike="noStrike">
                          <a:effectLst/>
                        </a:rPr>
                        <a:t>3475</a:t>
                      </a:r>
                      <a:endParaRPr lang="en-US" sz="1700" b="0" i="0" u="none" strike="noStrike">
                        <a:solidFill>
                          <a:srgbClr val="000000"/>
                        </a:solidFill>
                        <a:effectLst/>
                        <a:latin typeface="Calibri" panose="020F0502020204030204" pitchFamily="34" charset="0"/>
                      </a:endParaRPr>
                    </a:p>
                  </a:txBody>
                  <a:tcPr marL="7520" marR="7520" marT="7520" marB="0" anchor="b"/>
                </a:tc>
                <a:tc>
                  <a:txBody>
                    <a:bodyPr/>
                    <a:lstStyle/>
                    <a:p>
                      <a:pPr algn="r" fontAlgn="b"/>
                      <a:r>
                        <a:rPr lang="en-US" sz="1700" u="none" strike="noStrike">
                          <a:effectLst/>
                        </a:rPr>
                        <a:t>3390</a:t>
                      </a:r>
                      <a:endParaRPr lang="en-US" sz="1700" b="0" i="0" u="none" strike="noStrike">
                        <a:solidFill>
                          <a:srgbClr val="000000"/>
                        </a:solidFill>
                        <a:effectLst/>
                        <a:latin typeface="Calibri" panose="020F0502020204030204" pitchFamily="34" charset="0"/>
                      </a:endParaRPr>
                    </a:p>
                  </a:txBody>
                  <a:tcPr marL="7520" marR="7520" marT="7520" marB="0" anchor="b"/>
                </a:tc>
                <a:tc>
                  <a:txBody>
                    <a:bodyPr/>
                    <a:lstStyle/>
                    <a:p>
                      <a:pPr algn="r" fontAlgn="b"/>
                      <a:r>
                        <a:rPr lang="en-US" sz="1700" u="none" strike="noStrike">
                          <a:effectLst/>
                        </a:rPr>
                        <a:t>-85</a:t>
                      </a:r>
                      <a:endParaRPr lang="en-US" sz="1700" b="0" i="0" u="none" strike="noStrike">
                        <a:solidFill>
                          <a:srgbClr val="000000"/>
                        </a:solidFill>
                        <a:effectLst/>
                        <a:latin typeface="Calibri" panose="020F0502020204030204" pitchFamily="34" charset="0"/>
                      </a:endParaRPr>
                    </a:p>
                  </a:txBody>
                  <a:tcPr marL="7520" marR="7520" marT="7520" marB="0" anchor="b"/>
                </a:tc>
              </a:tr>
              <a:tr h="314325">
                <a:tc>
                  <a:txBody>
                    <a:bodyPr/>
                    <a:lstStyle/>
                    <a:p>
                      <a:pPr algn="r" fontAlgn="b"/>
                      <a:r>
                        <a:rPr lang="en-US" sz="1700" u="none" strike="noStrike">
                          <a:effectLst/>
                        </a:rPr>
                        <a:t>3569</a:t>
                      </a:r>
                      <a:endParaRPr lang="en-US" sz="1700" b="0" i="0" u="none" strike="noStrike">
                        <a:solidFill>
                          <a:srgbClr val="000000"/>
                        </a:solidFill>
                        <a:effectLst/>
                        <a:latin typeface="Calibri" panose="020F0502020204030204" pitchFamily="34" charset="0"/>
                      </a:endParaRPr>
                    </a:p>
                  </a:txBody>
                  <a:tcPr marL="7520" marR="7520" marT="7520" marB="0" anchor="b"/>
                </a:tc>
                <a:tc>
                  <a:txBody>
                    <a:bodyPr/>
                    <a:lstStyle/>
                    <a:p>
                      <a:pPr algn="r" fontAlgn="b"/>
                      <a:r>
                        <a:rPr lang="en-US" sz="1700" u="none" strike="noStrike">
                          <a:effectLst/>
                        </a:rPr>
                        <a:t>3578</a:t>
                      </a:r>
                      <a:endParaRPr lang="en-US" sz="1700" b="0" i="0" u="none" strike="noStrike">
                        <a:solidFill>
                          <a:srgbClr val="000000"/>
                        </a:solidFill>
                        <a:effectLst/>
                        <a:latin typeface="Calibri" panose="020F0502020204030204" pitchFamily="34" charset="0"/>
                      </a:endParaRPr>
                    </a:p>
                  </a:txBody>
                  <a:tcPr marL="7520" marR="7520" marT="7520" marB="0" anchor="b"/>
                </a:tc>
                <a:tc>
                  <a:txBody>
                    <a:bodyPr/>
                    <a:lstStyle/>
                    <a:p>
                      <a:pPr algn="r" fontAlgn="b"/>
                      <a:r>
                        <a:rPr lang="en-US" sz="1700" u="none" strike="noStrike">
                          <a:effectLst/>
                        </a:rPr>
                        <a:t>9</a:t>
                      </a:r>
                      <a:endParaRPr lang="en-US" sz="1700" b="0" i="0" u="none" strike="noStrike">
                        <a:solidFill>
                          <a:srgbClr val="000000"/>
                        </a:solidFill>
                        <a:effectLst/>
                        <a:latin typeface="Calibri" panose="020F0502020204030204" pitchFamily="34" charset="0"/>
                      </a:endParaRPr>
                    </a:p>
                  </a:txBody>
                  <a:tcPr marL="7520" marR="7520" marT="7520" marB="0" anchor="b"/>
                </a:tc>
              </a:tr>
              <a:tr h="314325">
                <a:tc>
                  <a:txBody>
                    <a:bodyPr/>
                    <a:lstStyle/>
                    <a:p>
                      <a:pPr algn="r" fontAlgn="b"/>
                      <a:r>
                        <a:rPr lang="en-US" sz="1700" u="none" strike="noStrike">
                          <a:effectLst/>
                        </a:rPr>
                        <a:t>3597</a:t>
                      </a:r>
                      <a:endParaRPr lang="en-US" sz="1700" b="0" i="0" u="none" strike="noStrike">
                        <a:solidFill>
                          <a:srgbClr val="000000"/>
                        </a:solidFill>
                        <a:effectLst/>
                        <a:latin typeface="Calibri" panose="020F0502020204030204" pitchFamily="34" charset="0"/>
                      </a:endParaRPr>
                    </a:p>
                  </a:txBody>
                  <a:tcPr marL="7520" marR="7520" marT="7520" marB="0" anchor="b"/>
                </a:tc>
                <a:tc>
                  <a:txBody>
                    <a:bodyPr/>
                    <a:lstStyle/>
                    <a:p>
                      <a:pPr algn="r" fontAlgn="b"/>
                      <a:r>
                        <a:rPr lang="en-US" sz="1700" u="none" strike="noStrike">
                          <a:effectLst/>
                        </a:rPr>
                        <a:t>3622</a:t>
                      </a:r>
                      <a:endParaRPr lang="en-US" sz="1700" b="0" i="0" u="none" strike="noStrike">
                        <a:solidFill>
                          <a:srgbClr val="000000"/>
                        </a:solidFill>
                        <a:effectLst/>
                        <a:latin typeface="Calibri" panose="020F0502020204030204" pitchFamily="34" charset="0"/>
                      </a:endParaRPr>
                    </a:p>
                  </a:txBody>
                  <a:tcPr marL="7520" marR="7520" marT="7520" marB="0" anchor="b"/>
                </a:tc>
                <a:tc>
                  <a:txBody>
                    <a:bodyPr/>
                    <a:lstStyle/>
                    <a:p>
                      <a:pPr algn="r" fontAlgn="b"/>
                      <a:r>
                        <a:rPr lang="en-US" sz="1700" u="none" strike="noStrike">
                          <a:effectLst/>
                        </a:rPr>
                        <a:t>25</a:t>
                      </a:r>
                      <a:endParaRPr lang="en-US" sz="1700" b="0" i="0" u="none" strike="noStrike">
                        <a:solidFill>
                          <a:srgbClr val="000000"/>
                        </a:solidFill>
                        <a:effectLst/>
                        <a:latin typeface="Calibri" panose="020F0502020204030204" pitchFamily="34" charset="0"/>
                      </a:endParaRPr>
                    </a:p>
                  </a:txBody>
                  <a:tcPr marL="7520" marR="7520" marT="7520" marB="0" anchor="b"/>
                </a:tc>
              </a:tr>
              <a:tr h="314325">
                <a:tc>
                  <a:txBody>
                    <a:bodyPr/>
                    <a:lstStyle/>
                    <a:p>
                      <a:pPr algn="r" fontAlgn="b"/>
                      <a:r>
                        <a:rPr lang="en-US" sz="1700" u="none" strike="noStrike">
                          <a:effectLst/>
                        </a:rPr>
                        <a:t>3725</a:t>
                      </a:r>
                      <a:endParaRPr lang="en-US" sz="1700" b="0" i="0" u="none" strike="noStrike">
                        <a:solidFill>
                          <a:srgbClr val="000000"/>
                        </a:solidFill>
                        <a:effectLst/>
                        <a:latin typeface="Calibri" panose="020F0502020204030204" pitchFamily="34" charset="0"/>
                      </a:endParaRPr>
                    </a:p>
                  </a:txBody>
                  <a:tcPr marL="7520" marR="7520" marT="7520" marB="0" anchor="b"/>
                </a:tc>
                <a:tc>
                  <a:txBody>
                    <a:bodyPr/>
                    <a:lstStyle/>
                    <a:p>
                      <a:pPr algn="r" fontAlgn="b"/>
                      <a:r>
                        <a:rPr lang="en-US" sz="1700" u="none" strike="noStrike">
                          <a:effectLst/>
                        </a:rPr>
                        <a:t>3705</a:t>
                      </a:r>
                      <a:endParaRPr lang="en-US" sz="1700" b="0" i="0" u="none" strike="noStrike">
                        <a:solidFill>
                          <a:srgbClr val="000000"/>
                        </a:solidFill>
                        <a:effectLst/>
                        <a:latin typeface="Calibri" panose="020F0502020204030204" pitchFamily="34" charset="0"/>
                      </a:endParaRPr>
                    </a:p>
                  </a:txBody>
                  <a:tcPr marL="7520" marR="7520" marT="7520" marB="0" anchor="b"/>
                </a:tc>
                <a:tc>
                  <a:txBody>
                    <a:bodyPr/>
                    <a:lstStyle/>
                    <a:p>
                      <a:pPr algn="r" fontAlgn="b"/>
                      <a:r>
                        <a:rPr lang="en-US" sz="1700" u="none" strike="noStrike">
                          <a:effectLst/>
                        </a:rPr>
                        <a:t>-20</a:t>
                      </a:r>
                      <a:endParaRPr lang="en-US" sz="1700" b="0" i="0" u="none" strike="noStrike">
                        <a:solidFill>
                          <a:srgbClr val="000000"/>
                        </a:solidFill>
                        <a:effectLst/>
                        <a:latin typeface="Calibri" panose="020F0502020204030204" pitchFamily="34" charset="0"/>
                      </a:endParaRPr>
                    </a:p>
                  </a:txBody>
                  <a:tcPr marL="7520" marR="7520" marT="7520" marB="0" anchor="b"/>
                </a:tc>
              </a:tr>
              <a:tr h="314325">
                <a:tc>
                  <a:txBody>
                    <a:bodyPr/>
                    <a:lstStyle/>
                    <a:p>
                      <a:pPr algn="r" fontAlgn="b"/>
                      <a:r>
                        <a:rPr lang="en-US" sz="1700" u="none" strike="noStrike">
                          <a:effectLst/>
                        </a:rPr>
                        <a:t>3744</a:t>
                      </a:r>
                      <a:endParaRPr lang="en-US" sz="1700" b="0" i="0" u="none" strike="noStrike">
                        <a:solidFill>
                          <a:srgbClr val="0070C0"/>
                        </a:solidFill>
                        <a:effectLst/>
                        <a:latin typeface="Calibri" panose="020F0502020204030204" pitchFamily="34" charset="0"/>
                      </a:endParaRPr>
                    </a:p>
                  </a:txBody>
                  <a:tcPr marL="7520" marR="7520" marT="7520" marB="0" anchor="b"/>
                </a:tc>
                <a:tc>
                  <a:txBody>
                    <a:bodyPr/>
                    <a:lstStyle/>
                    <a:p>
                      <a:pPr algn="r" fontAlgn="b"/>
                      <a:r>
                        <a:rPr lang="en-US" sz="1700" u="none" strike="noStrike">
                          <a:effectLst/>
                        </a:rPr>
                        <a:t>3777</a:t>
                      </a:r>
                      <a:endParaRPr lang="en-US" sz="1700" b="0" i="0" u="none" strike="noStrike">
                        <a:solidFill>
                          <a:srgbClr val="000000"/>
                        </a:solidFill>
                        <a:effectLst/>
                        <a:latin typeface="Calibri" panose="020F0502020204030204" pitchFamily="34" charset="0"/>
                      </a:endParaRPr>
                    </a:p>
                  </a:txBody>
                  <a:tcPr marL="7520" marR="7520" marT="7520" marB="0" anchor="b"/>
                </a:tc>
                <a:tc>
                  <a:txBody>
                    <a:bodyPr/>
                    <a:lstStyle/>
                    <a:p>
                      <a:pPr algn="r" fontAlgn="b"/>
                      <a:r>
                        <a:rPr lang="en-US" sz="1700" u="none" strike="noStrike">
                          <a:effectLst/>
                        </a:rPr>
                        <a:t>33</a:t>
                      </a:r>
                      <a:endParaRPr lang="en-US" sz="1700" b="0" i="0" u="none" strike="noStrike">
                        <a:solidFill>
                          <a:srgbClr val="000000"/>
                        </a:solidFill>
                        <a:effectLst/>
                        <a:latin typeface="Calibri" panose="020F0502020204030204" pitchFamily="34" charset="0"/>
                      </a:endParaRPr>
                    </a:p>
                  </a:txBody>
                  <a:tcPr marL="7520" marR="7520" marT="7520" marB="0" anchor="b"/>
                </a:tc>
              </a:tr>
              <a:tr h="314325">
                <a:tc>
                  <a:txBody>
                    <a:bodyPr/>
                    <a:lstStyle/>
                    <a:p>
                      <a:pPr algn="r" fontAlgn="b"/>
                      <a:r>
                        <a:rPr lang="en-US" sz="1700" u="none" strike="noStrike">
                          <a:effectLst/>
                        </a:rPr>
                        <a:t>3822</a:t>
                      </a:r>
                      <a:endParaRPr lang="en-US" sz="1700" b="0" i="0" u="none" strike="noStrike">
                        <a:solidFill>
                          <a:srgbClr val="0070C0"/>
                        </a:solidFill>
                        <a:effectLst/>
                        <a:latin typeface="Calibri" panose="020F0502020204030204" pitchFamily="34" charset="0"/>
                      </a:endParaRPr>
                    </a:p>
                  </a:txBody>
                  <a:tcPr marL="7520" marR="7520" marT="7520" marB="0" anchor="b"/>
                </a:tc>
                <a:tc>
                  <a:txBody>
                    <a:bodyPr/>
                    <a:lstStyle/>
                    <a:p>
                      <a:pPr algn="r" fontAlgn="b"/>
                      <a:r>
                        <a:rPr lang="en-US" sz="1700" u="none" strike="noStrike">
                          <a:effectLst/>
                        </a:rPr>
                        <a:t>3858</a:t>
                      </a:r>
                      <a:endParaRPr lang="en-US" sz="1700" b="0" i="0" u="none" strike="noStrike">
                        <a:solidFill>
                          <a:srgbClr val="000000"/>
                        </a:solidFill>
                        <a:effectLst/>
                        <a:latin typeface="Calibri" panose="020F0502020204030204" pitchFamily="34" charset="0"/>
                      </a:endParaRPr>
                    </a:p>
                  </a:txBody>
                  <a:tcPr marL="7520" marR="7520" marT="7520" marB="0" anchor="b"/>
                </a:tc>
                <a:tc>
                  <a:txBody>
                    <a:bodyPr/>
                    <a:lstStyle/>
                    <a:p>
                      <a:pPr algn="r" fontAlgn="b"/>
                      <a:r>
                        <a:rPr lang="en-US" sz="1700" u="none" strike="noStrike" dirty="0">
                          <a:effectLst/>
                        </a:rPr>
                        <a:t>36</a:t>
                      </a:r>
                      <a:endParaRPr lang="en-US" sz="1700" b="0" i="0" u="none" strike="noStrike" dirty="0">
                        <a:solidFill>
                          <a:srgbClr val="000000"/>
                        </a:solidFill>
                        <a:effectLst/>
                        <a:latin typeface="Calibri" panose="020F0502020204030204" pitchFamily="34" charset="0"/>
                      </a:endParaRPr>
                    </a:p>
                  </a:txBody>
                  <a:tcPr marL="7520" marR="7520" marT="7520" marB="0" anchor="b"/>
                </a:tc>
              </a:tr>
              <a:tr h="314325">
                <a:tc>
                  <a:txBody>
                    <a:bodyPr/>
                    <a:lstStyle/>
                    <a:p>
                      <a:pPr algn="r" fontAlgn="b"/>
                      <a:r>
                        <a:rPr lang="en-US" sz="1700" u="none" strike="noStrike">
                          <a:effectLst/>
                        </a:rPr>
                        <a:t>3888</a:t>
                      </a:r>
                      <a:endParaRPr lang="en-US" sz="1700" b="0" i="0" u="none" strike="noStrike">
                        <a:solidFill>
                          <a:srgbClr val="0070C0"/>
                        </a:solidFill>
                        <a:effectLst/>
                        <a:latin typeface="Calibri" panose="020F0502020204030204" pitchFamily="34" charset="0"/>
                      </a:endParaRPr>
                    </a:p>
                  </a:txBody>
                  <a:tcPr marL="7520" marR="7520" marT="7520" marB="0" anchor="b"/>
                </a:tc>
                <a:tc>
                  <a:txBody>
                    <a:bodyPr/>
                    <a:lstStyle/>
                    <a:p>
                      <a:pPr algn="r" fontAlgn="b"/>
                      <a:r>
                        <a:rPr lang="en-US" sz="1700" u="none" strike="noStrike">
                          <a:effectLst/>
                        </a:rPr>
                        <a:t>3913</a:t>
                      </a:r>
                      <a:endParaRPr lang="en-US" sz="1700" b="0" i="0" u="none" strike="noStrike">
                        <a:solidFill>
                          <a:srgbClr val="000000"/>
                        </a:solidFill>
                        <a:effectLst/>
                        <a:latin typeface="Calibri" panose="020F0502020204030204" pitchFamily="34" charset="0"/>
                      </a:endParaRPr>
                    </a:p>
                  </a:txBody>
                  <a:tcPr marL="7520" marR="7520" marT="7520" marB="0" anchor="b"/>
                </a:tc>
                <a:tc>
                  <a:txBody>
                    <a:bodyPr/>
                    <a:lstStyle/>
                    <a:p>
                      <a:pPr algn="r" fontAlgn="b"/>
                      <a:r>
                        <a:rPr lang="en-US" sz="1700" u="none" strike="noStrike">
                          <a:effectLst/>
                        </a:rPr>
                        <a:t>25</a:t>
                      </a:r>
                      <a:endParaRPr lang="en-US" sz="1700" b="0" i="0" u="none" strike="noStrike">
                        <a:solidFill>
                          <a:srgbClr val="000000"/>
                        </a:solidFill>
                        <a:effectLst/>
                        <a:latin typeface="Calibri" panose="020F0502020204030204" pitchFamily="34" charset="0"/>
                      </a:endParaRPr>
                    </a:p>
                  </a:txBody>
                  <a:tcPr marL="7520" marR="7520" marT="7520" marB="0" anchor="b"/>
                </a:tc>
              </a:tr>
              <a:tr h="314325">
                <a:tc>
                  <a:txBody>
                    <a:bodyPr/>
                    <a:lstStyle/>
                    <a:p>
                      <a:pPr algn="r" fontAlgn="b"/>
                      <a:r>
                        <a:rPr lang="en-US" sz="1700" u="none" strike="noStrike">
                          <a:effectLst/>
                        </a:rPr>
                        <a:t>4102</a:t>
                      </a:r>
                      <a:endParaRPr lang="en-US" sz="1700" b="0" i="0" u="none" strike="noStrike">
                        <a:solidFill>
                          <a:srgbClr val="0070C0"/>
                        </a:solidFill>
                        <a:effectLst/>
                        <a:latin typeface="Calibri" panose="020F0502020204030204" pitchFamily="34" charset="0"/>
                      </a:endParaRPr>
                    </a:p>
                  </a:txBody>
                  <a:tcPr marL="7520" marR="7520" marT="7520" marB="0" anchor="b"/>
                </a:tc>
                <a:tc>
                  <a:txBody>
                    <a:bodyPr/>
                    <a:lstStyle/>
                    <a:p>
                      <a:pPr algn="r" fontAlgn="b"/>
                      <a:r>
                        <a:rPr lang="en-US" sz="1700" u="none" strike="noStrike">
                          <a:effectLst/>
                        </a:rPr>
                        <a:t>4027</a:t>
                      </a:r>
                      <a:endParaRPr lang="en-US" sz="1700" b="0" i="0" u="none" strike="noStrike">
                        <a:solidFill>
                          <a:srgbClr val="000000"/>
                        </a:solidFill>
                        <a:effectLst/>
                        <a:latin typeface="Calibri" panose="020F0502020204030204" pitchFamily="34" charset="0"/>
                      </a:endParaRPr>
                    </a:p>
                  </a:txBody>
                  <a:tcPr marL="7520" marR="7520" marT="7520" marB="0" anchor="b"/>
                </a:tc>
                <a:tc>
                  <a:txBody>
                    <a:bodyPr/>
                    <a:lstStyle/>
                    <a:p>
                      <a:pPr algn="r" fontAlgn="b"/>
                      <a:r>
                        <a:rPr lang="en-US" sz="1700" u="none" strike="noStrike" dirty="0">
                          <a:effectLst/>
                        </a:rPr>
                        <a:t>-75</a:t>
                      </a:r>
                      <a:endParaRPr lang="en-US" sz="1700" b="0" i="0" u="none" strike="noStrike" dirty="0">
                        <a:solidFill>
                          <a:srgbClr val="000000"/>
                        </a:solidFill>
                        <a:effectLst/>
                        <a:latin typeface="Calibri" panose="020F0502020204030204" pitchFamily="34" charset="0"/>
                      </a:endParaRPr>
                    </a:p>
                  </a:txBody>
                  <a:tcPr marL="7520" marR="7520" marT="7520" marB="0" anchor="b"/>
                </a:tc>
              </a:tr>
              <a:tr h="314325">
                <a:tc>
                  <a:txBody>
                    <a:bodyPr/>
                    <a:lstStyle/>
                    <a:p>
                      <a:pPr algn="r" fontAlgn="b"/>
                      <a:r>
                        <a:rPr lang="en-US" sz="1700" u="none" strike="noStrike">
                          <a:effectLst/>
                        </a:rPr>
                        <a:t>4101</a:t>
                      </a:r>
                      <a:endParaRPr lang="en-US" sz="1700" b="0" i="0" u="none" strike="noStrike">
                        <a:solidFill>
                          <a:srgbClr val="0070C0"/>
                        </a:solidFill>
                        <a:effectLst/>
                        <a:latin typeface="Calibri" panose="020F0502020204030204" pitchFamily="34" charset="0"/>
                      </a:endParaRPr>
                    </a:p>
                  </a:txBody>
                  <a:tcPr marL="7520" marR="7520" marT="7520" marB="0" anchor="b"/>
                </a:tc>
                <a:tc>
                  <a:txBody>
                    <a:bodyPr/>
                    <a:lstStyle/>
                    <a:p>
                      <a:pPr algn="r" fontAlgn="b"/>
                      <a:r>
                        <a:rPr lang="en-US" sz="1700" u="none" strike="noStrike">
                          <a:effectLst/>
                        </a:rPr>
                        <a:t>4111</a:t>
                      </a:r>
                      <a:endParaRPr lang="en-US" sz="1700" b="0" i="0" u="none" strike="noStrike">
                        <a:solidFill>
                          <a:srgbClr val="000000"/>
                        </a:solidFill>
                        <a:effectLst/>
                        <a:latin typeface="Calibri" panose="020F0502020204030204" pitchFamily="34" charset="0"/>
                      </a:endParaRPr>
                    </a:p>
                  </a:txBody>
                  <a:tcPr marL="7520" marR="7520" marT="7520" marB="0" anchor="b"/>
                </a:tc>
                <a:tc>
                  <a:txBody>
                    <a:bodyPr/>
                    <a:lstStyle/>
                    <a:p>
                      <a:pPr algn="r" fontAlgn="b"/>
                      <a:r>
                        <a:rPr lang="en-US" sz="1700" u="none" strike="noStrike" dirty="0">
                          <a:effectLst/>
                        </a:rPr>
                        <a:t>10</a:t>
                      </a:r>
                      <a:endParaRPr lang="en-US" sz="1700" b="0" i="0" u="none" strike="noStrike" dirty="0">
                        <a:solidFill>
                          <a:srgbClr val="000000"/>
                        </a:solidFill>
                        <a:effectLst/>
                        <a:latin typeface="Calibri" panose="020F0502020204030204" pitchFamily="34" charset="0"/>
                      </a:endParaRPr>
                    </a:p>
                  </a:txBody>
                  <a:tcPr marL="7520" marR="7520" marT="7520" marB="0" anchor="b"/>
                </a:tc>
              </a:tr>
            </a:tbl>
          </a:graphicData>
        </a:graphic>
      </p:graphicFrame>
      <p:sp>
        <p:nvSpPr>
          <p:cNvPr id="16" name="TextBox 15"/>
          <p:cNvSpPr txBox="1"/>
          <p:nvPr/>
        </p:nvSpPr>
        <p:spPr>
          <a:xfrm>
            <a:off x="676449" y="5742844"/>
            <a:ext cx="2121093" cy="369332"/>
          </a:xfrm>
          <a:prstGeom prst="rect">
            <a:avLst/>
          </a:prstGeom>
          <a:solidFill>
            <a:schemeClr val="accent4">
              <a:lumMod val="75000"/>
            </a:schemeClr>
          </a:solidFill>
        </p:spPr>
        <p:txBody>
          <a:bodyPr wrap="none" rtlCol="0">
            <a:spAutoFit/>
          </a:bodyPr>
          <a:lstStyle/>
          <a:p>
            <a:r>
              <a:rPr lang="en-US" dirty="0" smtClean="0"/>
              <a:t>Future data arrives</a:t>
            </a:r>
            <a:endParaRPr lang="en-US" dirty="0"/>
          </a:p>
        </p:txBody>
      </p:sp>
      <p:sp>
        <p:nvSpPr>
          <p:cNvPr id="17" name="Right Bracket 16"/>
          <p:cNvSpPr/>
          <p:nvPr/>
        </p:nvSpPr>
        <p:spPr>
          <a:xfrm>
            <a:off x="6282161" y="5273428"/>
            <a:ext cx="118639" cy="1283732"/>
          </a:xfrm>
          <a:prstGeom prst="rightBracket">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5645678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600200"/>
            <a:ext cx="9144000" cy="1295400"/>
          </a:xfrm>
        </p:spPr>
        <p:txBody>
          <a:bodyPr>
            <a:normAutofit/>
          </a:bodyPr>
          <a:lstStyle/>
          <a:p>
            <a:pPr eaLnBrk="1" hangingPunct="1"/>
            <a:r>
              <a:rPr lang="en-US" sz="4800" dirty="0" smtClean="0"/>
              <a:t> Moving Averages</a:t>
            </a:r>
            <a:br>
              <a:rPr lang="en-US" sz="4800" dirty="0" smtClean="0"/>
            </a:br>
            <a:endParaRPr lang="en-US" sz="2700" dirty="0" smtClean="0"/>
          </a:p>
        </p:txBody>
      </p:sp>
      <p:sp>
        <p:nvSpPr>
          <p:cNvPr id="5" name="Subtitle 4"/>
          <p:cNvSpPr>
            <a:spLocks noGrp="1"/>
          </p:cNvSpPr>
          <p:nvPr>
            <p:ph type="subTitle" idx="1"/>
          </p:nvPr>
        </p:nvSpPr>
        <p:spPr>
          <a:xfrm>
            <a:off x="1295400" y="3581400"/>
            <a:ext cx="6400800" cy="1600200"/>
          </a:xfrm>
        </p:spPr>
        <p:txBody>
          <a:bodyPr>
            <a:normAutofit/>
          </a:bodyPr>
          <a:lstStyle/>
          <a:p>
            <a:r>
              <a:rPr lang="en-US" sz="4000" dirty="0" smtClean="0"/>
              <a:t>Theoretical Stuff</a:t>
            </a:r>
            <a:endParaRPr lang="en-US" sz="4000" dirty="0"/>
          </a:p>
        </p:txBody>
      </p:sp>
    </p:spTree>
    <p:extLst>
      <p:ext uri="{BB962C8B-B14F-4D97-AF65-F5344CB8AC3E}">
        <p14:creationId xmlns:p14="http://schemas.microsoft.com/office/powerpoint/2010/main" val="23797296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3:  Analysis</a:t>
            </a:r>
            <a:r>
              <a:rPr kumimoji="0" lang="en-US" sz="3200" b="0" i="0" u="none" strike="noStrike" kern="1200" cap="none" spc="0" normalizeH="0" noProof="0" dirty="0" smtClean="0">
                <a:ln>
                  <a:noFill/>
                </a:ln>
                <a:solidFill>
                  <a:schemeClr val="tx2"/>
                </a:solidFill>
                <a:effectLst/>
                <a:uLnTx/>
                <a:uFillTx/>
                <a:latin typeface="+mj-lt"/>
                <a:ea typeface="+mj-ea"/>
                <a:cs typeface="+mj-cs"/>
              </a:rPr>
              <a:t> Run</a:t>
            </a:r>
          </a:p>
          <a:p>
            <a:pPr algn="ctr" fontAlgn="auto">
              <a:spcAft>
                <a:spcPts val="0"/>
              </a:spcAft>
              <a:defRPr/>
            </a:pPr>
            <a:r>
              <a:rPr lang="en-US" sz="2800" dirty="0" smtClean="0">
                <a:solidFill>
                  <a:srgbClr val="464653"/>
                </a:solidFill>
                <a:latin typeface="Franklin Gothic Book"/>
              </a:rPr>
              <a:t>Theoretical Perspective on Moving </a:t>
            </a:r>
            <a:r>
              <a:rPr lang="en-US" sz="2800" dirty="0">
                <a:solidFill>
                  <a:srgbClr val="464653"/>
                </a:solidFill>
                <a:latin typeface="Franklin Gothic Book"/>
              </a:rPr>
              <a:t>Averages</a:t>
            </a:r>
            <a:endParaRPr lang="en-US" sz="2800" dirty="0">
              <a:solidFill>
                <a:schemeClr val="tx2">
                  <a:lumMod val="75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8686800" cy="4191000"/>
          </a:xfrm>
        </p:spPr>
        <p:txBody>
          <a:bodyPr>
            <a:noAutofit/>
          </a:bodyPr>
          <a:lstStyle/>
          <a:p>
            <a:pPr marL="514350" indent="-514350">
              <a:spcBef>
                <a:spcPts val="0"/>
              </a:spcBef>
              <a:buAutoNum type="arabicPeriod"/>
            </a:pPr>
            <a:r>
              <a:rPr lang="en-US" dirty="0" smtClean="0"/>
              <a:t>Let’s look first at the theoretical idea of a moving average</a:t>
            </a:r>
          </a:p>
          <a:p>
            <a:pPr marL="514350" indent="-514350">
              <a:spcBef>
                <a:spcPts val="0"/>
              </a:spcBef>
              <a:buAutoNum type="arabicPeriod"/>
            </a:pPr>
            <a:endParaRPr lang="en-US" dirty="0"/>
          </a:p>
          <a:p>
            <a:pPr marL="514350" indent="-514350">
              <a:spcBef>
                <a:spcPts val="0"/>
              </a:spcBef>
              <a:buAutoNum type="arabicPeriod"/>
            </a:pPr>
            <a:r>
              <a:rPr lang="en-US" dirty="0" smtClean="0"/>
              <a:t>Let’s imagine that we are looking at the change in oil prices over time, we will call that change X</a:t>
            </a:r>
            <a:r>
              <a:rPr lang="en-US" baseline="-25000" dirty="0" smtClean="0"/>
              <a:t>t</a:t>
            </a:r>
            <a:r>
              <a:rPr lang="en-US" dirty="0" smtClean="0"/>
              <a:t> that might come from a specific type of shock or event</a:t>
            </a:r>
            <a:r>
              <a:rPr lang="en-US" baseline="-25000" dirty="0" smtClean="0"/>
              <a:t> </a:t>
            </a:r>
          </a:p>
          <a:p>
            <a:pPr marL="514350" indent="-514350">
              <a:spcBef>
                <a:spcPts val="0"/>
              </a:spcBef>
              <a:buAutoNum type="arabicPeriod"/>
            </a:pPr>
            <a:endParaRPr lang="en-US" dirty="0" smtClean="0"/>
          </a:p>
          <a:p>
            <a:pPr marL="514350" indent="-514350">
              <a:spcBef>
                <a:spcPts val="0"/>
              </a:spcBef>
              <a:buAutoNum type="arabicPeriod"/>
            </a:pPr>
            <a:r>
              <a:rPr lang="en-US" dirty="0" smtClean="0"/>
              <a:t>So let’s imagine that our moving average change in oil price X</a:t>
            </a:r>
            <a:r>
              <a:rPr lang="en-US" baseline="-25000" dirty="0" smtClean="0"/>
              <a:t>t </a:t>
            </a:r>
            <a:r>
              <a:rPr lang="en-US" dirty="0" smtClean="0"/>
              <a:t> can be described by the equation </a:t>
            </a:r>
            <a:endParaRPr lang="en-US" dirty="0"/>
          </a:p>
          <a:p>
            <a:pPr marL="514350" indent="-514350">
              <a:spcBef>
                <a:spcPts val="0"/>
              </a:spcBef>
              <a:buAutoNum type="arabicPeriod"/>
            </a:pPr>
            <a:endParaRPr lang="en-US" dirty="0" smtClean="0"/>
          </a:p>
          <a:p>
            <a:pPr marL="0" indent="0">
              <a:spcBef>
                <a:spcPts val="0"/>
              </a:spcBef>
              <a:buNone/>
            </a:pPr>
            <a:r>
              <a:rPr lang="en-US" dirty="0"/>
              <a:t> </a:t>
            </a:r>
            <a:r>
              <a:rPr lang="en-US" dirty="0" smtClean="0"/>
              <a:t>                            </a:t>
            </a:r>
            <a:r>
              <a:rPr lang="en-US" sz="3800" dirty="0" smtClean="0"/>
              <a:t>X</a:t>
            </a:r>
            <a:r>
              <a:rPr lang="en-US" sz="3800" baseline="-25000" dirty="0" smtClean="0"/>
              <a:t>t   </a:t>
            </a:r>
            <a:r>
              <a:rPr lang="en-US" sz="3800" dirty="0" smtClean="0"/>
              <a:t>=    E</a:t>
            </a:r>
            <a:r>
              <a:rPr lang="en-US" sz="3800" baseline="-25000" dirty="0" smtClean="0"/>
              <a:t>t</a:t>
            </a:r>
            <a:r>
              <a:rPr lang="en-US" sz="3800" dirty="0" smtClean="0"/>
              <a:t>     +    </a:t>
            </a:r>
            <a:r>
              <a:rPr lang="en-US" sz="3800" dirty="0" smtClean="0">
                <a:latin typeface="Times New Roman" panose="02020603050405020304" pitchFamily="18" charset="0"/>
                <a:cs typeface="Times New Roman" panose="02020603050405020304" pitchFamily="18" charset="0"/>
              </a:rPr>
              <a:t>Θ</a:t>
            </a:r>
            <a:r>
              <a:rPr lang="en-US" sz="3800" dirty="0"/>
              <a:t> </a:t>
            </a:r>
            <a:r>
              <a:rPr lang="en-US" sz="3800" dirty="0" smtClean="0"/>
              <a:t>E</a:t>
            </a:r>
            <a:r>
              <a:rPr lang="en-US" sz="3800" baseline="-25000" dirty="0" smtClean="0"/>
              <a:t>t-1</a:t>
            </a:r>
            <a:endParaRPr lang="en-US" sz="3800" dirty="0"/>
          </a:p>
          <a:p>
            <a:pPr marL="514350" indent="-514350">
              <a:spcBef>
                <a:spcPts val="0"/>
              </a:spcBef>
              <a:buAutoNum type="arabicPeriod"/>
            </a:pPr>
            <a:endParaRPr lang="en-US" dirty="0"/>
          </a:p>
          <a:p>
            <a:pPr marL="514350" indent="-514350">
              <a:spcBef>
                <a:spcPts val="0"/>
              </a:spcBef>
              <a:buAutoNum type="arabicPeriod"/>
            </a:pPr>
            <a:endParaRPr lang="en-US" dirty="0" smtClean="0"/>
          </a:p>
          <a:p>
            <a:pPr marL="514350" indent="-514350">
              <a:spcBef>
                <a:spcPts val="0"/>
              </a:spcBef>
              <a:buAutoNum type="arabicPeriod"/>
            </a:pPr>
            <a:endParaRPr lang="en-US" dirty="0"/>
          </a:p>
          <a:p>
            <a:pPr marL="514350" indent="-514350">
              <a:spcBef>
                <a:spcPts val="0"/>
              </a:spcBef>
              <a:buAutoNum type="arabicPeriod"/>
            </a:pPr>
            <a:endParaRPr lang="en-US" dirty="0" smtClean="0"/>
          </a:p>
          <a:p>
            <a:pPr marL="514350" indent="-514350">
              <a:spcBef>
                <a:spcPts val="0"/>
              </a:spcBef>
              <a:buAutoNum type="arabicPeriod"/>
            </a:pPr>
            <a:endParaRPr lang="en-US" dirty="0" smtClean="0"/>
          </a:p>
          <a:p>
            <a:pPr marL="514350" indent="-514350">
              <a:spcBef>
                <a:spcPts val="0"/>
              </a:spcBef>
              <a:buAutoNum type="arabicPeriod"/>
            </a:pPr>
            <a:endParaRPr lang="en-US" dirty="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Tree>
    <p:extLst>
      <p:ext uri="{BB962C8B-B14F-4D97-AF65-F5344CB8AC3E}">
        <p14:creationId xmlns:p14="http://schemas.microsoft.com/office/powerpoint/2010/main" val="7959224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3:  Analysis</a:t>
            </a:r>
            <a:r>
              <a:rPr kumimoji="0" lang="en-US" sz="3200" b="0" i="0" u="none" strike="noStrike" kern="1200" cap="none" spc="0" normalizeH="0" noProof="0" dirty="0" smtClean="0">
                <a:ln>
                  <a:noFill/>
                </a:ln>
                <a:solidFill>
                  <a:schemeClr val="tx2"/>
                </a:solidFill>
                <a:effectLst/>
                <a:uLnTx/>
                <a:uFillTx/>
                <a:latin typeface="+mj-lt"/>
                <a:ea typeface="+mj-ea"/>
                <a:cs typeface="+mj-cs"/>
              </a:rPr>
              <a:t> Run</a:t>
            </a:r>
          </a:p>
          <a:p>
            <a:pPr algn="ctr" fontAlgn="auto">
              <a:spcAft>
                <a:spcPts val="0"/>
              </a:spcAft>
              <a:defRPr/>
            </a:pPr>
            <a:r>
              <a:rPr lang="en-US" sz="2800" dirty="0" smtClean="0">
                <a:solidFill>
                  <a:srgbClr val="464653"/>
                </a:solidFill>
                <a:latin typeface="Franklin Gothic Book"/>
              </a:rPr>
              <a:t>Theoretical Perspective on Moving </a:t>
            </a:r>
            <a:r>
              <a:rPr lang="en-US" sz="2800" dirty="0">
                <a:solidFill>
                  <a:srgbClr val="464653"/>
                </a:solidFill>
                <a:latin typeface="Franklin Gothic Book"/>
              </a:rPr>
              <a:t>Averages</a:t>
            </a:r>
            <a:endParaRPr lang="en-US" sz="2800" dirty="0">
              <a:solidFill>
                <a:schemeClr val="tx2">
                  <a:lumMod val="75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8686800" cy="4191000"/>
          </a:xfrm>
        </p:spPr>
        <p:txBody>
          <a:bodyPr>
            <a:noAutofit/>
          </a:bodyPr>
          <a:lstStyle/>
          <a:p>
            <a:pPr marL="514350" indent="-514350">
              <a:spcBef>
                <a:spcPts val="0"/>
              </a:spcBef>
              <a:buAutoNum type="arabicPeriod"/>
            </a:pPr>
            <a:endParaRPr lang="en-US" dirty="0" smtClean="0"/>
          </a:p>
          <a:p>
            <a:pPr marL="0" indent="0">
              <a:spcBef>
                <a:spcPts val="0"/>
              </a:spcBef>
              <a:buNone/>
            </a:pPr>
            <a:r>
              <a:rPr lang="en-US" dirty="0"/>
              <a:t> </a:t>
            </a:r>
            <a:r>
              <a:rPr lang="en-US" dirty="0" smtClean="0"/>
              <a:t>                            </a:t>
            </a:r>
            <a:r>
              <a:rPr lang="en-US" sz="3800" dirty="0" smtClean="0"/>
              <a:t>X</a:t>
            </a:r>
            <a:r>
              <a:rPr lang="en-US" sz="3800" baseline="-25000" dirty="0" smtClean="0"/>
              <a:t>t   </a:t>
            </a:r>
            <a:r>
              <a:rPr lang="en-US" sz="3800" dirty="0" smtClean="0"/>
              <a:t>=    E</a:t>
            </a:r>
            <a:r>
              <a:rPr lang="en-US" sz="3800" baseline="-25000" dirty="0" smtClean="0"/>
              <a:t>t</a:t>
            </a:r>
            <a:r>
              <a:rPr lang="en-US" sz="3800" dirty="0" smtClean="0"/>
              <a:t>     +    </a:t>
            </a:r>
            <a:r>
              <a:rPr lang="en-US" sz="3800" dirty="0" smtClean="0">
                <a:latin typeface="Times New Roman" panose="02020603050405020304" pitchFamily="18" charset="0"/>
                <a:cs typeface="Times New Roman" panose="02020603050405020304" pitchFamily="18" charset="0"/>
              </a:rPr>
              <a:t>Θ</a:t>
            </a:r>
            <a:r>
              <a:rPr lang="en-US" sz="3800" dirty="0"/>
              <a:t> </a:t>
            </a:r>
            <a:r>
              <a:rPr lang="en-US" sz="3800" dirty="0" smtClean="0"/>
              <a:t>E</a:t>
            </a:r>
            <a:r>
              <a:rPr lang="en-US" sz="3800" baseline="-25000" dirty="0" smtClean="0"/>
              <a:t>t-1</a:t>
            </a:r>
            <a:endParaRPr lang="en-US" sz="3800" dirty="0"/>
          </a:p>
          <a:p>
            <a:pPr marL="514350" indent="-514350">
              <a:spcBef>
                <a:spcPts val="0"/>
              </a:spcBef>
              <a:buAutoNum type="arabicPeriod"/>
            </a:pPr>
            <a:endParaRPr lang="en-US" dirty="0"/>
          </a:p>
          <a:p>
            <a:pPr marL="514350" indent="-514350">
              <a:spcBef>
                <a:spcPts val="0"/>
              </a:spcBef>
              <a:buAutoNum type="arabicPeriod"/>
            </a:pPr>
            <a:endParaRPr lang="en-US" dirty="0" smtClean="0"/>
          </a:p>
          <a:p>
            <a:pPr marL="514350" indent="-514350">
              <a:spcBef>
                <a:spcPts val="0"/>
              </a:spcBef>
              <a:buAutoNum type="arabicPeriod"/>
            </a:pPr>
            <a:endParaRPr lang="en-US" dirty="0"/>
          </a:p>
          <a:p>
            <a:pPr marL="514350" indent="-514350">
              <a:spcBef>
                <a:spcPts val="0"/>
              </a:spcBef>
              <a:buAutoNum type="arabicPeriod"/>
            </a:pPr>
            <a:endParaRPr lang="en-US" dirty="0" smtClean="0"/>
          </a:p>
          <a:p>
            <a:pPr marL="514350" indent="-514350">
              <a:spcBef>
                <a:spcPts val="0"/>
              </a:spcBef>
              <a:buAutoNum type="arabicPeriod"/>
            </a:pPr>
            <a:endParaRPr lang="en-US" dirty="0" smtClean="0"/>
          </a:p>
          <a:p>
            <a:pPr marL="514350" indent="-514350">
              <a:spcBef>
                <a:spcPts val="0"/>
              </a:spcBef>
              <a:buAutoNum type="arabicPeriod"/>
            </a:pPr>
            <a:endParaRPr lang="en-US" dirty="0"/>
          </a:p>
        </p:txBody>
      </p:sp>
      <p:sp>
        <p:nvSpPr>
          <p:cNvPr id="7" name="Content Placeholder 8"/>
          <p:cNvSpPr txBox="1">
            <a:spLocks/>
          </p:cNvSpPr>
          <p:nvPr/>
        </p:nvSpPr>
        <p:spPr>
          <a:xfrm>
            <a:off x="228600" y="5743433"/>
            <a:ext cx="8686800" cy="762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dirty="0" smtClean="0"/>
              <a:t>This is a first order moving average process – it depends upon the value of the previous term</a:t>
            </a:r>
          </a:p>
        </p:txBody>
      </p:sp>
      <p:sp>
        <p:nvSpPr>
          <p:cNvPr id="8" name="Cloud Callout 7"/>
          <p:cNvSpPr/>
          <p:nvPr/>
        </p:nvSpPr>
        <p:spPr>
          <a:xfrm>
            <a:off x="228600" y="2971800"/>
            <a:ext cx="2286000" cy="1504667"/>
          </a:xfrm>
          <a:prstGeom prst="cloudCallout">
            <a:avLst>
              <a:gd name="adj1" fmla="val 54092"/>
              <a:gd name="adj2" fmla="val -84123"/>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Change in oil price </a:t>
            </a:r>
            <a:endParaRPr lang="en-US" dirty="0"/>
          </a:p>
        </p:txBody>
      </p:sp>
      <p:sp>
        <p:nvSpPr>
          <p:cNvPr id="10" name="Cloud Callout 9"/>
          <p:cNvSpPr/>
          <p:nvPr/>
        </p:nvSpPr>
        <p:spPr>
          <a:xfrm>
            <a:off x="2895600" y="3552966"/>
            <a:ext cx="2286000" cy="1504667"/>
          </a:xfrm>
          <a:prstGeom prst="cloudCallout">
            <a:avLst>
              <a:gd name="adj1" fmla="val -833"/>
              <a:gd name="adj2" fmla="val -120404"/>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Some error (shock) or disturbance  term</a:t>
            </a:r>
            <a:endParaRPr lang="en-US" dirty="0"/>
          </a:p>
        </p:txBody>
      </p:sp>
      <p:sp>
        <p:nvSpPr>
          <p:cNvPr id="11" name="Cloud Callout 10"/>
          <p:cNvSpPr/>
          <p:nvPr/>
        </p:nvSpPr>
        <p:spPr>
          <a:xfrm>
            <a:off x="5905500" y="3962400"/>
            <a:ext cx="2286000" cy="1504667"/>
          </a:xfrm>
          <a:prstGeom prst="cloudCallout">
            <a:avLst>
              <a:gd name="adj1" fmla="val -49191"/>
              <a:gd name="adj2" fmla="val -143080"/>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Some constant theta times the error term from time t-1</a:t>
            </a:r>
            <a:endParaRPr lang="en-US" dirty="0"/>
          </a:p>
        </p:txBody>
      </p:sp>
    </p:spTree>
    <p:extLst>
      <p:ext uri="{BB962C8B-B14F-4D97-AF65-F5344CB8AC3E}">
        <p14:creationId xmlns:p14="http://schemas.microsoft.com/office/powerpoint/2010/main" val="47769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3:  Analysis</a:t>
            </a:r>
            <a:r>
              <a:rPr kumimoji="0" lang="en-US" sz="3200" b="0" i="0" u="none" strike="noStrike" kern="1200" cap="none" spc="0" normalizeH="0" noProof="0" dirty="0" smtClean="0">
                <a:ln>
                  <a:noFill/>
                </a:ln>
                <a:solidFill>
                  <a:schemeClr val="tx2"/>
                </a:solidFill>
                <a:effectLst/>
                <a:uLnTx/>
                <a:uFillTx/>
                <a:latin typeface="+mj-lt"/>
                <a:ea typeface="+mj-ea"/>
                <a:cs typeface="+mj-cs"/>
              </a:rPr>
              <a:t> Run</a:t>
            </a:r>
          </a:p>
          <a:p>
            <a:pPr algn="ctr" fontAlgn="auto">
              <a:spcAft>
                <a:spcPts val="0"/>
              </a:spcAft>
              <a:defRPr/>
            </a:pPr>
            <a:r>
              <a:rPr lang="en-US" sz="2800" dirty="0" smtClean="0">
                <a:solidFill>
                  <a:srgbClr val="464653"/>
                </a:solidFill>
                <a:latin typeface="Franklin Gothic Book"/>
              </a:rPr>
              <a:t>Theoretical Perspective on Moving </a:t>
            </a:r>
            <a:r>
              <a:rPr lang="en-US" sz="2800" dirty="0">
                <a:solidFill>
                  <a:srgbClr val="464653"/>
                </a:solidFill>
                <a:latin typeface="Franklin Gothic Book"/>
              </a:rPr>
              <a:t>Averages</a:t>
            </a:r>
            <a:endParaRPr lang="en-US" sz="2800" dirty="0">
              <a:solidFill>
                <a:schemeClr val="tx2">
                  <a:lumMod val="75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8686800" cy="4191000"/>
          </a:xfrm>
        </p:spPr>
        <p:txBody>
          <a:bodyPr>
            <a:noAutofit/>
          </a:bodyPr>
          <a:lstStyle/>
          <a:p>
            <a:pPr marL="514350" indent="-514350">
              <a:spcBef>
                <a:spcPts val="0"/>
              </a:spcBef>
              <a:buAutoNum type="arabicPeriod"/>
            </a:pPr>
            <a:endParaRPr lang="en-US" dirty="0" smtClean="0"/>
          </a:p>
          <a:p>
            <a:pPr marL="0" indent="0">
              <a:spcBef>
                <a:spcPts val="0"/>
              </a:spcBef>
              <a:buNone/>
            </a:pPr>
            <a:r>
              <a:rPr lang="en-US" dirty="0"/>
              <a:t> </a:t>
            </a:r>
            <a:r>
              <a:rPr lang="en-US" dirty="0" smtClean="0"/>
              <a:t>                            </a:t>
            </a:r>
            <a:r>
              <a:rPr lang="en-US" sz="3800" dirty="0" smtClean="0"/>
              <a:t>X</a:t>
            </a:r>
            <a:r>
              <a:rPr lang="en-US" sz="3800" baseline="-25000" dirty="0" smtClean="0"/>
              <a:t>t   </a:t>
            </a:r>
            <a:r>
              <a:rPr lang="en-US" sz="3800" dirty="0" smtClean="0"/>
              <a:t>=    E</a:t>
            </a:r>
            <a:r>
              <a:rPr lang="en-US" sz="3800" baseline="-25000" dirty="0" smtClean="0"/>
              <a:t>t</a:t>
            </a:r>
            <a:r>
              <a:rPr lang="en-US" sz="3800" dirty="0" smtClean="0"/>
              <a:t>     +    </a:t>
            </a:r>
            <a:r>
              <a:rPr lang="en-US" sz="3800" dirty="0" smtClean="0">
                <a:latin typeface="Times New Roman" panose="02020603050405020304" pitchFamily="18" charset="0"/>
                <a:cs typeface="Times New Roman" panose="02020603050405020304" pitchFamily="18" charset="0"/>
              </a:rPr>
              <a:t>.5</a:t>
            </a:r>
            <a:r>
              <a:rPr lang="en-US" sz="3800" dirty="0" smtClean="0"/>
              <a:t> E</a:t>
            </a:r>
            <a:r>
              <a:rPr lang="en-US" sz="3800" baseline="-25000" dirty="0" smtClean="0"/>
              <a:t>t-1</a:t>
            </a:r>
            <a:endParaRPr lang="en-US" sz="3800" dirty="0"/>
          </a:p>
          <a:p>
            <a:pPr marL="514350" indent="-514350">
              <a:spcBef>
                <a:spcPts val="0"/>
              </a:spcBef>
              <a:buAutoNum type="arabicPeriod"/>
            </a:pPr>
            <a:endParaRPr lang="en-US" dirty="0"/>
          </a:p>
          <a:p>
            <a:pPr marL="514350" indent="-514350">
              <a:spcBef>
                <a:spcPts val="0"/>
              </a:spcBef>
              <a:buAutoNum type="arabicPeriod"/>
            </a:pPr>
            <a:endParaRPr lang="en-US" dirty="0" smtClean="0"/>
          </a:p>
          <a:p>
            <a:pPr marL="514350" indent="-514350">
              <a:spcBef>
                <a:spcPts val="0"/>
              </a:spcBef>
              <a:buAutoNum type="arabicPeriod"/>
            </a:pPr>
            <a:endParaRPr lang="en-US" dirty="0"/>
          </a:p>
          <a:p>
            <a:pPr marL="514350" indent="-514350">
              <a:spcBef>
                <a:spcPts val="0"/>
              </a:spcBef>
              <a:buAutoNum type="arabicPeriod"/>
            </a:pPr>
            <a:endParaRPr lang="en-US" dirty="0" smtClean="0"/>
          </a:p>
          <a:p>
            <a:pPr marL="514350" indent="-514350">
              <a:spcBef>
                <a:spcPts val="0"/>
              </a:spcBef>
              <a:buAutoNum type="arabicPeriod"/>
            </a:pPr>
            <a:endParaRPr lang="en-US" dirty="0" smtClean="0"/>
          </a:p>
          <a:p>
            <a:pPr marL="514350" indent="-514350">
              <a:spcBef>
                <a:spcPts val="0"/>
              </a:spcBef>
              <a:buAutoNum type="arabicPeriod"/>
            </a:pPr>
            <a:endParaRPr lang="en-US" dirty="0"/>
          </a:p>
        </p:txBody>
      </p:sp>
      <p:sp>
        <p:nvSpPr>
          <p:cNvPr id="7" name="Content Placeholder 8"/>
          <p:cNvSpPr txBox="1">
            <a:spLocks/>
          </p:cNvSpPr>
          <p:nvPr/>
        </p:nvSpPr>
        <p:spPr>
          <a:xfrm>
            <a:off x="228600" y="5743433"/>
            <a:ext cx="8686800" cy="762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dirty="0" smtClean="0"/>
              <a:t>Let’s assume that our theta has the value of .5</a:t>
            </a:r>
          </a:p>
        </p:txBody>
      </p:sp>
      <p:sp>
        <p:nvSpPr>
          <p:cNvPr id="8" name="Cloud Callout 7"/>
          <p:cNvSpPr/>
          <p:nvPr/>
        </p:nvSpPr>
        <p:spPr>
          <a:xfrm>
            <a:off x="228600" y="2971800"/>
            <a:ext cx="2286000" cy="1504667"/>
          </a:xfrm>
          <a:prstGeom prst="cloudCallout">
            <a:avLst>
              <a:gd name="adj1" fmla="val 54092"/>
              <a:gd name="adj2" fmla="val -84123"/>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Change in oil price </a:t>
            </a:r>
            <a:endParaRPr lang="en-US" dirty="0"/>
          </a:p>
        </p:txBody>
      </p:sp>
      <p:sp>
        <p:nvSpPr>
          <p:cNvPr id="10" name="Cloud Callout 9"/>
          <p:cNvSpPr/>
          <p:nvPr/>
        </p:nvSpPr>
        <p:spPr>
          <a:xfrm>
            <a:off x="2895600" y="3552966"/>
            <a:ext cx="2286000" cy="1504667"/>
          </a:xfrm>
          <a:prstGeom prst="cloudCallout">
            <a:avLst>
              <a:gd name="adj1" fmla="val -833"/>
              <a:gd name="adj2" fmla="val -120404"/>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Some error or disturbance  term</a:t>
            </a:r>
            <a:endParaRPr lang="en-US" dirty="0"/>
          </a:p>
        </p:txBody>
      </p:sp>
      <p:sp>
        <p:nvSpPr>
          <p:cNvPr id="11" name="Cloud Callout 10"/>
          <p:cNvSpPr/>
          <p:nvPr/>
        </p:nvSpPr>
        <p:spPr>
          <a:xfrm>
            <a:off x="5905500" y="3962400"/>
            <a:ext cx="2286000" cy="1504667"/>
          </a:xfrm>
          <a:prstGeom prst="cloudCallout">
            <a:avLst>
              <a:gd name="adj1" fmla="val -49191"/>
              <a:gd name="adj2" fmla="val -143080"/>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Some estimate theta times </a:t>
            </a:r>
            <a:r>
              <a:rPr lang="en-US" dirty="0" smtClean="0"/>
              <a:t>the error term from time t-1</a:t>
            </a:r>
            <a:endParaRPr lang="en-US" dirty="0"/>
          </a:p>
        </p:txBody>
      </p:sp>
    </p:spTree>
    <p:extLst>
      <p:ext uri="{BB962C8B-B14F-4D97-AF65-F5344CB8AC3E}">
        <p14:creationId xmlns:p14="http://schemas.microsoft.com/office/powerpoint/2010/main" val="401228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3:  Analysis</a:t>
            </a:r>
            <a:r>
              <a:rPr kumimoji="0" lang="en-US" sz="3200" b="0" i="0" u="none" strike="noStrike" kern="1200" cap="none" spc="0" normalizeH="0" noProof="0" dirty="0" smtClean="0">
                <a:ln>
                  <a:noFill/>
                </a:ln>
                <a:solidFill>
                  <a:schemeClr val="tx2"/>
                </a:solidFill>
                <a:effectLst/>
                <a:uLnTx/>
                <a:uFillTx/>
                <a:latin typeface="+mj-lt"/>
                <a:ea typeface="+mj-ea"/>
                <a:cs typeface="+mj-cs"/>
              </a:rPr>
              <a:t> Run</a:t>
            </a:r>
          </a:p>
          <a:p>
            <a:pPr algn="ctr" fontAlgn="auto">
              <a:spcAft>
                <a:spcPts val="0"/>
              </a:spcAft>
              <a:defRPr/>
            </a:pPr>
            <a:r>
              <a:rPr lang="en-US" sz="2800" dirty="0" smtClean="0">
                <a:solidFill>
                  <a:srgbClr val="464653"/>
                </a:solidFill>
                <a:latin typeface="Franklin Gothic Book"/>
              </a:rPr>
              <a:t>Theoretical Perspective on Moving </a:t>
            </a:r>
            <a:r>
              <a:rPr lang="en-US" sz="2800" dirty="0">
                <a:solidFill>
                  <a:srgbClr val="464653"/>
                </a:solidFill>
                <a:latin typeface="Franklin Gothic Book"/>
              </a:rPr>
              <a:t>Averages</a:t>
            </a:r>
            <a:endParaRPr lang="en-US" sz="2800" dirty="0">
              <a:solidFill>
                <a:schemeClr val="tx2">
                  <a:lumMod val="75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423081" y="5638800"/>
            <a:ext cx="8686800" cy="1066800"/>
          </a:xfrm>
        </p:spPr>
        <p:txBody>
          <a:bodyPr>
            <a:noAutofit/>
          </a:bodyPr>
          <a:lstStyle/>
          <a:p>
            <a:pPr marL="514350" indent="-514350">
              <a:spcBef>
                <a:spcPts val="0"/>
              </a:spcBef>
              <a:buAutoNum type="arabicPeriod"/>
            </a:pPr>
            <a:endParaRPr lang="en-US" dirty="0" smtClean="0"/>
          </a:p>
          <a:p>
            <a:pPr marL="0" indent="0">
              <a:spcBef>
                <a:spcPts val="0"/>
              </a:spcBef>
              <a:buNone/>
            </a:pPr>
            <a:r>
              <a:rPr lang="en-US" dirty="0"/>
              <a:t> </a:t>
            </a:r>
            <a:r>
              <a:rPr lang="en-US" dirty="0" smtClean="0"/>
              <a:t>                            </a:t>
            </a:r>
            <a:r>
              <a:rPr lang="en-US" sz="3800" dirty="0" smtClean="0"/>
              <a:t>X</a:t>
            </a:r>
            <a:r>
              <a:rPr lang="en-US" sz="3800" baseline="-25000" dirty="0" smtClean="0"/>
              <a:t>t   </a:t>
            </a:r>
            <a:r>
              <a:rPr lang="en-US" sz="3800" dirty="0" smtClean="0"/>
              <a:t>=    E</a:t>
            </a:r>
            <a:r>
              <a:rPr lang="en-US" sz="3800" baseline="-25000" dirty="0" smtClean="0"/>
              <a:t>t</a:t>
            </a:r>
            <a:r>
              <a:rPr lang="en-US" sz="3800" dirty="0" smtClean="0"/>
              <a:t>     +    </a:t>
            </a:r>
            <a:r>
              <a:rPr lang="en-US" sz="3800" dirty="0" smtClean="0">
                <a:latin typeface="Times New Roman" panose="02020603050405020304" pitchFamily="18" charset="0"/>
                <a:cs typeface="Times New Roman" panose="02020603050405020304" pitchFamily="18" charset="0"/>
              </a:rPr>
              <a:t>.5</a:t>
            </a:r>
            <a:r>
              <a:rPr lang="en-US" sz="3800" dirty="0" smtClean="0"/>
              <a:t> E</a:t>
            </a:r>
            <a:r>
              <a:rPr lang="en-US" sz="3800" baseline="-25000" dirty="0" smtClean="0"/>
              <a:t>t-1</a:t>
            </a:r>
            <a:endParaRPr lang="en-US" sz="3800" dirty="0"/>
          </a:p>
          <a:p>
            <a:pPr marL="514350" indent="-514350">
              <a:spcBef>
                <a:spcPts val="0"/>
              </a:spcBef>
              <a:buAutoNum type="arabicPeriod"/>
            </a:pPr>
            <a:endParaRPr lang="en-US" dirty="0"/>
          </a:p>
          <a:p>
            <a:pPr marL="514350" indent="-514350">
              <a:spcBef>
                <a:spcPts val="0"/>
              </a:spcBef>
              <a:buAutoNum type="arabicPeriod"/>
            </a:pPr>
            <a:endParaRPr lang="en-US" dirty="0" smtClean="0"/>
          </a:p>
          <a:p>
            <a:pPr marL="514350" indent="-514350">
              <a:spcBef>
                <a:spcPts val="0"/>
              </a:spcBef>
              <a:buAutoNum type="arabicPeriod"/>
            </a:pPr>
            <a:endParaRPr lang="en-US" dirty="0"/>
          </a:p>
          <a:p>
            <a:pPr marL="514350" indent="-514350">
              <a:spcBef>
                <a:spcPts val="0"/>
              </a:spcBef>
              <a:buAutoNum type="arabicPeriod"/>
            </a:pPr>
            <a:endParaRPr lang="en-US" dirty="0" smtClean="0"/>
          </a:p>
          <a:p>
            <a:pPr marL="514350" indent="-514350">
              <a:spcBef>
                <a:spcPts val="0"/>
              </a:spcBef>
              <a:buAutoNum type="arabicPeriod"/>
            </a:pPr>
            <a:endParaRPr lang="en-US" dirty="0"/>
          </a:p>
        </p:txBody>
      </p:sp>
      <p:sp>
        <p:nvSpPr>
          <p:cNvPr id="7" name="Content Placeholder 8"/>
          <p:cNvSpPr txBox="1">
            <a:spLocks/>
          </p:cNvSpPr>
          <p:nvPr/>
        </p:nvSpPr>
        <p:spPr>
          <a:xfrm>
            <a:off x="493594" y="1600200"/>
            <a:ext cx="8686800" cy="762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dirty="0" smtClean="0"/>
              <a:t>So let’s see how this works out across time…</a:t>
            </a:r>
          </a:p>
        </p:txBody>
      </p:sp>
      <p:graphicFrame>
        <p:nvGraphicFramePr>
          <p:cNvPr id="12" name="Table 11"/>
          <p:cNvGraphicFramePr>
            <a:graphicFrameLocks noGrp="1"/>
          </p:cNvGraphicFramePr>
          <p:nvPr>
            <p:extLst>
              <p:ext uri="{D42A27DB-BD31-4B8C-83A1-F6EECF244321}">
                <p14:modId xmlns:p14="http://schemas.microsoft.com/office/powerpoint/2010/main" val="2597102345"/>
              </p:ext>
            </p:extLst>
          </p:nvPr>
        </p:nvGraphicFramePr>
        <p:xfrm>
          <a:off x="152405" y="3073400"/>
          <a:ext cx="8839194" cy="2763520"/>
        </p:xfrm>
        <a:graphic>
          <a:graphicData uri="http://schemas.openxmlformats.org/drawingml/2006/table">
            <a:tbl>
              <a:tblPr firstRow="1" bandRow="1">
                <a:tableStyleId>{5C22544A-7EE6-4342-B048-85BDC9FD1C3A}</a:tableStyleId>
              </a:tblPr>
              <a:tblGrid>
                <a:gridCol w="1262742"/>
                <a:gridCol w="1262742"/>
                <a:gridCol w="1262742"/>
                <a:gridCol w="1262742"/>
                <a:gridCol w="1262742"/>
                <a:gridCol w="1262742"/>
                <a:gridCol w="1262742"/>
              </a:tblGrid>
              <a:tr h="370840">
                <a:tc>
                  <a:txBody>
                    <a:bodyPr/>
                    <a:lstStyle/>
                    <a:p>
                      <a:r>
                        <a:rPr lang="en-US" dirty="0" smtClean="0"/>
                        <a:t>Time</a:t>
                      </a:r>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r>
                        <a:rPr lang="en-US" dirty="0" smtClean="0"/>
                        <a:t>Oil</a:t>
                      </a:r>
                      <a:r>
                        <a:rPr lang="en-US" baseline="0" dirty="0" smtClean="0"/>
                        <a:t> price</a:t>
                      </a:r>
                      <a:endParaRPr lang="en-US" dirty="0"/>
                    </a:p>
                  </a:txBody>
                  <a:tcPr/>
                </a:tc>
                <a:tc>
                  <a:txBody>
                    <a:bodyPr/>
                    <a:lstStyle/>
                    <a:p>
                      <a:r>
                        <a:rPr lang="en-US" dirty="0" smtClean="0"/>
                        <a:t>30</a:t>
                      </a:r>
                      <a:endParaRPr lang="en-US" dirty="0"/>
                    </a:p>
                  </a:txBody>
                  <a:tcPr/>
                </a:tc>
                <a:tc>
                  <a:txBody>
                    <a:bodyPr/>
                    <a:lstStyle/>
                    <a:p>
                      <a:r>
                        <a:rPr lang="en-US" dirty="0" smtClean="0"/>
                        <a:t>30</a:t>
                      </a:r>
                      <a:endParaRPr lang="en-US" dirty="0"/>
                    </a:p>
                  </a:txBody>
                  <a:tcPr/>
                </a:tc>
                <a:tc>
                  <a:txBody>
                    <a:bodyPr/>
                    <a:lstStyle/>
                    <a:p>
                      <a:r>
                        <a:rPr lang="en-US" dirty="0" smtClean="0"/>
                        <a:t>50</a:t>
                      </a:r>
                      <a:endParaRPr lang="en-US" dirty="0"/>
                    </a:p>
                  </a:txBody>
                  <a:tcPr/>
                </a:tc>
                <a:tc>
                  <a:txBody>
                    <a:bodyPr/>
                    <a:lstStyle/>
                    <a:p>
                      <a:r>
                        <a:rPr lang="en-US" dirty="0" smtClean="0"/>
                        <a:t>60</a:t>
                      </a:r>
                      <a:endParaRPr lang="en-US" dirty="0"/>
                    </a:p>
                  </a:txBody>
                  <a:tcPr/>
                </a:tc>
                <a:tc>
                  <a:txBody>
                    <a:bodyPr/>
                    <a:lstStyle/>
                    <a:p>
                      <a:r>
                        <a:rPr lang="en-US" dirty="0" smtClean="0"/>
                        <a:t>60</a:t>
                      </a:r>
                      <a:endParaRPr lang="en-US" dirty="0"/>
                    </a:p>
                  </a:txBody>
                  <a:tcPr/>
                </a:tc>
                <a:tc>
                  <a:txBody>
                    <a:bodyPr/>
                    <a:lstStyle/>
                    <a:p>
                      <a:r>
                        <a:rPr lang="en-US" dirty="0" smtClean="0"/>
                        <a:t>60</a:t>
                      </a:r>
                      <a:endParaRPr lang="en-US" dirty="0"/>
                    </a:p>
                  </a:txBody>
                  <a:tcPr/>
                </a:tc>
              </a:tr>
              <a:tr h="370840">
                <a:tc>
                  <a:txBody>
                    <a:bodyPr/>
                    <a:lstStyle/>
                    <a:p>
                      <a:pPr marL="0" algn="l" rtl="0" eaLnBrk="1" latinLnBrk="0" hangingPunct="1"/>
                      <a:r>
                        <a:rPr kumimoji="0" lang="en-US" sz="1800" kern="1200" baseline="0" dirty="0" smtClean="0">
                          <a:solidFill>
                            <a:schemeClr val="dk1"/>
                          </a:solidFill>
                          <a:latin typeface="+mn-lt"/>
                          <a:ea typeface="+mn-ea"/>
                          <a:cs typeface="+mn-cs"/>
                        </a:rPr>
                        <a:t>X</a:t>
                      </a:r>
                      <a:r>
                        <a:rPr kumimoji="0" lang="en-US" sz="1800" kern="1200" baseline="-25000" dirty="0" smtClean="0">
                          <a:solidFill>
                            <a:schemeClr val="dk1"/>
                          </a:solidFill>
                          <a:latin typeface="+mn-lt"/>
                          <a:ea typeface="+mn-ea"/>
                          <a:cs typeface="+mn-cs"/>
                        </a:rPr>
                        <a:t>t</a:t>
                      </a:r>
                      <a:r>
                        <a:rPr kumimoji="0" lang="en-US" sz="1800" kern="1200" baseline="0" dirty="0" smtClean="0">
                          <a:solidFill>
                            <a:schemeClr val="dk1"/>
                          </a:solidFill>
                          <a:latin typeface="+mn-lt"/>
                          <a:ea typeface="+mn-ea"/>
                          <a:cs typeface="+mn-cs"/>
                        </a:rPr>
                        <a:t>  change in oil price</a:t>
                      </a:r>
                      <a:endParaRPr kumimoji="0" lang="en-US" sz="1800" kern="1200" baseline="0" dirty="0">
                        <a:solidFill>
                          <a:schemeClr val="dk1"/>
                        </a:solidFill>
                        <a:latin typeface="+mn-lt"/>
                        <a:ea typeface="+mn-ea"/>
                        <a:cs typeface="+mn-cs"/>
                      </a:endParaRPr>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20</a:t>
                      </a:r>
                      <a:endParaRPr lang="en-US" dirty="0"/>
                    </a:p>
                  </a:txBody>
                  <a:tcPr/>
                </a:tc>
                <a:tc>
                  <a:txBody>
                    <a:bodyPr/>
                    <a:lstStyle/>
                    <a:p>
                      <a:r>
                        <a:rPr lang="en-US" dirty="0" smtClean="0"/>
                        <a:t>10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Tanker</a:t>
                      </a:r>
                      <a:r>
                        <a:rPr lang="en-US" baseline="0" dirty="0" smtClean="0"/>
                        <a:t> sinks</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sz="1800" dirty="0" smtClean="0"/>
                        <a:t>E</a:t>
                      </a:r>
                      <a:r>
                        <a:rPr lang="en-US" sz="1800" baseline="-25000" dirty="0" smtClean="0"/>
                        <a:t>t</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20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.5</a:t>
                      </a:r>
                      <a:r>
                        <a:rPr lang="en-US" sz="1800" dirty="0" smtClean="0"/>
                        <a:t> E</a:t>
                      </a:r>
                      <a:r>
                        <a:rPr lang="en-US" sz="1800" baseline="-25000" dirty="0" smtClean="0"/>
                        <a:t>t-1</a:t>
                      </a:r>
                      <a:endParaRPr lang="en-US" sz="1800" dirty="0" smtClean="0"/>
                    </a:p>
                    <a:p>
                      <a:endParaRPr lang="en-US" dirty="0"/>
                    </a:p>
                  </a:txBody>
                  <a:tcPr/>
                </a:tc>
                <a:tc>
                  <a:txBody>
                    <a:bodyPr/>
                    <a:lstStyle/>
                    <a:p>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bl>
          </a:graphicData>
        </a:graphic>
      </p:graphicFrame>
    </p:spTree>
    <p:extLst>
      <p:ext uri="{BB962C8B-B14F-4D97-AF65-F5344CB8AC3E}">
        <p14:creationId xmlns:p14="http://schemas.microsoft.com/office/powerpoint/2010/main" val="39238750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3:  Analysis</a:t>
            </a:r>
            <a:r>
              <a:rPr kumimoji="0" lang="en-US" sz="3200" b="0" i="0" u="none" strike="noStrike" kern="1200" cap="none" spc="0" normalizeH="0" noProof="0" dirty="0" smtClean="0">
                <a:ln>
                  <a:noFill/>
                </a:ln>
                <a:solidFill>
                  <a:schemeClr val="tx2"/>
                </a:solidFill>
                <a:effectLst/>
                <a:uLnTx/>
                <a:uFillTx/>
                <a:latin typeface="+mj-lt"/>
                <a:ea typeface="+mj-ea"/>
                <a:cs typeface="+mj-cs"/>
              </a:rPr>
              <a:t> Run</a:t>
            </a:r>
          </a:p>
          <a:p>
            <a:pPr algn="ctr" fontAlgn="auto">
              <a:spcAft>
                <a:spcPts val="0"/>
              </a:spcAft>
              <a:defRPr/>
            </a:pPr>
            <a:r>
              <a:rPr lang="en-US" sz="2800" dirty="0" smtClean="0">
                <a:solidFill>
                  <a:srgbClr val="464653"/>
                </a:solidFill>
                <a:latin typeface="Franklin Gothic Book"/>
              </a:rPr>
              <a:t>Theoretical Perspective on Moving </a:t>
            </a:r>
            <a:r>
              <a:rPr lang="en-US" sz="2800" dirty="0">
                <a:solidFill>
                  <a:srgbClr val="464653"/>
                </a:solidFill>
                <a:latin typeface="Franklin Gothic Book"/>
              </a:rPr>
              <a:t>Averages</a:t>
            </a:r>
            <a:endParaRPr lang="en-US" sz="2800" dirty="0">
              <a:solidFill>
                <a:schemeClr val="tx2">
                  <a:lumMod val="75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423081" y="5638800"/>
            <a:ext cx="8686800" cy="1066800"/>
          </a:xfrm>
        </p:spPr>
        <p:txBody>
          <a:bodyPr>
            <a:noAutofit/>
          </a:bodyPr>
          <a:lstStyle/>
          <a:p>
            <a:pPr marL="514350" indent="-514350">
              <a:spcBef>
                <a:spcPts val="0"/>
              </a:spcBef>
              <a:buAutoNum type="arabicPeriod"/>
            </a:pPr>
            <a:endParaRPr lang="en-US" dirty="0" smtClean="0"/>
          </a:p>
          <a:p>
            <a:pPr marL="0" indent="0">
              <a:spcBef>
                <a:spcPts val="0"/>
              </a:spcBef>
              <a:buNone/>
            </a:pPr>
            <a:r>
              <a:rPr lang="en-US" dirty="0"/>
              <a:t> </a:t>
            </a:r>
            <a:r>
              <a:rPr lang="en-US" dirty="0" smtClean="0"/>
              <a:t>                            </a:t>
            </a:r>
            <a:r>
              <a:rPr lang="en-US" sz="3800" dirty="0" smtClean="0"/>
              <a:t>X</a:t>
            </a:r>
            <a:r>
              <a:rPr lang="en-US" sz="3800" baseline="-25000" dirty="0" smtClean="0"/>
              <a:t>t   </a:t>
            </a:r>
            <a:r>
              <a:rPr lang="en-US" sz="3800" dirty="0" smtClean="0"/>
              <a:t>=    E</a:t>
            </a:r>
            <a:r>
              <a:rPr lang="en-US" sz="3800" baseline="-25000" dirty="0" smtClean="0"/>
              <a:t>t</a:t>
            </a:r>
            <a:r>
              <a:rPr lang="en-US" sz="3800" dirty="0" smtClean="0"/>
              <a:t>     +    </a:t>
            </a:r>
            <a:r>
              <a:rPr lang="en-US" sz="3800" dirty="0" smtClean="0">
                <a:latin typeface="Times New Roman" panose="02020603050405020304" pitchFamily="18" charset="0"/>
                <a:cs typeface="Times New Roman" panose="02020603050405020304" pitchFamily="18" charset="0"/>
              </a:rPr>
              <a:t>.5</a:t>
            </a:r>
            <a:r>
              <a:rPr lang="en-US" sz="3800" dirty="0" smtClean="0"/>
              <a:t> E</a:t>
            </a:r>
            <a:r>
              <a:rPr lang="en-US" sz="3800" baseline="-25000" dirty="0" smtClean="0"/>
              <a:t>t-1</a:t>
            </a:r>
            <a:endParaRPr lang="en-US" sz="3800" dirty="0"/>
          </a:p>
          <a:p>
            <a:pPr marL="514350" indent="-514350">
              <a:spcBef>
                <a:spcPts val="0"/>
              </a:spcBef>
              <a:buAutoNum type="arabicPeriod"/>
            </a:pPr>
            <a:endParaRPr lang="en-US" dirty="0"/>
          </a:p>
          <a:p>
            <a:pPr marL="514350" indent="-514350">
              <a:spcBef>
                <a:spcPts val="0"/>
              </a:spcBef>
              <a:buAutoNum type="arabicPeriod"/>
            </a:pPr>
            <a:endParaRPr lang="en-US" dirty="0" smtClean="0"/>
          </a:p>
          <a:p>
            <a:pPr marL="514350" indent="-514350">
              <a:spcBef>
                <a:spcPts val="0"/>
              </a:spcBef>
              <a:buAutoNum type="arabicPeriod"/>
            </a:pPr>
            <a:endParaRPr lang="en-US" dirty="0"/>
          </a:p>
          <a:p>
            <a:pPr marL="514350" indent="-514350">
              <a:spcBef>
                <a:spcPts val="0"/>
              </a:spcBef>
              <a:buAutoNum type="arabicPeriod"/>
            </a:pPr>
            <a:endParaRPr lang="en-US" dirty="0" smtClean="0"/>
          </a:p>
          <a:p>
            <a:pPr marL="514350" indent="-514350">
              <a:spcBef>
                <a:spcPts val="0"/>
              </a:spcBef>
              <a:buAutoNum type="arabicPeriod"/>
            </a:pPr>
            <a:endParaRPr lang="en-US" dirty="0"/>
          </a:p>
        </p:txBody>
      </p:sp>
      <p:sp>
        <p:nvSpPr>
          <p:cNvPr id="7" name="Content Placeholder 8"/>
          <p:cNvSpPr txBox="1">
            <a:spLocks/>
          </p:cNvSpPr>
          <p:nvPr/>
        </p:nvSpPr>
        <p:spPr>
          <a:xfrm>
            <a:off x="493594" y="1600200"/>
            <a:ext cx="8686800" cy="762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dirty="0" smtClean="0"/>
              <a:t>Note that a first ordering moving process has an effect on just two time periods then disappears…</a:t>
            </a:r>
          </a:p>
        </p:txBody>
      </p:sp>
      <p:graphicFrame>
        <p:nvGraphicFramePr>
          <p:cNvPr id="2" name="Table 1"/>
          <p:cNvGraphicFramePr>
            <a:graphicFrameLocks noGrp="1"/>
          </p:cNvGraphicFramePr>
          <p:nvPr>
            <p:extLst>
              <p:ext uri="{D42A27DB-BD31-4B8C-83A1-F6EECF244321}">
                <p14:modId xmlns:p14="http://schemas.microsoft.com/office/powerpoint/2010/main" val="1368322400"/>
              </p:ext>
            </p:extLst>
          </p:nvPr>
        </p:nvGraphicFramePr>
        <p:xfrm>
          <a:off x="152405" y="3073400"/>
          <a:ext cx="8839194" cy="2763520"/>
        </p:xfrm>
        <a:graphic>
          <a:graphicData uri="http://schemas.openxmlformats.org/drawingml/2006/table">
            <a:tbl>
              <a:tblPr firstRow="1" bandRow="1">
                <a:tableStyleId>{5C22544A-7EE6-4342-B048-85BDC9FD1C3A}</a:tableStyleId>
              </a:tblPr>
              <a:tblGrid>
                <a:gridCol w="1262742"/>
                <a:gridCol w="1262742"/>
                <a:gridCol w="1262742"/>
                <a:gridCol w="1262742"/>
                <a:gridCol w="1262742"/>
                <a:gridCol w="1262742"/>
                <a:gridCol w="1262742"/>
              </a:tblGrid>
              <a:tr h="370840">
                <a:tc>
                  <a:txBody>
                    <a:bodyPr/>
                    <a:lstStyle/>
                    <a:p>
                      <a:r>
                        <a:rPr lang="en-US" dirty="0" smtClean="0"/>
                        <a:t>Time</a:t>
                      </a:r>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Oil</a:t>
                      </a:r>
                      <a:r>
                        <a:rPr lang="en-US" baseline="0" dirty="0" smtClean="0"/>
                        <a:t> price</a:t>
                      </a:r>
                      <a:endParaRPr lang="en-US" dirty="0"/>
                    </a:p>
                  </a:txBody>
                  <a:tcPr/>
                </a:tc>
                <a:tc>
                  <a:txBody>
                    <a:bodyPr/>
                    <a:lstStyle/>
                    <a:p>
                      <a:r>
                        <a:rPr lang="en-US" dirty="0" smtClean="0"/>
                        <a:t>30</a:t>
                      </a:r>
                      <a:endParaRPr lang="en-US" dirty="0"/>
                    </a:p>
                  </a:txBody>
                  <a:tcPr/>
                </a:tc>
                <a:tc>
                  <a:txBody>
                    <a:bodyPr/>
                    <a:lstStyle/>
                    <a:p>
                      <a:r>
                        <a:rPr lang="en-US" dirty="0" smtClean="0"/>
                        <a:t>30</a:t>
                      </a:r>
                      <a:endParaRPr lang="en-US" dirty="0"/>
                    </a:p>
                  </a:txBody>
                  <a:tcPr/>
                </a:tc>
                <a:tc>
                  <a:txBody>
                    <a:bodyPr/>
                    <a:lstStyle/>
                    <a:p>
                      <a:r>
                        <a:rPr lang="en-US" dirty="0" smtClean="0"/>
                        <a:t>50</a:t>
                      </a:r>
                      <a:endParaRPr lang="en-US" dirty="0"/>
                    </a:p>
                  </a:txBody>
                  <a:tcPr/>
                </a:tc>
                <a:tc>
                  <a:txBody>
                    <a:bodyPr/>
                    <a:lstStyle/>
                    <a:p>
                      <a:r>
                        <a:rPr lang="en-US" dirty="0" smtClean="0"/>
                        <a:t>60</a:t>
                      </a:r>
                      <a:endParaRPr lang="en-US" dirty="0"/>
                    </a:p>
                  </a:txBody>
                  <a:tcPr/>
                </a:tc>
                <a:tc>
                  <a:txBody>
                    <a:bodyPr/>
                    <a:lstStyle/>
                    <a:p>
                      <a:r>
                        <a:rPr lang="en-US" dirty="0" smtClean="0"/>
                        <a:t>60</a:t>
                      </a:r>
                      <a:endParaRPr lang="en-US" dirty="0"/>
                    </a:p>
                  </a:txBody>
                  <a:tcPr/>
                </a:tc>
                <a:tc>
                  <a:txBody>
                    <a:bodyPr/>
                    <a:lstStyle/>
                    <a:p>
                      <a:r>
                        <a:rPr lang="en-US" dirty="0" smtClean="0"/>
                        <a:t>60</a:t>
                      </a:r>
                      <a:endParaRPr lang="en-US" dirty="0"/>
                    </a:p>
                  </a:txBody>
                  <a:tcPr/>
                </a:tc>
              </a:tr>
              <a:tr h="370840">
                <a:tc>
                  <a:txBody>
                    <a:bodyPr/>
                    <a:lstStyle/>
                    <a:p>
                      <a:pPr marL="0" algn="l" rtl="0" eaLnBrk="1" latinLnBrk="0" hangingPunct="1"/>
                      <a:r>
                        <a:rPr kumimoji="0" lang="en-US" sz="1800" kern="1200" baseline="0" dirty="0" smtClean="0">
                          <a:solidFill>
                            <a:schemeClr val="dk1"/>
                          </a:solidFill>
                          <a:latin typeface="+mn-lt"/>
                          <a:ea typeface="+mn-ea"/>
                          <a:cs typeface="+mn-cs"/>
                        </a:rPr>
                        <a:t>X</a:t>
                      </a:r>
                      <a:r>
                        <a:rPr kumimoji="0" lang="en-US" sz="1800" kern="1200" baseline="-25000" dirty="0" smtClean="0">
                          <a:solidFill>
                            <a:schemeClr val="dk1"/>
                          </a:solidFill>
                          <a:latin typeface="+mn-lt"/>
                          <a:ea typeface="+mn-ea"/>
                          <a:cs typeface="+mn-cs"/>
                        </a:rPr>
                        <a:t>t</a:t>
                      </a:r>
                      <a:r>
                        <a:rPr kumimoji="0" lang="en-US" sz="1800" kern="1200" baseline="0" dirty="0" smtClean="0">
                          <a:solidFill>
                            <a:schemeClr val="dk1"/>
                          </a:solidFill>
                          <a:latin typeface="+mn-lt"/>
                          <a:ea typeface="+mn-ea"/>
                          <a:cs typeface="+mn-cs"/>
                        </a:rPr>
                        <a:t>  change in oil price</a:t>
                      </a:r>
                      <a:endParaRPr kumimoji="0" lang="en-US" sz="1800" kern="1200" baseline="0" dirty="0">
                        <a:solidFill>
                          <a:schemeClr val="dk1"/>
                        </a:solidFill>
                        <a:latin typeface="+mn-lt"/>
                        <a:ea typeface="+mn-ea"/>
                        <a:cs typeface="+mn-cs"/>
                      </a:endParaRPr>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20</a:t>
                      </a:r>
                      <a:endParaRPr lang="en-US" dirty="0"/>
                    </a:p>
                  </a:txBody>
                  <a:tcPr/>
                </a:tc>
                <a:tc>
                  <a:txBody>
                    <a:bodyPr/>
                    <a:lstStyle/>
                    <a:p>
                      <a:r>
                        <a:rPr lang="en-US" dirty="0" smtClean="0"/>
                        <a:t>10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Tanker</a:t>
                      </a:r>
                      <a:r>
                        <a:rPr lang="en-US" baseline="0" dirty="0" smtClean="0"/>
                        <a:t> sinks</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sz="1800" dirty="0" smtClean="0"/>
                        <a:t>E</a:t>
                      </a:r>
                      <a:r>
                        <a:rPr lang="en-US" sz="1800" baseline="-25000" dirty="0" smtClean="0"/>
                        <a:t>t</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20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.5</a:t>
                      </a:r>
                      <a:r>
                        <a:rPr lang="en-US" sz="1800" dirty="0" smtClean="0"/>
                        <a:t> E</a:t>
                      </a:r>
                      <a:r>
                        <a:rPr lang="en-US" sz="1800" baseline="-25000" dirty="0" smtClean="0"/>
                        <a:t>t-1</a:t>
                      </a:r>
                      <a:endParaRPr lang="en-US" sz="1800" dirty="0" smtClean="0"/>
                    </a:p>
                    <a:p>
                      <a:endParaRPr lang="en-US" dirty="0"/>
                    </a:p>
                  </a:txBody>
                  <a:tcPr/>
                </a:tc>
                <a:tc>
                  <a:txBody>
                    <a:bodyPr/>
                    <a:lstStyle/>
                    <a:p>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bl>
          </a:graphicData>
        </a:graphic>
      </p:graphicFrame>
    </p:spTree>
    <p:extLst>
      <p:ext uri="{BB962C8B-B14F-4D97-AF65-F5344CB8AC3E}">
        <p14:creationId xmlns:p14="http://schemas.microsoft.com/office/powerpoint/2010/main" val="35181830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600200"/>
            <a:ext cx="9144000" cy="1295400"/>
          </a:xfrm>
        </p:spPr>
        <p:txBody>
          <a:bodyPr>
            <a:normAutofit/>
          </a:bodyPr>
          <a:lstStyle/>
          <a:p>
            <a:pPr eaLnBrk="1" hangingPunct="1"/>
            <a:r>
              <a:rPr lang="en-US" sz="4800" dirty="0" smtClean="0"/>
              <a:t> Moving Averages</a:t>
            </a:r>
            <a:br>
              <a:rPr lang="en-US" sz="4800" dirty="0" smtClean="0"/>
            </a:br>
            <a:endParaRPr lang="en-US" sz="2700" dirty="0" smtClean="0"/>
          </a:p>
        </p:txBody>
      </p:sp>
      <p:sp>
        <p:nvSpPr>
          <p:cNvPr id="5" name="Subtitle 4"/>
          <p:cNvSpPr>
            <a:spLocks noGrp="1"/>
          </p:cNvSpPr>
          <p:nvPr>
            <p:ph type="subTitle" idx="1"/>
          </p:nvPr>
        </p:nvSpPr>
        <p:spPr>
          <a:xfrm>
            <a:off x="1295400" y="3581400"/>
            <a:ext cx="6400800" cy="1600200"/>
          </a:xfrm>
        </p:spPr>
        <p:txBody>
          <a:bodyPr>
            <a:normAutofit/>
          </a:bodyPr>
          <a:lstStyle/>
          <a:p>
            <a:r>
              <a:rPr lang="en-US" sz="4000" dirty="0" smtClean="0"/>
              <a:t>Actual Effects of Moving Averages</a:t>
            </a:r>
            <a:endParaRPr lang="en-US" sz="4000" dirty="0"/>
          </a:p>
        </p:txBody>
      </p:sp>
    </p:spTree>
    <p:extLst>
      <p:ext uri="{BB962C8B-B14F-4D97-AF65-F5344CB8AC3E}">
        <p14:creationId xmlns:p14="http://schemas.microsoft.com/office/powerpoint/2010/main" val="26419101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1:  Nature of Time Series</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8686800" cy="4191000"/>
          </a:xfrm>
        </p:spPr>
        <p:txBody>
          <a:bodyPr>
            <a:noAutofit/>
          </a:bodyPr>
          <a:lstStyle/>
          <a:p>
            <a:pPr marL="514350" indent="-514350">
              <a:spcBef>
                <a:spcPts val="0"/>
              </a:spcBef>
              <a:buAutoNum type="arabicPeriod"/>
            </a:pPr>
            <a:r>
              <a:rPr lang="en-US" dirty="0" smtClean="0"/>
              <a:t>We’ve been working with cross-sectional data – that is data that has been collected all at the same time</a:t>
            </a:r>
          </a:p>
          <a:p>
            <a:pPr marL="514350" indent="-514350">
              <a:spcBef>
                <a:spcPts val="0"/>
              </a:spcBef>
              <a:buAutoNum type="arabicPeriod"/>
            </a:pPr>
            <a:endParaRPr lang="en-US" dirty="0"/>
          </a:p>
          <a:p>
            <a:pPr marL="514350" indent="-514350">
              <a:spcBef>
                <a:spcPts val="0"/>
              </a:spcBef>
              <a:buAutoNum type="arabicPeriod"/>
            </a:pPr>
            <a:r>
              <a:rPr lang="en-US" dirty="0"/>
              <a:t>T</a:t>
            </a:r>
            <a:r>
              <a:rPr lang="en-US" dirty="0" smtClean="0"/>
              <a:t>his data is collected at one point in time and oftentimes comes from a survey and looks at a relationship between variable A and variable B </a:t>
            </a:r>
            <a:r>
              <a:rPr lang="en-US" b="1" dirty="0" smtClean="0"/>
              <a:t>frozen at one period in time</a:t>
            </a:r>
            <a:r>
              <a:rPr lang="en-US" dirty="0" smtClean="0"/>
              <a:t>…</a:t>
            </a:r>
          </a:p>
          <a:p>
            <a:pPr marL="514350" indent="-514350">
              <a:spcBef>
                <a:spcPts val="0"/>
              </a:spcBef>
              <a:buAutoNum type="arabicPeriod"/>
            </a:pPr>
            <a:endParaRPr lang="en-US" dirty="0"/>
          </a:p>
          <a:p>
            <a:pPr marL="514350" indent="-514350">
              <a:spcBef>
                <a:spcPts val="0"/>
              </a:spcBef>
              <a:buAutoNum type="arabicPeriod"/>
            </a:pPr>
            <a:r>
              <a:rPr lang="en-US" dirty="0" smtClean="0"/>
              <a:t>But in the “real world” things are changing with time</a:t>
            </a:r>
          </a:p>
          <a:p>
            <a:pPr marL="788670" lvl="1" indent="-514350">
              <a:spcBef>
                <a:spcPts val="0"/>
              </a:spcBef>
              <a:buAutoNum type="arabicPeriod"/>
            </a:pPr>
            <a:r>
              <a:rPr lang="en-US" dirty="0" smtClean="0"/>
              <a:t>Some things are one time “shock” things that have effects – </a:t>
            </a:r>
            <a:r>
              <a:rPr lang="en-US" b="1" dirty="0" smtClean="0"/>
              <a:t>this is where we are going to start…</a:t>
            </a:r>
          </a:p>
          <a:p>
            <a:pPr marL="788670" lvl="1" indent="-514350">
              <a:spcBef>
                <a:spcPts val="0"/>
              </a:spcBef>
              <a:buAutoNum type="arabicPeriod"/>
            </a:pPr>
            <a:r>
              <a:rPr lang="en-US" dirty="0" smtClean="0"/>
              <a:t>Even that happy relationship between variable A and variable B may change over time – </a:t>
            </a:r>
            <a:r>
              <a:rPr lang="en-US" b="1" dirty="0" err="1" smtClean="0"/>
              <a:t>rhut</a:t>
            </a:r>
            <a:r>
              <a:rPr lang="en-US" b="1" dirty="0" smtClean="0"/>
              <a:t> rho</a:t>
            </a:r>
            <a:r>
              <a:rPr lang="en-US" dirty="0" smtClean="0"/>
              <a:t>…</a:t>
            </a:r>
          </a:p>
          <a:p>
            <a:pPr marL="514350" indent="-514350">
              <a:spcBef>
                <a:spcPts val="0"/>
              </a:spcBef>
              <a:buAutoNum type="arabicPeriod"/>
            </a:pPr>
            <a:endParaRPr lang="en-US" dirty="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Tree>
    <p:extLst>
      <p:ext uri="{BB962C8B-B14F-4D97-AF65-F5344CB8AC3E}">
        <p14:creationId xmlns:p14="http://schemas.microsoft.com/office/powerpoint/2010/main" val="10940187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r>
              <a:rPr lang="en-US" sz="4000" dirty="0" smtClean="0"/>
              <a:t>H</a:t>
            </a:r>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3600" dirty="0" smtClean="0">
                <a:solidFill>
                  <a:srgbClr val="464653"/>
                </a:solidFill>
                <a:latin typeface="Franklin Gothic Book"/>
                <a:ea typeface="+mj-ea"/>
                <a:cs typeface="+mj-cs"/>
              </a:rPr>
              <a:t>Typical Time Series Data Set</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
        <p:nvSpPr>
          <p:cNvPr id="3" name="TextBox 2"/>
          <p:cNvSpPr txBox="1"/>
          <p:nvPr/>
        </p:nvSpPr>
        <p:spPr>
          <a:xfrm>
            <a:off x="3021908" y="1692276"/>
            <a:ext cx="3557384" cy="369332"/>
          </a:xfrm>
          <a:prstGeom prst="rect">
            <a:avLst/>
          </a:prstGeom>
          <a:noFill/>
        </p:spPr>
        <p:txBody>
          <a:bodyPr wrap="none" rtlCol="0">
            <a:spAutoFit/>
          </a:bodyPr>
          <a:lstStyle/>
          <a:p>
            <a:r>
              <a:rPr lang="en-US" dirty="0" err="1" smtClean="0"/>
              <a:t>Lenex</a:t>
            </a:r>
            <a:r>
              <a:rPr lang="en-US" dirty="0" smtClean="0"/>
              <a:t> Radio Sales (in units sold)</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2091178"/>
            <a:ext cx="7755579" cy="4562105"/>
          </a:xfrm>
          <a:prstGeom prst="rect">
            <a:avLst/>
          </a:prstGeom>
        </p:spPr>
      </p:pic>
    </p:spTree>
    <p:extLst>
      <p:ext uri="{BB962C8B-B14F-4D97-AF65-F5344CB8AC3E}">
        <p14:creationId xmlns:p14="http://schemas.microsoft.com/office/powerpoint/2010/main" val="17720641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a:defRPr/>
            </a:pPr>
            <a:r>
              <a:rPr lang="en-US" sz="3200" dirty="0">
                <a:solidFill>
                  <a:srgbClr val="464653"/>
                </a:solidFill>
                <a:latin typeface="Franklin Gothic Book"/>
              </a:rPr>
              <a:t>Step 3: Analysis Run</a:t>
            </a:r>
          </a:p>
          <a:p>
            <a:pPr lvl="0" algn="ctr">
              <a:defRPr/>
            </a:pPr>
            <a:r>
              <a:rPr lang="en-US" sz="3200" dirty="0">
                <a:solidFill>
                  <a:srgbClr val="464653"/>
                </a:solidFill>
                <a:latin typeface="Franklin Gothic Book"/>
              </a:rPr>
              <a:t>Typical Time Series Data Set</a:t>
            </a:r>
            <a:endParaRPr lang="en-US" sz="3600" dirty="0">
              <a:solidFill>
                <a:schemeClr val="tx2">
                  <a:lumMod val="75000"/>
                </a:schemeClr>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152400" y="1676400"/>
            <a:ext cx="8686800" cy="4191000"/>
          </a:xfrm>
        </p:spPr>
        <p:txBody>
          <a:bodyPr>
            <a:noAutofit/>
          </a:bodyPr>
          <a:lstStyle/>
          <a:p>
            <a:pPr marL="514350" indent="-514350">
              <a:spcBef>
                <a:spcPts val="0"/>
              </a:spcBef>
              <a:buAutoNum type="arabicPeriod"/>
            </a:pPr>
            <a:r>
              <a:rPr lang="en-US" sz="2400" dirty="0" smtClean="0"/>
              <a:t>Notice how “jaggy” the sales line is.  It’s a bit hard to interpret, especially if someone asks you how sales trends are going.  So in time series analyses there is a way to help smooth out the “</a:t>
            </a:r>
            <a:r>
              <a:rPr lang="en-US" sz="2400" dirty="0" err="1" smtClean="0"/>
              <a:t>jaggys</a:t>
            </a:r>
            <a:r>
              <a:rPr lang="en-US" sz="2400" dirty="0" smtClean="0"/>
              <a:t>” and it’s called a </a:t>
            </a:r>
            <a:r>
              <a:rPr lang="en-US" sz="2400" b="1" dirty="0" smtClean="0"/>
              <a:t>moving average</a:t>
            </a:r>
            <a:r>
              <a:rPr lang="en-US" sz="2400" dirty="0" smtClean="0"/>
              <a:t>.</a:t>
            </a:r>
          </a:p>
          <a:p>
            <a:pPr marL="514350" indent="-514350">
              <a:spcBef>
                <a:spcPts val="0"/>
              </a:spcBef>
              <a:buAutoNum type="arabicPeriod"/>
            </a:pPr>
            <a:endParaRPr lang="en-US" sz="2400" dirty="0"/>
          </a:p>
          <a:p>
            <a:pPr marL="788670" lvl="1" indent="-514350">
              <a:spcBef>
                <a:spcPts val="0"/>
              </a:spcBef>
              <a:buAutoNum type="arabicPeriod"/>
            </a:pPr>
            <a:endParaRPr lang="en-US" sz="1800" dirty="0" smtClean="0"/>
          </a:p>
          <a:p>
            <a:pPr marL="788670" lvl="1" indent="-514350">
              <a:spcBef>
                <a:spcPts val="0"/>
              </a:spcBef>
              <a:buAutoNum type="arabicPeriod"/>
            </a:pPr>
            <a:endParaRPr lang="en-US" dirty="0"/>
          </a:p>
          <a:p>
            <a:pPr marL="0" indent="0">
              <a:spcBef>
                <a:spcPts val="0"/>
              </a:spcBef>
              <a:buNone/>
            </a:pPr>
            <a:endParaRPr lang="en-US" dirty="0"/>
          </a:p>
          <a:p>
            <a:pPr marL="514350" indent="-514350">
              <a:spcBef>
                <a:spcPts val="0"/>
              </a:spcBef>
              <a:buAutoNum type="arabicPeriod"/>
            </a:pPr>
            <a:endParaRPr lang="en-US" dirty="0" smtClean="0"/>
          </a:p>
          <a:p>
            <a:pPr marL="514350" indent="-514350">
              <a:spcBef>
                <a:spcPts val="0"/>
              </a:spcBef>
              <a:buAutoNum type="arabicPeriod"/>
            </a:pPr>
            <a:endParaRPr lang="en-US" dirty="0" smtClean="0"/>
          </a:p>
          <a:p>
            <a:pPr marL="514350" indent="-514350">
              <a:spcBef>
                <a:spcPts val="0"/>
              </a:spcBef>
              <a:buAutoNum type="arabicPeriod"/>
            </a:pPr>
            <a:endParaRPr lang="en-US" dirty="0"/>
          </a:p>
          <a:p>
            <a:pPr marL="514350" indent="-514350">
              <a:spcBef>
                <a:spcPts val="0"/>
              </a:spcBef>
              <a:buAutoNum type="arabicPeriod"/>
            </a:pPr>
            <a:endParaRPr lang="en-US" dirty="0" smtClean="0"/>
          </a:p>
          <a:p>
            <a:pPr marL="514350" indent="-514350">
              <a:spcBef>
                <a:spcPts val="0"/>
              </a:spcBef>
              <a:buAutoNum type="arabicPeriod"/>
            </a:pPr>
            <a:endParaRPr lang="en-US" b="1" dirty="0" smtClean="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6430" y="3416490"/>
            <a:ext cx="5311140" cy="3124200"/>
          </a:xfrm>
          <a:prstGeom prst="rect">
            <a:avLst/>
          </a:prstGeom>
        </p:spPr>
      </p:pic>
    </p:spTree>
    <p:extLst>
      <p:ext uri="{BB962C8B-B14F-4D97-AF65-F5344CB8AC3E}">
        <p14:creationId xmlns:p14="http://schemas.microsoft.com/office/powerpoint/2010/main" val="23936066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a:defRPr/>
            </a:pPr>
            <a:r>
              <a:rPr lang="en-US" sz="3200" dirty="0">
                <a:solidFill>
                  <a:srgbClr val="464653"/>
                </a:solidFill>
                <a:latin typeface="Franklin Gothic Book"/>
              </a:rPr>
              <a:t>Step 3: Analysis Run</a:t>
            </a:r>
          </a:p>
          <a:p>
            <a:pPr lvl="0" algn="ctr">
              <a:defRPr/>
            </a:pPr>
            <a:r>
              <a:rPr lang="en-US" sz="3200" dirty="0" smtClean="0">
                <a:solidFill>
                  <a:srgbClr val="464653"/>
                </a:solidFill>
                <a:latin typeface="Franklin Gothic Book"/>
              </a:rPr>
              <a:t>Moving Averages</a:t>
            </a:r>
            <a:endParaRPr lang="en-US" sz="3600" dirty="0">
              <a:solidFill>
                <a:schemeClr val="tx2">
                  <a:lumMod val="75000"/>
                </a:schemeClr>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152400" y="1676400"/>
            <a:ext cx="8686800" cy="4191000"/>
          </a:xfrm>
        </p:spPr>
        <p:txBody>
          <a:bodyPr>
            <a:noAutofit/>
          </a:bodyPr>
          <a:lstStyle/>
          <a:p>
            <a:pPr marL="514350" indent="-514350">
              <a:spcBef>
                <a:spcPts val="0"/>
              </a:spcBef>
              <a:buAutoNum type="arabicPeriod"/>
            </a:pPr>
            <a:r>
              <a:rPr lang="en-US" sz="2400" dirty="0" smtClean="0"/>
              <a:t>Here is the formula for a moving average. It works pretty much like you would think an average works… </a:t>
            </a:r>
          </a:p>
          <a:p>
            <a:pPr marL="514350" indent="-514350">
              <a:spcBef>
                <a:spcPts val="0"/>
              </a:spcBef>
              <a:buAutoNum type="arabicPeriod"/>
            </a:pPr>
            <a:endParaRPr lang="en-US" sz="2400" dirty="0"/>
          </a:p>
          <a:p>
            <a:pPr marL="788670" lvl="1" indent="-514350">
              <a:spcBef>
                <a:spcPts val="0"/>
              </a:spcBef>
              <a:buAutoNum type="arabicPeriod"/>
            </a:pPr>
            <a:endParaRPr lang="en-US" sz="1800" dirty="0" smtClean="0"/>
          </a:p>
          <a:p>
            <a:pPr marL="788670" lvl="1" indent="-514350">
              <a:spcBef>
                <a:spcPts val="0"/>
              </a:spcBef>
              <a:buAutoNum type="arabicPeriod"/>
            </a:pPr>
            <a:endParaRPr lang="en-US" dirty="0"/>
          </a:p>
          <a:p>
            <a:pPr marL="0" indent="0">
              <a:spcBef>
                <a:spcPts val="0"/>
              </a:spcBef>
              <a:buNone/>
            </a:pPr>
            <a:endParaRPr lang="en-US" dirty="0"/>
          </a:p>
          <a:p>
            <a:pPr marL="514350" indent="-514350">
              <a:spcBef>
                <a:spcPts val="0"/>
              </a:spcBef>
              <a:buAutoNum type="arabicPeriod"/>
            </a:pPr>
            <a:endParaRPr lang="en-US" dirty="0" smtClean="0"/>
          </a:p>
          <a:p>
            <a:pPr marL="514350" indent="-514350">
              <a:spcBef>
                <a:spcPts val="0"/>
              </a:spcBef>
              <a:buAutoNum type="arabicPeriod"/>
            </a:pPr>
            <a:endParaRPr lang="en-US" dirty="0" smtClean="0"/>
          </a:p>
          <a:p>
            <a:pPr marL="514350" indent="-514350">
              <a:spcBef>
                <a:spcPts val="0"/>
              </a:spcBef>
              <a:buAutoNum type="arabicPeriod"/>
            </a:pPr>
            <a:endParaRPr lang="en-US" dirty="0"/>
          </a:p>
          <a:p>
            <a:pPr marL="514350" indent="-514350">
              <a:spcBef>
                <a:spcPts val="0"/>
              </a:spcBef>
              <a:buAutoNum type="arabicPeriod"/>
            </a:pPr>
            <a:endParaRPr lang="en-US" dirty="0" smtClean="0"/>
          </a:p>
          <a:p>
            <a:pPr marL="514350" indent="-514350">
              <a:spcBef>
                <a:spcPts val="0"/>
              </a:spcBef>
              <a:buAutoNum type="arabicPeriod"/>
            </a:pPr>
            <a:endParaRPr lang="en-US" b="1" dirty="0" smtClean="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4191000"/>
            <a:ext cx="4865846" cy="1405298"/>
          </a:xfrm>
          <a:prstGeom prst="rect">
            <a:avLst/>
          </a:prstGeom>
        </p:spPr>
      </p:pic>
      <p:sp>
        <p:nvSpPr>
          <p:cNvPr id="8" name="Cloud Callout 7"/>
          <p:cNvSpPr/>
          <p:nvPr/>
        </p:nvSpPr>
        <p:spPr>
          <a:xfrm>
            <a:off x="5257800" y="5381767"/>
            <a:ext cx="2286000" cy="1504667"/>
          </a:xfrm>
          <a:prstGeom prst="cloudCallout">
            <a:avLst>
              <a:gd name="adj1" fmla="val -92177"/>
              <a:gd name="adj2" fmla="val -54192"/>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Number of time periods averaged</a:t>
            </a:r>
            <a:endParaRPr lang="en-US" dirty="0"/>
          </a:p>
        </p:txBody>
      </p:sp>
      <p:sp>
        <p:nvSpPr>
          <p:cNvPr id="10" name="Cloud Callout 9"/>
          <p:cNvSpPr/>
          <p:nvPr/>
        </p:nvSpPr>
        <p:spPr>
          <a:xfrm>
            <a:off x="5505450" y="2497833"/>
            <a:ext cx="2286000" cy="1504667"/>
          </a:xfrm>
          <a:prstGeom prst="cloudCallout">
            <a:avLst>
              <a:gd name="adj1" fmla="val -94565"/>
              <a:gd name="adj2" fmla="val 92747"/>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for time period t</a:t>
            </a:r>
            <a:endParaRPr lang="en-US" dirty="0"/>
          </a:p>
        </p:txBody>
      </p:sp>
    </p:spTree>
    <p:extLst>
      <p:ext uri="{BB962C8B-B14F-4D97-AF65-F5344CB8AC3E}">
        <p14:creationId xmlns:p14="http://schemas.microsoft.com/office/powerpoint/2010/main" val="345716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3600" dirty="0" smtClean="0">
                <a:solidFill>
                  <a:srgbClr val="464653"/>
                </a:solidFill>
                <a:latin typeface="Franklin Gothic Book"/>
                <a:ea typeface="+mj-ea"/>
                <a:cs typeface="+mj-cs"/>
              </a:rPr>
              <a:t>Moving Averages ma(1)</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
        <p:nvSpPr>
          <p:cNvPr id="8" name="Content Placeholder 8"/>
          <p:cNvSpPr txBox="1">
            <a:spLocks/>
          </p:cNvSpPr>
          <p:nvPr/>
        </p:nvSpPr>
        <p:spPr>
          <a:xfrm>
            <a:off x="228600" y="1595059"/>
            <a:ext cx="8686800" cy="821433"/>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400" dirty="0"/>
              <a:t>L</a:t>
            </a:r>
            <a:r>
              <a:rPr lang="en-US" sz="2400" dirty="0" smtClean="0"/>
              <a:t>et’s start with ma(1) - a moving average with two terms sales and sales(-1)</a:t>
            </a:r>
          </a:p>
          <a:p>
            <a:pPr marL="514350" indent="-514350" fontAlgn="auto">
              <a:spcBef>
                <a:spcPts val="0"/>
              </a:spcBef>
              <a:spcAft>
                <a:spcPts val="0"/>
              </a:spcAft>
              <a:buFont typeface="Wingdings 2"/>
              <a:buAutoNum type="arabicPeriod"/>
            </a:pPr>
            <a:endParaRPr lang="en-US" sz="2400" dirty="0" smtClean="0"/>
          </a:p>
          <a:p>
            <a:pPr marL="788670" lvl="1"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340" y="2415355"/>
            <a:ext cx="7513320" cy="4419600"/>
          </a:xfrm>
          <a:prstGeom prst="rect">
            <a:avLst/>
          </a:prstGeom>
        </p:spPr>
      </p:pic>
    </p:spTree>
    <p:extLst>
      <p:ext uri="{BB962C8B-B14F-4D97-AF65-F5344CB8AC3E}">
        <p14:creationId xmlns:p14="http://schemas.microsoft.com/office/powerpoint/2010/main" val="34773893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3600" dirty="0" smtClean="0">
                <a:solidFill>
                  <a:srgbClr val="464653"/>
                </a:solidFill>
                <a:latin typeface="Franklin Gothic Book"/>
                <a:ea typeface="+mj-ea"/>
                <a:cs typeface="+mj-cs"/>
              </a:rPr>
              <a:t>Moving Averages ma(3)</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
        <p:nvSpPr>
          <p:cNvPr id="8" name="Content Placeholder 8"/>
          <p:cNvSpPr txBox="1">
            <a:spLocks/>
          </p:cNvSpPr>
          <p:nvPr/>
        </p:nvSpPr>
        <p:spPr>
          <a:xfrm>
            <a:off x="228600" y="1595059"/>
            <a:ext cx="8686800" cy="821433"/>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400" dirty="0" smtClean="0"/>
              <a:t>Try again with a larger window – ma(3), hmm a bit smoother…</a:t>
            </a:r>
          </a:p>
          <a:p>
            <a:pPr marL="514350" indent="-514350" fontAlgn="auto">
              <a:spcBef>
                <a:spcPts val="0"/>
              </a:spcBef>
              <a:spcAft>
                <a:spcPts val="0"/>
              </a:spcAft>
              <a:buFont typeface="Wingdings 2"/>
              <a:buAutoNum type="arabicPeriod"/>
            </a:pPr>
            <a:endParaRPr lang="en-US" sz="2400" dirty="0" smtClean="0"/>
          </a:p>
          <a:p>
            <a:pPr marL="788670" lvl="1"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570" y="2209800"/>
            <a:ext cx="7642860" cy="4495800"/>
          </a:xfrm>
          <a:prstGeom prst="rect">
            <a:avLst/>
          </a:prstGeom>
        </p:spPr>
      </p:pic>
    </p:spTree>
    <p:extLst>
      <p:ext uri="{BB962C8B-B14F-4D97-AF65-F5344CB8AC3E}">
        <p14:creationId xmlns:p14="http://schemas.microsoft.com/office/powerpoint/2010/main" val="167375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3600" dirty="0" smtClean="0">
                <a:solidFill>
                  <a:srgbClr val="464653"/>
                </a:solidFill>
                <a:latin typeface="Franklin Gothic Book"/>
                <a:ea typeface="+mj-ea"/>
                <a:cs typeface="+mj-cs"/>
              </a:rPr>
              <a:t>Moving Averages ma(7)</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
        <p:nvSpPr>
          <p:cNvPr id="8" name="Content Placeholder 8"/>
          <p:cNvSpPr txBox="1">
            <a:spLocks/>
          </p:cNvSpPr>
          <p:nvPr/>
        </p:nvSpPr>
        <p:spPr>
          <a:xfrm>
            <a:off x="228600" y="1595059"/>
            <a:ext cx="8686800" cy="821433"/>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400" dirty="0" smtClean="0"/>
              <a:t>Let’s put our foot down </a:t>
            </a:r>
            <a:r>
              <a:rPr lang="en-US" sz="2400" smtClean="0"/>
              <a:t>– ma(7), </a:t>
            </a:r>
            <a:r>
              <a:rPr lang="en-US" sz="2400" dirty="0" smtClean="0"/>
              <a:t>hmm that looks better…</a:t>
            </a:r>
          </a:p>
          <a:p>
            <a:pPr marL="514350" indent="-514350" fontAlgn="auto">
              <a:spcBef>
                <a:spcPts val="0"/>
              </a:spcBef>
              <a:spcAft>
                <a:spcPts val="0"/>
              </a:spcAft>
              <a:buFont typeface="Wingdings 2"/>
              <a:buAutoNum type="arabicPeriod"/>
            </a:pPr>
            <a:endParaRPr lang="en-US" sz="2400" dirty="0" smtClean="0"/>
          </a:p>
          <a:p>
            <a:pPr marL="788670" lvl="1"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570" y="2041032"/>
            <a:ext cx="7642860" cy="4495800"/>
          </a:xfrm>
          <a:prstGeom prst="rect">
            <a:avLst/>
          </a:prstGeom>
        </p:spPr>
      </p:pic>
    </p:spTree>
    <p:extLst>
      <p:ext uri="{BB962C8B-B14F-4D97-AF65-F5344CB8AC3E}">
        <p14:creationId xmlns:p14="http://schemas.microsoft.com/office/powerpoint/2010/main" val="31761636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a:defRPr/>
            </a:pPr>
            <a:r>
              <a:rPr lang="en-US" sz="3200" dirty="0">
                <a:solidFill>
                  <a:srgbClr val="464653"/>
                </a:solidFill>
                <a:latin typeface="Franklin Gothic Book"/>
              </a:rPr>
              <a:t>Step 3: Analysis Run</a:t>
            </a:r>
          </a:p>
          <a:p>
            <a:pPr lvl="0" algn="ctr">
              <a:defRPr/>
            </a:pPr>
            <a:r>
              <a:rPr lang="en-US" sz="3200" dirty="0" err="1" smtClean="0">
                <a:solidFill>
                  <a:srgbClr val="464653"/>
                </a:solidFill>
                <a:latin typeface="Franklin Gothic Book"/>
              </a:rPr>
              <a:t>Hanning</a:t>
            </a:r>
            <a:r>
              <a:rPr lang="en-US" sz="3200" dirty="0" smtClean="0">
                <a:solidFill>
                  <a:srgbClr val="464653"/>
                </a:solidFill>
                <a:latin typeface="Franklin Gothic Book"/>
              </a:rPr>
              <a:t> Filter</a:t>
            </a:r>
            <a:endParaRPr lang="en-US" sz="3600" dirty="0">
              <a:solidFill>
                <a:schemeClr val="tx2">
                  <a:lumMod val="75000"/>
                </a:schemeClr>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152400" y="1676400"/>
            <a:ext cx="8686800" cy="3219733"/>
          </a:xfrm>
        </p:spPr>
        <p:txBody>
          <a:bodyPr>
            <a:noAutofit/>
          </a:bodyPr>
          <a:lstStyle/>
          <a:p>
            <a:pPr marL="514350" indent="-514350">
              <a:spcBef>
                <a:spcPts val="0"/>
              </a:spcBef>
              <a:buAutoNum type="arabicPeriod"/>
            </a:pPr>
            <a:r>
              <a:rPr lang="en-US" sz="2400" dirty="0" smtClean="0"/>
              <a:t>The previous moving averages were linear – all the points had equal weight.  There are other possibilities – one of which is called the </a:t>
            </a:r>
            <a:r>
              <a:rPr lang="en-US" sz="2400" dirty="0" err="1" smtClean="0"/>
              <a:t>Hanning</a:t>
            </a:r>
            <a:r>
              <a:rPr lang="en-US" sz="2400" dirty="0" smtClean="0"/>
              <a:t> filter.  A </a:t>
            </a:r>
            <a:r>
              <a:rPr lang="en-US" sz="2400" dirty="0" err="1" smtClean="0"/>
              <a:t>Hanning</a:t>
            </a:r>
            <a:r>
              <a:rPr lang="en-US" sz="2400" dirty="0" smtClean="0"/>
              <a:t> filter is a weighted, centered moving average.  Let’s look at the formula for a three period </a:t>
            </a:r>
            <a:r>
              <a:rPr lang="en-US" sz="2400" dirty="0" err="1" smtClean="0"/>
              <a:t>Hanning</a:t>
            </a:r>
            <a:r>
              <a:rPr lang="en-US" sz="2400" dirty="0" smtClean="0"/>
              <a:t> filter:</a:t>
            </a:r>
          </a:p>
          <a:p>
            <a:pPr marL="514350" indent="-514350">
              <a:spcBef>
                <a:spcPts val="0"/>
              </a:spcBef>
              <a:buAutoNum type="arabicPeriod"/>
            </a:pPr>
            <a:endParaRPr lang="en-US" sz="2400" dirty="0"/>
          </a:p>
          <a:p>
            <a:pPr marL="788670" lvl="1" indent="-514350">
              <a:spcBef>
                <a:spcPts val="0"/>
              </a:spcBef>
              <a:buAutoNum type="arabicPeriod"/>
            </a:pPr>
            <a:endParaRPr lang="en-US" sz="1800" dirty="0" smtClean="0"/>
          </a:p>
          <a:p>
            <a:pPr marL="788670" lvl="1" indent="-514350">
              <a:spcBef>
                <a:spcPts val="0"/>
              </a:spcBef>
              <a:buAutoNum type="arabicPeriod"/>
            </a:pPr>
            <a:endParaRPr lang="en-US" dirty="0"/>
          </a:p>
          <a:p>
            <a:pPr marL="0" indent="0">
              <a:spcBef>
                <a:spcPts val="0"/>
              </a:spcBef>
              <a:buNone/>
            </a:pPr>
            <a:endParaRPr lang="en-US" dirty="0"/>
          </a:p>
          <a:p>
            <a:pPr marL="514350" indent="-514350">
              <a:spcBef>
                <a:spcPts val="0"/>
              </a:spcBef>
              <a:buAutoNum type="arabicPeriod"/>
            </a:pPr>
            <a:endParaRPr lang="en-US" dirty="0" smtClean="0"/>
          </a:p>
          <a:p>
            <a:pPr marL="514350" indent="-514350">
              <a:spcBef>
                <a:spcPts val="0"/>
              </a:spcBef>
              <a:buAutoNum type="arabicPeriod"/>
            </a:pPr>
            <a:endParaRPr lang="en-US" dirty="0" smtClean="0"/>
          </a:p>
          <a:p>
            <a:pPr marL="514350" indent="-514350">
              <a:spcBef>
                <a:spcPts val="0"/>
              </a:spcBef>
              <a:buAutoNum type="arabicPeriod"/>
            </a:pPr>
            <a:endParaRPr lang="en-US" dirty="0"/>
          </a:p>
          <a:p>
            <a:pPr marL="514350" indent="-514350">
              <a:spcBef>
                <a:spcPts val="0"/>
              </a:spcBef>
              <a:buAutoNum type="arabicPeriod"/>
            </a:pPr>
            <a:endParaRPr lang="en-US" dirty="0" smtClean="0"/>
          </a:p>
          <a:p>
            <a:pPr marL="514350" indent="-514350">
              <a:spcBef>
                <a:spcPts val="0"/>
              </a:spcBef>
              <a:buAutoNum type="arabicPeriod"/>
            </a:pPr>
            <a:endParaRPr lang="en-US" b="1" dirty="0" smtClean="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8" name="Cloud Callout 7"/>
          <p:cNvSpPr/>
          <p:nvPr/>
        </p:nvSpPr>
        <p:spPr>
          <a:xfrm>
            <a:off x="6715267" y="5335136"/>
            <a:ext cx="2286000" cy="1504667"/>
          </a:xfrm>
          <a:prstGeom prst="cloudCallout">
            <a:avLst>
              <a:gd name="adj1" fmla="val -38446"/>
              <a:gd name="adj2" fmla="val -99543"/>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for time period t-1</a:t>
            </a:r>
            <a:endParaRPr lang="en-US" dirty="0"/>
          </a:p>
        </p:txBody>
      </p:sp>
      <p:sp>
        <p:nvSpPr>
          <p:cNvPr id="10" name="Cloud Callout 9"/>
          <p:cNvSpPr/>
          <p:nvPr/>
        </p:nvSpPr>
        <p:spPr>
          <a:xfrm>
            <a:off x="180833" y="5169940"/>
            <a:ext cx="2286000" cy="1504667"/>
          </a:xfrm>
          <a:prstGeom prst="cloudCallout">
            <a:avLst>
              <a:gd name="adj1" fmla="val 101854"/>
              <a:gd name="adj2" fmla="val -90473"/>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for time period t+1</a:t>
            </a:r>
            <a:endParaRPr lang="en-US" dirty="0"/>
          </a:p>
        </p:txBody>
      </p:sp>
      <p:sp>
        <p:nvSpPr>
          <p:cNvPr id="2" name="TextBox 1"/>
          <p:cNvSpPr txBox="1"/>
          <p:nvPr/>
        </p:nvSpPr>
        <p:spPr>
          <a:xfrm>
            <a:off x="1483339" y="4012912"/>
            <a:ext cx="6074099" cy="584775"/>
          </a:xfrm>
          <a:prstGeom prst="rect">
            <a:avLst/>
          </a:prstGeom>
          <a:noFill/>
        </p:spPr>
        <p:txBody>
          <a:bodyPr wrap="none" rtlCol="0">
            <a:spAutoFit/>
          </a:bodyPr>
          <a:lstStyle/>
          <a:p>
            <a:r>
              <a:rPr lang="en-US" sz="3200" dirty="0" smtClean="0"/>
              <a:t>M</a:t>
            </a:r>
            <a:r>
              <a:rPr lang="en-US" sz="3200" baseline="-25000" dirty="0" smtClean="0"/>
              <a:t>t</a:t>
            </a:r>
            <a:r>
              <a:rPr lang="en-US" sz="3200" baseline="30000" dirty="0" smtClean="0"/>
              <a:t>H</a:t>
            </a:r>
            <a:r>
              <a:rPr lang="en-US" sz="3200" dirty="0" smtClean="0"/>
              <a:t> = 0.25 y</a:t>
            </a:r>
            <a:r>
              <a:rPr lang="en-US" sz="3200" baseline="-25000" dirty="0" smtClean="0"/>
              <a:t>t+1</a:t>
            </a:r>
            <a:r>
              <a:rPr lang="en-US" sz="3200" dirty="0" smtClean="0"/>
              <a:t>  +  .5y</a:t>
            </a:r>
            <a:r>
              <a:rPr lang="en-US" sz="3200" baseline="-25000" dirty="0" smtClean="0"/>
              <a:t>t</a:t>
            </a:r>
            <a:r>
              <a:rPr lang="en-US" sz="3200" dirty="0" smtClean="0"/>
              <a:t>  +  .25y</a:t>
            </a:r>
            <a:r>
              <a:rPr lang="en-US" sz="3200" baseline="-25000" dirty="0" smtClean="0"/>
              <a:t>t-1</a:t>
            </a:r>
            <a:endParaRPr lang="en-US" sz="3200" baseline="-25000" dirty="0"/>
          </a:p>
        </p:txBody>
      </p:sp>
      <p:sp>
        <p:nvSpPr>
          <p:cNvPr id="11" name="Cloud Callout 10"/>
          <p:cNvSpPr/>
          <p:nvPr/>
        </p:nvSpPr>
        <p:spPr>
          <a:xfrm>
            <a:off x="4038600" y="5335135"/>
            <a:ext cx="2286000" cy="1504667"/>
          </a:xfrm>
          <a:prstGeom prst="cloudCallout">
            <a:avLst>
              <a:gd name="adj1" fmla="val 3942"/>
              <a:gd name="adj2" fmla="val -104985"/>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for time period t</a:t>
            </a:r>
            <a:endParaRPr lang="en-US" dirty="0"/>
          </a:p>
        </p:txBody>
      </p:sp>
    </p:spTree>
    <p:extLst>
      <p:ext uri="{BB962C8B-B14F-4D97-AF65-F5344CB8AC3E}">
        <p14:creationId xmlns:p14="http://schemas.microsoft.com/office/powerpoint/2010/main" val="6670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3600" dirty="0" err="1" smtClean="0">
                <a:solidFill>
                  <a:srgbClr val="464653"/>
                </a:solidFill>
                <a:latin typeface="Franklin Gothic Book"/>
                <a:ea typeface="+mj-ea"/>
                <a:cs typeface="+mj-cs"/>
              </a:rPr>
              <a:t>Hanning</a:t>
            </a:r>
            <a:r>
              <a:rPr lang="en-US" sz="3600" dirty="0" smtClean="0">
                <a:solidFill>
                  <a:srgbClr val="464653"/>
                </a:solidFill>
                <a:latin typeface="Franklin Gothic Book"/>
                <a:ea typeface="+mj-ea"/>
                <a:cs typeface="+mj-cs"/>
              </a:rPr>
              <a:t> Filter</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
        <p:nvSpPr>
          <p:cNvPr id="8" name="Content Placeholder 8"/>
          <p:cNvSpPr txBox="1">
            <a:spLocks/>
          </p:cNvSpPr>
          <p:nvPr/>
        </p:nvSpPr>
        <p:spPr>
          <a:xfrm>
            <a:off x="228600" y="1595059"/>
            <a:ext cx="8686800" cy="821433"/>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400" dirty="0" smtClean="0"/>
              <a:t>Let’s see what the centered </a:t>
            </a:r>
            <a:r>
              <a:rPr lang="en-US" sz="2400" dirty="0" err="1" smtClean="0"/>
              <a:t>Hanning</a:t>
            </a:r>
            <a:r>
              <a:rPr lang="en-US" sz="2400" dirty="0" smtClean="0"/>
              <a:t> filter in the last slide looks like…</a:t>
            </a:r>
          </a:p>
          <a:p>
            <a:pPr marL="788670" lvl="1"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2133600"/>
            <a:ext cx="7772400" cy="4572000"/>
          </a:xfrm>
          <a:prstGeom prst="rect">
            <a:avLst/>
          </a:prstGeom>
        </p:spPr>
      </p:pic>
    </p:spTree>
    <p:extLst>
      <p:ext uri="{BB962C8B-B14F-4D97-AF65-F5344CB8AC3E}">
        <p14:creationId xmlns:p14="http://schemas.microsoft.com/office/powerpoint/2010/main" val="36362302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600200"/>
            <a:ext cx="9144000" cy="1295400"/>
          </a:xfrm>
        </p:spPr>
        <p:txBody>
          <a:bodyPr>
            <a:normAutofit/>
          </a:bodyPr>
          <a:lstStyle/>
          <a:p>
            <a:pPr eaLnBrk="1" hangingPunct="1"/>
            <a:r>
              <a:rPr lang="en-US" sz="4800" dirty="0" smtClean="0"/>
              <a:t> Autoregressive Processes</a:t>
            </a:r>
            <a:br>
              <a:rPr lang="en-US" sz="4800" dirty="0" smtClean="0"/>
            </a:br>
            <a:endParaRPr lang="en-US" sz="2700" dirty="0" smtClean="0"/>
          </a:p>
        </p:txBody>
      </p:sp>
      <p:sp>
        <p:nvSpPr>
          <p:cNvPr id="5" name="Subtitle 4"/>
          <p:cNvSpPr>
            <a:spLocks noGrp="1"/>
          </p:cNvSpPr>
          <p:nvPr>
            <p:ph type="subTitle" idx="1"/>
          </p:nvPr>
        </p:nvSpPr>
        <p:spPr>
          <a:xfrm>
            <a:off x="1295400" y="3581400"/>
            <a:ext cx="6400800" cy="1600200"/>
          </a:xfrm>
        </p:spPr>
        <p:txBody>
          <a:bodyPr>
            <a:normAutofit/>
          </a:bodyPr>
          <a:lstStyle/>
          <a:p>
            <a:r>
              <a:rPr lang="en-US" sz="4000" dirty="0" smtClean="0"/>
              <a:t>Theoretical Stuff</a:t>
            </a:r>
            <a:endParaRPr lang="en-US" sz="4000" dirty="0"/>
          </a:p>
        </p:txBody>
      </p:sp>
    </p:spTree>
    <p:extLst>
      <p:ext uri="{BB962C8B-B14F-4D97-AF65-F5344CB8AC3E}">
        <p14:creationId xmlns:p14="http://schemas.microsoft.com/office/powerpoint/2010/main" val="38579326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3:  Analysis</a:t>
            </a:r>
            <a:r>
              <a:rPr kumimoji="0" lang="en-US" sz="3200" b="0" i="0" u="none" strike="noStrike" kern="1200" cap="none" spc="0" normalizeH="0" noProof="0" dirty="0" smtClean="0">
                <a:ln>
                  <a:noFill/>
                </a:ln>
                <a:solidFill>
                  <a:schemeClr val="tx2"/>
                </a:solidFill>
                <a:effectLst/>
                <a:uLnTx/>
                <a:uFillTx/>
                <a:latin typeface="+mj-lt"/>
                <a:ea typeface="+mj-ea"/>
                <a:cs typeface="+mj-cs"/>
              </a:rPr>
              <a:t> Run</a:t>
            </a:r>
          </a:p>
          <a:p>
            <a:pPr algn="ctr" fontAlgn="auto">
              <a:spcAft>
                <a:spcPts val="0"/>
              </a:spcAft>
              <a:defRPr/>
            </a:pPr>
            <a:r>
              <a:rPr lang="en-US" sz="2800" dirty="0" smtClean="0">
                <a:solidFill>
                  <a:srgbClr val="464653"/>
                </a:solidFill>
                <a:latin typeface="Franklin Gothic Book"/>
              </a:rPr>
              <a:t>Theoretical Perspective on Autoregressive Processes</a:t>
            </a:r>
            <a:endParaRPr lang="en-US" sz="2800" dirty="0">
              <a:solidFill>
                <a:schemeClr val="tx2">
                  <a:lumMod val="75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8686800" cy="4191000"/>
          </a:xfrm>
        </p:spPr>
        <p:txBody>
          <a:bodyPr>
            <a:noAutofit/>
          </a:bodyPr>
          <a:lstStyle/>
          <a:p>
            <a:pPr marL="514350" indent="-514350">
              <a:spcBef>
                <a:spcPts val="0"/>
              </a:spcBef>
              <a:buAutoNum type="arabicPeriod"/>
            </a:pPr>
            <a:r>
              <a:rPr lang="en-US" dirty="0" smtClean="0"/>
              <a:t>Let’s look first at the theoretical idea of an autoregressive process</a:t>
            </a:r>
            <a:endParaRPr lang="en-US" dirty="0"/>
          </a:p>
          <a:p>
            <a:pPr marL="514350" indent="-514350">
              <a:spcBef>
                <a:spcPts val="0"/>
              </a:spcBef>
              <a:buAutoNum type="arabicPeriod"/>
            </a:pPr>
            <a:r>
              <a:rPr lang="en-US" dirty="0" smtClean="0"/>
              <a:t>Let’s imagine that we are looking at the change in oil prices over time, we will call that change X</a:t>
            </a:r>
            <a:r>
              <a:rPr lang="en-US" baseline="-25000" dirty="0" smtClean="0"/>
              <a:t>t</a:t>
            </a:r>
            <a:r>
              <a:rPr lang="en-US" dirty="0" smtClean="0"/>
              <a:t> that might come from a specific type of shock or event</a:t>
            </a:r>
            <a:r>
              <a:rPr lang="en-US" baseline="-25000" dirty="0" smtClean="0"/>
              <a:t> </a:t>
            </a:r>
          </a:p>
          <a:p>
            <a:pPr marL="514350" indent="-514350">
              <a:spcBef>
                <a:spcPts val="0"/>
              </a:spcBef>
              <a:buAutoNum type="arabicPeriod"/>
            </a:pPr>
            <a:endParaRPr lang="en-US" dirty="0" smtClean="0"/>
          </a:p>
          <a:p>
            <a:pPr marL="514350" indent="-514350">
              <a:spcBef>
                <a:spcPts val="0"/>
              </a:spcBef>
              <a:buAutoNum type="arabicPeriod"/>
            </a:pPr>
            <a:r>
              <a:rPr lang="en-US" dirty="0" smtClean="0"/>
              <a:t>So let’s imagine that our autoregressive change in oil price X</a:t>
            </a:r>
            <a:r>
              <a:rPr lang="en-US" baseline="-25000" dirty="0" smtClean="0"/>
              <a:t>t </a:t>
            </a:r>
            <a:r>
              <a:rPr lang="en-US" dirty="0" smtClean="0"/>
              <a:t> can be described by the equation </a:t>
            </a:r>
            <a:endParaRPr lang="en-US" dirty="0"/>
          </a:p>
          <a:p>
            <a:pPr marL="514350" indent="-514350">
              <a:spcBef>
                <a:spcPts val="0"/>
              </a:spcBef>
              <a:buAutoNum type="arabicPeriod"/>
            </a:pPr>
            <a:endParaRPr lang="en-US" dirty="0" smtClean="0"/>
          </a:p>
          <a:p>
            <a:pPr marL="0" indent="0">
              <a:spcBef>
                <a:spcPts val="0"/>
              </a:spcBef>
              <a:buNone/>
            </a:pPr>
            <a:r>
              <a:rPr lang="en-US" dirty="0"/>
              <a:t> </a:t>
            </a:r>
            <a:r>
              <a:rPr lang="en-US" dirty="0" smtClean="0"/>
              <a:t>                            </a:t>
            </a:r>
            <a:r>
              <a:rPr lang="en-US" sz="3800" dirty="0" smtClean="0"/>
              <a:t>X</a:t>
            </a:r>
            <a:r>
              <a:rPr lang="en-US" sz="3800" baseline="-25000" dirty="0" smtClean="0"/>
              <a:t>t   </a:t>
            </a:r>
            <a:r>
              <a:rPr lang="en-US" sz="3800" dirty="0" smtClean="0"/>
              <a:t>= </a:t>
            </a:r>
            <a:r>
              <a:rPr lang="el-GR" sz="3800" dirty="0" smtClean="0">
                <a:latin typeface="Times New Roman" panose="02020603050405020304" pitchFamily="18" charset="0"/>
                <a:cs typeface="Times New Roman" panose="02020603050405020304" pitchFamily="18" charset="0"/>
              </a:rPr>
              <a:t>ρ</a:t>
            </a:r>
            <a:r>
              <a:rPr lang="en-US" sz="3800" dirty="0"/>
              <a:t>X</a:t>
            </a:r>
            <a:r>
              <a:rPr lang="en-US" sz="3800" baseline="-25000" dirty="0" smtClean="0"/>
              <a:t>t-1  </a:t>
            </a:r>
            <a:r>
              <a:rPr lang="en-US" sz="3800" dirty="0" smtClean="0"/>
              <a:t> +   E</a:t>
            </a:r>
            <a:r>
              <a:rPr lang="en-US" sz="3800" baseline="-25000" dirty="0" smtClean="0"/>
              <a:t>t</a:t>
            </a:r>
            <a:endParaRPr lang="en-US" sz="3800" dirty="0"/>
          </a:p>
          <a:p>
            <a:pPr marL="514350" indent="-514350">
              <a:spcBef>
                <a:spcPts val="0"/>
              </a:spcBef>
              <a:buAutoNum type="arabicPeriod"/>
            </a:pPr>
            <a:endParaRPr lang="en-US" dirty="0"/>
          </a:p>
          <a:p>
            <a:pPr marL="514350" indent="-514350">
              <a:spcBef>
                <a:spcPts val="0"/>
              </a:spcBef>
              <a:buAutoNum type="arabicPeriod"/>
            </a:pPr>
            <a:endParaRPr lang="en-US" dirty="0" smtClean="0"/>
          </a:p>
          <a:p>
            <a:pPr marL="514350" indent="-514350">
              <a:spcBef>
                <a:spcPts val="0"/>
              </a:spcBef>
              <a:buAutoNum type="arabicPeriod"/>
            </a:pPr>
            <a:endParaRPr lang="en-US" dirty="0"/>
          </a:p>
          <a:p>
            <a:pPr marL="514350" indent="-514350">
              <a:spcBef>
                <a:spcPts val="0"/>
              </a:spcBef>
              <a:buAutoNum type="arabicPeriod"/>
            </a:pPr>
            <a:endParaRPr lang="en-US" dirty="0" smtClean="0"/>
          </a:p>
          <a:p>
            <a:pPr marL="514350" indent="-514350">
              <a:spcBef>
                <a:spcPts val="0"/>
              </a:spcBef>
              <a:buAutoNum type="arabicPeriod"/>
            </a:pPr>
            <a:endParaRPr lang="en-US" dirty="0" smtClean="0"/>
          </a:p>
          <a:p>
            <a:pPr marL="514350" indent="-514350">
              <a:spcBef>
                <a:spcPts val="0"/>
              </a:spcBef>
              <a:buAutoNum type="arabicPeriod"/>
            </a:pPr>
            <a:endParaRPr lang="en-US" dirty="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Tree>
    <p:extLst>
      <p:ext uri="{BB962C8B-B14F-4D97-AF65-F5344CB8AC3E}">
        <p14:creationId xmlns:p14="http://schemas.microsoft.com/office/powerpoint/2010/main" val="42347069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1:  Nature of Time Series</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8686800" cy="4191000"/>
          </a:xfrm>
        </p:spPr>
        <p:txBody>
          <a:bodyPr>
            <a:noAutofit/>
          </a:bodyPr>
          <a:lstStyle/>
          <a:p>
            <a:pPr marL="514350" indent="-514350">
              <a:spcBef>
                <a:spcPts val="0"/>
              </a:spcBef>
              <a:buAutoNum type="arabicPeriod"/>
            </a:pPr>
            <a:endParaRPr lang="en-US" dirty="0"/>
          </a:p>
          <a:p>
            <a:pPr marL="514350" indent="-514350">
              <a:spcBef>
                <a:spcPts val="0"/>
              </a:spcBef>
              <a:buAutoNum type="arabicPeriod"/>
            </a:pPr>
            <a:r>
              <a:rPr lang="en-US" dirty="0" smtClean="0"/>
              <a:t>But there is a whole world of business data out there that changes in relationship to time</a:t>
            </a:r>
          </a:p>
          <a:p>
            <a:pPr marL="788670" lvl="1" indent="-514350">
              <a:spcBef>
                <a:spcPts val="0"/>
              </a:spcBef>
              <a:buAutoNum type="arabicPeriod"/>
            </a:pPr>
            <a:r>
              <a:rPr lang="en-US" dirty="0" smtClean="0"/>
              <a:t>Monthly sales data</a:t>
            </a:r>
          </a:p>
          <a:p>
            <a:pPr marL="788670" lvl="1" indent="-514350">
              <a:spcBef>
                <a:spcPts val="0"/>
              </a:spcBef>
              <a:buAutoNum type="arabicPeriod"/>
            </a:pPr>
            <a:r>
              <a:rPr lang="en-US" dirty="0" smtClean="0"/>
              <a:t>Daily stock prices</a:t>
            </a:r>
          </a:p>
          <a:p>
            <a:pPr marL="788670" lvl="1" indent="-514350">
              <a:spcBef>
                <a:spcPts val="0"/>
              </a:spcBef>
              <a:buAutoNum type="arabicPeriod"/>
            </a:pPr>
            <a:r>
              <a:rPr lang="en-US" dirty="0" smtClean="0"/>
              <a:t>Exchange rates</a:t>
            </a:r>
          </a:p>
          <a:p>
            <a:pPr marL="788670" lvl="1" indent="-514350">
              <a:spcBef>
                <a:spcPts val="0"/>
              </a:spcBef>
              <a:buAutoNum type="arabicPeriod"/>
            </a:pPr>
            <a:r>
              <a:rPr lang="en-US" dirty="0" smtClean="0"/>
              <a:t>Price of commodities, goods and services</a:t>
            </a:r>
          </a:p>
          <a:p>
            <a:pPr marL="788670" lvl="1" indent="-514350">
              <a:spcBef>
                <a:spcPts val="0"/>
              </a:spcBef>
              <a:buAutoNum type="arabicPeriod"/>
            </a:pPr>
            <a:r>
              <a:rPr lang="en-US" dirty="0" smtClean="0"/>
              <a:t>Any sort of data that is collected over time and has some sort of time-related </a:t>
            </a:r>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3:  Analysis</a:t>
            </a:r>
            <a:r>
              <a:rPr kumimoji="0" lang="en-US" sz="3200" b="0" i="0" u="none" strike="noStrike" kern="1200" cap="none" spc="0" normalizeH="0" noProof="0" dirty="0" smtClean="0">
                <a:ln>
                  <a:noFill/>
                </a:ln>
                <a:solidFill>
                  <a:schemeClr val="tx2"/>
                </a:solidFill>
                <a:effectLst/>
                <a:uLnTx/>
                <a:uFillTx/>
                <a:latin typeface="+mj-lt"/>
                <a:ea typeface="+mj-ea"/>
                <a:cs typeface="+mj-cs"/>
              </a:rPr>
              <a:t> Run</a:t>
            </a:r>
          </a:p>
          <a:p>
            <a:pPr algn="ctr" fontAlgn="auto">
              <a:spcAft>
                <a:spcPts val="0"/>
              </a:spcAft>
              <a:defRPr/>
            </a:pPr>
            <a:r>
              <a:rPr lang="en-US" sz="2800" dirty="0" smtClean="0">
                <a:solidFill>
                  <a:srgbClr val="464653"/>
                </a:solidFill>
                <a:latin typeface="Franklin Gothic Book"/>
              </a:rPr>
              <a:t>Theoretical Perspective on Autoregressive Processes</a:t>
            </a:r>
            <a:endParaRPr lang="en-US" sz="2800" dirty="0">
              <a:solidFill>
                <a:schemeClr val="tx2">
                  <a:lumMod val="75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8686800" cy="4191000"/>
          </a:xfrm>
        </p:spPr>
        <p:txBody>
          <a:bodyPr>
            <a:noAutofit/>
          </a:bodyPr>
          <a:lstStyle/>
          <a:p>
            <a:pPr marL="514350" indent="-514350">
              <a:spcBef>
                <a:spcPts val="0"/>
              </a:spcBef>
              <a:buAutoNum type="arabicPeriod"/>
            </a:pPr>
            <a:endParaRPr lang="en-US" dirty="0" smtClean="0"/>
          </a:p>
          <a:p>
            <a:pPr marL="0" indent="0">
              <a:spcBef>
                <a:spcPts val="0"/>
              </a:spcBef>
              <a:buNone/>
            </a:pPr>
            <a:r>
              <a:rPr lang="en-US" dirty="0"/>
              <a:t> </a:t>
            </a:r>
            <a:r>
              <a:rPr lang="en-US" dirty="0" smtClean="0"/>
              <a:t>                            </a:t>
            </a:r>
            <a:r>
              <a:rPr lang="en-US" sz="3800" dirty="0"/>
              <a:t>X</a:t>
            </a:r>
            <a:r>
              <a:rPr lang="en-US" sz="3800" baseline="-25000" dirty="0"/>
              <a:t>t   </a:t>
            </a:r>
            <a:r>
              <a:rPr lang="en-US" sz="3800" dirty="0"/>
              <a:t>= </a:t>
            </a:r>
            <a:r>
              <a:rPr lang="el-GR" sz="3800" dirty="0" smtClean="0">
                <a:latin typeface="Times New Roman" panose="02020603050405020304" pitchFamily="18" charset="0"/>
                <a:cs typeface="Times New Roman" panose="02020603050405020304" pitchFamily="18" charset="0"/>
              </a:rPr>
              <a:t>ρ</a:t>
            </a:r>
            <a:r>
              <a:rPr lang="en-US" sz="3800" dirty="0" smtClean="0"/>
              <a:t>X</a:t>
            </a:r>
            <a:r>
              <a:rPr lang="en-US" sz="3800" baseline="-25000" dirty="0" smtClean="0"/>
              <a:t>t-1  </a:t>
            </a:r>
            <a:r>
              <a:rPr lang="en-US" sz="3800" dirty="0" smtClean="0"/>
              <a:t> </a:t>
            </a:r>
            <a:r>
              <a:rPr lang="en-US" sz="3800" dirty="0"/>
              <a:t>+   E</a:t>
            </a:r>
            <a:r>
              <a:rPr lang="en-US" sz="3800" baseline="-25000" dirty="0"/>
              <a:t>t</a:t>
            </a:r>
            <a:endParaRPr lang="en-US" sz="3800" dirty="0"/>
          </a:p>
          <a:p>
            <a:pPr marL="0" indent="0">
              <a:spcBef>
                <a:spcPts val="0"/>
              </a:spcBef>
              <a:buNone/>
            </a:pPr>
            <a:endParaRPr lang="en-US" sz="3800" dirty="0"/>
          </a:p>
          <a:p>
            <a:pPr marL="514350" indent="-514350">
              <a:spcBef>
                <a:spcPts val="0"/>
              </a:spcBef>
              <a:buAutoNum type="arabicPeriod"/>
            </a:pPr>
            <a:endParaRPr lang="en-US" dirty="0"/>
          </a:p>
          <a:p>
            <a:pPr marL="514350" indent="-514350">
              <a:spcBef>
                <a:spcPts val="0"/>
              </a:spcBef>
              <a:buAutoNum type="arabicPeriod"/>
            </a:pPr>
            <a:endParaRPr lang="en-US" dirty="0" smtClean="0"/>
          </a:p>
          <a:p>
            <a:pPr marL="514350" indent="-514350">
              <a:spcBef>
                <a:spcPts val="0"/>
              </a:spcBef>
              <a:buAutoNum type="arabicPeriod"/>
            </a:pPr>
            <a:endParaRPr lang="en-US" dirty="0"/>
          </a:p>
          <a:p>
            <a:pPr marL="514350" indent="-514350">
              <a:spcBef>
                <a:spcPts val="0"/>
              </a:spcBef>
              <a:buAutoNum type="arabicPeriod"/>
            </a:pPr>
            <a:endParaRPr lang="en-US" dirty="0" smtClean="0"/>
          </a:p>
          <a:p>
            <a:pPr marL="514350" indent="-514350">
              <a:spcBef>
                <a:spcPts val="0"/>
              </a:spcBef>
              <a:buAutoNum type="arabicPeriod"/>
            </a:pPr>
            <a:endParaRPr lang="en-US" dirty="0" smtClean="0"/>
          </a:p>
          <a:p>
            <a:pPr marL="514350" indent="-514350">
              <a:spcBef>
                <a:spcPts val="0"/>
              </a:spcBef>
              <a:buAutoNum type="arabicPeriod"/>
            </a:pPr>
            <a:endParaRPr lang="en-US" dirty="0"/>
          </a:p>
        </p:txBody>
      </p:sp>
      <p:sp>
        <p:nvSpPr>
          <p:cNvPr id="7" name="Content Placeholder 8"/>
          <p:cNvSpPr txBox="1">
            <a:spLocks/>
          </p:cNvSpPr>
          <p:nvPr/>
        </p:nvSpPr>
        <p:spPr>
          <a:xfrm>
            <a:off x="228600" y="5743433"/>
            <a:ext cx="8686800" cy="762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dirty="0" smtClean="0"/>
              <a:t>This is a first order autoregressive process – it depends upon the value of the previous term</a:t>
            </a:r>
          </a:p>
        </p:txBody>
      </p:sp>
      <p:sp>
        <p:nvSpPr>
          <p:cNvPr id="8" name="Cloud Callout 7"/>
          <p:cNvSpPr/>
          <p:nvPr/>
        </p:nvSpPr>
        <p:spPr>
          <a:xfrm>
            <a:off x="228600" y="2971800"/>
            <a:ext cx="2286000" cy="1504667"/>
          </a:xfrm>
          <a:prstGeom prst="cloudCallout">
            <a:avLst>
              <a:gd name="adj1" fmla="val 54092"/>
              <a:gd name="adj2" fmla="val -84123"/>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Change in oil price </a:t>
            </a:r>
            <a:endParaRPr lang="en-US" dirty="0"/>
          </a:p>
        </p:txBody>
      </p:sp>
      <p:sp>
        <p:nvSpPr>
          <p:cNvPr id="10" name="Cloud Callout 9"/>
          <p:cNvSpPr/>
          <p:nvPr/>
        </p:nvSpPr>
        <p:spPr>
          <a:xfrm>
            <a:off x="2895600" y="3552966"/>
            <a:ext cx="2286000" cy="1504667"/>
          </a:xfrm>
          <a:prstGeom prst="cloudCallout">
            <a:avLst>
              <a:gd name="adj1" fmla="val -833"/>
              <a:gd name="adj2" fmla="val -120404"/>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Some correlation times the term from time t-1</a:t>
            </a:r>
            <a:endParaRPr lang="en-US" dirty="0"/>
          </a:p>
        </p:txBody>
      </p:sp>
      <p:sp>
        <p:nvSpPr>
          <p:cNvPr id="11" name="Cloud Callout 10"/>
          <p:cNvSpPr/>
          <p:nvPr/>
        </p:nvSpPr>
        <p:spPr>
          <a:xfrm>
            <a:off x="5905500" y="3962400"/>
            <a:ext cx="2286000" cy="1504667"/>
          </a:xfrm>
          <a:prstGeom prst="cloudCallout">
            <a:avLst>
              <a:gd name="adj1" fmla="val -49191"/>
              <a:gd name="adj2" fmla="val -143080"/>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Error that represents some shock</a:t>
            </a:r>
            <a:endParaRPr lang="en-US" dirty="0"/>
          </a:p>
        </p:txBody>
      </p:sp>
    </p:spTree>
    <p:extLst>
      <p:ext uri="{BB962C8B-B14F-4D97-AF65-F5344CB8AC3E}">
        <p14:creationId xmlns:p14="http://schemas.microsoft.com/office/powerpoint/2010/main" val="16915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3:  Analysis</a:t>
            </a:r>
            <a:r>
              <a:rPr kumimoji="0" lang="en-US" sz="3200" b="0" i="0" u="none" strike="noStrike" kern="1200" cap="none" spc="0" normalizeH="0" noProof="0" dirty="0" smtClean="0">
                <a:ln>
                  <a:noFill/>
                </a:ln>
                <a:solidFill>
                  <a:schemeClr val="tx2"/>
                </a:solidFill>
                <a:effectLst/>
                <a:uLnTx/>
                <a:uFillTx/>
                <a:latin typeface="+mj-lt"/>
                <a:ea typeface="+mj-ea"/>
                <a:cs typeface="+mj-cs"/>
              </a:rPr>
              <a:t> Run</a:t>
            </a:r>
          </a:p>
          <a:p>
            <a:pPr algn="ctr" fontAlgn="auto">
              <a:spcAft>
                <a:spcPts val="0"/>
              </a:spcAft>
              <a:defRPr/>
            </a:pPr>
            <a:r>
              <a:rPr lang="en-US" sz="2800" dirty="0">
                <a:solidFill>
                  <a:srgbClr val="464653"/>
                </a:solidFill>
                <a:latin typeface="Franklin Gothic Book"/>
              </a:rPr>
              <a:t>Theoretical Perspective on Autoregressive Processes</a:t>
            </a:r>
            <a:endParaRPr lang="en-US" sz="2800" dirty="0">
              <a:solidFill>
                <a:schemeClr val="tx2">
                  <a:lumMod val="75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8686800" cy="4191000"/>
          </a:xfrm>
        </p:spPr>
        <p:txBody>
          <a:bodyPr>
            <a:noAutofit/>
          </a:bodyPr>
          <a:lstStyle/>
          <a:p>
            <a:pPr marL="514350" indent="-514350">
              <a:spcBef>
                <a:spcPts val="0"/>
              </a:spcBef>
              <a:buAutoNum type="arabicPeriod"/>
            </a:pPr>
            <a:endParaRPr lang="en-US" dirty="0" smtClean="0"/>
          </a:p>
          <a:p>
            <a:pPr marL="0" indent="0">
              <a:spcBef>
                <a:spcPts val="0"/>
              </a:spcBef>
              <a:buNone/>
            </a:pPr>
            <a:r>
              <a:rPr lang="en-US" dirty="0"/>
              <a:t> </a:t>
            </a:r>
            <a:r>
              <a:rPr lang="en-US" dirty="0" smtClean="0"/>
              <a:t>                            </a:t>
            </a:r>
            <a:r>
              <a:rPr lang="en-US" sz="3800" dirty="0"/>
              <a:t>X</a:t>
            </a:r>
            <a:r>
              <a:rPr lang="en-US" sz="3800" baseline="-25000" dirty="0"/>
              <a:t>t   </a:t>
            </a:r>
            <a:r>
              <a:rPr lang="en-US" sz="3800" dirty="0"/>
              <a:t>= </a:t>
            </a:r>
            <a:r>
              <a:rPr lang="en-US" sz="3800" dirty="0" smtClean="0">
                <a:latin typeface="Times New Roman" panose="02020603050405020304" pitchFamily="18" charset="0"/>
                <a:cs typeface="Times New Roman" panose="02020603050405020304" pitchFamily="18" charset="0"/>
              </a:rPr>
              <a:t>.4</a:t>
            </a:r>
            <a:r>
              <a:rPr lang="en-US" sz="3800" dirty="0" smtClean="0"/>
              <a:t>X</a:t>
            </a:r>
            <a:r>
              <a:rPr lang="en-US" sz="3800" baseline="-25000" dirty="0" smtClean="0"/>
              <a:t>t-1  </a:t>
            </a:r>
            <a:r>
              <a:rPr lang="en-US" sz="3800" dirty="0" smtClean="0"/>
              <a:t> </a:t>
            </a:r>
            <a:r>
              <a:rPr lang="en-US" sz="3800" dirty="0"/>
              <a:t>+   E</a:t>
            </a:r>
            <a:r>
              <a:rPr lang="en-US" sz="3800" baseline="-25000" dirty="0"/>
              <a:t>t</a:t>
            </a:r>
            <a:endParaRPr lang="en-US" sz="3800" dirty="0"/>
          </a:p>
          <a:p>
            <a:pPr marL="0" indent="0">
              <a:spcBef>
                <a:spcPts val="0"/>
              </a:spcBef>
              <a:buNone/>
            </a:pPr>
            <a:endParaRPr lang="en-US" sz="3800" dirty="0"/>
          </a:p>
          <a:p>
            <a:pPr marL="514350" indent="-514350">
              <a:spcBef>
                <a:spcPts val="0"/>
              </a:spcBef>
              <a:buAutoNum type="arabicPeriod"/>
            </a:pPr>
            <a:endParaRPr lang="en-US" dirty="0"/>
          </a:p>
          <a:p>
            <a:pPr marL="514350" indent="-514350">
              <a:spcBef>
                <a:spcPts val="0"/>
              </a:spcBef>
              <a:buAutoNum type="arabicPeriod"/>
            </a:pPr>
            <a:endParaRPr lang="en-US" dirty="0" smtClean="0"/>
          </a:p>
          <a:p>
            <a:pPr marL="514350" indent="-514350">
              <a:spcBef>
                <a:spcPts val="0"/>
              </a:spcBef>
              <a:buAutoNum type="arabicPeriod"/>
            </a:pPr>
            <a:endParaRPr lang="en-US" dirty="0"/>
          </a:p>
          <a:p>
            <a:pPr marL="514350" indent="-514350">
              <a:spcBef>
                <a:spcPts val="0"/>
              </a:spcBef>
              <a:buAutoNum type="arabicPeriod"/>
            </a:pPr>
            <a:endParaRPr lang="en-US" dirty="0" smtClean="0"/>
          </a:p>
          <a:p>
            <a:pPr marL="514350" indent="-514350">
              <a:spcBef>
                <a:spcPts val="0"/>
              </a:spcBef>
              <a:buAutoNum type="arabicPeriod"/>
            </a:pPr>
            <a:endParaRPr lang="en-US" dirty="0" smtClean="0"/>
          </a:p>
          <a:p>
            <a:pPr marL="514350" indent="-514350">
              <a:spcBef>
                <a:spcPts val="0"/>
              </a:spcBef>
              <a:buAutoNum type="arabicPeriod"/>
            </a:pPr>
            <a:endParaRPr lang="en-US" dirty="0"/>
          </a:p>
        </p:txBody>
      </p:sp>
      <p:sp>
        <p:nvSpPr>
          <p:cNvPr id="7" name="Content Placeholder 8"/>
          <p:cNvSpPr txBox="1">
            <a:spLocks/>
          </p:cNvSpPr>
          <p:nvPr/>
        </p:nvSpPr>
        <p:spPr>
          <a:xfrm>
            <a:off x="228600" y="5743433"/>
            <a:ext cx="8686800" cy="762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dirty="0"/>
              <a:t>Let’s assume that our </a:t>
            </a:r>
            <a:r>
              <a:rPr lang="el-GR" dirty="0"/>
              <a:t>ρ</a:t>
            </a:r>
            <a:r>
              <a:rPr lang="en-US" dirty="0"/>
              <a:t> has a value of </a:t>
            </a:r>
            <a:r>
              <a:rPr lang="en-US" dirty="0" smtClean="0"/>
              <a:t>.4 </a:t>
            </a:r>
            <a:endParaRPr lang="en-US" dirty="0"/>
          </a:p>
        </p:txBody>
      </p:sp>
      <p:sp>
        <p:nvSpPr>
          <p:cNvPr id="8" name="Cloud Callout 7"/>
          <p:cNvSpPr/>
          <p:nvPr/>
        </p:nvSpPr>
        <p:spPr>
          <a:xfrm>
            <a:off x="228600" y="2971800"/>
            <a:ext cx="2286000" cy="1504667"/>
          </a:xfrm>
          <a:prstGeom prst="cloudCallout">
            <a:avLst>
              <a:gd name="adj1" fmla="val 54092"/>
              <a:gd name="adj2" fmla="val -84123"/>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Change in oil price </a:t>
            </a:r>
            <a:endParaRPr lang="en-US" dirty="0"/>
          </a:p>
        </p:txBody>
      </p:sp>
      <p:sp>
        <p:nvSpPr>
          <p:cNvPr id="10" name="Cloud Callout 9"/>
          <p:cNvSpPr/>
          <p:nvPr/>
        </p:nvSpPr>
        <p:spPr>
          <a:xfrm>
            <a:off x="2895600" y="3552966"/>
            <a:ext cx="2286000" cy="1504667"/>
          </a:xfrm>
          <a:prstGeom prst="cloudCallout">
            <a:avLst>
              <a:gd name="adj1" fmla="val -833"/>
              <a:gd name="adj2" fmla="val -120404"/>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Some correlation times the term from time t-1</a:t>
            </a:r>
            <a:endParaRPr lang="en-US" dirty="0"/>
          </a:p>
        </p:txBody>
      </p:sp>
      <p:sp>
        <p:nvSpPr>
          <p:cNvPr id="11" name="Cloud Callout 10"/>
          <p:cNvSpPr/>
          <p:nvPr/>
        </p:nvSpPr>
        <p:spPr>
          <a:xfrm>
            <a:off x="5905500" y="3962400"/>
            <a:ext cx="2286000" cy="1504667"/>
          </a:xfrm>
          <a:prstGeom prst="cloudCallout">
            <a:avLst>
              <a:gd name="adj1" fmla="val -49191"/>
              <a:gd name="adj2" fmla="val -143080"/>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Error that represents some shock</a:t>
            </a:r>
            <a:endParaRPr lang="en-US" dirty="0"/>
          </a:p>
        </p:txBody>
      </p:sp>
    </p:spTree>
    <p:extLst>
      <p:ext uri="{BB962C8B-B14F-4D97-AF65-F5344CB8AC3E}">
        <p14:creationId xmlns:p14="http://schemas.microsoft.com/office/powerpoint/2010/main" val="382057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3:  Analysis</a:t>
            </a:r>
            <a:r>
              <a:rPr kumimoji="0" lang="en-US" sz="3200" b="0" i="0" u="none" strike="noStrike" kern="1200" cap="none" spc="0" normalizeH="0" noProof="0" dirty="0" smtClean="0">
                <a:ln>
                  <a:noFill/>
                </a:ln>
                <a:solidFill>
                  <a:schemeClr val="tx2"/>
                </a:solidFill>
                <a:effectLst/>
                <a:uLnTx/>
                <a:uFillTx/>
                <a:latin typeface="+mj-lt"/>
                <a:ea typeface="+mj-ea"/>
                <a:cs typeface="+mj-cs"/>
              </a:rPr>
              <a:t> Run</a:t>
            </a:r>
          </a:p>
          <a:p>
            <a:pPr algn="ctr" fontAlgn="auto">
              <a:spcAft>
                <a:spcPts val="0"/>
              </a:spcAft>
              <a:defRPr/>
            </a:pPr>
            <a:r>
              <a:rPr lang="en-US" sz="2800" dirty="0" smtClean="0">
                <a:solidFill>
                  <a:srgbClr val="464653"/>
                </a:solidFill>
                <a:latin typeface="Franklin Gothic Book"/>
              </a:rPr>
              <a:t>Theoretical Perspective on </a:t>
            </a:r>
            <a:r>
              <a:rPr lang="en-US" sz="2800" dirty="0" err="1" smtClean="0">
                <a:solidFill>
                  <a:srgbClr val="464653"/>
                </a:solidFill>
                <a:latin typeface="Franklin Gothic Book"/>
              </a:rPr>
              <a:t>Autoregression</a:t>
            </a:r>
            <a:endParaRPr lang="en-US" sz="2800" dirty="0">
              <a:solidFill>
                <a:schemeClr val="tx2">
                  <a:lumMod val="75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423081" y="5638800"/>
            <a:ext cx="8686800" cy="1066800"/>
          </a:xfrm>
        </p:spPr>
        <p:txBody>
          <a:bodyPr>
            <a:noAutofit/>
          </a:bodyPr>
          <a:lstStyle/>
          <a:p>
            <a:pPr marL="514350" indent="-514350">
              <a:spcBef>
                <a:spcPts val="0"/>
              </a:spcBef>
              <a:buAutoNum type="arabicPeriod"/>
            </a:pPr>
            <a:endParaRPr lang="en-US" dirty="0" smtClean="0"/>
          </a:p>
          <a:p>
            <a:pPr marL="0" indent="0">
              <a:spcBef>
                <a:spcPts val="0"/>
              </a:spcBef>
              <a:buNone/>
            </a:pPr>
            <a:r>
              <a:rPr lang="en-US" dirty="0"/>
              <a:t> </a:t>
            </a:r>
            <a:r>
              <a:rPr lang="en-US" dirty="0" smtClean="0"/>
              <a:t>                            </a:t>
            </a:r>
            <a:r>
              <a:rPr lang="en-US" sz="3800" dirty="0"/>
              <a:t>X</a:t>
            </a:r>
            <a:r>
              <a:rPr lang="en-US" sz="3800" baseline="-25000" dirty="0"/>
              <a:t>t   </a:t>
            </a:r>
            <a:r>
              <a:rPr lang="en-US" sz="3800" dirty="0"/>
              <a:t>= </a:t>
            </a:r>
            <a:r>
              <a:rPr lang="en-US" sz="3800" dirty="0">
                <a:latin typeface="Times New Roman" panose="02020603050405020304" pitchFamily="18" charset="0"/>
                <a:cs typeface="Times New Roman" panose="02020603050405020304" pitchFamily="18" charset="0"/>
              </a:rPr>
              <a:t>.4</a:t>
            </a:r>
            <a:r>
              <a:rPr lang="en-US" sz="3800" dirty="0"/>
              <a:t>X</a:t>
            </a:r>
            <a:r>
              <a:rPr lang="en-US" sz="3800" baseline="-25000" dirty="0"/>
              <a:t>t-1  </a:t>
            </a:r>
            <a:r>
              <a:rPr lang="en-US" sz="3800" dirty="0"/>
              <a:t> +   E</a:t>
            </a:r>
            <a:r>
              <a:rPr lang="en-US" sz="3800" baseline="-25000" dirty="0"/>
              <a:t>t</a:t>
            </a:r>
            <a:endParaRPr lang="en-US" sz="3800" dirty="0"/>
          </a:p>
          <a:p>
            <a:pPr marL="514350" indent="-514350">
              <a:spcBef>
                <a:spcPts val="0"/>
              </a:spcBef>
              <a:buAutoNum type="arabicPeriod"/>
            </a:pPr>
            <a:endParaRPr lang="en-US" dirty="0" smtClean="0"/>
          </a:p>
          <a:p>
            <a:pPr marL="514350" indent="-514350">
              <a:spcBef>
                <a:spcPts val="0"/>
              </a:spcBef>
              <a:buAutoNum type="arabicPeriod"/>
            </a:pPr>
            <a:endParaRPr lang="en-US" dirty="0"/>
          </a:p>
          <a:p>
            <a:pPr marL="514350" indent="-514350">
              <a:spcBef>
                <a:spcPts val="0"/>
              </a:spcBef>
              <a:buAutoNum type="arabicPeriod"/>
            </a:pPr>
            <a:endParaRPr lang="en-US" dirty="0" smtClean="0"/>
          </a:p>
          <a:p>
            <a:pPr marL="514350" indent="-514350">
              <a:spcBef>
                <a:spcPts val="0"/>
              </a:spcBef>
              <a:buAutoNum type="arabicPeriod"/>
            </a:pPr>
            <a:endParaRPr lang="en-US" dirty="0"/>
          </a:p>
        </p:txBody>
      </p:sp>
      <p:sp>
        <p:nvSpPr>
          <p:cNvPr id="7" name="Content Placeholder 8"/>
          <p:cNvSpPr txBox="1">
            <a:spLocks/>
          </p:cNvSpPr>
          <p:nvPr/>
        </p:nvSpPr>
        <p:spPr>
          <a:xfrm>
            <a:off x="493594" y="1600200"/>
            <a:ext cx="8686800" cy="762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dirty="0" smtClean="0"/>
              <a:t>So let’s see how this works out across time…</a:t>
            </a:r>
          </a:p>
        </p:txBody>
      </p:sp>
      <p:graphicFrame>
        <p:nvGraphicFramePr>
          <p:cNvPr id="8" name="Table 7"/>
          <p:cNvGraphicFramePr>
            <a:graphicFrameLocks noGrp="1"/>
          </p:cNvGraphicFramePr>
          <p:nvPr>
            <p:extLst>
              <p:ext uri="{D42A27DB-BD31-4B8C-83A1-F6EECF244321}">
                <p14:modId xmlns:p14="http://schemas.microsoft.com/office/powerpoint/2010/main" val="683877197"/>
              </p:ext>
            </p:extLst>
          </p:nvPr>
        </p:nvGraphicFramePr>
        <p:xfrm>
          <a:off x="152400" y="2392907"/>
          <a:ext cx="8839194" cy="3307080"/>
        </p:xfrm>
        <a:graphic>
          <a:graphicData uri="http://schemas.openxmlformats.org/drawingml/2006/table">
            <a:tbl>
              <a:tblPr firstRow="1" bandRow="1">
                <a:tableStyleId>{5C22544A-7EE6-4342-B048-85BDC9FD1C3A}</a:tableStyleId>
              </a:tblPr>
              <a:tblGrid>
                <a:gridCol w="1262742"/>
                <a:gridCol w="1262742"/>
                <a:gridCol w="1262742"/>
                <a:gridCol w="1262742"/>
                <a:gridCol w="1262742"/>
                <a:gridCol w="1262742"/>
                <a:gridCol w="1262742"/>
              </a:tblGrid>
              <a:tr h="370840">
                <a:tc>
                  <a:txBody>
                    <a:bodyPr/>
                    <a:lstStyle/>
                    <a:p>
                      <a:r>
                        <a:rPr lang="en-US" dirty="0" smtClean="0"/>
                        <a:t>Time</a:t>
                      </a:r>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r>
                        <a:rPr lang="en-US" dirty="0" smtClean="0"/>
                        <a:t>Oil</a:t>
                      </a:r>
                      <a:r>
                        <a:rPr lang="en-US" baseline="0" dirty="0" smtClean="0"/>
                        <a:t> price</a:t>
                      </a:r>
                      <a:endParaRPr lang="en-US" dirty="0"/>
                    </a:p>
                  </a:txBody>
                  <a:tcPr/>
                </a:tc>
                <a:tc>
                  <a:txBody>
                    <a:bodyPr/>
                    <a:lstStyle/>
                    <a:p>
                      <a:r>
                        <a:rPr lang="en-US" dirty="0" smtClean="0"/>
                        <a:t>30</a:t>
                      </a:r>
                      <a:endParaRPr lang="en-US" dirty="0"/>
                    </a:p>
                  </a:txBody>
                  <a:tcPr/>
                </a:tc>
                <a:tc>
                  <a:txBody>
                    <a:bodyPr/>
                    <a:lstStyle/>
                    <a:p>
                      <a:r>
                        <a:rPr lang="en-US" dirty="0" smtClean="0"/>
                        <a:t>30</a:t>
                      </a:r>
                      <a:endParaRPr lang="en-US" dirty="0"/>
                    </a:p>
                  </a:txBody>
                  <a:tcPr/>
                </a:tc>
                <a:tc>
                  <a:txBody>
                    <a:bodyPr/>
                    <a:lstStyle/>
                    <a:p>
                      <a:r>
                        <a:rPr lang="en-US" dirty="0" smtClean="0"/>
                        <a:t>50</a:t>
                      </a:r>
                      <a:endParaRPr lang="en-US" dirty="0"/>
                    </a:p>
                  </a:txBody>
                  <a:tcPr/>
                </a:tc>
                <a:tc>
                  <a:txBody>
                    <a:bodyPr/>
                    <a:lstStyle/>
                    <a:p>
                      <a:r>
                        <a:rPr lang="en-US" dirty="0" smtClean="0"/>
                        <a:t>58</a:t>
                      </a:r>
                      <a:endParaRPr lang="en-US" dirty="0"/>
                    </a:p>
                  </a:txBody>
                  <a:tcPr/>
                </a:tc>
                <a:tc>
                  <a:txBody>
                    <a:bodyPr/>
                    <a:lstStyle/>
                    <a:p>
                      <a:r>
                        <a:rPr lang="en-US" dirty="0" smtClean="0"/>
                        <a:t>61.2</a:t>
                      </a:r>
                      <a:endParaRPr lang="en-US" dirty="0"/>
                    </a:p>
                  </a:txBody>
                  <a:tcPr/>
                </a:tc>
                <a:tc>
                  <a:txBody>
                    <a:bodyPr/>
                    <a:lstStyle/>
                    <a:p>
                      <a:r>
                        <a:rPr lang="en-US" dirty="0" smtClean="0"/>
                        <a:t>62.48</a:t>
                      </a:r>
                      <a:endParaRPr lang="en-US" dirty="0"/>
                    </a:p>
                  </a:txBody>
                  <a:tcPr/>
                </a:tc>
              </a:tr>
              <a:tr h="370840">
                <a:tc>
                  <a:txBody>
                    <a:bodyPr/>
                    <a:lstStyle/>
                    <a:p>
                      <a:pPr marL="0" algn="l" rtl="0" eaLnBrk="1" latinLnBrk="0" hangingPunct="1"/>
                      <a:r>
                        <a:rPr kumimoji="0" lang="en-US" sz="1800" kern="1200" baseline="0" dirty="0" smtClean="0">
                          <a:solidFill>
                            <a:schemeClr val="dk1"/>
                          </a:solidFill>
                          <a:latin typeface="+mn-lt"/>
                          <a:ea typeface="+mn-ea"/>
                          <a:cs typeface="+mn-cs"/>
                        </a:rPr>
                        <a:t>X</a:t>
                      </a:r>
                      <a:r>
                        <a:rPr kumimoji="0" lang="en-US" sz="1800" kern="1200" baseline="-25000" dirty="0" smtClean="0">
                          <a:solidFill>
                            <a:schemeClr val="dk1"/>
                          </a:solidFill>
                          <a:latin typeface="+mn-lt"/>
                          <a:ea typeface="+mn-ea"/>
                          <a:cs typeface="+mn-cs"/>
                        </a:rPr>
                        <a:t>t</a:t>
                      </a:r>
                      <a:r>
                        <a:rPr kumimoji="0" lang="en-US" sz="1800" kern="1200" baseline="0" dirty="0" smtClean="0">
                          <a:solidFill>
                            <a:schemeClr val="dk1"/>
                          </a:solidFill>
                          <a:latin typeface="+mn-lt"/>
                          <a:ea typeface="+mn-ea"/>
                          <a:cs typeface="+mn-cs"/>
                        </a:rPr>
                        <a:t>  change in oil price</a:t>
                      </a:r>
                      <a:endParaRPr kumimoji="0" lang="en-US" sz="1800" kern="1200" baseline="0" dirty="0">
                        <a:solidFill>
                          <a:schemeClr val="dk1"/>
                        </a:solidFill>
                        <a:latin typeface="+mn-lt"/>
                        <a:ea typeface="+mn-ea"/>
                        <a:cs typeface="+mn-cs"/>
                      </a:endParaRPr>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20</a:t>
                      </a:r>
                      <a:endParaRPr lang="en-US" dirty="0"/>
                    </a:p>
                  </a:txBody>
                  <a:tcPr/>
                </a:tc>
                <a:tc>
                  <a:txBody>
                    <a:bodyPr/>
                    <a:lstStyle/>
                    <a:p>
                      <a:r>
                        <a:rPr lang="en-US" dirty="0" smtClean="0"/>
                        <a:t>8</a:t>
                      </a:r>
                      <a:endParaRPr lang="en-US" dirty="0"/>
                    </a:p>
                  </a:txBody>
                  <a:tcPr/>
                </a:tc>
                <a:tc>
                  <a:txBody>
                    <a:bodyPr/>
                    <a:lstStyle/>
                    <a:p>
                      <a:r>
                        <a:rPr lang="en-US" dirty="0" smtClean="0"/>
                        <a:t>3.2</a:t>
                      </a:r>
                      <a:endParaRPr lang="en-US" dirty="0"/>
                    </a:p>
                  </a:txBody>
                  <a:tcPr/>
                </a:tc>
                <a:tc>
                  <a:txBody>
                    <a:bodyPr/>
                    <a:lstStyle/>
                    <a:p>
                      <a:r>
                        <a:rPr lang="en-US" dirty="0" smtClean="0"/>
                        <a:t>1.28</a:t>
                      </a:r>
                      <a:endParaRPr lang="en-US" dirty="0"/>
                    </a:p>
                  </a:txBody>
                  <a:tcPr/>
                </a:tc>
              </a:tr>
              <a:tr h="370840">
                <a:tc>
                  <a:txBody>
                    <a:bodyPr/>
                    <a:lstStyle/>
                    <a:p>
                      <a:r>
                        <a:rPr lang="en-US" dirty="0" smtClean="0"/>
                        <a:t>ME</a:t>
                      </a:r>
                      <a:r>
                        <a:rPr lang="en-US" baseline="0" dirty="0" smtClean="0"/>
                        <a:t> terror attack in oil field</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sz="1800" dirty="0" smtClean="0"/>
                        <a:t>E</a:t>
                      </a:r>
                      <a:r>
                        <a:rPr lang="en-US" sz="1800" baseline="-25000" dirty="0" smtClean="0"/>
                        <a:t>t</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20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.4</a:t>
                      </a:r>
                      <a:r>
                        <a:rPr lang="en-US" sz="1800" dirty="0" smtClean="0"/>
                        <a:t> X</a:t>
                      </a:r>
                      <a:r>
                        <a:rPr lang="en-US" sz="1800" baseline="-25000" dirty="0" smtClean="0"/>
                        <a:t>t-1</a:t>
                      </a:r>
                      <a:endParaRPr lang="en-US" sz="1800" dirty="0" smtClean="0"/>
                    </a:p>
                    <a:p>
                      <a:endParaRPr lang="en-US" dirty="0"/>
                    </a:p>
                  </a:txBody>
                  <a:tcPr/>
                </a:tc>
                <a:tc>
                  <a:txBody>
                    <a:bodyPr/>
                    <a:lstStyle/>
                    <a:p>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8</a:t>
                      </a:r>
                      <a:endParaRPr lang="en-US" dirty="0"/>
                    </a:p>
                  </a:txBody>
                  <a:tcPr/>
                </a:tc>
                <a:tc>
                  <a:txBody>
                    <a:bodyPr/>
                    <a:lstStyle/>
                    <a:p>
                      <a:r>
                        <a:rPr lang="en-US" dirty="0" smtClean="0"/>
                        <a:t>3.2</a:t>
                      </a:r>
                      <a:endParaRPr lang="en-US" dirty="0"/>
                    </a:p>
                  </a:txBody>
                  <a:tcPr/>
                </a:tc>
                <a:tc>
                  <a:txBody>
                    <a:bodyPr/>
                    <a:lstStyle/>
                    <a:p>
                      <a:r>
                        <a:rPr lang="en-US" dirty="0" smtClean="0"/>
                        <a:t>1.28</a:t>
                      </a:r>
                      <a:endParaRPr lang="en-US" dirty="0"/>
                    </a:p>
                  </a:txBody>
                  <a:tcPr/>
                </a:tc>
              </a:tr>
            </a:tbl>
          </a:graphicData>
        </a:graphic>
      </p:graphicFrame>
    </p:spTree>
    <p:extLst>
      <p:ext uri="{BB962C8B-B14F-4D97-AF65-F5344CB8AC3E}">
        <p14:creationId xmlns:p14="http://schemas.microsoft.com/office/powerpoint/2010/main" val="27200096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3:  Analysis</a:t>
            </a:r>
            <a:r>
              <a:rPr kumimoji="0" lang="en-US" sz="3200" b="0" i="0" u="none" strike="noStrike" kern="1200" cap="none" spc="0" normalizeH="0" noProof="0" dirty="0" smtClean="0">
                <a:ln>
                  <a:noFill/>
                </a:ln>
                <a:solidFill>
                  <a:schemeClr val="tx2"/>
                </a:solidFill>
                <a:effectLst/>
                <a:uLnTx/>
                <a:uFillTx/>
                <a:latin typeface="+mj-lt"/>
                <a:ea typeface="+mj-ea"/>
                <a:cs typeface="+mj-cs"/>
              </a:rPr>
              <a:t> Run</a:t>
            </a:r>
          </a:p>
          <a:p>
            <a:pPr algn="ctr" fontAlgn="auto">
              <a:spcAft>
                <a:spcPts val="0"/>
              </a:spcAft>
              <a:defRPr/>
            </a:pPr>
            <a:r>
              <a:rPr lang="en-US" sz="2800" dirty="0" smtClean="0">
                <a:solidFill>
                  <a:srgbClr val="464653"/>
                </a:solidFill>
                <a:latin typeface="Franklin Gothic Book"/>
              </a:rPr>
              <a:t>Theoretical Perspective on Moving </a:t>
            </a:r>
            <a:r>
              <a:rPr lang="en-US" sz="2800" dirty="0">
                <a:solidFill>
                  <a:srgbClr val="464653"/>
                </a:solidFill>
                <a:latin typeface="Franklin Gothic Book"/>
              </a:rPr>
              <a:t>Averages</a:t>
            </a:r>
            <a:endParaRPr lang="en-US" sz="2800" dirty="0">
              <a:solidFill>
                <a:schemeClr val="tx2">
                  <a:lumMod val="75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423081" y="5638800"/>
            <a:ext cx="8686800" cy="1066800"/>
          </a:xfrm>
        </p:spPr>
        <p:txBody>
          <a:bodyPr>
            <a:noAutofit/>
          </a:bodyPr>
          <a:lstStyle/>
          <a:p>
            <a:pPr marL="0" indent="0">
              <a:spcBef>
                <a:spcPts val="0"/>
              </a:spcBef>
              <a:buNone/>
            </a:pPr>
            <a:r>
              <a:rPr lang="en-US" sz="2400" dirty="0" smtClean="0"/>
              <a:t>Notice that unlike the ma(1) process, the </a:t>
            </a:r>
            <a:r>
              <a:rPr lang="en-US" sz="2400" dirty="0" err="1" smtClean="0"/>
              <a:t>ar</a:t>
            </a:r>
            <a:r>
              <a:rPr lang="en-US" sz="2400" dirty="0" smtClean="0"/>
              <a:t>(1) process keeps having an effect long beyond two time periods</a:t>
            </a:r>
            <a:endParaRPr lang="en-US" sz="2400" dirty="0"/>
          </a:p>
          <a:p>
            <a:pPr marL="514350" indent="-514350">
              <a:spcBef>
                <a:spcPts val="0"/>
              </a:spcBef>
              <a:buAutoNum type="arabicPeriod"/>
            </a:pPr>
            <a:endParaRPr lang="en-US" dirty="0" smtClean="0"/>
          </a:p>
          <a:p>
            <a:pPr marL="514350" indent="-514350">
              <a:spcBef>
                <a:spcPts val="0"/>
              </a:spcBef>
              <a:buAutoNum type="arabicPeriod"/>
            </a:pPr>
            <a:endParaRPr lang="en-US" dirty="0"/>
          </a:p>
          <a:p>
            <a:pPr marL="514350" indent="-514350">
              <a:spcBef>
                <a:spcPts val="0"/>
              </a:spcBef>
              <a:buAutoNum type="arabicPeriod"/>
            </a:pPr>
            <a:endParaRPr lang="en-US" dirty="0" smtClean="0"/>
          </a:p>
          <a:p>
            <a:pPr marL="514350" indent="-514350">
              <a:spcBef>
                <a:spcPts val="0"/>
              </a:spcBef>
              <a:buAutoNum type="arabicPeriod"/>
            </a:pPr>
            <a:endParaRPr lang="en-US" dirty="0"/>
          </a:p>
        </p:txBody>
      </p:sp>
      <p:sp>
        <p:nvSpPr>
          <p:cNvPr id="7" name="Content Placeholder 8"/>
          <p:cNvSpPr txBox="1">
            <a:spLocks/>
          </p:cNvSpPr>
          <p:nvPr/>
        </p:nvSpPr>
        <p:spPr>
          <a:xfrm>
            <a:off x="493594" y="1600200"/>
            <a:ext cx="8686800" cy="762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dirty="0" smtClean="0"/>
              <a:t>So let’s see how this works out across time…</a:t>
            </a:r>
          </a:p>
        </p:txBody>
      </p:sp>
      <p:graphicFrame>
        <p:nvGraphicFramePr>
          <p:cNvPr id="8" name="Table 7"/>
          <p:cNvGraphicFramePr>
            <a:graphicFrameLocks noGrp="1"/>
          </p:cNvGraphicFramePr>
          <p:nvPr>
            <p:extLst>
              <p:ext uri="{D42A27DB-BD31-4B8C-83A1-F6EECF244321}">
                <p14:modId xmlns:p14="http://schemas.microsoft.com/office/powerpoint/2010/main" val="507183726"/>
              </p:ext>
            </p:extLst>
          </p:nvPr>
        </p:nvGraphicFramePr>
        <p:xfrm>
          <a:off x="152400" y="2392907"/>
          <a:ext cx="8839194" cy="3307080"/>
        </p:xfrm>
        <a:graphic>
          <a:graphicData uri="http://schemas.openxmlformats.org/drawingml/2006/table">
            <a:tbl>
              <a:tblPr firstRow="1" bandRow="1">
                <a:tableStyleId>{5C22544A-7EE6-4342-B048-85BDC9FD1C3A}</a:tableStyleId>
              </a:tblPr>
              <a:tblGrid>
                <a:gridCol w="1262742"/>
                <a:gridCol w="1262742"/>
                <a:gridCol w="1262742"/>
                <a:gridCol w="1262742"/>
                <a:gridCol w="1262742"/>
                <a:gridCol w="1262742"/>
                <a:gridCol w="1262742"/>
              </a:tblGrid>
              <a:tr h="370840">
                <a:tc>
                  <a:txBody>
                    <a:bodyPr/>
                    <a:lstStyle/>
                    <a:p>
                      <a:r>
                        <a:rPr lang="en-US" dirty="0" smtClean="0"/>
                        <a:t>Time</a:t>
                      </a:r>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r>
                        <a:rPr lang="en-US" dirty="0" smtClean="0"/>
                        <a:t>Oil</a:t>
                      </a:r>
                      <a:r>
                        <a:rPr lang="en-US" baseline="0" dirty="0" smtClean="0"/>
                        <a:t> price</a:t>
                      </a:r>
                      <a:endParaRPr lang="en-US" dirty="0"/>
                    </a:p>
                  </a:txBody>
                  <a:tcPr/>
                </a:tc>
                <a:tc>
                  <a:txBody>
                    <a:bodyPr/>
                    <a:lstStyle/>
                    <a:p>
                      <a:r>
                        <a:rPr lang="en-US" dirty="0" smtClean="0"/>
                        <a:t>30</a:t>
                      </a:r>
                      <a:endParaRPr lang="en-US" dirty="0"/>
                    </a:p>
                  </a:txBody>
                  <a:tcPr/>
                </a:tc>
                <a:tc>
                  <a:txBody>
                    <a:bodyPr/>
                    <a:lstStyle/>
                    <a:p>
                      <a:r>
                        <a:rPr lang="en-US" dirty="0" smtClean="0"/>
                        <a:t>30</a:t>
                      </a:r>
                      <a:endParaRPr lang="en-US" dirty="0"/>
                    </a:p>
                  </a:txBody>
                  <a:tcPr/>
                </a:tc>
                <a:tc>
                  <a:txBody>
                    <a:bodyPr/>
                    <a:lstStyle/>
                    <a:p>
                      <a:r>
                        <a:rPr lang="en-US" dirty="0" smtClean="0"/>
                        <a:t>50</a:t>
                      </a:r>
                      <a:endParaRPr lang="en-US" dirty="0"/>
                    </a:p>
                  </a:txBody>
                  <a:tcPr/>
                </a:tc>
                <a:tc>
                  <a:txBody>
                    <a:bodyPr/>
                    <a:lstStyle/>
                    <a:p>
                      <a:r>
                        <a:rPr lang="en-US" dirty="0" smtClean="0"/>
                        <a:t>58</a:t>
                      </a:r>
                      <a:endParaRPr lang="en-US" dirty="0"/>
                    </a:p>
                  </a:txBody>
                  <a:tcPr/>
                </a:tc>
                <a:tc>
                  <a:txBody>
                    <a:bodyPr/>
                    <a:lstStyle/>
                    <a:p>
                      <a:r>
                        <a:rPr lang="en-US" dirty="0" smtClean="0"/>
                        <a:t>61.2</a:t>
                      </a:r>
                      <a:endParaRPr lang="en-US" dirty="0"/>
                    </a:p>
                  </a:txBody>
                  <a:tcPr/>
                </a:tc>
                <a:tc>
                  <a:txBody>
                    <a:bodyPr/>
                    <a:lstStyle/>
                    <a:p>
                      <a:r>
                        <a:rPr lang="en-US" dirty="0" smtClean="0"/>
                        <a:t>62.48</a:t>
                      </a:r>
                      <a:endParaRPr lang="en-US" dirty="0"/>
                    </a:p>
                  </a:txBody>
                  <a:tcPr/>
                </a:tc>
              </a:tr>
              <a:tr h="370840">
                <a:tc>
                  <a:txBody>
                    <a:bodyPr/>
                    <a:lstStyle/>
                    <a:p>
                      <a:pPr marL="0" algn="l" rtl="0" eaLnBrk="1" latinLnBrk="0" hangingPunct="1"/>
                      <a:r>
                        <a:rPr kumimoji="0" lang="en-US" sz="1800" kern="1200" baseline="0" dirty="0" smtClean="0">
                          <a:solidFill>
                            <a:schemeClr val="dk1"/>
                          </a:solidFill>
                          <a:latin typeface="+mn-lt"/>
                          <a:ea typeface="+mn-ea"/>
                          <a:cs typeface="+mn-cs"/>
                        </a:rPr>
                        <a:t>X</a:t>
                      </a:r>
                      <a:r>
                        <a:rPr kumimoji="0" lang="en-US" sz="1800" kern="1200" baseline="-25000" dirty="0" smtClean="0">
                          <a:solidFill>
                            <a:schemeClr val="dk1"/>
                          </a:solidFill>
                          <a:latin typeface="+mn-lt"/>
                          <a:ea typeface="+mn-ea"/>
                          <a:cs typeface="+mn-cs"/>
                        </a:rPr>
                        <a:t>t</a:t>
                      </a:r>
                      <a:r>
                        <a:rPr kumimoji="0" lang="en-US" sz="1800" kern="1200" baseline="0" dirty="0" smtClean="0">
                          <a:solidFill>
                            <a:schemeClr val="dk1"/>
                          </a:solidFill>
                          <a:latin typeface="+mn-lt"/>
                          <a:ea typeface="+mn-ea"/>
                          <a:cs typeface="+mn-cs"/>
                        </a:rPr>
                        <a:t>  change in oil price</a:t>
                      </a:r>
                      <a:endParaRPr kumimoji="0" lang="en-US" sz="1800" kern="1200" baseline="0" dirty="0">
                        <a:solidFill>
                          <a:schemeClr val="dk1"/>
                        </a:solidFill>
                        <a:latin typeface="+mn-lt"/>
                        <a:ea typeface="+mn-ea"/>
                        <a:cs typeface="+mn-cs"/>
                      </a:endParaRPr>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20</a:t>
                      </a:r>
                      <a:endParaRPr lang="en-US" dirty="0"/>
                    </a:p>
                  </a:txBody>
                  <a:tcPr/>
                </a:tc>
                <a:tc>
                  <a:txBody>
                    <a:bodyPr/>
                    <a:lstStyle/>
                    <a:p>
                      <a:r>
                        <a:rPr lang="en-US" dirty="0" smtClean="0"/>
                        <a:t>8</a:t>
                      </a:r>
                      <a:endParaRPr lang="en-US" dirty="0"/>
                    </a:p>
                  </a:txBody>
                  <a:tcPr/>
                </a:tc>
                <a:tc>
                  <a:txBody>
                    <a:bodyPr/>
                    <a:lstStyle/>
                    <a:p>
                      <a:r>
                        <a:rPr lang="en-US" dirty="0" smtClean="0"/>
                        <a:t>3.2</a:t>
                      </a:r>
                      <a:endParaRPr lang="en-US" dirty="0"/>
                    </a:p>
                  </a:txBody>
                  <a:tcPr/>
                </a:tc>
                <a:tc>
                  <a:txBody>
                    <a:bodyPr/>
                    <a:lstStyle/>
                    <a:p>
                      <a:r>
                        <a:rPr lang="en-US" dirty="0" smtClean="0"/>
                        <a:t>1.28</a:t>
                      </a:r>
                      <a:endParaRPr lang="en-US" dirty="0"/>
                    </a:p>
                  </a:txBody>
                  <a:tcPr/>
                </a:tc>
              </a:tr>
              <a:tr h="370840">
                <a:tc>
                  <a:txBody>
                    <a:bodyPr/>
                    <a:lstStyle/>
                    <a:p>
                      <a:r>
                        <a:rPr lang="en-US" dirty="0" smtClean="0"/>
                        <a:t>ME</a:t>
                      </a:r>
                      <a:r>
                        <a:rPr lang="en-US" baseline="0" dirty="0" smtClean="0"/>
                        <a:t> terror attack in oil field</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sz="1800" dirty="0" smtClean="0"/>
                        <a:t>E</a:t>
                      </a:r>
                      <a:r>
                        <a:rPr lang="en-US" sz="1800" baseline="-25000" dirty="0" smtClean="0"/>
                        <a:t>t</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20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.4</a:t>
                      </a:r>
                      <a:r>
                        <a:rPr lang="en-US" sz="1800" dirty="0" smtClean="0"/>
                        <a:t> X</a:t>
                      </a:r>
                      <a:r>
                        <a:rPr lang="en-US" sz="1800" baseline="-25000" dirty="0" smtClean="0"/>
                        <a:t>t-1</a:t>
                      </a:r>
                      <a:endParaRPr lang="en-US" sz="1800" dirty="0" smtClean="0"/>
                    </a:p>
                    <a:p>
                      <a:endParaRPr lang="en-US" dirty="0"/>
                    </a:p>
                  </a:txBody>
                  <a:tcPr/>
                </a:tc>
                <a:tc>
                  <a:txBody>
                    <a:bodyPr/>
                    <a:lstStyle/>
                    <a:p>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8</a:t>
                      </a:r>
                      <a:endParaRPr lang="en-US" dirty="0"/>
                    </a:p>
                  </a:txBody>
                  <a:tcPr/>
                </a:tc>
                <a:tc>
                  <a:txBody>
                    <a:bodyPr/>
                    <a:lstStyle/>
                    <a:p>
                      <a:r>
                        <a:rPr lang="en-US" dirty="0" smtClean="0"/>
                        <a:t>3.2</a:t>
                      </a:r>
                      <a:endParaRPr lang="en-US" dirty="0"/>
                    </a:p>
                  </a:txBody>
                  <a:tcPr/>
                </a:tc>
                <a:tc>
                  <a:txBody>
                    <a:bodyPr/>
                    <a:lstStyle/>
                    <a:p>
                      <a:r>
                        <a:rPr lang="en-US" dirty="0" smtClean="0"/>
                        <a:t>1.28</a:t>
                      </a:r>
                      <a:endParaRPr lang="en-US" dirty="0"/>
                    </a:p>
                  </a:txBody>
                  <a:tcPr/>
                </a:tc>
              </a:tr>
            </a:tbl>
          </a:graphicData>
        </a:graphic>
      </p:graphicFrame>
    </p:spTree>
    <p:extLst>
      <p:ext uri="{BB962C8B-B14F-4D97-AF65-F5344CB8AC3E}">
        <p14:creationId xmlns:p14="http://schemas.microsoft.com/office/powerpoint/2010/main" val="27113113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600200"/>
            <a:ext cx="9144000" cy="1295400"/>
          </a:xfrm>
        </p:spPr>
        <p:txBody>
          <a:bodyPr>
            <a:normAutofit fontScale="90000"/>
          </a:bodyPr>
          <a:lstStyle/>
          <a:p>
            <a:pPr eaLnBrk="1" hangingPunct="1"/>
            <a:r>
              <a:rPr lang="en-US" sz="4800" dirty="0" smtClean="0"/>
              <a:t> “Hey Stand Still” – Being Stationary is Where Its At in Time Series…</a:t>
            </a:r>
            <a:br>
              <a:rPr lang="en-US" sz="4800" dirty="0" smtClean="0"/>
            </a:br>
            <a:endParaRPr lang="en-US" sz="2700" dirty="0" smtClean="0"/>
          </a:p>
        </p:txBody>
      </p:sp>
      <p:sp>
        <p:nvSpPr>
          <p:cNvPr id="5" name="Subtitle 4"/>
          <p:cNvSpPr>
            <a:spLocks noGrp="1"/>
          </p:cNvSpPr>
          <p:nvPr>
            <p:ph type="subTitle" idx="1"/>
          </p:nvPr>
        </p:nvSpPr>
        <p:spPr>
          <a:xfrm>
            <a:off x="1295400" y="3581400"/>
            <a:ext cx="6400800" cy="1600200"/>
          </a:xfrm>
        </p:spPr>
        <p:txBody>
          <a:bodyPr>
            <a:normAutofit/>
          </a:bodyPr>
          <a:lstStyle/>
          <a:p>
            <a:endParaRPr lang="en-US" sz="4000" dirty="0"/>
          </a:p>
        </p:txBody>
      </p:sp>
    </p:spTree>
    <p:extLst>
      <p:ext uri="{BB962C8B-B14F-4D97-AF65-F5344CB8AC3E}">
        <p14:creationId xmlns:p14="http://schemas.microsoft.com/office/powerpoint/2010/main" val="39681836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3000" noProof="0" dirty="0" smtClean="0">
                <a:solidFill>
                  <a:srgbClr val="464653"/>
                </a:solidFill>
                <a:latin typeface="Franklin Gothic Book"/>
                <a:ea typeface="+mj-ea"/>
                <a:cs typeface="+mj-cs"/>
              </a:rPr>
              <a:t>The Important Idea of a Time Series Being Stationary</a:t>
            </a:r>
            <a:endParaRPr kumimoji="0" lang="en-US" sz="3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
        <p:nvSpPr>
          <p:cNvPr id="8" name="Content Placeholder 8"/>
          <p:cNvSpPr txBox="1">
            <a:spLocks/>
          </p:cNvSpPr>
          <p:nvPr/>
        </p:nvSpPr>
        <p:spPr>
          <a:xfrm>
            <a:off x="228600" y="1595059"/>
            <a:ext cx="8686800" cy="821433"/>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000" dirty="0" smtClean="0"/>
              <a:t>We need to crawl first before we can walk in times series.  So we are going to start out dealing with time series that are </a:t>
            </a:r>
            <a:r>
              <a:rPr lang="en-US" sz="2000" b="1" dirty="0" smtClean="0"/>
              <a:t>stationary.</a:t>
            </a:r>
          </a:p>
          <a:p>
            <a:pPr marL="514350" indent="-514350" fontAlgn="auto">
              <a:spcBef>
                <a:spcPts val="0"/>
              </a:spcBef>
              <a:spcAft>
                <a:spcPts val="0"/>
              </a:spcAft>
              <a:buFont typeface="Wingdings 2"/>
              <a:buAutoNum type="arabicPeriod"/>
            </a:pPr>
            <a:endParaRPr lang="en-US" sz="2000" b="1" dirty="0"/>
          </a:p>
          <a:p>
            <a:pPr marL="514350" indent="-514350" fontAlgn="auto">
              <a:spcBef>
                <a:spcPts val="0"/>
              </a:spcBef>
              <a:spcAft>
                <a:spcPts val="0"/>
              </a:spcAft>
              <a:buFont typeface="Wingdings 2"/>
              <a:buAutoNum type="arabicPeriod"/>
            </a:pPr>
            <a:r>
              <a:rPr lang="en-US" sz="2000" dirty="0" smtClean="0"/>
              <a:t>In non-technical terms, a </a:t>
            </a:r>
            <a:r>
              <a:rPr lang="en-US" sz="2000" b="1" dirty="0" smtClean="0"/>
              <a:t>stationary</a:t>
            </a:r>
            <a:r>
              <a:rPr lang="en-US" sz="2000" dirty="0" smtClean="0"/>
              <a:t> time series means that no matter part of the time series you examine, it is expected that the mean and the variance is constant over time.  We know this because…</a:t>
            </a:r>
          </a:p>
          <a:p>
            <a:pPr marL="514350" indent="-514350" fontAlgn="auto">
              <a:spcBef>
                <a:spcPts val="0"/>
              </a:spcBef>
              <a:spcAft>
                <a:spcPts val="0"/>
              </a:spcAft>
              <a:buFont typeface="Wingdings 2"/>
              <a:buAutoNum type="arabicPeriod"/>
            </a:pPr>
            <a:endParaRPr lang="en-US" sz="2000" dirty="0" smtClean="0"/>
          </a:p>
          <a:p>
            <a:pPr marL="788670" lvl="1" indent="-514350" fontAlgn="auto">
              <a:spcBef>
                <a:spcPts val="0"/>
              </a:spcBef>
              <a:spcAft>
                <a:spcPts val="0"/>
              </a:spcAft>
              <a:buFont typeface="Wingdings 2"/>
              <a:buAutoNum type="arabicPeriod"/>
            </a:pPr>
            <a:r>
              <a:rPr lang="en-US" sz="2000" dirty="0"/>
              <a:t>T</a:t>
            </a:r>
            <a:r>
              <a:rPr lang="en-US" sz="2000" dirty="0" smtClean="0"/>
              <a:t>he entire joint distribution of two different series of points in time the mean and variance will be constant.  </a:t>
            </a:r>
            <a:r>
              <a:rPr lang="en-US" sz="2000" dirty="0"/>
              <a:t>T</a:t>
            </a:r>
            <a:r>
              <a:rPr lang="en-US" sz="2000" dirty="0" smtClean="0"/>
              <a:t>hat is, over the long run, the joint distribution of y</a:t>
            </a:r>
            <a:r>
              <a:rPr lang="en-US" sz="2000" baseline="-25000" dirty="0" smtClean="0"/>
              <a:t>t</a:t>
            </a:r>
            <a:r>
              <a:rPr lang="en-US" sz="2000" dirty="0" smtClean="0"/>
              <a:t>, y</a:t>
            </a:r>
            <a:r>
              <a:rPr lang="en-US" sz="2000" baseline="-25000" dirty="0" smtClean="0"/>
              <a:t>t+1</a:t>
            </a:r>
            <a:r>
              <a:rPr lang="en-US" sz="2000" dirty="0" smtClean="0"/>
              <a:t>, y</a:t>
            </a:r>
            <a:r>
              <a:rPr lang="en-US" sz="2000" baseline="-25000" dirty="0" smtClean="0"/>
              <a:t>t+2</a:t>
            </a:r>
            <a:r>
              <a:rPr lang="en-US" sz="2000" dirty="0" smtClean="0"/>
              <a:t>, y</a:t>
            </a:r>
            <a:r>
              <a:rPr lang="en-US" sz="2000" baseline="-25000" dirty="0" smtClean="0"/>
              <a:t>t+3 </a:t>
            </a:r>
            <a:r>
              <a:rPr lang="en-US" sz="2000" dirty="0" smtClean="0"/>
              <a:t> will be the same as the joint probability distribution y</a:t>
            </a:r>
            <a:r>
              <a:rPr lang="en-US" sz="2000" baseline="-25000" dirty="0" smtClean="0"/>
              <a:t>t+k</a:t>
            </a:r>
            <a:r>
              <a:rPr lang="en-US" sz="2000" dirty="0" smtClean="0"/>
              <a:t>, y</a:t>
            </a:r>
            <a:r>
              <a:rPr lang="en-US" sz="2000" baseline="-25000" dirty="0" smtClean="0"/>
              <a:t>t+k+1</a:t>
            </a:r>
            <a:r>
              <a:rPr lang="en-US" sz="2000" dirty="0" smtClean="0"/>
              <a:t>, y</a:t>
            </a:r>
            <a:r>
              <a:rPr lang="en-US" sz="2000" baseline="-25000" dirty="0" smtClean="0"/>
              <a:t>t+k+2</a:t>
            </a:r>
            <a:r>
              <a:rPr lang="en-US" sz="2000" dirty="0" smtClean="0"/>
              <a:t>, y</a:t>
            </a:r>
            <a:r>
              <a:rPr lang="en-US" sz="2000" baseline="-25000" dirty="0" smtClean="0"/>
              <a:t>t+k+3</a:t>
            </a:r>
            <a:r>
              <a:rPr lang="en-US" sz="2000" dirty="0" smtClean="0"/>
              <a:t> </a:t>
            </a:r>
          </a:p>
          <a:p>
            <a:pPr marL="788670" lvl="1" indent="-514350" fontAlgn="auto">
              <a:spcBef>
                <a:spcPts val="0"/>
              </a:spcBef>
              <a:spcAft>
                <a:spcPts val="0"/>
              </a:spcAft>
              <a:buFont typeface="Wingdings 2"/>
              <a:buAutoNum type="arabicPeriod"/>
            </a:pPr>
            <a:endParaRPr lang="en-US" sz="2000" dirty="0" smtClean="0"/>
          </a:p>
          <a:p>
            <a:pPr marL="788670" lvl="1" indent="-514350" fontAlgn="auto">
              <a:spcBef>
                <a:spcPts val="0"/>
              </a:spcBef>
              <a:spcAft>
                <a:spcPts val="0"/>
              </a:spcAft>
              <a:buFont typeface="Wingdings 2"/>
              <a:buAutoNum type="arabicPeriod"/>
            </a:pPr>
            <a:endParaRPr lang="en-US" sz="2000" dirty="0"/>
          </a:p>
          <a:p>
            <a:pPr marL="788670" lvl="1" indent="-514350" fontAlgn="auto">
              <a:spcBef>
                <a:spcPts val="0"/>
              </a:spcBef>
              <a:spcAft>
                <a:spcPts val="0"/>
              </a:spcAft>
              <a:buFont typeface="Wingdings 2"/>
              <a:buAutoNum type="arabicPeriod"/>
            </a:pPr>
            <a:r>
              <a:rPr lang="en-US" sz="2000" dirty="0" smtClean="0"/>
              <a:t>Also, the </a:t>
            </a:r>
            <a:r>
              <a:rPr lang="en-US" sz="2000" b="1" dirty="0" smtClean="0"/>
              <a:t>autocorrelation</a:t>
            </a:r>
            <a:r>
              <a:rPr lang="en-US" sz="2000" dirty="0" smtClean="0"/>
              <a:t> is also constant over time.  Autocorrelation means the tendency for one data point at time t to be correlated with the data point at point time t-1.  Autocorrelations are usually positive.</a:t>
            </a:r>
          </a:p>
          <a:p>
            <a:pPr marL="788670" lvl="1" indent="-514350" fontAlgn="auto">
              <a:spcBef>
                <a:spcPts val="0"/>
              </a:spcBef>
              <a:spcAft>
                <a:spcPts val="0"/>
              </a:spcAft>
              <a:buFont typeface="Wingdings 2"/>
              <a:buAutoNum type="arabicPeriod"/>
            </a:pPr>
            <a:endParaRPr lang="en-US" sz="2200" dirty="0" smtClean="0"/>
          </a:p>
          <a:p>
            <a:pPr marL="788670" lvl="1"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spTree>
    <p:extLst>
      <p:ext uri="{BB962C8B-B14F-4D97-AF65-F5344CB8AC3E}">
        <p14:creationId xmlns:p14="http://schemas.microsoft.com/office/powerpoint/2010/main" val="23271696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3600" noProof="0" dirty="0" smtClean="0">
                <a:solidFill>
                  <a:srgbClr val="464653"/>
                </a:solidFill>
                <a:latin typeface="Franklin Gothic Book"/>
                <a:ea typeface="+mj-ea"/>
                <a:cs typeface="+mj-cs"/>
              </a:rPr>
              <a:t>Stationary Time Series</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
        <p:nvSpPr>
          <p:cNvPr id="8" name="Content Placeholder 8"/>
          <p:cNvSpPr txBox="1">
            <a:spLocks/>
          </p:cNvSpPr>
          <p:nvPr/>
        </p:nvSpPr>
        <p:spPr>
          <a:xfrm>
            <a:off x="228600" y="1573702"/>
            <a:ext cx="8686800" cy="821433"/>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400" dirty="0" smtClean="0"/>
              <a:t>Here is a strictly stationary time series.  Note that the trend line through the points is flat or slope of zero, that is the mean does not change across time.</a:t>
            </a:r>
          </a:p>
          <a:p>
            <a:pPr marL="788670" lvl="1"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052" y="2667000"/>
            <a:ext cx="8126748" cy="4063374"/>
          </a:xfrm>
          <a:prstGeom prst="rect">
            <a:avLst/>
          </a:prstGeom>
        </p:spPr>
      </p:pic>
    </p:spTree>
    <p:extLst>
      <p:ext uri="{BB962C8B-B14F-4D97-AF65-F5344CB8AC3E}">
        <p14:creationId xmlns:p14="http://schemas.microsoft.com/office/powerpoint/2010/main" val="17209727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3600" noProof="0" dirty="0" smtClean="0">
                <a:solidFill>
                  <a:srgbClr val="464653"/>
                </a:solidFill>
                <a:latin typeface="Franklin Gothic Book"/>
                <a:ea typeface="+mj-ea"/>
                <a:cs typeface="+mj-cs"/>
              </a:rPr>
              <a:t>Stationary Time Series</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
        <p:nvSpPr>
          <p:cNvPr id="8" name="Content Placeholder 8"/>
          <p:cNvSpPr txBox="1">
            <a:spLocks/>
          </p:cNvSpPr>
          <p:nvPr/>
        </p:nvSpPr>
        <p:spPr>
          <a:xfrm>
            <a:off x="228600" y="1573702"/>
            <a:ext cx="8686800" cy="821433"/>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400" dirty="0" smtClean="0"/>
              <a:t>Although a little harder to imagine, note that the variance across time appears to be pretty constant – there are no “squished” parts of the time series and no obvious sections of large outliers.</a:t>
            </a:r>
          </a:p>
          <a:p>
            <a:pPr marL="788670" lvl="1"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052" y="2718426"/>
            <a:ext cx="8126748" cy="4063374"/>
          </a:xfrm>
          <a:prstGeom prst="rect">
            <a:avLst/>
          </a:prstGeom>
        </p:spPr>
      </p:pic>
    </p:spTree>
    <p:extLst>
      <p:ext uri="{BB962C8B-B14F-4D97-AF65-F5344CB8AC3E}">
        <p14:creationId xmlns:p14="http://schemas.microsoft.com/office/powerpoint/2010/main" val="29563579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3600" noProof="0" dirty="0" smtClean="0">
                <a:solidFill>
                  <a:srgbClr val="464653"/>
                </a:solidFill>
                <a:latin typeface="Franklin Gothic Book"/>
                <a:ea typeface="+mj-ea"/>
                <a:cs typeface="+mj-cs"/>
              </a:rPr>
              <a:t>Stationary Time Series</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
        <p:nvSpPr>
          <p:cNvPr id="8" name="Content Placeholder 8"/>
          <p:cNvSpPr txBox="1">
            <a:spLocks/>
          </p:cNvSpPr>
          <p:nvPr/>
        </p:nvSpPr>
        <p:spPr>
          <a:xfrm>
            <a:off x="228600" y="1573702"/>
            <a:ext cx="8686800" cy="821433"/>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000" dirty="0" smtClean="0"/>
              <a:t>Also note that across time, although hard to </a:t>
            </a:r>
            <a:r>
              <a:rPr lang="en-US" sz="2000" dirty="0" err="1" smtClean="0"/>
              <a:t>visualize,data</a:t>
            </a:r>
            <a:r>
              <a:rPr lang="en-US" sz="2000" dirty="0" smtClean="0"/>
              <a:t> points tend to seem to have very similar patterns of positive autocorrelation. If all three conditions are met, then the time series is </a:t>
            </a:r>
            <a:r>
              <a:rPr lang="en-US" sz="2000" b="1" dirty="0" smtClean="0"/>
              <a:t>strictly stationary.</a:t>
            </a:r>
            <a:r>
              <a:rPr lang="en-US" sz="2000" dirty="0" smtClean="0"/>
              <a:t>  If the autocorrelation changed across time but the mean and variance stayed the same, then the time series is called </a:t>
            </a:r>
            <a:r>
              <a:rPr lang="en-US" sz="2000" b="1" dirty="0" smtClean="0"/>
              <a:t>“weak stationary”.</a:t>
            </a:r>
          </a:p>
          <a:p>
            <a:pPr marL="788670" lvl="1"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3200400"/>
            <a:ext cx="6858000" cy="3429000"/>
          </a:xfrm>
          <a:prstGeom prst="rect">
            <a:avLst/>
          </a:prstGeom>
        </p:spPr>
      </p:pic>
    </p:spTree>
    <p:extLst>
      <p:ext uri="{BB962C8B-B14F-4D97-AF65-F5344CB8AC3E}">
        <p14:creationId xmlns:p14="http://schemas.microsoft.com/office/powerpoint/2010/main" val="21706107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3600" noProof="0" dirty="0" smtClean="0">
                <a:solidFill>
                  <a:srgbClr val="464653"/>
                </a:solidFill>
                <a:latin typeface="Franklin Gothic Book"/>
                <a:ea typeface="+mj-ea"/>
                <a:cs typeface="+mj-cs"/>
              </a:rPr>
              <a:t>Stationary Time Series</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
        <p:nvSpPr>
          <p:cNvPr id="8" name="Content Placeholder 8"/>
          <p:cNvSpPr txBox="1">
            <a:spLocks/>
          </p:cNvSpPr>
          <p:nvPr/>
        </p:nvSpPr>
        <p:spPr>
          <a:xfrm>
            <a:off x="228600" y="1573702"/>
            <a:ext cx="8686800" cy="821433"/>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400" dirty="0" smtClean="0"/>
              <a:t>We should note that in the real world strictly stationary time series are pretty rare.  It’s really kind of an extreme scenario that turns out to be useful.</a:t>
            </a:r>
          </a:p>
          <a:p>
            <a:pPr marL="514350" indent="-514350" fontAlgn="auto">
              <a:spcBef>
                <a:spcPts val="0"/>
              </a:spcBef>
              <a:spcAft>
                <a:spcPts val="0"/>
              </a:spcAft>
              <a:buFont typeface="Wingdings 2"/>
              <a:buAutoNum type="arabicPeriod"/>
            </a:pPr>
            <a:endParaRPr lang="en-US" sz="2400" dirty="0"/>
          </a:p>
          <a:p>
            <a:pPr marL="514350" indent="-514350" fontAlgn="auto">
              <a:spcBef>
                <a:spcPts val="0"/>
              </a:spcBef>
              <a:spcAft>
                <a:spcPts val="0"/>
              </a:spcAft>
              <a:buFont typeface="Wingdings 2"/>
              <a:buAutoNum type="arabicPeriod"/>
            </a:pPr>
            <a:r>
              <a:rPr lang="en-US" sz="2400" dirty="0" smtClean="0"/>
              <a:t>Why is a time series being stationary helpful?  Because if you base your model off one part of the time series, then you know that the new time series points it forecasts will have to have the same mean, variance and autocorrelation.  That makes for happier modeling!</a:t>
            </a:r>
          </a:p>
          <a:p>
            <a:pPr marL="788670" lvl="1"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spTree>
    <p:extLst>
      <p:ext uri="{BB962C8B-B14F-4D97-AF65-F5344CB8AC3E}">
        <p14:creationId xmlns:p14="http://schemas.microsoft.com/office/powerpoint/2010/main" val="4407524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1:  Nature of Time Series</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8686800" cy="1752600"/>
          </a:xfrm>
        </p:spPr>
        <p:txBody>
          <a:bodyPr>
            <a:noAutofit/>
          </a:bodyPr>
          <a:lstStyle/>
          <a:p>
            <a:pPr marL="514350" indent="-514350">
              <a:spcBef>
                <a:spcPts val="0"/>
              </a:spcBef>
              <a:buAutoNum type="arabicPeriod"/>
            </a:pPr>
            <a:r>
              <a:rPr lang="en-US" dirty="0" smtClean="0"/>
              <a:t>Why chase time series?  Let’s see why it might be a good idea…</a:t>
            </a:r>
          </a:p>
          <a:p>
            <a:pPr marL="514350" indent="-514350">
              <a:spcBef>
                <a:spcPts val="0"/>
              </a:spcBef>
              <a:buAutoNum type="arabicPeriod"/>
            </a:pPr>
            <a:endParaRPr lang="en-US" dirty="0"/>
          </a:p>
          <a:p>
            <a:pPr marL="514350" indent="-514350">
              <a:spcBef>
                <a:spcPts val="0"/>
              </a:spcBef>
              <a:buAutoNum type="arabicPeriod"/>
            </a:pPr>
            <a:r>
              <a:rPr lang="en-US" dirty="0" smtClean="0"/>
              <a:t>Here is some time series data – we can capture the linear trend component with a regression model</a:t>
            </a:r>
          </a:p>
          <a:p>
            <a:pPr marL="514350" indent="-514350">
              <a:spcBef>
                <a:spcPts val="0"/>
              </a:spcBef>
              <a:buAutoNum type="arabicPeriod"/>
            </a:pPr>
            <a:endParaRPr lang="en-US" dirty="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352800"/>
            <a:ext cx="5773317" cy="3233057"/>
          </a:xfrm>
          <a:prstGeom prst="rect">
            <a:avLst/>
          </a:prstGeom>
        </p:spPr>
      </p:pic>
    </p:spTree>
    <p:extLst>
      <p:ext uri="{BB962C8B-B14F-4D97-AF65-F5344CB8AC3E}">
        <p14:creationId xmlns:p14="http://schemas.microsoft.com/office/powerpoint/2010/main" val="27345403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r>
              <a:rPr lang="en-US" sz="4000" dirty="0" smtClean="0"/>
              <a:t> </a:t>
            </a:r>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2800" noProof="0" dirty="0" smtClean="0">
                <a:solidFill>
                  <a:srgbClr val="464653"/>
                </a:solidFill>
                <a:latin typeface="Franklin Gothic Book"/>
                <a:ea typeface="+mj-ea"/>
                <a:cs typeface="+mj-cs"/>
              </a:rPr>
              <a:t>Back to Autocorrelation</a:t>
            </a:r>
            <a:endParaRPr kumimoji="0" lang="en-US" sz="28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
        <p:nvSpPr>
          <p:cNvPr id="8" name="Content Placeholder 8"/>
          <p:cNvSpPr txBox="1">
            <a:spLocks/>
          </p:cNvSpPr>
          <p:nvPr/>
        </p:nvSpPr>
        <p:spPr>
          <a:xfrm>
            <a:off x="228600" y="1573702"/>
            <a:ext cx="8686800" cy="821433"/>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400" dirty="0" smtClean="0"/>
              <a:t>Let’s return to autocorrelation again for a moment.</a:t>
            </a:r>
          </a:p>
          <a:p>
            <a:pPr marL="514350" indent="-514350" fontAlgn="auto">
              <a:spcBef>
                <a:spcPts val="0"/>
              </a:spcBef>
              <a:spcAft>
                <a:spcPts val="0"/>
              </a:spcAft>
              <a:buFont typeface="Wingdings 2"/>
              <a:buAutoNum type="arabicPeriod"/>
            </a:pPr>
            <a:endParaRPr lang="en-US" sz="2400" dirty="0"/>
          </a:p>
          <a:p>
            <a:pPr marL="514350" indent="-514350" fontAlgn="auto">
              <a:spcBef>
                <a:spcPts val="0"/>
              </a:spcBef>
              <a:spcAft>
                <a:spcPts val="0"/>
              </a:spcAft>
              <a:buFont typeface="Wingdings 2"/>
              <a:buAutoNum type="arabicPeriod"/>
            </a:pPr>
            <a:r>
              <a:rPr lang="en-US" sz="2400" dirty="0" smtClean="0"/>
              <a:t>You can examine the autocorrelation for any number of </a:t>
            </a:r>
            <a:r>
              <a:rPr lang="en-US" sz="2400" b="1" dirty="0" smtClean="0"/>
              <a:t>time lags </a:t>
            </a:r>
            <a:r>
              <a:rPr lang="en-US" sz="2400" dirty="0" smtClean="0"/>
              <a:t>between data points.</a:t>
            </a:r>
          </a:p>
          <a:p>
            <a:pPr marL="514350" indent="-514350" fontAlgn="auto">
              <a:spcBef>
                <a:spcPts val="0"/>
              </a:spcBef>
              <a:spcAft>
                <a:spcPts val="0"/>
              </a:spcAft>
              <a:buFont typeface="Wingdings 2"/>
              <a:buAutoNum type="arabicPeriod"/>
            </a:pPr>
            <a:endParaRPr lang="en-US" sz="2400" b="1" dirty="0"/>
          </a:p>
          <a:p>
            <a:pPr marL="788670" lvl="1" indent="-514350" fontAlgn="auto">
              <a:spcBef>
                <a:spcPts val="0"/>
              </a:spcBef>
              <a:spcAft>
                <a:spcPts val="0"/>
              </a:spcAft>
              <a:buFont typeface="Wingdings 2"/>
              <a:buAutoNum type="arabicPeriod"/>
            </a:pPr>
            <a:r>
              <a:rPr lang="en-US" sz="2200" dirty="0" smtClean="0"/>
              <a:t>For example, you can look at the correlation between some data point </a:t>
            </a:r>
            <a:r>
              <a:rPr lang="en-US" sz="2000" dirty="0" smtClean="0"/>
              <a:t>y</a:t>
            </a:r>
            <a:r>
              <a:rPr lang="en-US" sz="2000" baseline="-25000" dirty="0" smtClean="0"/>
              <a:t>t</a:t>
            </a:r>
            <a:r>
              <a:rPr lang="en-US" sz="2000" dirty="0" smtClean="0"/>
              <a:t> and y</a:t>
            </a:r>
            <a:r>
              <a:rPr lang="en-US" sz="2000" baseline="-25000" dirty="0" smtClean="0"/>
              <a:t>t-1</a:t>
            </a:r>
            <a:r>
              <a:rPr lang="en-US" sz="2000" dirty="0" smtClean="0"/>
              <a:t>.  That would be the autocorrelation for a lag of 1.</a:t>
            </a:r>
          </a:p>
          <a:p>
            <a:pPr marL="788670" lvl="1" indent="-514350" fontAlgn="auto">
              <a:spcBef>
                <a:spcPts val="0"/>
              </a:spcBef>
              <a:spcAft>
                <a:spcPts val="0"/>
              </a:spcAft>
              <a:buFont typeface="Wingdings 2"/>
              <a:buAutoNum type="arabicPeriod"/>
            </a:pPr>
            <a:endParaRPr lang="en-US" sz="2000" dirty="0"/>
          </a:p>
          <a:p>
            <a:pPr marL="788670" lvl="1" indent="-514350" fontAlgn="auto">
              <a:spcBef>
                <a:spcPts val="0"/>
              </a:spcBef>
              <a:spcAft>
                <a:spcPts val="0"/>
              </a:spcAft>
              <a:buFont typeface="Wingdings 2"/>
              <a:buAutoNum type="arabicPeriod"/>
            </a:pPr>
            <a:r>
              <a:rPr lang="en-US" sz="2000" dirty="0" smtClean="0"/>
              <a:t>You can look at the correlation between some data point </a:t>
            </a:r>
            <a:r>
              <a:rPr lang="en-US" sz="2000" dirty="0"/>
              <a:t>y</a:t>
            </a:r>
            <a:r>
              <a:rPr lang="en-US" sz="2000" baseline="-25000" dirty="0"/>
              <a:t>t</a:t>
            </a:r>
            <a:r>
              <a:rPr lang="en-US" sz="2000" dirty="0"/>
              <a:t> and </a:t>
            </a:r>
            <a:r>
              <a:rPr lang="en-US" sz="2000" dirty="0" smtClean="0"/>
              <a:t>y</a:t>
            </a:r>
            <a:r>
              <a:rPr lang="en-US" sz="2000" baseline="-25000" dirty="0" smtClean="0"/>
              <a:t>t-2</a:t>
            </a:r>
            <a:r>
              <a:rPr lang="en-US" sz="2000" dirty="0" smtClean="0"/>
              <a:t> which would be the autocorrelation for a lag of 2.</a:t>
            </a:r>
          </a:p>
          <a:p>
            <a:pPr marL="788670" lvl="1" indent="-514350" fontAlgn="auto">
              <a:spcBef>
                <a:spcPts val="0"/>
              </a:spcBef>
              <a:spcAft>
                <a:spcPts val="0"/>
              </a:spcAft>
              <a:buFont typeface="Wingdings 2"/>
              <a:buAutoNum type="arabicPeriod"/>
            </a:pPr>
            <a:endParaRPr lang="en-US" sz="2000" dirty="0"/>
          </a:p>
          <a:p>
            <a:pPr marL="788670" lvl="1" indent="-514350" fontAlgn="auto">
              <a:spcBef>
                <a:spcPts val="0"/>
              </a:spcBef>
              <a:spcAft>
                <a:spcPts val="0"/>
              </a:spcAft>
              <a:buFont typeface="Wingdings 2"/>
              <a:buAutoNum type="arabicPeriod"/>
            </a:pPr>
            <a:r>
              <a:rPr lang="en-US" sz="2000" dirty="0"/>
              <a:t>You can look at the correlation between some data point y</a:t>
            </a:r>
            <a:r>
              <a:rPr lang="en-US" sz="2000" baseline="-25000" dirty="0"/>
              <a:t>t</a:t>
            </a:r>
            <a:r>
              <a:rPr lang="en-US" sz="2000" dirty="0"/>
              <a:t> and </a:t>
            </a:r>
            <a:r>
              <a:rPr lang="en-US" sz="2000" dirty="0" smtClean="0"/>
              <a:t>y</a:t>
            </a:r>
            <a:r>
              <a:rPr lang="en-US" sz="2000" baseline="-25000" dirty="0" smtClean="0"/>
              <a:t>t-3</a:t>
            </a:r>
            <a:r>
              <a:rPr lang="en-US" sz="2000" dirty="0" smtClean="0"/>
              <a:t> </a:t>
            </a:r>
            <a:r>
              <a:rPr lang="en-US" sz="2000" dirty="0"/>
              <a:t>which would be the autocorrelation for a lag of </a:t>
            </a:r>
            <a:r>
              <a:rPr lang="en-US" sz="2000" dirty="0" smtClean="0"/>
              <a:t>3.</a:t>
            </a:r>
            <a:endParaRPr lang="en-US" sz="2000" dirty="0"/>
          </a:p>
          <a:p>
            <a:pPr marL="788670" lvl="1" indent="-514350" fontAlgn="auto">
              <a:spcBef>
                <a:spcPts val="0"/>
              </a:spcBef>
              <a:spcAft>
                <a:spcPts val="0"/>
              </a:spcAft>
              <a:buFont typeface="Wingdings 2"/>
              <a:buAutoNum type="arabicPeriod"/>
            </a:pPr>
            <a:endParaRPr lang="en-US" sz="2200" dirty="0" smtClean="0"/>
          </a:p>
          <a:p>
            <a:pPr marL="788670" lvl="1"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spTree>
    <p:extLst>
      <p:ext uri="{BB962C8B-B14F-4D97-AF65-F5344CB8AC3E}">
        <p14:creationId xmlns:p14="http://schemas.microsoft.com/office/powerpoint/2010/main" val="19705338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2800" dirty="0">
                <a:solidFill>
                  <a:srgbClr val="464653"/>
                </a:solidFill>
                <a:latin typeface="Franklin Gothic Book"/>
              </a:rPr>
              <a:t>Back to Autocorrelation</a:t>
            </a:r>
            <a:endParaRPr lang="en-US" sz="2800" dirty="0">
              <a:solidFill>
                <a:schemeClr val="tx2">
                  <a:lumMod val="75000"/>
                </a:schemeClr>
              </a:solidFill>
            </a:endParaRPr>
          </a:p>
        </p:txBody>
      </p:sp>
      <p:sp>
        <p:nvSpPr>
          <p:cNvPr id="8" name="Content Placeholder 8"/>
          <p:cNvSpPr txBox="1">
            <a:spLocks/>
          </p:cNvSpPr>
          <p:nvPr/>
        </p:nvSpPr>
        <p:spPr>
          <a:xfrm>
            <a:off x="228600" y="1573702"/>
            <a:ext cx="8686800" cy="821433"/>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400" dirty="0" smtClean="0"/>
              <a:t>We can plot out the autocorrelation for each of the lags on a plot, like the one below.  This plot is a plot of the autocorrelation function or ACF.</a:t>
            </a:r>
          </a:p>
          <a:p>
            <a:pPr marL="788670" lvl="1"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2444837"/>
            <a:ext cx="6362301" cy="4241535"/>
          </a:xfrm>
          <a:prstGeom prst="rect">
            <a:avLst/>
          </a:prstGeom>
        </p:spPr>
      </p:pic>
    </p:spTree>
    <p:extLst>
      <p:ext uri="{BB962C8B-B14F-4D97-AF65-F5344CB8AC3E}">
        <p14:creationId xmlns:p14="http://schemas.microsoft.com/office/powerpoint/2010/main" val="18938492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2800" dirty="0">
                <a:solidFill>
                  <a:srgbClr val="464653"/>
                </a:solidFill>
                <a:latin typeface="Franklin Gothic Book"/>
              </a:rPr>
              <a:t>Back to Autocorrelation</a:t>
            </a:r>
            <a:endParaRPr lang="en-US" sz="2800" dirty="0">
              <a:solidFill>
                <a:schemeClr val="tx2">
                  <a:lumMod val="75000"/>
                </a:schemeClr>
              </a:solidFill>
            </a:endParaRPr>
          </a:p>
        </p:txBody>
      </p:sp>
      <p:sp>
        <p:nvSpPr>
          <p:cNvPr id="8" name="Content Placeholder 8"/>
          <p:cNvSpPr txBox="1">
            <a:spLocks/>
          </p:cNvSpPr>
          <p:nvPr/>
        </p:nvSpPr>
        <p:spPr>
          <a:xfrm>
            <a:off x="228600" y="1573702"/>
            <a:ext cx="8686800" cy="821433"/>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400" dirty="0" smtClean="0"/>
              <a:t>Notice that the pattern of autocorrelations varies – sometimes positive, sometimes negative.  That is pretty typical of a stationary time series.  Also note that none of the autocorrelations exceed the </a:t>
            </a:r>
            <a:r>
              <a:rPr lang="en-US" sz="2400" dirty="0" err="1" smtClean="0"/>
              <a:t>pvalue</a:t>
            </a:r>
            <a:r>
              <a:rPr lang="en-US" sz="2400" dirty="0" smtClean="0"/>
              <a:t> = .05 signified by the red dashed line.  So the autocorrelations can assumed to be zero for all the lags and this confirms our hunch that the time series is stationary.</a:t>
            </a:r>
          </a:p>
          <a:p>
            <a:pPr marL="788670" lvl="1"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3530600"/>
            <a:ext cx="4762101" cy="3174735"/>
          </a:xfrm>
          <a:prstGeom prst="rect">
            <a:avLst/>
          </a:prstGeom>
        </p:spPr>
      </p:pic>
    </p:spTree>
    <p:extLst>
      <p:ext uri="{BB962C8B-B14F-4D97-AF65-F5344CB8AC3E}">
        <p14:creationId xmlns:p14="http://schemas.microsoft.com/office/powerpoint/2010/main" val="360800866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2800" dirty="0">
                <a:solidFill>
                  <a:srgbClr val="464653"/>
                </a:solidFill>
                <a:latin typeface="Franklin Gothic Book"/>
              </a:rPr>
              <a:t>Back to Autocorrelation</a:t>
            </a:r>
            <a:endParaRPr lang="en-US" sz="2800" dirty="0">
              <a:solidFill>
                <a:schemeClr val="tx2">
                  <a:lumMod val="75000"/>
                </a:schemeClr>
              </a:solidFill>
            </a:endParaRPr>
          </a:p>
        </p:txBody>
      </p:sp>
      <p:sp>
        <p:nvSpPr>
          <p:cNvPr id="8" name="Content Placeholder 8"/>
          <p:cNvSpPr txBox="1">
            <a:spLocks/>
          </p:cNvSpPr>
          <p:nvPr/>
        </p:nvSpPr>
        <p:spPr>
          <a:xfrm>
            <a:off x="228600" y="1573702"/>
            <a:ext cx="8686800" cy="821433"/>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400" dirty="0" smtClean="0"/>
              <a:t>Now what does the ACF look like for a non-stationary time series?</a:t>
            </a:r>
          </a:p>
          <a:p>
            <a:pPr marL="788670" lvl="1" indent="-514350" fontAlgn="auto">
              <a:spcBef>
                <a:spcPts val="0"/>
              </a:spcBef>
              <a:spcAft>
                <a:spcPts val="0"/>
              </a:spcAft>
              <a:buFont typeface="Wingdings 2"/>
              <a:buAutoNum type="arabicPeriod"/>
            </a:pPr>
            <a:r>
              <a:rPr lang="en-US" sz="2200" dirty="0" smtClean="0"/>
              <a:t>Notice that for the most part the autocorrelations are positive and don’t flip flop back and forth as much as the stationary example.</a:t>
            </a:r>
          </a:p>
          <a:p>
            <a:pPr marL="788670" lvl="1" indent="-514350" fontAlgn="auto">
              <a:spcBef>
                <a:spcPts val="0"/>
              </a:spcBef>
              <a:spcAft>
                <a:spcPts val="0"/>
              </a:spcAft>
              <a:buFont typeface="Wingdings 2"/>
              <a:buAutoNum type="arabicPeriod"/>
            </a:pPr>
            <a:r>
              <a:rPr lang="en-US" sz="2200" dirty="0" smtClean="0"/>
              <a:t>Importantly, note that the positive correlations reach beyond the blue dashed line of </a:t>
            </a:r>
            <a:r>
              <a:rPr lang="en-US" sz="2200" dirty="0" err="1" smtClean="0"/>
              <a:t>pvalue</a:t>
            </a:r>
            <a:r>
              <a:rPr lang="en-US" sz="2200" dirty="0" smtClean="0"/>
              <a:t> =.05, which means they are non-zero.</a:t>
            </a:r>
          </a:p>
          <a:p>
            <a:pPr marL="788670" lvl="1"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3352800"/>
            <a:ext cx="6170978" cy="3344849"/>
          </a:xfrm>
          <a:prstGeom prst="rect">
            <a:avLst/>
          </a:prstGeom>
        </p:spPr>
      </p:pic>
    </p:spTree>
    <p:extLst>
      <p:ext uri="{BB962C8B-B14F-4D97-AF65-F5344CB8AC3E}">
        <p14:creationId xmlns:p14="http://schemas.microsoft.com/office/powerpoint/2010/main" val="2515003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2800" dirty="0" smtClean="0">
                <a:solidFill>
                  <a:srgbClr val="464653"/>
                </a:solidFill>
                <a:latin typeface="Franklin Gothic Book"/>
              </a:rPr>
              <a:t>Back to Our Radio Sales Data</a:t>
            </a:r>
            <a:endParaRPr lang="en-US" sz="2800" dirty="0">
              <a:solidFill>
                <a:schemeClr val="tx2">
                  <a:lumMod val="75000"/>
                </a:schemeClr>
              </a:solidFill>
            </a:endParaRPr>
          </a:p>
        </p:txBody>
      </p:sp>
      <p:sp>
        <p:nvSpPr>
          <p:cNvPr id="8" name="Content Placeholder 8"/>
          <p:cNvSpPr txBox="1">
            <a:spLocks/>
          </p:cNvSpPr>
          <p:nvPr/>
        </p:nvSpPr>
        <p:spPr>
          <a:xfrm>
            <a:off x="228600" y="1573702"/>
            <a:ext cx="8686800" cy="821433"/>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400" dirty="0" smtClean="0"/>
              <a:t>Now let’s look at our radio sales.  Let’s see if it is stationary.</a:t>
            </a:r>
          </a:p>
          <a:p>
            <a:pPr marL="788670" lvl="1" indent="-514350" fontAlgn="auto">
              <a:spcBef>
                <a:spcPts val="0"/>
              </a:spcBef>
              <a:spcAft>
                <a:spcPts val="0"/>
              </a:spcAft>
              <a:buFont typeface="Wingdings 2"/>
              <a:buAutoNum type="arabicPeriod"/>
            </a:pPr>
            <a:r>
              <a:rPr lang="en-US" sz="2200" dirty="0" smtClean="0"/>
              <a:t>We can draw a trend line through it to see if there is no trend – that is, the mean is constant across all time points – that’s one of the criteria for a stationary time series.  Does it look like there is NO trend?</a:t>
            </a:r>
          </a:p>
          <a:p>
            <a:pPr marL="788670" lvl="1" indent="-514350" fontAlgn="auto">
              <a:spcBef>
                <a:spcPts val="0"/>
              </a:spcBef>
              <a:spcAft>
                <a:spcPts val="0"/>
              </a:spcAft>
              <a:buFont typeface="Wingdings 2"/>
              <a:buAutoNum type="arabicPeriod"/>
            </a:pPr>
            <a:r>
              <a:rPr lang="en-US" sz="2200" dirty="0" smtClean="0"/>
              <a:t>.</a:t>
            </a:r>
          </a:p>
          <a:p>
            <a:pPr marL="788670" lvl="1"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graphicFrame>
        <p:nvGraphicFramePr>
          <p:cNvPr id="7" name="Chart 6"/>
          <p:cNvGraphicFramePr/>
          <p:nvPr>
            <p:extLst>
              <p:ext uri="{D42A27DB-BD31-4B8C-83A1-F6EECF244321}">
                <p14:modId xmlns:p14="http://schemas.microsoft.com/office/powerpoint/2010/main" val="4027852633"/>
              </p:ext>
            </p:extLst>
          </p:nvPr>
        </p:nvGraphicFramePr>
        <p:xfrm>
          <a:off x="1981200" y="3048000"/>
          <a:ext cx="5715000" cy="381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06329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2800" dirty="0" smtClean="0">
                <a:solidFill>
                  <a:srgbClr val="464653"/>
                </a:solidFill>
                <a:latin typeface="Franklin Gothic Book"/>
              </a:rPr>
              <a:t>Is there just a single mean?</a:t>
            </a:r>
            <a:endParaRPr lang="en-US" sz="2800" dirty="0">
              <a:solidFill>
                <a:schemeClr val="tx2">
                  <a:lumMod val="75000"/>
                </a:schemeClr>
              </a:solidFill>
            </a:endParaRPr>
          </a:p>
        </p:txBody>
      </p:sp>
      <p:sp>
        <p:nvSpPr>
          <p:cNvPr id="8" name="Content Placeholder 8"/>
          <p:cNvSpPr txBox="1">
            <a:spLocks/>
          </p:cNvSpPr>
          <p:nvPr/>
        </p:nvSpPr>
        <p:spPr>
          <a:xfrm>
            <a:off x="228600" y="1573702"/>
            <a:ext cx="5715000" cy="821433"/>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400" dirty="0" smtClean="0"/>
              <a:t>We can run a regression, regressing the each </a:t>
            </a:r>
            <a:r>
              <a:rPr lang="en-US" sz="2400" dirty="0" err="1" smtClean="0"/>
              <a:t>timepoint</a:t>
            </a:r>
            <a:r>
              <a:rPr lang="en-US" sz="2400" dirty="0" smtClean="0"/>
              <a:t> against sales. </a:t>
            </a:r>
          </a:p>
          <a:p>
            <a:pPr marL="514350" indent="-514350" fontAlgn="auto">
              <a:spcBef>
                <a:spcPts val="0"/>
              </a:spcBef>
              <a:spcAft>
                <a:spcPts val="0"/>
              </a:spcAft>
              <a:buFont typeface="Wingdings 2"/>
              <a:buAutoNum type="arabicPeriod"/>
            </a:pPr>
            <a:endParaRPr lang="en-US" sz="2400" dirty="0"/>
          </a:p>
          <a:p>
            <a:pPr marL="514350" indent="-514350" fontAlgn="auto">
              <a:spcBef>
                <a:spcPts val="0"/>
              </a:spcBef>
              <a:spcAft>
                <a:spcPts val="0"/>
              </a:spcAft>
              <a:buFont typeface="Wingdings 2"/>
              <a:buAutoNum type="arabicPeriod"/>
            </a:pPr>
            <a:r>
              <a:rPr lang="en-US" sz="2400" dirty="0" smtClean="0"/>
              <a:t>If there is a trend, then we should see in the results of the multiple regression a significant overall regression model and a statistically significant </a:t>
            </a:r>
            <a:r>
              <a:rPr lang="en-US" sz="2400" dirty="0" err="1" smtClean="0"/>
              <a:t>pvalue</a:t>
            </a:r>
            <a:r>
              <a:rPr lang="en-US" sz="2400" dirty="0" smtClean="0"/>
              <a:t> for our </a:t>
            </a:r>
            <a:r>
              <a:rPr lang="en-US" sz="2400" dirty="0" err="1" smtClean="0"/>
              <a:t>timepoint</a:t>
            </a:r>
            <a:r>
              <a:rPr lang="en-US" sz="2400" dirty="0" smtClean="0"/>
              <a:t> variable.</a:t>
            </a:r>
          </a:p>
          <a:p>
            <a:pPr marL="514350" indent="-514350" fontAlgn="auto">
              <a:spcBef>
                <a:spcPts val="0"/>
              </a:spcBef>
              <a:spcAft>
                <a:spcPts val="0"/>
              </a:spcAft>
              <a:buFont typeface="Wingdings 2"/>
              <a:buAutoNum type="arabicPeriod"/>
            </a:pPr>
            <a:endParaRPr lang="en-US" sz="2400" dirty="0"/>
          </a:p>
          <a:p>
            <a:pPr marL="514350" indent="-514350" fontAlgn="auto">
              <a:spcBef>
                <a:spcPts val="0"/>
              </a:spcBef>
              <a:spcAft>
                <a:spcPts val="0"/>
              </a:spcAft>
              <a:buFont typeface="Wingdings 2"/>
              <a:buAutoNum type="arabicPeriod"/>
            </a:pPr>
            <a:r>
              <a:rPr lang="en-US" sz="2400" dirty="0" smtClean="0"/>
              <a:t>Let’s see if that is the case!</a:t>
            </a:r>
            <a:endParaRPr lang="en-US" sz="2200" dirty="0" smtClean="0"/>
          </a:p>
          <a:p>
            <a:pPr marL="788670" lvl="1" indent="-514350" fontAlgn="auto">
              <a:spcBef>
                <a:spcPts val="0"/>
              </a:spcBef>
              <a:spcAft>
                <a:spcPts val="0"/>
              </a:spcAft>
              <a:buFont typeface="Wingdings 2"/>
              <a:buAutoNum type="arabicPeriod"/>
            </a:pPr>
            <a:r>
              <a:rPr lang="en-US" sz="2200" dirty="0" smtClean="0"/>
              <a:t>.</a:t>
            </a:r>
          </a:p>
          <a:p>
            <a:pPr marL="788670" lvl="1"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pic>
        <p:nvPicPr>
          <p:cNvPr id="9" name="Picture 8"/>
          <p:cNvPicPr>
            <a:picLocks noChangeAspect="1"/>
          </p:cNvPicPr>
          <p:nvPr/>
        </p:nvPicPr>
        <p:blipFill>
          <a:blip r:embed="rId3"/>
          <a:stretch>
            <a:fillRect/>
          </a:stretch>
        </p:blipFill>
        <p:spPr>
          <a:xfrm>
            <a:off x="5943600" y="1588216"/>
            <a:ext cx="2964593" cy="5196150"/>
          </a:xfrm>
          <a:prstGeom prst="rect">
            <a:avLst/>
          </a:prstGeom>
        </p:spPr>
      </p:pic>
    </p:spTree>
    <p:extLst>
      <p:ext uri="{BB962C8B-B14F-4D97-AF65-F5344CB8AC3E}">
        <p14:creationId xmlns:p14="http://schemas.microsoft.com/office/powerpoint/2010/main" val="26931310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2800" dirty="0" smtClean="0">
                <a:solidFill>
                  <a:srgbClr val="464653"/>
                </a:solidFill>
                <a:latin typeface="Franklin Gothic Book"/>
              </a:rPr>
              <a:t>Is there just a single mean?</a:t>
            </a:r>
            <a:endParaRPr lang="en-US" sz="2800" dirty="0">
              <a:solidFill>
                <a:schemeClr val="tx2">
                  <a:lumMod val="75000"/>
                </a:schemeClr>
              </a:solidFill>
            </a:endParaRPr>
          </a:p>
        </p:txBody>
      </p:sp>
      <p:sp>
        <p:nvSpPr>
          <p:cNvPr id="8" name="Content Placeholder 8"/>
          <p:cNvSpPr txBox="1">
            <a:spLocks/>
          </p:cNvSpPr>
          <p:nvPr/>
        </p:nvSpPr>
        <p:spPr>
          <a:xfrm>
            <a:off x="228600" y="1573702"/>
            <a:ext cx="8686800" cy="821433"/>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1800" dirty="0" smtClean="0"/>
              <a:t>Here is the result of the regression.  Does it look like the model is significant?</a:t>
            </a:r>
          </a:p>
          <a:p>
            <a:pPr marL="514350" indent="-514350" fontAlgn="auto">
              <a:spcBef>
                <a:spcPts val="0"/>
              </a:spcBef>
              <a:spcAft>
                <a:spcPts val="0"/>
              </a:spcAft>
              <a:buFont typeface="Wingdings 2"/>
              <a:buAutoNum type="arabicPeriod"/>
            </a:pPr>
            <a:endParaRPr lang="en-US" sz="1800" dirty="0"/>
          </a:p>
          <a:p>
            <a:pPr marL="514350" indent="-514350" fontAlgn="auto">
              <a:spcBef>
                <a:spcPts val="0"/>
              </a:spcBef>
              <a:spcAft>
                <a:spcPts val="0"/>
              </a:spcAft>
              <a:buFont typeface="Wingdings 2"/>
              <a:buAutoNum type="arabicPeriod"/>
            </a:pPr>
            <a:r>
              <a:rPr lang="en-US" sz="1800" dirty="0" smtClean="0"/>
              <a:t>Does the regression coefficient for </a:t>
            </a:r>
            <a:r>
              <a:rPr lang="en-US" sz="1800" dirty="0" err="1" smtClean="0"/>
              <a:t>timepoint</a:t>
            </a:r>
            <a:r>
              <a:rPr lang="en-US" sz="1800" dirty="0" smtClean="0"/>
              <a:t> have a </a:t>
            </a:r>
            <a:r>
              <a:rPr lang="en-US" sz="1800" dirty="0" err="1" smtClean="0"/>
              <a:t>pvalue</a:t>
            </a:r>
            <a:r>
              <a:rPr lang="en-US" sz="1800" dirty="0" smtClean="0"/>
              <a:t> &lt; .05?</a:t>
            </a:r>
          </a:p>
          <a:p>
            <a:pPr marL="514350" indent="-514350" fontAlgn="auto">
              <a:spcBef>
                <a:spcPts val="0"/>
              </a:spcBef>
              <a:spcAft>
                <a:spcPts val="0"/>
              </a:spcAft>
              <a:buFont typeface="Wingdings 2"/>
              <a:buAutoNum type="arabicPeriod"/>
            </a:pPr>
            <a:endParaRPr lang="en-US" sz="1800" dirty="0"/>
          </a:p>
          <a:p>
            <a:pPr marL="514350" indent="-514350" fontAlgn="auto">
              <a:spcBef>
                <a:spcPts val="0"/>
              </a:spcBef>
              <a:spcAft>
                <a:spcPts val="0"/>
              </a:spcAft>
              <a:buFont typeface="Wingdings 2"/>
              <a:buAutoNum type="arabicPeriod"/>
            </a:pPr>
            <a:r>
              <a:rPr lang="en-US" sz="1800" dirty="0" smtClean="0"/>
              <a:t>Is this further evidence that the radio sales data is not stationary?</a:t>
            </a:r>
          </a:p>
          <a:p>
            <a:pPr marL="788670" lvl="1"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pic>
        <p:nvPicPr>
          <p:cNvPr id="2" name="Picture 1"/>
          <p:cNvPicPr>
            <a:picLocks noChangeAspect="1"/>
          </p:cNvPicPr>
          <p:nvPr/>
        </p:nvPicPr>
        <p:blipFill>
          <a:blip r:embed="rId3"/>
          <a:stretch>
            <a:fillRect/>
          </a:stretch>
        </p:blipFill>
        <p:spPr>
          <a:xfrm>
            <a:off x="804862" y="3076071"/>
            <a:ext cx="7534275" cy="1247775"/>
          </a:xfrm>
          <a:prstGeom prst="rect">
            <a:avLst/>
          </a:prstGeom>
        </p:spPr>
      </p:pic>
      <p:pic>
        <p:nvPicPr>
          <p:cNvPr id="3" name="Picture 2"/>
          <p:cNvPicPr>
            <a:picLocks noChangeAspect="1"/>
          </p:cNvPicPr>
          <p:nvPr/>
        </p:nvPicPr>
        <p:blipFill>
          <a:blip r:embed="rId4"/>
          <a:stretch>
            <a:fillRect/>
          </a:stretch>
        </p:blipFill>
        <p:spPr>
          <a:xfrm>
            <a:off x="228600" y="4419600"/>
            <a:ext cx="4219575" cy="1390632"/>
          </a:xfrm>
          <a:prstGeom prst="rect">
            <a:avLst/>
          </a:prstGeom>
        </p:spPr>
      </p:pic>
      <p:pic>
        <p:nvPicPr>
          <p:cNvPr id="6" name="Picture 5"/>
          <p:cNvPicPr>
            <a:picLocks noChangeAspect="1"/>
          </p:cNvPicPr>
          <p:nvPr/>
        </p:nvPicPr>
        <p:blipFill>
          <a:blip r:embed="rId5"/>
          <a:stretch>
            <a:fillRect/>
          </a:stretch>
        </p:blipFill>
        <p:spPr>
          <a:xfrm>
            <a:off x="4557485" y="4419600"/>
            <a:ext cx="4395787" cy="1247784"/>
          </a:xfrm>
          <a:prstGeom prst="rect">
            <a:avLst/>
          </a:prstGeom>
        </p:spPr>
      </p:pic>
      <p:sp>
        <p:nvSpPr>
          <p:cNvPr id="9" name="Content Placeholder 8"/>
          <p:cNvSpPr txBox="1">
            <a:spLocks/>
          </p:cNvSpPr>
          <p:nvPr/>
        </p:nvSpPr>
        <p:spPr>
          <a:xfrm>
            <a:off x="281337" y="5814633"/>
            <a:ext cx="8686800" cy="821433"/>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fontAlgn="auto">
              <a:spcBef>
                <a:spcPts val="0"/>
              </a:spcBef>
              <a:spcAft>
                <a:spcPts val="0"/>
              </a:spcAft>
              <a:buNone/>
            </a:pPr>
            <a:r>
              <a:rPr lang="en-US" sz="1800" dirty="0" smtClean="0">
                <a:solidFill>
                  <a:srgbClr val="FF0000"/>
                </a:solidFill>
              </a:rPr>
              <a:t>Warning:  I am using this to illustrate a point – we will find out later that the autocorrelation in time series data artificially reduces the standard errors of the regression coefficients and so this test is technically not correct, but I want to use it here as a pedagogical crutch…</a:t>
            </a:r>
          </a:p>
          <a:p>
            <a:pPr marL="788670" lvl="1" indent="-514350" fontAlgn="auto">
              <a:spcBef>
                <a:spcPts val="0"/>
              </a:spcBef>
              <a:spcAft>
                <a:spcPts val="0"/>
              </a:spcAft>
              <a:buFont typeface="Wingdings 2"/>
              <a:buAutoNum type="arabicPeriod"/>
            </a:pPr>
            <a:r>
              <a:rPr lang="en-US" sz="2200" dirty="0" smtClean="0"/>
              <a:t>.</a:t>
            </a:r>
          </a:p>
          <a:p>
            <a:pPr marL="788670" lvl="1"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spTree>
    <p:extLst>
      <p:ext uri="{BB962C8B-B14F-4D97-AF65-F5344CB8AC3E}">
        <p14:creationId xmlns:p14="http://schemas.microsoft.com/office/powerpoint/2010/main" val="3417076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2800" dirty="0">
                <a:solidFill>
                  <a:srgbClr val="464653"/>
                </a:solidFill>
                <a:latin typeface="Franklin Gothic Book"/>
              </a:rPr>
              <a:t>Back to Autocorrelation</a:t>
            </a:r>
            <a:endParaRPr lang="en-US" sz="2800" dirty="0">
              <a:solidFill>
                <a:schemeClr val="tx2">
                  <a:lumMod val="75000"/>
                </a:schemeClr>
              </a:solidFill>
            </a:endParaRPr>
          </a:p>
        </p:txBody>
      </p:sp>
      <p:sp>
        <p:nvSpPr>
          <p:cNvPr id="8" name="Content Placeholder 8"/>
          <p:cNvSpPr txBox="1">
            <a:spLocks/>
          </p:cNvSpPr>
          <p:nvPr/>
        </p:nvSpPr>
        <p:spPr>
          <a:xfrm>
            <a:off x="228599" y="1573702"/>
            <a:ext cx="8692167" cy="1931498"/>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400" dirty="0" smtClean="0"/>
              <a:t>Let’s try this now with our radio sales data set</a:t>
            </a:r>
          </a:p>
          <a:p>
            <a:pPr marL="514350" indent="-514350" fontAlgn="auto">
              <a:spcBef>
                <a:spcPts val="0"/>
              </a:spcBef>
              <a:spcAft>
                <a:spcPts val="0"/>
              </a:spcAft>
              <a:buFont typeface="Wingdings 2"/>
              <a:buAutoNum type="arabicPeriod"/>
            </a:pPr>
            <a:endParaRPr lang="en-US" sz="2400" dirty="0"/>
          </a:p>
          <a:p>
            <a:pPr marL="514350" indent="-514350" fontAlgn="auto">
              <a:spcBef>
                <a:spcPts val="0"/>
              </a:spcBef>
              <a:spcAft>
                <a:spcPts val="0"/>
              </a:spcAft>
              <a:buFont typeface="Wingdings 2"/>
              <a:buAutoNum type="arabicPeriod"/>
            </a:pPr>
            <a:r>
              <a:rPr lang="en-US" sz="2400" dirty="0" smtClean="0"/>
              <a:t>Does our radio sales data ACF look similar to the non-stationary example we discussed earlier?  </a:t>
            </a:r>
          </a:p>
          <a:p>
            <a:pPr marL="788670" lvl="1"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pic>
        <p:nvPicPr>
          <p:cNvPr id="2" name="Picture 1"/>
          <p:cNvPicPr>
            <a:picLocks noChangeAspect="1"/>
          </p:cNvPicPr>
          <p:nvPr/>
        </p:nvPicPr>
        <p:blipFill>
          <a:blip r:embed="rId3"/>
          <a:stretch>
            <a:fillRect/>
          </a:stretch>
        </p:blipFill>
        <p:spPr>
          <a:xfrm>
            <a:off x="5791200" y="4328595"/>
            <a:ext cx="3129566" cy="2507633"/>
          </a:xfrm>
          <a:prstGeom prst="rect">
            <a:avLst/>
          </a:prstGeom>
        </p:spPr>
      </p:pic>
      <p:pic>
        <p:nvPicPr>
          <p:cNvPr id="6" name="Picture 5"/>
          <p:cNvPicPr>
            <a:picLocks noChangeAspect="1"/>
          </p:cNvPicPr>
          <p:nvPr/>
        </p:nvPicPr>
        <p:blipFill>
          <a:blip r:embed="rId4"/>
          <a:stretch>
            <a:fillRect/>
          </a:stretch>
        </p:blipFill>
        <p:spPr>
          <a:xfrm>
            <a:off x="170659" y="4295502"/>
            <a:ext cx="4629941" cy="2511697"/>
          </a:xfrm>
          <a:prstGeom prst="rect">
            <a:avLst/>
          </a:prstGeom>
        </p:spPr>
      </p:pic>
      <p:sp>
        <p:nvSpPr>
          <p:cNvPr id="7" name="TextBox 6"/>
          <p:cNvSpPr txBox="1"/>
          <p:nvPr/>
        </p:nvSpPr>
        <p:spPr>
          <a:xfrm>
            <a:off x="379924" y="3926170"/>
            <a:ext cx="4211409" cy="369332"/>
          </a:xfrm>
          <a:prstGeom prst="rect">
            <a:avLst/>
          </a:prstGeom>
          <a:noFill/>
        </p:spPr>
        <p:txBody>
          <a:bodyPr wrap="none" rtlCol="0">
            <a:spAutoFit/>
          </a:bodyPr>
          <a:lstStyle/>
          <a:p>
            <a:r>
              <a:rPr lang="en-US" dirty="0" smtClean="0">
                <a:solidFill>
                  <a:srgbClr val="FF0000"/>
                </a:solidFill>
              </a:rPr>
              <a:t>Our example non-stationary time series</a:t>
            </a:r>
            <a:endParaRPr lang="en-US" dirty="0">
              <a:solidFill>
                <a:srgbClr val="FF0000"/>
              </a:solidFill>
            </a:endParaRPr>
          </a:p>
        </p:txBody>
      </p:sp>
      <p:sp>
        <p:nvSpPr>
          <p:cNvPr id="10" name="TextBox 9"/>
          <p:cNvSpPr txBox="1"/>
          <p:nvPr/>
        </p:nvSpPr>
        <p:spPr>
          <a:xfrm>
            <a:off x="5746907" y="3904454"/>
            <a:ext cx="2929007" cy="369332"/>
          </a:xfrm>
          <a:prstGeom prst="rect">
            <a:avLst/>
          </a:prstGeom>
          <a:noFill/>
        </p:spPr>
        <p:txBody>
          <a:bodyPr wrap="none" rtlCol="0">
            <a:spAutoFit/>
          </a:bodyPr>
          <a:lstStyle/>
          <a:p>
            <a:r>
              <a:rPr lang="en-US" dirty="0" smtClean="0">
                <a:solidFill>
                  <a:srgbClr val="FF0000"/>
                </a:solidFill>
              </a:rPr>
              <a:t>Our radio sales time series</a:t>
            </a:r>
            <a:endParaRPr lang="en-US" dirty="0">
              <a:solidFill>
                <a:srgbClr val="FF0000"/>
              </a:solidFill>
            </a:endParaRPr>
          </a:p>
        </p:txBody>
      </p:sp>
    </p:spTree>
    <p:extLst>
      <p:ext uri="{BB962C8B-B14F-4D97-AF65-F5344CB8AC3E}">
        <p14:creationId xmlns:p14="http://schemas.microsoft.com/office/powerpoint/2010/main" val="19992356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p:txBody>
      </p:sp>
      <p:sp>
        <p:nvSpPr>
          <p:cNvPr id="8" name="Content Placeholder 8"/>
          <p:cNvSpPr txBox="1">
            <a:spLocks/>
          </p:cNvSpPr>
          <p:nvPr/>
        </p:nvSpPr>
        <p:spPr>
          <a:xfrm>
            <a:off x="228600" y="1573702"/>
            <a:ext cx="4343400" cy="4941398"/>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400" dirty="0" smtClean="0"/>
              <a:t>So no – our radio sales data is likely not stationary</a:t>
            </a:r>
          </a:p>
          <a:p>
            <a:pPr marL="514350" indent="-514350" fontAlgn="auto">
              <a:spcBef>
                <a:spcPts val="0"/>
              </a:spcBef>
              <a:spcAft>
                <a:spcPts val="0"/>
              </a:spcAft>
              <a:buFont typeface="Wingdings 2"/>
              <a:buAutoNum type="arabicPeriod"/>
            </a:pPr>
            <a:endParaRPr lang="en-US" sz="2400" dirty="0"/>
          </a:p>
          <a:p>
            <a:pPr marL="514350" indent="-514350" fontAlgn="auto">
              <a:spcBef>
                <a:spcPts val="0"/>
              </a:spcBef>
              <a:spcAft>
                <a:spcPts val="0"/>
              </a:spcAft>
              <a:buFont typeface="Wingdings 2"/>
              <a:buAutoNum type="arabicPeriod"/>
            </a:pPr>
            <a:r>
              <a:rPr lang="en-US" sz="2400" dirty="0" smtClean="0"/>
              <a:t>Should we just pack up and head for Hills and Dales?</a:t>
            </a:r>
          </a:p>
          <a:p>
            <a:pPr marL="514350" indent="-514350" fontAlgn="auto">
              <a:spcBef>
                <a:spcPts val="0"/>
              </a:spcBef>
              <a:spcAft>
                <a:spcPts val="0"/>
              </a:spcAft>
              <a:buFont typeface="Wingdings 2"/>
              <a:buAutoNum type="arabicPeriod"/>
            </a:pPr>
            <a:endParaRPr lang="en-US" sz="2400" dirty="0"/>
          </a:p>
          <a:p>
            <a:pPr marL="514350" indent="-514350" fontAlgn="auto">
              <a:spcBef>
                <a:spcPts val="0"/>
              </a:spcBef>
              <a:spcAft>
                <a:spcPts val="0"/>
              </a:spcAft>
              <a:buFont typeface="Wingdings 2"/>
              <a:buAutoNum type="arabicPeriod"/>
            </a:pPr>
            <a:r>
              <a:rPr lang="en-US" sz="2400" dirty="0" smtClean="0"/>
              <a:t>No, not yet!  We can remove the trending component of our radio sales data and then it will be stationary!</a:t>
            </a:r>
          </a:p>
          <a:p>
            <a:pPr marL="514350" indent="-514350" fontAlgn="auto">
              <a:spcBef>
                <a:spcPts val="0"/>
              </a:spcBef>
              <a:spcAft>
                <a:spcPts val="0"/>
              </a:spcAft>
              <a:buFont typeface="Wingdings 2"/>
              <a:buAutoNum type="arabicPeriod"/>
            </a:pPr>
            <a:endParaRPr lang="en-US" sz="2400" dirty="0"/>
          </a:p>
          <a:p>
            <a:pPr marL="514350"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spTree>
    <p:extLst>
      <p:ext uri="{BB962C8B-B14F-4D97-AF65-F5344CB8AC3E}">
        <p14:creationId xmlns:p14="http://schemas.microsoft.com/office/powerpoint/2010/main" val="257312563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2800" dirty="0" smtClean="0">
                <a:solidFill>
                  <a:srgbClr val="464653"/>
                </a:solidFill>
                <a:latin typeface="Franklin Gothic Book"/>
              </a:rPr>
              <a:t>Differencing</a:t>
            </a:r>
            <a:endParaRPr lang="en-US" sz="2800" dirty="0">
              <a:solidFill>
                <a:schemeClr val="tx2">
                  <a:lumMod val="75000"/>
                </a:schemeClr>
              </a:solidFill>
            </a:endParaRPr>
          </a:p>
        </p:txBody>
      </p:sp>
      <p:sp>
        <p:nvSpPr>
          <p:cNvPr id="8" name="Content Placeholder 8"/>
          <p:cNvSpPr txBox="1">
            <a:spLocks/>
          </p:cNvSpPr>
          <p:nvPr/>
        </p:nvSpPr>
        <p:spPr>
          <a:xfrm>
            <a:off x="228600" y="1573702"/>
            <a:ext cx="8763000" cy="2845898"/>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400" dirty="0" smtClean="0"/>
              <a:t>We can do something called </a:t>
            </a:r>
            <a:r>
              <a:rPr lang="en-US" sz="2400" b="1" dirty="0" smtClean="0"/>
              <a:t>differencing</a:t>
            </a:r>
            <a:r>
              <a:rPr lang="en-US" sz="2400" dirty="0" smtClean="0"/>
              <a:t> to get rid of the non-stationary component of the data (e.g. the trend).</a:t>
            </a:r>
          </a:p>
          <a:p>
            <a:pPr marL="514350" indent="-514350" fontAlgn="auto">
              <a:spcBef>
                <a:spcPts val="0"/>
              </a:spcBef>
              <a:spcAft>
                <a:spcPts val="0"/>
              </a:spcAft>
              <a:buFont typeface="Wingdings 2"/>
              <a:buAutoNum type="arabicPeriod"/>
            </a:pPr>
            <a:endParaRPr lang="en-US" sz="2400" dirty="0"/>
          </a:p>
          <a:p>
            <a:pPr marL="514350" indent="-514350" fontAlgn="auto">
              <a:spcBef>
                <a:spcPts val="0"/>
              </a:spcBef>
              <a:spcAft>
                <a:spcPts val="0"/>
              </a:spcAft>
              <a:buFont typeface="Wingdings 2"/>
              <a:buAutoNum type="arabicPeriod"/>
            </a:pPr>
            <a:r>
              <a:rPr lang="en-US" sz="2400" dirty="0" smtClean="0"/>
              <a:t>We can do what’s called first differencing on our data.  Here is the formula:</a:t>
            </a:r>
          </a:p>
          <a:p>
            <a:pPr marL="514350" indent="-514350" fontAlgn="auto">
              <a:spcBef>
                <a:spcPts val="0"/>
              </a:spcBef>
              <a:spcAft>
                <a:spcPts val="0"/>
              </a:spcAft>
              <a:buFont typeface="Wingdings 2"/>
              <a:buAutoNum type="arabicPeriod"/>
            </a:pPr>
            <a:endParaRPr lang="en-US" sz="2400" dirty="0"/>
          </a:p>
          <a:p>
            <a:pPr marL="0" indent="0" fontAlgn="auto">
              <a:spcBef>
                <a:spcPts val="0"/>
              </a:spcBef>
              <a:spcAft>
                <a:spcPts val="0"/>
              </a:spcAft>
              <a:buNone/>
            </a:pPr>
            <a:r>
              <a:rPr lang="en-US" sz="3200" dirty="0" smtClean="0"/>
              <a:t>                         Xt   =   y</a:t>
            </a:r>
            <a:r>
              <a:rPr lang="en-US" sz="3200" baseline="-25000" dirty="0" smtClean="0"/>
              <a:t>t</a:t>
            </a:r>
            <a:r>
              <a:rPr lang="en-US" sz="3200" dirty="0" smtClean="0"/>
              <a:t>   -   y</a:t>
            </a:r>
            <a:r>
              <a:rPr lang="en-US" sz="3200" baseline="-25000" dirty="0" smtClean="0"/>
              <a:t>t-1</a:t>
            </a:r>
            <a:r>
              <a:rPr lang="en-US" sz="3200" dirty="0" smtClean="0"/>
              <a:t>   =  </a:t>
            </a:r>
            <a:r>
              <a:rPr lang="en-US" sz="3200" dirty="0" smtClean="0">
                <a:latin typeface="Times New Roman" panose="02020603050405020304" pitchFamily="18" charset="0"/>
                <a:cs typeface="Times New Roman" panose="02020603050405020304" pitchFamily="18" charset="0"/>
              </a:rPr>
              <a:t>∆y</a:t>
            </a:r>
            <a:r>
              <a:rPr lang="en-US" sz="3200" baseline="-25000" dirty="0" smtClean="0">
                <a:latin typeface="Times New Roman" panose="02020603050405020304" pitchFamily="18" charset="0"/>
                <a:cs typeface="Times New Roman" panose="02020603050405020304" pitchFamily="18" charset="0"/>
              </a:rPr>
              <a:t>t</a:t>
            </a:r>
            <a:endParaRPr lang="en-US" sz="3200" baseline="-25000" dirty="0"/>
          </a:p>
          <a:p>
            <a:pPr marL="514350"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r>
              <a:rPr lang="en-US" sz="2200" dirty="0" smtClean="0">
                <a:solidFill>
                  <a:srgbClr val="FF0000"/>
                </a:solidFill>
              </a:rPr>
              <a:t>Note:  we could also try to do this by regressing the </a:t>
            </a:r>
            <a:r>
              <a:rPr lang="en-US" sz="2200" dirty="0" err="1" smtClean="0">
                <a:solidFill>
                  <a:srgbClr val="FF0000"/>
                </a:solidFill>
              </a:rPr>
              <a:t>timepoint</a:t>
            </a:r>
            <a:r>
              <a:rPr lang="en-US" sz="2200" dirty="0" smtClean="0">
                <a:solidFill>
                  <a:srgbClr val="FF0000"/>
                </a:solidFill>
              </a:rPr>
              <a:t> against sales and use the errors or residuals from that regression to remove the trend.  But that assumes the trend is the same everywhere and it may not be.  However, differencing is not affected by changes in trend and so it works regardless, so differencing is better for us.  </a:t>
            </a:r>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spTree>
    <p:extLst>
      <p:ext uri="{BB962C8B-B14F-4D97-AF65-F5344CB8AC3E}">
        <p14:creationId xmlns:p14="http://schemas.microsoft.com/office/powerpoint/2010/main" val="11659356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1:  Nature of Time Series</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8686800" cy="1752600"/>
          </a:xfrm>
        </p:spPr>
        <p:txBody>
          <a:bodyPr>
            <a:noAutofit/>
          </a:bodyPr>
          <a:lstStyle/>
          <a:p>
            <a:pPr marL="514350" indent="-514350">
              <a:spcBef>
                <a:spcPts val="0"/>
              </a:spcBef>
              <a:buAutoNum type="arabicPeriod"/>
            </a:pPr>
            <a:r>
              <a:rPr lang="en-US" dirty="0" smtClean="0"/>
              <a:t>You can also see seasonality in this data as the data goes up and then down and then up again, then down again, etc.</a:t>
            </a:r>
          </a:p>
          <a:p>
            <a:pPr marL="514350" indent="-514350">
              <a:spcBef>
                <a:spcPts val="0"/>
              </a:spcBef>
              <a:buAutoNum type="arabicPeriod"/>
            </a:pPr>
            <a:endParaRPr lang="en-US" dirty="0"/>
          </a:p>
          <a:p>
            <a:pPr marL="514350" indent="-514350">
              <a:spcBef>
                <a:spcPts val="0"/>
              </a:spcBef>
              <a:buAutoNum type="arabicPeriod"/>
            </a:pPr>
            <a:r>
              <a:rPr lang="en-US" dirty="0" smtClean="0"/>
              <a:t>Although we haven’t covered it, there are ways to model that seasonality trend as well..</a:t>
            </a:r>
          </a:p>
          <a:p>
            <a:pPr marL="514350" indent="-514350">
              <a:spcBef>
                <a:spcPts val="0"/>
              </a:spcBef>
              <a:buAutoNum type="arabicPeriod"/>
            </a:pPr>
            <a:endParaRPr lang="en-US" dirty="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5341" y="3548743"/>
            <a:ext cx="5773317" cy="3233057"/>
          </a:xfrm>
          <a:prstGeom prst="rect">
            <a:avLst/>
          </a:prstGeom>
        </p:spPr>
      </p:pic>
    </p:spTree>
    <p:extLst>
      <p:ext uri="{BB962C8B-B14F-4D97-AF65-F5344CB8AC3E}">
        <p14:creationId xmlns:p14="http://schemas.microsoft.com/office/powerpoint/2010/main" val="424274193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2800" dirty="0" smtClean="0">
                <a:solidFill>
                  <a:srgbClr val="464653"/>
                </a:solidFill>
                <a:latin typeface="Franklin Gothic Book"/>
              </a:rPr>
              <a:t>Is there just a single mean?</a:t>
            </a:r>
            <a:endParaRPr lang="en-US" sz="2800" dirty="0">
              <a:solidFill>
                <a:schemeClr val="tx2">
                  <a:lumMod val="75000"/>
                </a:schemeClr>
              </a:solidFill>
            </a:endParaRPr>
          </a:p>
        </p:txBody>
      </p:sp>
      <p:sp>
        <p:nvSpPr>
          <p:cNvPr id="8" name="Content Placeholder 8"/>
          <p:cNvSpPr txBox="1">
            <a:spLocks/>
          </p:cNvSpPr>
          <p:nvPr/>
        </p:nvSpPr>
        <p:spPr>
          <a:xfrm>
            <a:off x="228600" y="1573702"/>
            <a:ext cx="8686800" cy="821433"/>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800" dirty="0" smtClean="0"/>
              <a:t>There are two actual tests for single mean (e.g. no trend) available in SAS to help our </a:t>
            </a:r>
            <a:r>
              <a:rPr lang="en-US" sz="2800" dirty="0" err="1" smtClean="0"/>
              <a:t>stationarity</a:t>
            </a:r>
            <a:r>
              <a:rPr lang="en-US" sz="2800" dirty="0" smtClean="0"/>
              <a:t> tests</a:t>
            </a:r>
          </a:p>
          <a:p>
            <a:pPr marL="788670" lvl="1" indent="-514350" fontAlgn="auto">
              <a:spcBef>
                <a:spcPts val="0"/>
              </a:spcBef>
              <a:spcAft>
                <a:spcPts val="0"/>
              </a:spcAft>
              <a:buFont typeface="Wingdings 2"/>
              <a:buAutoNum type="arabicPeriod"/>
            </a:pPr>
            <a:r>
              <a:rPr lang="en-US" dirty="0" smtClean="0"/>
              <a:t>KPSS test</a:t>
            </a:r>
          </a:p>
          <a:p>
            <a:pPr marL="788670" lvl="1" indent="-514350" fontAlgn="auto">
              <a:spcBef>
                <a:spcPts val="0"/>
              </a:spcBef>
              <a:spcAft>
                <a:spcPts val="0"/>
              </a:spcAft>
              <a:buFont typeface="Wingdings 2"/>
              <a:buAutoNum type="arabicPeriod"/>
            </a:pPr>
            <a:r>
              <a:rPr lang="en-US" dirty="0" smtClean="0"/>
              <a:t>Phillips-</a:t>
            </a:r>
            <a:r>
              <a:rPr lang="en-US" dirty="0" err="1" smtClean="0"/>
              <a:t>Perron</a:t>
            </a:r>
            <a:r>
              <a:rPr lang="en-US" dirty="0" smtClean="0"/>
              <a:t> test</a:t>
            </a:r>
          </a:p>
          <a:p>
            <a:pPr marL="788670" lvl="1"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sz="2800" dirty="0"/>
          </a:p>
          <a:p>
            <a:pPr marL="514350" indent="-514350" fontAlgn="auto">
              <a:spcBef>
                <a:spcPts val="0"/>
              </a:spcBef>
              <a:spcAft>
                <a:spcPts val="0"/>
              </a:spcAft>
              <a:buFont typeface="Wingdings 2"/>
              <a:buAutoNum type="arabicPeriod"/>
            </a:pPr>
            <a:r>
              <a:rPr lang="en-US" sz="2800" dirty="0" smtClean="0"/>
              <a:t>Each of these tests correctly tests for the single mean condition in the data</a:t>
            </a:r>
          </a:p>
          <a:p>
            <a:pPr marL="514350" indent="-514350" fontAlgn="auto">
              <a:spcBef>
                <a:spcPts val="0"/>
              </a:spcBef>
              <a:spcAft>
                <a:spcPts val="0"/>
              </a:spcAft>
              <a:buFont typeface="Wingdings 2"/>
              <a:buAutoNum type="arabicPeriod"/>
            </a:pPr>
            <a:endParaRPr lang="en-US" sz="2800" dirty="0"/>
          </a:p>
          <a:p>
            <a:pPr marL="788670" lvl="1"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spTree>
    <p:extLst>
      <p:ext uri="{BB962C8B-B14F-4D97-AF65-F5344CB8AC3E}">
        <p14:creationId xmlns:p14="http://schemas.microsoft.com/office/powerpoint/2010/main" val="2066621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2800" dirty="0" smtClean="0">
                <a:solidFill>
                  <a:srgbClr val="464653"/>
                </a:solidFill>
                <a:latin typeface="Franklin Gothic Book"/>
              </a:rPr>
              <a:t>Back to Our Radio Sales Data after differencing</a:t>
            </a:r>
            <a:endParaRPr lang="en-US" sz="2800" dirty="0">
              <a:solidFill>
                <a:schemeClr val="tx2">
                  <a:lumMod val="75000"/>
                </a:schemeClr>
              </a:solidFill>
            </a:endParaRPr>
          </a:p>
        </p:txBody>
      </p:sp>
      <p:sp>
        <p:nvSpPr>
          <p:cNvPr id="8" name="Content Placeholder 8"/>
          <p:cNvSpPr txBox="1">
            <a:spLocks/>
          </p:cNvSpPr>
          <p:nvPr/>
        </p:nvSpPr>
        <p:spPr>
          <a:xfrm>
            <a:off x="228600" y="1573702"/>
            <a:ext cx="8686800" cy="821433"/>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400" dirty="0" smtClean="0"/>
              <a:t>Now that I have differenced the radio sales data, does our regression look any better?  Yes it does!  The trend is gone!</a:t>
            </a:r>
            <a:endParaRPr lang="en-US" sz="2200" dirty="0" smtClean="0"/>
          </a:p>
          <a:p>
            <a:pPr marL="788670" lvl="1" indent="-514350" fontAlgn="auto">
              <a:spcBef>
                <a:spcPts val="0"/>
              </a:spcBef>
              <a:spcAft>
                <a:spcPts val="0"/>
              </a:spcAft>
              <a:buFont typeface="Wingdings 2"/>
              <a:buAutoNum type="arabicPeriod"/>
            </a:pPr>
            <a:r>
              <a:rPr lang="en-US" sz="2200" dirty="0" smtClean="0"/>
              <a:t>.</a:t>
            </a:r>
          </a:p>
          <a:p>
            <a:pPr marL="788670" lvl="1"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pic>
        <p:nvPicPr>
          <p:cNvPr id="2" name="Picture 1"/>
          <p:cNvPicPr>
            <a:picLocks noChangeAspect="1"/>
          </p:cNvPicPr>
          <p:nvPr/>
        </p:nvPicPr>
        <p:blipFill>
          <a:blip r:embed="rId3"/>
          <a:stretch>
            <a:fillRect/>
          </a:stretch>
        </p:blipFill>
        <p:spPr>
          <a:xfrm>
            <a:off x="1620279" y="2376992"/>
            <a:ext cx="5903442" cy="1671638"/>
          </a:xfrm>
          <a:prstGeom prst="rect">
            <a:avLst/>
          </a:prstGeom>
        </p:spPr>
      </p:pic>
      <p:pic>
        <p:nvPicPr>
          <p:cNvPr id="3" name="Picture 2"/>
          <p:cNvPicPr>
            <a:picLocks noChangeAspect="1"/>
          </p:cNvPicPr>
          <p:nvPr/>
        </p:nvPicPr>
        <p:blipFill>
          <a:blip r:embed="rId4"/>
          <a:stretch>
            <a:fillRect/>
          </a:stretch>
        </p:blipFill>
        <p:spPr>
          <a:xfrm>
            <a:off x="257629" y="4287560"/>
            <a:ext cx="4393039" cy="1447800"/>
          </a:xfrm>
          <a:prstGeom prst="rect">
            <a:avLst/>
          </a:prstGeom>
        </p:spPr>
      </p:pic>
      <p:pic>
        <p:nvPicPr>
          <p:cNvPr id="6" name="Picture 5"/>
          <p:cNvPicPr>
            <a:picLocks noChangeAspect="1"/>
          </p:cNvPicPr>
          <p:nvPr/>
        </p:nvPicPr>
        <p:blipFill>
          <a:blip r:embed="rId5"/>
          <a:stretch>
            <a:fillRect/>
          </a:stretch>
        </p:blipFill>
        <p:spPr>
          <a:xfrm>
            <a:off x="4800600" y="4287560"/>
            <a:ext cx="4283801" cy="1280886"/>
          </a:xfrm>
          <a:prstGeom prst="rect">
            <a:avLst/>
          </a:prstGeom>
        </p:spPr>
      </p:pic>
      <p:sp>
        <p:nvSpPr>
          <p:cNvPr id="10" name="Content Placeholder 8"/>
          <p:cNvSpPr txBox="1">
            <a:spLocks/>
          </p:cNvSpPr>
          <p:nvPr/>
        </p:nvSpPr>
        <p:spPr>
          <a:xfrm>
            <a:off x="281337" y="5814633"/>
            <a:ext cx="8686800" cy="821433"/>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fontAlgn="auto">
              <a:spcBef>
                <a:spcPts val="0"/>
              </a:spcBef>
              <a:spcAft>
                <a:spcPts val="0"/>
              </a:spcAft>
              <a:buNone/>
            </a:pPr>
            <a:r>
              <a:rPr lang="en-US" sz="1800" dirty="0" smtClean="0">
                <a:solidFill>
                  <a:srgbClr val="FF0000"/>
                </a:solidFill>
              </a:rPr>
              <a:t>Warning:  I am using this to illustrate a point – we will find out later that the autocorrelation in time series data artificially reduces the standard errors of the regression coefficients and so this test is technically not correct, but I want to use it here as a pedagogical crutch…</a:t>
            </a:r>
          </a:p>
          <a:p>
            <a:pPr marL="788670" lvl="1" indent="-514350" fontAlgn="auto">
              <a:spcBef>
                <a:spcPts val="0"/>
              </a:spcBef>
              <a:spcAft>
                <a:spcPts val="0"/>
              </a:spcAft>
              <a:buFont typeface="Wingdings 2"/>
              <a:buAutoNum type="arabicPeriod"/>
            </a:pPr>
            <a:r>
              <a:rPr lang="en-US" sz="2200" dirty="0" smtClean="0"/>
              <a:t>.</a:t>
            </a:r>
          </a:p>
          <a:p>
            <a:pPr marL="788670" lvl="1"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spTree>
    <p:extLst>
      <p:ext uri="{BB962C8B-B14F-4D97-AF65-F5344CB8AC3E}">
        <p14:creationId xmlns:p14="http://schemas.microsoft.com/office/powerpoint/2010/main" val="129913932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2800" dirty="0" smtClean="0">
                <a:solidFill>
                  <a:srgbClr val="464653"/>
                </a:solidFill>
                <a:latin typeface="Franklin Gothic Book"/>
              </a:rPr>
              <a:t>Did differencing give us a single mean?</a:t>
            </a:r>
            <a:endParaRPr lang="en-US" sz="2800" dirty="0">
              <a:solidFill>
                <a:schemeClr val="tx2">
                  <a:lumMod val="75000"/>
                </a:schemeClr>
              </a:solidFill>
            </a:endParaRPr>
          </a:p>
        </p:txBody>
      </p:sp>
      <p:sp>
        <p:nvSpPr>
          <p:cNvPr id="8" name="Content Placeholder 8"/>
          <p:cNvSpPr txBox="1">
            <a:spLocks/>
          </p:cNvSpPr>
          <p:nvPr/>
        </p:nvSpPr>
        <p:spPr>
          <a:xfrm>
            <a:off x="228600" y="1573702"/>
            <a:ext cx="8686800" cy="821433"/>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800" dirty="0" smtClean="0"/>
              <a:t>Here is the KPSS test for our differenced radio sales data – it should show a p &gt; .05 value than before differencing</a:t>
            </a:r>
          </a:p>
          <a:p>
            <a:pPr marL="788670" lvl="1" indent="-514350" fontAlgn="auto">
              <a:spcBef>
                <a:spcPts val="0"/>
              </a:spcBef>
              <a:spcAft>
                <a:spcPts val="0"/>
              </a:spcAft>
              <a:buFont typeface="Wingdings 2"/>
              <a:buAutoNum type="arabicPeriod"/>
            </a:pPr>
            <a:r>
              <a:rPr lang="en-US" dirty="0" smtClean="0"/>
              <a:t>H</a:t>
            </a:r>
            <a:r>
              <a:rPr lang="en-US" baseline="-25000" dirty="0" smtClean="0"/>
              <a:t>0</a:t>
            </a:r>
            <a:r>
              <a:rPr lang="en-US" dirty="0" smtClean="0"/>
              <a:t>:  no evidence data has more than one mean (fits stationary criteria)</a:t>
            </a:r>
          </a:p>
          <a:p>
            <a:pPr marL="788670" lvl="1" indent="-514350" fontAlgn="auto">
              <a:spcBef>
                <a:spcPts val="0"/>
              </a:spcBef>
              <a:spcAft>
                <a:spcPts val="0"/>
              </a:spcAft>
              <a:buFont typeface="Wingdings 2"/>
              <a:buAutoNum type="arabicPeriod"/>
            </a:pPr>
            <a:r>
              <a:rPr lang="en-US" dirty="0" smtClean="0"/>
              <a:t>Halt:  data has more than one mean (e.g. non-stationary)</a:t>
            </a:r>
          </a:p>
          <a:p>
            <a:pPr marL="514350" indent="-514350" fontAlgn="auto">
              <a:spcBef>
                <a:spcPts val="0"/>
              </a:spcBef>
              <a:spcAft>
                <a:spcPts val="0"/>
              </a:spcAft>
              <a:buFont typeface="Wingdings 2"/>
              <a:buAutoNum type="arabicPeriod"/>
            </a:pPr>
            <a:endParaRPr lang="en-US" sz="2800" dirty="0"/>
          </a:p>
          <a:p>
            <a:pPr marL="514350" indent="-514350" fontAlgn="auto">
              <a:spcBef>
                <a:spcPts val="0"/>
              </a:spcBef>
              <a:spcAft>
                <a:spcPts val="0"/>
              </a:spcAft>
              <a:buFont typeface="Wingdings 2"/>
              <a:buAutoNum type="arabicPeriod"/>
            </a:pPr>
            <a:r>
              <a:rPr lang="en-US" sz="2800" dirty="0" smtClean="0"/>
              <a:t>Because p &gt; .05, we cannot reject h</a:t>
            </a:r>
            <a:r>
              <a:rPr lang="en-US" sz="2800" baseline="-25000" dirty="0" smtClean="0"/>
              <a:t>0</a:t>
            </a:r>
            <a:r>
              <a:rPr lang="en-US" sz="2800" dirty="0" smtClean="0"/>
              <a:t> and so there is no evidence of more than one mean (fits criteria for stationary time series)</a:t>
            </a:r>
          </a:p>
          <a:p>
            <a:pPr marL="514350" indent="-514350" fontAlgn="auto">
              <a:spcBef>
                <a:spcPts val="0"/>
              </a:spcBef>
              <a:spcAft>
                <a:spcPts val="0"/>
              </a:spcAft>
              <a:buFont typeface="Wingdings 2"/>
              <a:buAutoNum type="arabicPeriod"/>
            </a:pPr>
            <a:endParaRPr lang="en-US" sz="2800" dirty="0"/>
          </a:p>
          <a:p>
            <a:pPr marL="788670" lvl="1"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pic>
        <p:nvPicPr>
          <p:cNvPr id="2" name="Picture 1"/>
          <p:cNvPicPr>
            <a:picLocks noChangeAspect="1"/>
          </p:cNvPicPr>
          <p:nvPr/>
        </p:nvPicPr>
        <p:blipFill>
          <a:blip r:embed="rId3"/>
          <a:stretch>
            <a:fillRect/>
          </a:stretch>
        </p:blipFill>
        <p:spPr>
          <a:xfrm>
            <a:off x="1143000" y="5181600"/>
            <a:ext cx="7394921" cy="1447800"/>
          </a:xfrm>
          <a:prstGeom prst="rect">
            <a:avLst/>
          </a:prstGeom>
        </p:spPr>
      </p:pic>
    </p:spTree>
    <p:extLst>
      <p:ext uri="{BB962C8B-B14F-4D97-AF65-F5344CB8AC3E}">
        <p14:creationId xmlns:p14="http://schemas.microsoft.com/office/powerpoint/2010/main" val="368862373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algn="ctr">
              <a:defRPr/>
            </a:pPr>
            <a:r>
              <a:rPr lang="en-US" sz="2800" dirty="0" smtClean="0">
                <a:solidFill>
                  <a:srgbClr val="464653"/>
                </a:solidFill>
                <a:latin typeface="Franklin Gothic Book"/>
              </a:rPr>
              <a:t>Did </a:t>
            </a:r>
            <a:r>
              <a:rPr lang="en-US" sz="2800" dirty="0">
                <a:solidFill>
                  <a:srgbClr val="464653"/>
                </a:solidFill>
                <a:latin typeface="Franklin Gothic Book"/>
              </a:rPr>
              <a:t>differencing give us a single mean</a:t>
            </a:r>
            <a:r>
              <a:rPr lang="en-US" sz="2800" dirty="0" smtClean="0">
                <a:solidFill>
                  <a:srgbClr val="464653"/>
                </a:solidFill>
                <a:latin typeface="Franklin Gothic Book"/>
              </a:rPr>
              <a:t>?</a:t>
            </a:r>
            <a:endParaRPr lang="en-US" sz="2800" dirty="0">
              <a:solidFill>
                <a:schemeClr val="tx2">
                  <a:lumMod val="75000"/>
                </a:schemeClr>
              </a:solidFill>
            </a:endParaRPr>
          </a:p>
        </p:txBody>
      </p:sp>
      <p:sp>
        <p:nvSpPr>
          <p:cNvPr id="8" name="Content Placeholder 8"/>
          <p:cNvSpPr txBox="1">
            <a:spLocks/>
          </p:cNvSpPr>
          <p:nvPr/>
        </p:nvSpPr>
        <p:spPr>
          <a:xfrm>
            <a:off x="228600" y="1573702"/>
            <a:ext cx="8686800" cy="821433"/>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800" dirty="0" smtClean="0"/>
              <a:t>Here is the Phillips-</a:t>
            </a:r>
            <a:r>
              <a:rPr lang="en-US" sz="2800" dirty="0" err="1" smtClean="0"/>
              <a:t>Perron</a:t>
            </a:r>
            <a:r>
              <a:rPr lang="en-US" sz="2800" dirty="0" smtClean="0"/>
              <a:t> test for our differenced radio sales data</a:t>
            </a:r>
          </a:p>
          <a:p>
            <a:pPr marL="788670" lvl="1" indent="-514350" fontAlgn="auto">
              <a:spcBef>
                <a:spcPts val="0"/>
              </a:spcBef>
              <a:spcAft>
                <a:spcPts val="0"/>
              </a:spcAft>
              <a:buFont typeface="Wingdings 2"/>
              <a:buAutoNum type="arabicPeriod"/>
            </a:pPr>
            <a:r>
              <a:rPr lang="en-US" dirty="0" smtClean="0"/>
              <a:t>H</a:t>
            </a:r>
            <a:r>
              <a:rPr lang="en-US" baseline="-25000" dirty="0" smtClean="0"/>
              <a:t>0</a:t>
            </a:r>
            <a:r>
              <a:rPr lang="en-US" dirty="0" smtClean="0"/>
              <a:t>:  no evidence data has single mean</a:t>
            </a:r>
          </a:p>
          <a:p>
            <a:pPr marL="788670" lvl="1" indent="-514350" fontAlgn="auto">
              <a:spcBef>
                <a:spcPts val="0"/>
              </a:spcBef>
              <a:spcAft>
                <a:spcPts val="0"/>
              </a:spcAft>
              <a:buFont typeface="Wingdings 2"/>
              <a:buAutoNum type="arabicPeriod"/>
            </a:pPr>
            <a:r>
              <a:rPr lang="en-US" dirty="0" smtClean="0"/>
              <a:t>Halt:  data have single mean</a:t>
            </a:r>
          </a:p>
          <a:p>
            <a:pPr marL="514350" indent="-514350" fontAlgn="auto">
              <a:spcBef>
                <a:spcPts val="0"/>
              </a:spcBef>
              <a:spcAft>
                <a:spcPts val="0"/>
              </a:spcAft>
              <a:buFont typeface="Wingdings 2"/>
              <a:buAutoNum type="arabicPeriod"/>
            </a:pPr>
            <a:endParaRPr lang="en-US" sz="2800" dirty="0"/>
          </a:p>
          <a:p>
            <a:pPr marL="514350" indent="-514350" fontAlgn="auto">
              <a:spcBef>
                <a:spcPts val="0"/>
              </a:spcBef>
              <a:spcAft>
                <a:spcPts val="0"/>
              </a:spcAft>
              <a:buFont typeface="Wingdings 2"/>
              <a:buAutoNum type="arabicPeriod"/>
            </a:pPr>
            <a:r>
              <a:rPr lang="en-US" sz="2800" dirty="0" smtClean="0"/>
              <a:t>Because p &lt; .05 for single mean, we reject the null hypothesis and say there is evidence that there is only a single mean in the data (e.g. fits criteria for stationary time series)</a:t>
            </a:r>
          </a:p>
          <a:p>
            <a:pPr marL="514350" indent="-514350" fontAlgn="auto">
              <a:spcBef>
                <a:spcPts val="0"/>
              </a:spcBef>
              <a:spcAft>
                <a:spcPts val="0"/>
              </a:spcAft>
              <a:buFont typeface="Wingdings 2"/>
              <a:buAutoNum type="arabicPeriod"/>
            </a:pPr>
            <a:endParaRPr lang="en-US" sz="2800" dirty="0"/>
          </a:p>
          <a:p>
            <a:pPr marL="788670" lvl="1"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pic>
        <p:nvPicPr>
          <p:cNvPr id="3" name="Picture 2"/>
          <p:cNvPicPr>
            <a:picLocks noChangeAspect="1"/>
          </p:cNvPicPr>
          <p:nvPr/>
        </p:nvPicPr>
        <p:blipFill>
          <a:blip r:embed="rId3"/>
          <a:stretch>
            <a:fillRect/>
          </a:stretch>
        </p:blipFill>
        <p:spPr>
          <a:xfrm>
            <a:off x="457200" y="4953000"/>
            <a:ext cx="8118644" cy="1381180"/>
          </a:xfrm>
          <a:prstGeom prst="rect">
            <a:avLst/>
          </a:prstGeom>
        </p:spPr>
      </p:pic>
    </p:spTree>
    <p:extLst>
      <p:ext uri="{BB962C8B-B14F-4D97-AF65-F5344CB8AC3E}">
        <p14:creationId xmlns:p14="http://schemas.microsoft.com/office/powerpoint/2010/main" val="77933162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2800" dirty="0" smtClean="0">
                <a:solidFill>
                  <a:srgbClr val="464653"/>
                </a:solidFill>
                <a:latin typeface="Franklin Gothic Book"/>
              </a:rPr>
              <a:t>Back to Autocorrelation for a second</a:t>
            </a:r>
            <a:endParaRPr lang="en-US" sz="2800" dirty="0">
              <a:solidFill>
                <a:schemeClr val="tx2">
                  <a:lumMod val="75000"/>
                </a:schemeClr>
              </a:solidFill>
            </a:endParaRPr>
          </a:p>
        </p:txBody>
      </p:sp>
      <p:sp>
        <p:nvSpPr>
          <p:cNvPr id="8" name="Content Placeholder 8"/>
          <p:cNvSpPr txBox="1">
            <a:spLocks/>
          </p:cNvSpPr>
          <p:nvPr/>
        </p:nvSpPr>
        <p:spPr>
          <a:xfrm>
            <a:off x="228600" y="1573702"/>
            <a:ext cx="4343400" cy="4941398"/>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200" dirty="0" smtClean="0"/>
              <a:t>Does the differenced ACF look better? </a:t>
            </a:r>
          </a:p>
          <a:p>
            <a:pPr marL="514350" indent="-514350" fontAlgn="auto">
              <a:spcBef>
                <a:spcPts val="0"/>
              </a:spcBef>
              <a:spcAft>
                <a:spcPts val="0"/>
              </a:spcAft>
              <a:buFont typeface="Wingdings 2"/>
              <a:buAutoNum type="arabicPeriod"/>
            </a:pPr>
            <a:endParaRPr lang="en-US" sz="2200" dirty="0"/>
          </a:p>
          <a:p>
            <a:pPr marL="514350" indent="-514350" fontAlgn="auto">
              <a:spcBef>
                <a:spcPts val="0"/>
              </a:spcBef>
              <a:spcAft>
                <a:spcPts val="0"/>
              </a:spcAft>
              <a:buFont typeface="Wingdings 2"/>
              <a:buAutoNum type="arabicPeriod"/>
            </a:pPr>
            <a:r>
              <a:rPr lang="en-US" sz="2200" dirty="0" smtClean="0"/>
              <a:t>Yes, see the flip flop pattern, so </a:t>
            </a:r>
            <a:r>
              <a:rPr lang="en-US" sz="2200" b="1" dirty="0" smtClean="0"/>
              <a:t>likely single mean </a:t>
            </a:r>
            <a:r>
              <a:rPr lang="en-US" sz="2200" dirty="0" smtClean="0"/>
              <a:t>– no trend</a:t>
            </a:r>
          </a:p>
          <a:p>
            <a:pPr marL="514350" indent="-514350" fontAlgn="auto">
              <a:spcBef>
                <a:spcPts val="0"/>
              </a:spcBef>
              <a:spcAft>
                <a:spcPts val="0"/>
              </a:spcAft>
              <a:buFont typeface="Wingdings 2"/>
              <a:buAutoNum type="arabicPeriod"/>
            </a:pPr>
            <a:endParaRPr lang="en-US" sz="2200" dirty="0"/>
          </a:p>
          <a:p>
            <a:pPr marL="514350" indent="-514350" fontAlgn="auto">
              <a:spcBef>
                <a:spcPts val="0"/>
              </a:spcBef>
              <a:spcAft>
                <a:spcPts val="0"/>
              </a:spcAft>
              <a:buFont typeface="Wingdings 2"/>
              <a:buAutoNum type="arabicPeriod"/>
            </a:pPr>
            <a:endParaRPr lang="en-US" sz="2400" dirty="0"/>
          </a:p>
          <a:p>
            <a:pPr marL="514350"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pic>
        <p:nvPicPr>
          <p:cNvPr id="3" name="Picture 2"/>
          <p:cNvPicPr>
            <a:picLocks noChangeAspect="1"/>
          </p:cNvPicPr>
          <p:nvPr/>
        </p:nvPicPr>
        <p:blipFill>
          <a:blip r:embed="rId3"/>
          <a:stretch>
            <a:fillRect/>
          </a:stretch>
        </p:blipFill>
        <p:spPr>
          <a:xfrm>
            <a:off x="4608286" y="2667000"/>
            <a:ext cx="4184348" cy="3352800"/>
          </a:xfrm>
          <a:prstGeom prst="rect">
            <a:avLst/>
          </a:prstGeom>
        </p:spPr>
      </p:pic>
    </p:spTree>
    <p:extLst>
      <p:ext uri="{BB962C8B-B14F-4D97-AF65-F5344CB8AC3E}">
        <p14:creationId xmlns:p14="http://schemas.microsoft.com/office/powerpoint/2010/main" val="159605839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600200"/>
            <a:ext cx="9144000" cy="1295400"/>
          </a:xfrm>
        </p:spPr>
        <p:txBody>
          <a:bodyPr>
            <a:normAutofit/>
          </a:bodyPr>
          <a:lstStyle/>
          <a:p>
            <a:pPr eaLnBrk="1" hangingPunct="1"/>
            <a:r>
              <a:rPr lang="en-US" sz="4800" dirty="0" smtClean="0"/>
              <a:t>To every </a:t>
            </a:r>
            <a:r>
              <a:rPr lang="en-US" sz="4800" dirty="0"/>
              <a:t>s</a:t>
            </a:r>
            <a:r>
              <a:rPr lang="en-US" sz="4800" dirty="0" smtClean="0"/>
              <a:t>eason, turn, turn, turn…</a:t>
            </a:r>
            <a:br>
              <a:rPr lang="en-US" sz="4800" dirty="0" smtClean="0"/>
            </a:br>
            <a:endParaRPr lang="en-US" sz="2700" dirty="0" smtClean="0"/>
          </a:p>
        </p:txBody>
      </p:sp>
      <p:sp>
        <p:nvSpPr>
          <p:cNvPr id="5" name="Subtitle 4"/>
          <p:cNvSpPr>
            <a:spLocks noGrp="1"/>
          </p:cNvSpPr>
          <p:nvPr>
            <p:ph type="subTitle" idx="1"/>
          </p:nvPr>
        </p:nvSpPr>
        <p:spPr>
          <a:xfrm>
            <a:off x="1295400" y="3581400"/>
            <a:ext cx="6400800" cy="1600200"/>
          </a:xfrm>
        </p:spPr>
        <p:txBody>
          <a:bodyPr>
            <a:normAutofit/>
          </a:bodyPr>
          <a:lstStyle/>
          <a:p>
            <a:endParaRPr lang="en-US" sz="4000" dirty="0"/>
          </a:p>
        </p:txBody>
      </p:sp>
    </p:spTree>
    <p:extLst>
      <p:ext uri="{BB962C8B-B14F-4D97-AF65-F5344CB8AC3E}">
        <p14:creationId xmlns:p14="http://schemas.microsoft.com/office/powerpoint/2010/main" val="18342268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2800" dirty="0" smtClean="0">
                <a:solidFill>
                  <a:srgbClr val="464653"/>
                </a:solidFill>
                <a:latin typeface="Franklin Gothic Book"/>
              </a:rPr>
              <a:t>Seasonality</a:t>
            </a:r>
            <a:endParaRPr lang="en-US" sz="2800" dirty="0">
              <a:solidFill>
                <a:schemeClr val="tx2">
                  <a:lumMod val="75000"/>
                </a:schemeClr>
              </a:solidFill>
            </a:endParaRPr>
          </a:p>
        </p:txBody>
      </p:sp>
      <p:sp>
        <p:nvSpPr>
          <p:cNvPr id="8" name="Content Placeholder 8"/>
          <p:cNvSpPr txBox="1">
            <a:spLocks/>
          </p:cNvSpPr>
          <p:nvPr/>
        </p:nvSpPr>
        <p:spPr>
          <a:xfrm>
            <a:off x="228600" y="1573702"/>
            <a:ext cx="8458200" cy="1169498"/>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400" dirty="0" smtClean="0"/>
              <a:t>Remember we talked about seasonality?  So here are the daily temperatures (in centigrade) for Dallas from 1960 to 1964.  As you can clearly see, the seasons of the year play a big part in temperature.</a:t>
            </a:r>
          </a:p>
          <a:p>
            <a:pPr marL="514350" indent="-514350" fontAlgn="auto">
              <a:spcBef>
                <a:spcPts val="0"/>
              </a:spcBef>
              <a:spcAft>
                <a:spcPts val="0"/>
              </a:spcAft>
              <a:buFont typeface="Wingdings 2"/>
              <a:buAutoNum type="arabicPeriod"/>
            </a:pPr>
            <a:endParaRPr lang="en-US" sz="2200" dirty="0"/>
          </a:p>
          <a:p>
            <a:pPr marL="514350" indent="-514350" fontAlgn="auto">
              <a:spcBef>
                <a:spcPts val="0"/>
              </a:spcBef>
              <a:spcAft>
                <a:spcPts val="0"/>
              </a:spcAft>
              <a:buFont typeface="Wingdings 2"/>
              <a:buAutoNum type="arabicPeriod"/>
            </a:pPr>
            <a:endParaRPr lang="en-US" sz="2400" dirty="0"/>
          </a:p>
          <a:p>
            <a:pPr marL="514350"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2793329"/>
            <a:ext cx="6667500" cy="3922059"/>
          </a:xfrm>
          <a:prstGeom prst="rect">
            <a:avLst/>
          </a:prstGeom>
        </p:spPr>
      </p:pic>
    </p:spTree>
    <p:extLst>
      <p:ext uri="{BB962C8B-B14F-4D97-AF65-F5344CB8AC3E}">
        <p14:creationId xmlns:p14="http://schemas.microsoft.com/office/powerpoint/2010/main" val="419063525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2800" dirty="0" smtClean="0">
                <a:solidFill>
                  <a:srgbClr val="464653"/>
                </a:solidFill>
                <a:latin typeface="Franklin Gothic Book"/>
              </a:rPr>
              <a:t>Seasonality</a:t>
            </a:r>
            <a:endParaRPr lang="en-US" sz="2800" dirty="0">
              <a:solidFill>
                <a:schemeClr val="tx2">
                  <a:lumMod val="75000"/>
                </a:schemeClr>
              </a:solidFill>
            </a:endParaRPr>
          </a:p>
        </p:txBody>
      </p:sp>
      <p:sp>
        <p:nvSpPr>
          <p:cNvPr id="8" name="Content Placeholder 8"/>
          <p:cNvSpPr txBox="1">
            <a:spLocks/>
          </p:cNvSpPr>
          <p:nvPr/>
        </p:nvSpPr>
        <p:spPr>
          <a:xfrm>
            <a:off x="228600" y="1573702"/>
            <a:ext cx="8458200" cy="1169498"/>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400" dirty="0" smtClean="0"/>
              <a:t>Can we get rid of that seasonality?  Then we could see what is left and decide if we can use time series models to model some more of it.</a:t>
            </a:r>
          </a:p>
          <a:p>
            <a:pPr marL="514350" indent="-514350" fontAlgn="auto">
              <a:spcBef>
                <a:spcPts val="0"/>
              </a:spcBef>
              <a:spcAft>
                <a:spcPts val="0"/>
              </a:spcAft>
              <a:buFont typeface="Wingdings 2"/>
              <a:buAutoNum type="arabicPeriod"/>
            </a:pPr>
            <a:endParaRPr lang="en-US" sz="2200" dirty="0"/>
          </a:p>
          <a:p>
            <a:pPr marL="514350" indent="-514350" fontAlgn="auto">
              <a:spcBef>
                <a:spcPts val="0"/>
              </a:spcBef>
              <a:spcAft>
                <a:spcPts val="0"/>
              </a:spcAft>
              <a:buFont typeface="Wingdings 2"/>
              <a:buAutoNum type="arabicPeriod"/>
            </a:pPr>
            <a:endParaRPr lang="en-US" sz="2400" dirty="0"/>
          </a:p>
          <a:p>
            <a:pPr marL="514350"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2793329"/>
            <a:ext cx="6667500" cy="3922059"/>
          </a:xfrm>
          <a:prstGeom prst="rect">
            <a:avLst/>
          </a:prstGeom>
        </p:spPr>
      </p:pic>
    </p:spTree>
    <p:extLst>
      <p:ext uri="{BB962C8B-B14F-4D97-AF65-F5344CB8AC3E}">
        <p14:creationId xmlns:p14="http://schemas.microsoft.com/office/powerpoint/2010/main" val="413774840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2800" dirty="0" smtClean="0">
                <a:solidFill>
                  <a:srgbClr val="464653"/>
                </a:solidFill>
                <a:latin typeface="Franklin Gothic Book"/>
              </a:rPr>
              <a:t>Seasonality</a:t>
            </a:r>
            <a:endParaRPr lang="en-US" sz="2800" dirty="0">
              <a:solidFill>
                <a:schemeClr val="tx2">
                  <a:lumMod val="75000"/>
                </a:schemeClr>
              </a:solidFill>
            </a:endParaRPr>
          </a:p>
        </p:txBody>
      </p:sp>
      <p:sp>
        <p:nvSpPr>
          <p:cNvPr id="8" name="Content Placeholder 8"/>
          <p:cNvSpPr txBox="1">
            <a:spLocks/>
          </p:cNvSpPr>
          <p:nvPr/>
        </p:nvSpPr>
        <p:spPr>
          <a:xfrm>
            <a:off x="228600" y="1573702"/>
            <a:ext cx="8763000" cy="2845898"/>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400" dirty="0" smtClean="0"/>
              <a:t>We can use differencing to get rid of seasonality as well.</a:t>
            </a:r>
          </a:p>
          <a:p>
            <a:pPr marL="514350" indent="-514350" fontAlgn="auto">
              <a:spcBef>
                <a:spcPts val="0"/>
              </a:spcBef>
              <a:spcAft>
                <a:spcPts val="0"/>
              </a:spcAft>
              <a:buFont typeface="Wingdings 2"/>
              <a:buAutoNum type="arabicPeriod"/>
            </a:pPr>
            <a:endParaRPr lang="en-US" sz="2400" dirty="0"/>
          </a:p>
          <a:p>
            <a:pPr marL="514350" indent="-514350" fontAlgn="auto">
              <a:spcBef>
                <a:spcPts val="0"/>
              </a:spcBef>
              <a:spcAft>
                <a:spcPts val="0"/>
              </a:spcAft>
              <a:buFont typeface="Wingdings 2"/>
              <a:buAutoNum type="arabicPeriod"/>
            </a:pPr>
            <a:r>
              <a:rPr lang="en-US" sz="2400" dirty="0" smtClean="0"/>
              <a:t>We can do what’s called first differencing on our data.  Here is the formula where d is the length of the season or period</a:t>
            </a:r>
          </a:p>
          <a:p>
            <a:pPr marL="514350" indent="-514350" fontAlgn="auto">
              <a:spcBef>
                <a:spcPts val="0"/>
              </a:spcBef>
              <a:spcAft>
                <a:spcPts val="0"/>
              </a:spcAft>
              <a:buFont typeface="Wingdings 2"/>
              <a:buAutoNum type="arabicPeriod"/>
            </a:pPr>
            <a:endParaRPr lang="en-US" sz="2400" dirty="0"/>
          </a:p>
          <a:p>
            <a:pPr marL="0" indent="0" fontAlgn="auto">
              <a:spcBef>
                <a:spcPts val="0"/>
              </a:spcBef>
              <a:spcAft>
                <a:spcPts val="0"/>
              </a:spcAft>
              <a:buNone/>
            </a:pPr>
            <a:r>
              <a:rPr lang="en-US" sz="3200" dirty="0" smtClean="0"/>
              <a:t>                         </a:t>
            </a:r>
            <a:r>
              <a:rPr lang="en-US" sz="3200" dirty="0" smtClean="0">
                <a:latin typeface="Times New Roman" panose="02020603050405020304" pitchFamily="18" charset="0"/>
                <a:cs typeface="Times New Roman" panose="02020603050405020304" pitchFamily="18" charset="0"/>
              </a:rPr>
              <a:t>∆</a:t>
            </a:r>
            <a:r>
              <a:rPr lang="en-US" sz="3200" baseline="-25000" dirty="0" smtClean="0">
                <a:latin typeface="Times New Roman" panose="02020603050405020304" pitchFamily="18" charset="0"/>
                <a:cs typeface="Times New Roman" panose="02020603050405020304" pitchFamily="18" charset="0"/>
              </a:rPr>
              <a:t>d</a:t>
            </a:r>
            <a:r>
              <a:rPr lang="en-US" sz="3200" dirty="0" smtClean="0">
                <a:latin typeface="Times New Roman" panose="02020603050405020304" pitchFamily="18" charset="0"/>
                <a:cs typeface="Times New Roman" panose="02020603050405020304" pitchFamily="18" charset="0"/>
              </a:rPr>
              <a:t>y</a:t>
            </a:r>
            <a:r>
              <a:rPr lang="en-US" sz="3200" baseline="-25000" dirty="0" smtClean="0"/>
              <a:t>t</a:t>
            </a:r>
            <a:r>
              <a:rPr lang="en-US" sz="3200" dirty="0" smtClean="0"/>
              <a:t>   =   y</a:t>
            </a:r>
            <a:r>
              <a:rPr lang="en-US" sz="3200" baseline="-25000" dirty="0" smtClean="0"/>
              <a:t>t</a:t>
            </a:r>
            <a:r>
              <a:rPr lang="en-US" sz="3200" dirty="0" smtClean="0"/>
              <a:t>   -   y</a:t>
            </a:r>
            <a:r>
              <a:rPr lang="en-US" sz="3200" baseline="-25000" dirty="0" smtClean="0"/>
              <a:t>t-d</a:t>
            </a:r>
            <a:r>
              <a:rPr lang="en-US" sz="3200" dirty="0" smtClean="0"/>
              <a:t>   </a:t>
            </a:r>
          </a:p>
          <a:p>
            <a:pPr marL="0" indent="0" fontAlgn="auto">
              <a:spcBef>
                <a:spcPts val="0"/>
              </a:spcBef>
              <a:spcAft>
                <a:spcPts val="0"/>
              </a:spcAft>
              <a:buNone/>
            </a:pPr>
            <a:endParaRPr lang="en-US" sz="3200" dirty="0" smtClean="0"/>
          </a:p>
          <a:p>
            <a:pPr marL="0" indent="0" fontAlgn="auto">
              <a:spcBef>
                <a:spcPts val="0"/>
              </a:spcBef>
              <a:spcAft>
                <a:spcPts val="0"/>
              </a:spcAft>
              <a:buNone/>
            </a:pPr>
            <a:endParaRPr lang="en-US" sz="3200" baseline="-25000" dirty="0"/>
          </a:p>
          <a:p>
            <a:pPr marL="0" indent="0" fontAlgn="auto">
              <a:spcBef>
                <a:spcPts val="0"/>
              </a:spcBef>
              <a:spcAft>
                <a:spcPts val="0"/>
              </a:spcAft>
              <a:buNone/>
            </a:pPr>
            <a:endParaRPr lang="en-US" sz="3200" baseline="-25000" dirty="0"/>
          </a:p>
          <a:p>
            <a:pPr marL="514350"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spTree>
    <p:extLst>
      <p:ext uri="{BB962C8B-B14F-4D97-AF65-F5344CB8AC3E}">
        <p14:creationId xmlns:p14="http://schemas.microsoft.com/office/powerpoint/2010/main" val="348688476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2800" dirty="0" smtClean="0">
                <a:solidFill>
                  <a:srgbClr val="464653"/>
                </a:solidFill>
                <a:latin typeface="Franklin Gothic Book"/>
              </a:rPr>
              <a:t>Seasonality</a:t>
            </a:r>
            <a:endParaRPr lang="en-US" sz="2800" dirty="0">
              <a:solidFill>
                <a:schemeClr val="tx2">
                  <a:lumMod val="75000"/>
                </a:schemeClr>
              </a:solidFill>
            </a:endParaRPr>
          </a:p>
        </p:txBody>
      </p:sp>
      <p:sp>
        <p:nvSpPr>
          <p:cNvPr id="8" name="Content Placeholder 8"/>
          <p:cNvSpPr txBox="1">
            <a:spLocks/>
          </p:cNvSpPr>
          <p:nvPr/>
        </p:nvSpPr>
        <p:spPr>
          <a:xfrm>
            <a:off x="228600" y="1573702"/>
            <a:ext cx="8458200" cy="1169498"/>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400" dirty="0" smtClean="0"/>
              <a:t>So in this case since it’s daily temps, the period or seasonal d = 365 days</a:t>
            </a:r>
          </a:p>
          <a:p>
            <a:pPr marL="514350" indent="-514350" fontAlgn="auto">
              <a:spcBef>
                <a:spcPts val="0"/>
              </a:spcBef>
              <a:spcAft>
                <a:spcPts val="0"/>
              </a:spcAft>
              <a:buFont typeface="Wingdings 2"/>
              <a:buAutoNum type="arabicPeriod"/>
            </a:pPr>
            <a:endParaRPr lang="en-US" sz="2200" dirty="0"/>
          </a:p>
          <a:p>
            <a:pPr marL="0" indent="0" fontAlgn="auto">
              <a:spcBef>
                <a:spcPts val="0"/>
              </a:spcBef>
              <a:spcAft>
                <a:spcPts val="0"/>
              </a:spcAft>
              <a:buNone/>
            </a:pPr>
            <a:r>
              <a:rPr lang="en-US" sz="3200" dirty="0" smtClean="0">
                <a:latin typeface="Times New Roman" panose="02020603050405020304" pitchFamily="18" charset="0"/>
                <a:cs typeface="Times New Roman" panose="02020603050405020304" pitchFamily="18" charset="0"/>
              </a:rPr>
              <a:t>                      ∆</a:t>
            </a:r>
            <a:r>
              <a:rPr lang="en-US" sz="3200" baseline="-25000" dirty="0">
                <a:latin typeface="Times New Roman" panose="02020603050405020304" pitchFamily="18" charset="0"/>
                <a:cs typeface="Times New Roman" panose="02020603050405020304" pitchFamily="18" charset="0"/>
              </a:rPr>
              <a:t>d</a:t>
            </a:r>
            <a:r>
              <a:rPr lang="en-US" sz="3200" dirty="0">
                <a:latin typeface="Times New Roman" panose="02020603050405020304" pitchFamily="18" charset="0"/>
                <a:cs typeface="Times New Roman" panose="02020603050405020304" pitchFamily="18" charset="0"/>
              </a:rPr>
              <a:t>y</a:t>
            </a:r>
            <a:r>
              <a:rPr lang="en-US" sz="3200" baseline="-25000" dirty="0"/>
              <a:t>t</a:t>
            </a:r>
            <a:r>
              <a:rPr lang="en-US" sz="3200" dirty="0"/>
              <a:t>   =   y</a:t>
            </a:r>
            <a:r>
              <a:rPr lang="en-US" sz="3200" baseline="-25000" dirty="0"/>
              <a:t>t</a:t>
            </a:r>
            <a:r>
              <a:rPr lang="en-US" sz="3200" dirty="0"/>
              <a:t>   -   </a:t>
            </a:r>
            <a:r>
              <a:rPr lang="en-US" sz="3200" dirty="0" smtClean="0"/>
              <a:t>y</a:t>
            </a:r>
            <a:r>
              <a:rPr lang="en-US" sz="3200" baseline="-25000" dirty="0" smtClean="0"/>
              <a:t>t-365</a:t>
            </a:r>
            <a:r>
              <a:rPr lang="en-US" sz="3200" dirty="0" smtClean="0"/>
              <a:t>   </a:t>
            </a:r>
            <a:endParaRPr lang="en-US" sz="3200" dirty="0"/>
          </a:p>
          <a:p>
            <a:pPr marL="514350" indent="-514350" fontAlgn="auto">
              <a:spcBef>
                <a:spcPts val="0"/>
              </a:spcBef>
              <a:spcAft>
                <a:spcPts val="0"/>
              </a:spcAft>
              <a:buFont typeface="Wingdings 2"/>
              <a:buAutoNum type="arabicPeriod"/>
            </a:pPr>
            <a:endParaRPr lang="en-US" sz="2400" dirty="0"/>
          </a:p>
          <a:p>
            <a:pPr marL="514350"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4050" y="3352800"/>
            <a:ext cx="5753100" cy="3384177"/>
          </a:xfrm>
          <a:prstGeom prst="rect">
            <a:avLst/>
          </a:prstGeom>
        </p:spPr>
      </p:pic>
    </p:spTree>
    <p:extLst>
      <p:ext uri="{BB962C8B-B14F-4D97-AF65-F5344CB8AC3E}">
        <p14:creationId xmlns:p14="http://schemas.microsoft.com/office/powerpoint/2010/main" val="6398700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1:  Nature of Time Series</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8686800" cy="1752600"/>
          </a:xfrm>
        </p:spPr>
        <p:txBody>
          <a:bodyPr>
            <a:noAutofit/>
          </a:bodyPr>
          <a:lstStyle/>
          <a:p>
            <a:pPr marL="514350" indent="-514350">
              <a:spcBef>
                <a:spcPts val="0"/>
              </a:spcBef>
              <a:buAutoNum type="arabicPeriod"/>
            </a:pPr>
            <a:r>
              <a:rPr lang="en-US" dirty="0" smtClean="0"/>
              <a:t>Look at how the data whipsaws around here – would we want to try to model that?  Well, it certainly affects radio sales so we should be interested in trying to model it…but it seems hopeless…</a:t>
            </a:r>
          </a:p>
          <a:p>
            <a:pPr marL="514350" indent="-514350">
              <a:spcBef>
                <a:spcPts val="0"/>
              </a:spcBef>
              <a:buAutoNum type="arabicPeriod"/>
            </a:pPr>
            <a:endParaRPr lang="en-US" dirty="0"/>
          </a:p>
          <a:p>
            <a:pPr marL="514350" indent="-514350">
              <a:spcBef>
                <a:spcPts val="0"/>
              </a:spcBef>
              <a:buAutoNum type="arabicPeriod"/>
            </a:pPr>
            <a:endParaRPr lang="en-US" dirty="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796988"/>
            <a:ext cx="6644640" cy="3908612"/>
          </a:xfrm>
          <a:prstGeom prst="rect">
            <a:avLst/>
          </a:prstGeom>
        </p:spPr>
      </p:pic>
    </p:spTree>
    <p:extLst>
      <p:ext uri="{BB962C8B-B14F-4D97-AF65-F5344CB8AC3E}">
        <p14:creationId xmlns:p14="http://schemas.microsoft.com/office/powerpoint/2010/main" val="341164531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2800" dirty="0" smtClean="0">
                <a:solidFill>
                  <a:srgbClr val="464653"/>
                </a:solidFill>
                <a:latin typeface="Franklin Gothic Book"/>
              </a:rPr>
              <a:t>Seasonality</a:t>
            </a:r>
            <a:endParaRPr lang="en-US" sz="2800" dirty="0">
              <a:solidFill>
                <a:schemeClr val="tx2">
                  <a:lumMod val="75000"/>
                </a:schemeClr>
              </a:solidFill>
            </a:endParaRPr>
          </a:p>
        </p:txBody>
      </p:sp>
      <p:sp>
        <p:nvSpPr>
          <p:cNvPr id="8" name="Content Placeholder 8"/>
          <p:cNvSpPr txBox="1">
            <a:spLocks/>
          </p:cNvSpPr>
          <p:nvPr/>
        </p:nvSpPr>
        <p:spPr>
          <a:xfrm>
            <a:off x="228600" y="1573702"/>
            <a:ext cx="8458200" cy="1169498"/>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400" dirty="0" smtClean="0"/>
              <a:t>And here is the result…</a:t>
            </a:r>
          </a:p>
          <a:p>
            <a:pPr marL="514350" indent="-514350" fontAlgn="auto">
              <a:spcBef>
                <a:spcPts val="0"/>
              </a:spcBef>
              <a:spcAft>
                <a:spcPts val="0"/>
              </a:spcAft>
              <a:buFont typeface="Wingdings 2"/>
              <a:buAutoNum type="arabicPeriod"/>
            </a:pPr>
            <a:endParaRPr lang="en-US" sz="2200" dirty="0"/>
          </a:p>
          <a:p>
            <a:pPr marL="0" indent="0" fontAlgn="auto">
              <a:spcBef>
                <a:spcPts val="0"/>
              </a:spcBef>
              <a:spcAft>
                <a:spcPts val="0"/>
              </a:spcAft>
              <a:buNone/>
            </a:pPr>
            <a:r>
              <a:rPr lang="en-US" sz="3200" dirty="0" smtClean="0">
                <a:latin typeface="Times New Roman" panose="02020603050405020304" pitchFamily="18" charset="0"/>
                <a:cs typeface="Times New Roman" panose="02020603050405020304" pitchFamily="18" charset="0"/>
              </a:rPr>
              <a:t>                      ∆</a:t>
            </a:r>
            <a:r>
              <a:rPr lang="en-US" sz="3200" baseline="-25000" dirty="0">
                <a:latin typeface="Times New Roman" panose="02020603050405020304" pitchFamily="18" charset="0"/>
                <a:cs typeface="Times New Roman" panose="02020603050405020304" pitchFamily="18" charset="0"/>
              </a:rPr>
              <a:t>d</a:t>
            </a:r>
            <a:r>
              <a:rPr lang="en-US" sz="3200" dirty="0">
                <a:latin typeface="Times New Roman" panose="02020603050405020304" pitchFamily="18" charset="0"/>
                <a:cs typeface="Times New Roman" panose="02020603050405020304" pitchFamily="18" charset="0"/>
              </a:rPr>
              <a:t>y</a:t>
            </a:r>
            <a:r>
              <a:rPr lang="en-US" sz="3200" baseline="-25000" dirty="0"/>
              <a:t>t</a:t>
            </a:r>
            <a:r>
              <a:rPr lang="en-US" sz="3200" dirty="0"/>
              <a:t>   =   y</a:t>
            </a:r>
            <a:r>
              <a:rPr lang="en-US" sz="3200" baseline="-25000" dirty="0"/>
              <a:t>t</a:t>
            </a:r>
            <a:r>
              <a:rPr lang="en-US" sz="3200" dirty="0"/>
              <a:t>   -   </a:t>
            </a:r>
            <a:r>
              <a:rPr lang="en-US" sz="3200" dirty="0" smtClean="0"/>
              <a:t>y</a:t>
            </a:r>
            <a:r>
              <a:rPr lang="en-US" sz="3200" baseline="-25000" dirty="0" smtClean="0"/>
              <a:t>t-365</a:t>
            </a:r>
            <a:r>
              <a:rPr lang="en-US" sz="3200" dirty="0" smtClean="0"/>
              <a:t>   </a:t>
            </a:r>
            <a:endParaRPr lang="en-US" sz="3200" dirty="0"/>
          </a:p>
          <a:p>
            <a:pPr marL="514350" indent="-514350" fontAlgn="auto">
              <a:spcBef>
                <a:spcPts val="0"/>
              </a:spcBef>
              <a:spcAft>
                <a:spcPts val="0"/>
              </a:spcAft>
              <a:buFont typeface="Wingdings 2"/>
              <a:buAutoNum type="arabicPeriod"/>
            </a:pPr>
            <a:endParaRPr lang="en-US" sz="2400" dirty="0"/>
          </a:p>
          <a:p>
            <a:pPr marL="514350"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2100" y="2901724"/>
            <a:ext cx="6477000" cy="3810000"/>
          </a:xfrm>
          <a:prstGeom prst="rect">
            <a:avLst/>
          </a:prstGeom>
        </p:spPr>
      </p:pic>
    </p:spTree>
    <p:extLst>
      <p:ext uri="{BB962C8B-B14F-4D97-AF65-F5344CB8AC3E}">
        <p14:creationId xmlns:p14="http://schemas.microsoft.com/office/powerpoint/2010/main" val="360282015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2800" dirty="0" smtClean="0">
                <a:solidFill>
                  <a:srgbClr val="464653"/>
                </a:solidFill>
                <a:latin typeface="Franklin Gothic Book"/>
              </a:rPr>
              <a:t>Seasonality</a:t>
            </a:r>
            <a:endParaRPr lang="en-US" sz="2800" dirty="0">
              <a:solidFill>
                <a:schemeClr val="tx2">
                  <a:lumMod val="75000"/>
                </a:schemeClr>
              </a:solidFill>
            </a:endParaRPr>
          </a:p>
        </p:txBody>
      </p:sp>
      <p:sp>
        <p:nvSpPr>
          <p:cNvPr id="8" name="Content Placeholder 8"/>
          <p:cNvSpPr txBox="1">
            <a:spLocks/>
          </p:cNvSpPr>
          <p:nvPr/>
        </p:nvSpPr>
        <p:spPr>
          <a:xfrm>
            <a:off x="228600" y="1573702"/>
            <a:ext cx="8458200" cy="1169498"/>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400" dirty="0" smtClean="0"/>
              <a:t>Note you can also remove seasonality using regression models, but the models can be very, very ugly, so differencing is our best friend here…</a:t>
            </a:r>
            <a:endParaRPr lang="en-US" sz="2400" dirty="0"/>
          </a:p>
          <a:p>
            <a:pPr marL="514350"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2100" y="2901724"/>
            <a:ext cx="6477000" cy="3810000"/>
          </a:xfrm>
          <a:prstGeom prst="rect">
            <a:avLst/>
          </a:prstGeom>
        </p:spPr>
      </p:pic>
    </p:spTree>
    <p:extLst>
      <p:ext uri="{BB962C8B-B14F-4D97-AF65-F5344CB8AC3E}">
        <p14:creationId xmlns:p14="http://schemas.microsoft.com/office/powerpoint/2010/main" val="37853441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600200"/>
            <a:ext cx="9144000" cy="1295400"/>
          </a:xfrm>
        </p:spPr>
        <p:txBody>
          <a:bodyPr>
            <a:normAutofit fontScale="90000"/>
          </a:bodyPr>
          <a:lstStyle/>
          <a:p>
            <a:pPr eaLnBrk="1" hangingPunct="1"/>
            <a:r>
              <a:rPr lang="en-US" sz="4800" dirty="0" smtClean="0"/>
              <a:t>So let’s see how this all fits together</a:t>
            </a:r>
            <a:endParaRPr lang="en-US" sz="2700" dirty="0" smtClean="0"/>
          </a:p>
        </p:txBody>
      </p:sp>
      <p:sp>
        <p:nvSpPr>
          <p:cNvPr id="5" name="Subtitle 4"/>
          <p:cNvSpPr>
            <a:spLocks noGrp="1"/>
          </p:cNvSpPr>
          <p:nvPr>
            <p:ph type="subTitle" idx="1"/>
          </p:nvPr>
        </p:nvSpPr>
        <p:spPr>
          <a:xfrm>
            <a:off x="1295400" y="3581400"/>
            <a:ext cx="6400800" cy="1600200"/>
          </a:xfrm>
        </p:spPr>
        <p:txBody>
          <a:bodyPr>
            <a:normAutofit/>
          </a:bodyPr>
          <a:lstStyle/>
          <a:p>
            <a:endParaRPr lang="en-US" sz="4000" dirty="0"/>
          </a:p>
        </p:txBody>
      </p:sp>
    </p:spTree>
    <p:extLst>
      <p:ext uri="{BB962C8B-B14F-4D97-AF65-F5344CB8AC3E}">
        <p14:creationId xmlns:p14="http://schemas.microsoft.com/office/powerpoint/2010/main" val="219079867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smtClean="0">
                <a:solidFill>
                  <a:schemeClr val="tx2"/>
                </a:solidFill>
              </a:rPr>
              <a:t>So Let’s Restate the Time Series Process</a:t>
            </a:r>
            <a:endParaRPr lang="en-US" sz="32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686800" cy="4953000"/>
          </a:xfrm>
        </p:spPr>
        <p:txBody>
          <a:bodyPr>
            <a:noAutofit/>
          </a:bodyPr>
          <a:lstStyle/>
          <a:p>
            <a:pPr marL="514350" indent="-514350">
              <a:spcBef>
                <a:spcPts val="0"/>
              </a:spcBef>
              <a:buAutoNum type="arabicPeriod"/>
            </a:pPr>
            <a:r>
              <a:rPr lang="en-US" sz="2200" dirty="0" smtClean="0"/>
              <a:t>Plot the time series and its basic features</a:t>
            </a:r>
          </a:p>
          <a:p>
            <a:pPr marL="514350" indent="-514350">
              <a:spcBef>
                <a:spcPts val="0"/>
              </a:spcBef>
              <a:buAutoNum type="arabicPeriod"/>
            </a:pPr>
            <a:endParaRPr lang="en-US" sz="2200" dirty="0"/>
          </a:p>
          <a:p>
            <a:pPr marL="514350" indent="-514350">
              <a:spcBef>
                <a:spcPts val="0"/>
              </a:spcBef>
              <a:buAutoNum type="arabicPeriod"/>
            </a:pPr>
            <a:r>
              <a:rPr lang="en-US" sz="2200" dirty="0" smtClean="0"/>
              <a:t>Eliminate any trend or seasonal components</a:t>
            </a:r>
          </a:p>
          <a:p>
            <a:pPr marL="514350" indent="-514350">
              <a:spcBef>
                <a:spcPts val="0"/>
              </a:spcBef>
              <a:buAutoNum type="arabicPeriod"/>
            </a:pPr>
            <a:endParaRPr lang="en-US" sz="2200" dirty="0"/>
          </a:p>
          <a:p>
            <a:pPr marL="514350" indent="-514350">
              <a:spcBef>
                <a:spcPts val="0"/>
              </a:spcBef>
              <a:buAutoNum type="arabicPeriod"/>
            </a:pPr>
            <a:r>
              <a:rPr lang="en-US" sz="2200" dirty="0" smtClean="0"/>
              <a:t>Develop a forecasting model for what’s left</a:t>
            </a:r>
          </a:p>
          <a:p>
            <a:pPr marL="514350" indent="-514350">
              <a:spcBef>
                <a:spcPts val="0"/>
              </a:spcBef>
              <a:buAutoNum type="arabicPeriod"/>
            </a:pPr>
            <a:endParaRPr lang="en-US" sz="2200" dirty="0"/>
          </a:p>
          <a:p>
            <a:pPr marL="514350" indent="-514350">
              <a:spcBef>
                <a:spcPts val="0"/>
              </a:spcBef>
              <a:buAutoNum type="arabicPeriod"/>
            </a:pPr>
            <a:r>
              <a:rPr lang="en-US" sz="2200" dirty="0" smtClean="0"/>
              <a:t>Validate the model using a split sample technique</a:t>
            </a:r>
          </a:p>
          <a:p>
            <a:pPr marL="514350" indent="-514350">
              <a:spcBef>
                <a:spcPts val="0"/>
              </a:spcBef>
              <a:buAutoNum type="arabicPeriod"/>
            </a:pPr>
            <a:endParaRPr lang="en-US" sz="2200" dirty="0"/>
          </a:p>
          <a:p>
            <a:pPr marL="514350" indent="-514350">
              <a:spcBef>
                <a:spcPts val="0"/>
              </a:spcBef>
              <a:buAutoNum type="arabicPeriod"/>
            </a:pPr>
            <a:r>
              <a:rPr lang="en-US" sz="2200" dirty="0" smtClean="0"/>
              <a:t>Examine the original data versus the fitted data</a:t>
            </a:r>
          </a:p>
          <a:p>
            <a:pPr marL="514350" indent="-514350">
              <a:spcBef>
                <a:spcPts val="0"/>
              </a:spcBef>
              <a:buAutoNum type="arabicPeriod"/>
            </a:pPr>
            <a:endParaRPr lang="en-US" sz="2200" dirty="0" smtClean="0"/>
          </a:p>
          <a:p>
            <a:pPr marL="514350" indent="-514350">
              <a:spcBef>
                <a:spcPts val="0"/>
              </a:spcBef>
              <a:buAutoNum type="arabicPeriod"/>
            </a:pPr>
            <a:r>
              <a:rPr lang="en-US" sz="2200" dirty="0" smtClean="0"/>
              <a:t>Examine the future arriving data versus the forecast data</a:t>
            </a:r>
          </a:p>
          <a:p>
            <a:pPr marL="514350" indent="-514350">
              <a:spcBef>
                <a:spcPts val="0"/>
              </a:spcBef>
              <a:buAutoNum type="arabicPeriod"/>
            </a:pPr>
            <a:endParaRPr lang="en-US" sz="2200" dirty="0"/>
          </a:p>
          <a:p>
            <a:pPr marL="514350" indent="-514350">
              <a:spcBef>
                <a:spcPts val="0"/>
              </a:spcBef>
              <a:buAutoNum type="arabicPeriod"/>
            </a:pPr>
            <a:r>
              <a:rPr lang="en-US" sz="2200" dirty="0" smtClean="0"/>
              <a:t>Produce confidence intervals around the predictions</a:t>
            </a:r>
          </a:p>
          <a:p>
            <a:pPr marL="514350" indent="-514350">
              <a:spcBef>
                <a:spcPts val="0"/>
              </a:spcBef>
              <a:buAutoNum type="arabicPeriod"/>
            </a:pPr>
            <a:endParaRPr lang="en-US" sz="2200" dirty="0"/>
          </a:p>
          <a:p>
            <a:pPr marL="514350" indent="-514350">
              <a:spcBef>
                <a:spcPts val="0"/>
              </a:spcBef>
              <a:buAutoNum type="arabicPeriod"/>
            </a:pPr>
            <a:r>
              <a:rPr lang="en-US" sz="2200" dirty="0" smtClean="0"/>
              <a:t>Monitor the forecasting model to ensure it doesn’t go in the ditch</a:t>
            </a:r>
          </a:p>
          <a:p>
            <a:pPr marL="514350" indent="-514350">
              <a:spcBef>
                <a:spcPts val="0"/>
              </a:spcBef>
              <a:buAutoNum type="arabicPeriod"/>
            </a:pPr>
            <a:endParaRPr lang="en-US" sz="2200" dirty="0"/>
          </a:p>
          <a:p>
            <a:pPr marL="514350" indent="-514350">
              <a:spcBef>
                <a:spcPts val="0"/>
              </a:spcBef>
              <a:buAutoNum type="arabicPeriod"/>
            </a:pPr>
            <a:endParaRPr lang="en-US" dirty="0"/>
          </a:p>
          <a:p>
            <a:pPr marL="0" indent="0">
              <a:spcBef>
                <a:spcPts val="0"/>
              </a:spcBef>
              <a:buNone/>
            </a:pPr>
            <a:endParaRPr lang="en-US" dirty="0"/>
          </a:p>
        </p:txBody>
      </p:sp>
    </p:spTree>
    <p:extLst>
      <p:ext uri="{BB962C8B-B14F-4D97-AF65-F5344CB8AC3E}">
        <p14:creationId xmlns:p14="http://schemas.microsoft.com/office/powerpoint/2010/main" val="3907021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1:  Nature of Time Series</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8686800" cy="1752600"/>
          </a:xfrm>
        </p:spPr>
        <p:txBody>
          <a:bodyPr>
            <a:noAutofit/>
          </a:bodyPr>
          <a:lstStyle/>
          <a:p>
            <a:pPr marL="514350" indent="-514350">
              <a:spcBef>
                <a:spcPts val="0"/>
              </a:spcBef>
              <a:buAutoNum type="arabicPeriod"/>
            </a:pPr>
            <a:r>
              <a:rPr lang="en-US" dirty="0" smtClean="0"/>
              <a:t>Maybe not hopeless – if it were truly random we probably would see it bounce up and down randomly</a:t>
            </a:r>
            <a:endParaRPr lang="en-US" dirty="0"/>
          </a:p>
          <a:p>
            <a:pPr marL="514350" indent="-514350">
              <a:spcBef>
                <a:spcPts val="0"/>
              </a:spcBef>
              <a:buAutoNum type="arabicPeriod"/>
            </a:pPr>
            <a:endParaRPr lang="en-US" dirty="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796988"/>
            <a:ext cx="6644640" cy="3908612"/>
          </a:xfrm>
          <a:prstGeom prst="rect">
            <a:avLst/>
          </a:prstGeom>
        </p:spPr>
      </p:pic>
    </p:spTree>
    <p:extLst>
      <p:ext uri="{BB962C8B-B14F-4D97-AF65-F5344CB8AC3E}">
        <p14:creationId xmlns:p14="http://schemas.microsoft.com/office/powerpoint/2010/main" val="22095643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1:  Nature of Time Series</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8686800" cy="1752600"/>
          </a:xfrm>
        </p:spPr>
        <p:txBody>
          <a:bodyPr>
            <a:noAutofit/>
          </a:bodyPr>
          <a:lstStyle/>
          <a:p>
            <a:pPr marL="514350" indent="-514350">
              <a:spcBef>
                <a:spcPts val="0"/>
              </a:spcBef>
              <a:buAutoNum type="arabicPeriod"/>
            </a:pPr>
            <a:r>
              <a:rPr lang="en-US" dirty="0" smtClean="0"/>
              <a:t>So there is some pattern to this, but we don’t seem to have any independent variables to model it with – we are toast, right?</a:t>
            </a:r>
          </a:p>
          <a:p>
            <a:pPr marL="514350" indent="-514350">
              <a:spcBef>
                <a:spcPts val="0"/>
              </a:spcBef>
              <a:buAutoNum type="arabicPeriod"/>
            </a:pPr>
            <a:endParaRPr lang="en-US" dirty="0"/>
          </a:p>
          <a:p>
            <a:pPr marL="514350" indent="-514350">
              <a:spcBef>
                <a:spcPts val="0"/>
              </a:spcBef>
              <a:buAutoNum type="arabicPeriod"/>
            </a:pPr>
            <a:endParaRPr lang="en-US" dirty="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796988"/>
            <a:ext cx="6644640" cy="3908612"/>
          </a:xfrm>
          <a:prstGeom prst="rect">
            <a:avLst/>
          </a:prstGeom>
        </p:spPr>
      </p:pic>
    </p:spTree>
    <p:extLst>
      <p:ext uri="{BB962C8B-B14F-4D97-AF65-F5344CB8AC3E}">
        <p14:creationId xmlns:p14="http://schemas.microsoft.com/office/powerpoint/2010/main" val="20181631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8772</TotalTime>
  <Words>3810</Words>
  <Application>Microsoft Office PowerPoint</Application>
  <PresentationFormat>On-screen Show (4:3)</PresentationFormat>
  <Paragraphs>882</Paragraphs>
  <Slides>73</Slides>
  <Notes>45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73</vt:i4>
      </vt:variant>
    </vt:vector>
  </HeadingPairs>
  <TitlesOfParts>
    <vt:vector size="81" baseType="lpstr">
      <vt:lpstr>Arial</vt:lpstr>
      <vt:lpstr>Calibri</vt:lpstr>
      <vt:lpstr>Cambria</vt:lpstr>
      <vt:lpstr>Franklin Gothic Book</vt:lpstr>
      <vt:lpstr>Perpetua</vt:lpstr>
      <vt:lpstr>Times New Roman</vt:lpstr>
      <vt:lpstr>Wingdings 2</vt:lpstr>
      <vt:lpstr>Equity</vt:lpstr>
      <vt:lpstr> Time Series Fundamentals </vt:lpstr>
      <vt:lpstr> The Logic of Time Series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Analytical Tools  </vt:lpstr>
      <vt:lpstr>PowerPoint Presentation</vt:lpstr>
      <vt:lpstr>PowerPoint Presentation</vt:lpstr>
      <vt:lpstr> Typical Use, Data Sniff and IDRE </vt:lpstr>
      <vt:lpstr>PowerPoint Presentation</vt:lpstr>
      <vt:lpstr>PowerPoint Presentation</vt:lpstr>
      <vt:lpstr>PowerPoint Presentation</vt:lpstr>
      <vt:lpstr>PowerPoint Presentation</vt:lpstr>
      <vt:lpstr> Time Series Process and Some Terms </vt:lpstr>
      <vt:lpstr>PowerPoint Presentation</vt:lpstr>
      <vt:lpstr>PowerPoint Presentation</vt:lpstr>
      <vt:lpstr>PowerPoint Presentation</vt:lpstr>
      <vt:lpstr> Moving Averages </vt:lpstr>
      <vt:lpstr>PowerPoint Presentation</vt:lpstr>
      <vt:lpstr>PowerPoint Presentation</vt:lpstr>
      <vt:lpstr>PowerPoint Presentation</vt:lpstr>
      <vt:lpstr>PowerPoint Presentation</vt:lpstr>
      <vt:lpstr>PowerPoint Presentation</vt:lpstr>
      <vt:lpstr> Moving Averages </vt:lpstr>
      <vt:lpstr>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Autoregressive Processes </vt:lpstr>
      <vt:lpstr>PowerPoint Presentation</vt:lpstr>
      <vt:lpstr>PowerPoint Presentation</vt:lpstr>
      <vt:lpstr>PowerPoint Presentation</vt:lpstr>
      <vt:lpstr>PowerPoint Presentation</vt:lpstr>
      <vt:lpstr>PowerPoint Presentation</vt:lpstr>
      <vt:lpstr> “Hey Stand Still” – Being Stationary is Where Its At in Time Series… </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 every season, turn, turn, turn… </vt:lpstr>
      <vt:lpstr>PowerPoint Presentation</vt:lpstr>
      <vt:lpstr>PowerPoint Presentation</vt:lpstr>
      <vt:lpstr>PowerPoint Presentation</vt:lpstr>
      <vt:lpstr>PowerPoint Presentation</vt:lpstr>
      <vt:lpstr>PowerPoint Presentation</vt:lpstr>
      <vt:lpstr>PowerPoint Presentation</vt:lpstr>
      <vt:lpstr>So let’s see how this all fits together</vt:lpstr>
      <vt:lpstr>PowerPoint Presentation</vt:lpstr>
    </vt:vector>
  </TitlesOfParts>
  <Company>UNIVERSITY OF NEW HAMPSHIRE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Review of Basic Concepts</dc:title>
  <dc:creator>R-WARNER</dc:creator>
  <cp:lastModifiedBy>Max Kilger</cp:lastModifiedBy>
  <cp:revision>593</cp:revision>
  <dcterms:created xsi:type="dcterms:W3CDTF">2007-03-27T14:14:02Z</dcterms:created>
  <dcterms:modified xsi:type="dcterms:W3CDTF">2017-06-26T22:30:24Z</dcterms:modified>
</cp:coreProperties>
</file>