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14" r:id="rId2"/>
    <p:sldId id="533" r:id="rId3"/>
    <p:sldId id="305" r:id="rId4"/>
    <p:sldId id="612" r:id="rId5"/>
    <p:sldId id="613" r:id="rId6"/>
    <p:sldId id="614" r:id="rId7"/>
    <p:sldId id="615" r:id="rId8"/>
    <p:sldId id="616" r:id="rId9"/>
    <p:sldId id="617" r:id="rId10"/>
    <p:sldId id="618" r:id="rId11"/>
    <p:sldId id="619" r:id="rId12"/>
    <p:sldId id="620" r:id="rId13"/>
    <p:sldId id="621" r:id="rId14"/>
    <p:sldId id="622" r:id="rId15"/>
    <p:sldId id="623" r:id="rId16"/>
    <p:sldId id="624" r:id="rId17"/>
    <p:sldId id="625" r:id="rId18"/>
    <p:sldId id="626" r:id="rId19"/>
    <p:sldId id="627" r:id="rId20"/>
    <p:sldId id="628" r:id="rId21"/>
    <p:sldId id="599" r:id="rId22"/>
    <p:sldId id="600" r:id="rId23"/>
    <p:sldId id="601" r:id="rId2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6" autoAdjust="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829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eople.duke.edu/~rnau/411arim3.ht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Time Series Fundamentals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r>
              <a:rPr lang="en-US" sz="4000" dirty="0" smtClean="0"/>
              <a:t>ACFs, PACFs and ARIMA Models</a:t>
            </a:r>
          </a:p>
          <a:p>
            <a:r>
              <a:rPr lang="en-US" sz="4000" dirty="0" smtClean="0"/>
              <a:t>Part 2</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83944" y="2286000"/>
            <a:ext cx="4038600" cy="3139321"/>
          </a:xfrm>
          <a:prstGeom prst="rect">
            <a:avLst/>
          </a:prstGeom>
        </p:spPr>
        <p:txBody>
          <a:bodyPr wrap="square">
            <a:spAutoFit/>
          </a:bodyPr>
          <a:lstStyle/>
          <a:p>
            <a:pPr lvl="0" fontAlgn="auto">
              <a:spcAft>
                <a:spcPts val="0"/>
              </a:spcAft>
              <a:defRPr/>
            </a:pPr>
            <a:r>
              <a:rPr lang="en-US" dirty="0" smtClean="0">
                <a:solidFill>
                  <a:schemeClr val="tx2"/>
                </a:solidFill>
              </a:rPr>
              <a:t>Let’s look at some of the goodness of fit metrics.</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adjusted R square for the model is </a:t>
            </a:r>
            <a:r>
              <a:rPr lang="en-US" smtClean="0">
                <a:solidFill>
                  <a:schemeClr val="tx2"/>
                </a:solidFill>
              </a:rPr>
              <a:t>.113 </a:t>
            </a:r>
            <a:r>
              <a:rPr lang="en-US" dirty="0" smtClean="0">
                <a:solidFill>
                  <a:schemeClr val="tx2"/>
                </a:solidFill>
              </a:rPr>
              <a:t>which means </a:t>
            </a:r>
            <a:r>
              <a:rPr lang="en-US" smtClean="0">
                <a:solidFill>
                  <a:schemeClr val="tx2"/>
                </a:solidFill>
              </a:rPr>
              <a:t>about 11.3% </a:t>
            </a:r>
            <a:r>
              <a:rPr lang="en-US" dirty="0" smtClean="0">
                <a:solidFill>
                  <a:schemeClr val="tx2"/>
                </a:solidFill>
              </a:rPr>
              <a:t>of the variance in the dependent variable is accounted for by the model.</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8" name="Picture 7"/>
          <p:cNvPicPr>
            <a:picLocks noChangeAspect="1"/>
          </p:cNvPicPr>
          <p:nvPr/>
        </p:nvPicPr>
        <p:blipFill>
          <a:blip r:embed="rId2"/>
          <a:stretch>
            <a:fillRect/>
          </a:stretch>
        </p:blipFill>
        <p:spPr>
          <a:xfrm>
            <a:off x="4175044" y="1524000"/>
            <a:ext cx="4894019" cy="4267199"/>
          </a:xfrm>
          <a:prstGeom prst="rect">
            <a:avLst/>
          </a:prstGeom>
        </p:spPr>
      </p:pic>
      <p:sp>
        <p:nvSpPr>
          <p:cNvPr id="9" name="Right Arrow 8"/>
          <p:cNvSpPr/>
          <p:nvPr/>
        </p:nvSpPr>
        <p:spPr>
          <a:xfrm rot="10800000">
            <a:off x="8157916" y="4267200"/>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204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6444" y="1600200"/>
            <a:ext cx="4038600" cy="5078313"/>
          </a:xfrm>
          <a:prstGeom prst="rect">
            <a:avLst/>
          </a:prstGeom>
        </p:spPr>
        <p:txBody>
          <a:bodyPr wrap="square">
            <a:spAutoFit/>
          </a:bodyPr>
          <a:lstStyle/>
          <a:p>
            <a:pPr lvl="0" fontAlgn="auto">
              <a:spcAft>
                <a:spcPts val="0"/>
              </a:spcAft>
              <a:defRPr/>
            </a:pPr>
            <a:r>
              <a:rPr lang="en-US" dirty="0" smtClean="0">
                <a:solidFill>
                  <a:schemeClr val="tx2"/>
                </a:solidFill>
              </a:rPr>
              <a:t>Let’s look at some of the goodness of fit metrics.</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a:t>
            </a:r>
            <a:r>
              <a:rPr lang="en-US" dirty="0" err="1" smtClean="0">
                <a:solidFill>
                  <a:schemeClr val="tx2"/>
                </a:solidFill>
              </a:rPr>
              <a:t>Akaike</a:t>
            </a:r>
            <a:r>
              <a:rPr lang="en-US" dirty="0" smtClean="0">
                <a:solidFill>
                  <a:schemeClr val="tx2"/>
                </a:solidFill>
              </a:rPr>
              <a:t> criterion (AIC), the </a:t>
            </a:r>
            <a:r>
              <a:rPr lang="en-US" dirty="0" err="1" smtClean="0">
                <a:solidFill>
                  <a:schemeClr val="tx2"/>
                </a:solidFill>
              </a:rPr>
              <a:t>Scharwz</a:t>
            </a:r>
            <a:r>
              <a:rPr lang="en-US" dirty="0" smtClean="0">
                <a:solidFill>
                  <a:schemeClr val="tx2"/>
                </a:solidFill>
              </a:rPr>
              <a:t> criterion (</a:t>
            </a:r>
            <a:r>
              <a:rPr lang="en-US" dirty="0" err="1" smtClean="0">
                <a:solidFill>
                  <a:schemeClr val="tx2"/>
                </a:solidFill>
              </a:rPr>
              <a:t>Baysian</a:t>
            </a:r>
            <a:r>
              <a:rPr lang="en-US" dirty="0" smtClean="0">
                <a:solidFill>
                  <a:schemeClr val="tx2"/>
                </a:solidFill>
              </a:rPr>
              <a:t> Information criterion or BIC) and the </a:t>
            </a:r>
            <a:r>
              <a:rPr lang="en-US" dirty="0" err="1" smtClean="0">
                <a:solidFill>
                  <a:schemeClr val="tx2"/>
                </a:solidFill>
              </a:rPr>
              <a:t>Hannan</a:t>
            </a:r>
            <a:r>
              <a:rPr lang="en-US" dirty="0" smtClean="0">
                <a:solidFill>
                  <a:schemeClr val="tx2"/>
                </a:solidFill>
              </a:rPr>
              <a:t>-Quinn metrics are all relative goodness of fit metrics.</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idea is to produce a number of ARIMA models and compare these three metrics.</a:t>
            </a:r>
          </a:p>
          <a:p>
            <a:pPr lvl="0" fontAlgn="auto">
              <a:spcAft>
                <a:spcPts val="0"/>
              </a:spcAft>
              <a:defRPr/>
            </a:pPr>
            <a:endParaRPr lang="en-US" b="1" dirty="0">
              <a:solidFill>
                <a:srgbClr val="FF0000"/>
              </a:solidFill>
            </a:endParaRPr>
          </a:p>
          <a:p>
            <a:pPr lvl="0" fontAlgn="auto">
              <a:spcAft>
                <a:spcPts val="0"/>
              </a:spcAft>
              <a:defRPr/>
            </a:pPr>
            <a:r>
              <a:rPr lang="en-US" b="1" dirty="0" smtClean="0">
                <a:solidFill>
                  <a:srgbClr val="FF0000"/>
                </a:solidFill>
              </a:rPr>
              <a:t>The smaller the metric here, the better the fit!  Keep this in mind!</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8" name="Picture 7"/>
          <p:cNvPicPr>
            <a:picLocks noChangeAspect="1"/>
          </p:cNvPicPr>
          <p:nvPr/>
        </p:nvPicPr>
        <p:blipFill>
          <a:blip r:embed="rId2"/>
          <a:stretch>
            <a:fillRect/>
          </a:stretch>
        </p:blipFill>
        <p:spPr>
          <a:xfrm>
            <a:off x="4175044" y="1524000"/>
            <a:ext cx="4894019" cy="4267199"/>
          </a:xfrm>
          <a:prstGeom prst="rect">
            <a:avLst/>
          </a:prstGeom>
        </p:spPr>
      </p:pic>
      <p:sp>
        <p:nvSpPr>
          <p:cNvPr id="9" name="Right Arrow 8"/>
          <p:cNvSpPr/>
          <p:nvPr/>
        </p:nvSpPr>
        <p:spPr>
          <a:xfrm rot="10800000">
            <a:off x="8127584" y="4529941"/>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8165592" y="4419600"/>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2734305">
            <a:off x="5793145" y="4728926"/>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3951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6444" y="1600200"/>
            <a:ext cx="4038600" cy="3970318"/>
          </a:xfrm>
          <a:prstGeom prst="rect">
            <a:avLst/>
          </a:prstGeom>
        </p:spPr>
        <p:txBody>
          <a:bodyPr wrap="square">
            <a:spAutoFit/>
          </a:bodyPr>
          <a:lstStyle/>
          <a:p>
            <a:pPr lvl="0" fontAlgn="auto">
              <a:spcAft>
                <a:spcPts val="0"/>
              </a:spcAft>
              <a:defRPr/>
            </a:pPr>
            <a:r>
              <a:rPr lang="en-US" dirty="0" smtClean="0">
                <a:solidFill>
                  <a:schemeClr val="tx2"/>
                </a:solidFill>
              </a:rPr>
              <a:t>Let’s look at some of the goodness of fit metrics.</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Note that the BIC and </a:t>
            </a:r>
            <a:r>
              <a:rPr lang="en-US" dirty="0" err="1" smtClean="0">
                <a:solidFill>
                  <a:schemeClr val="tx2"/>
                </a:solidFill>
              </a:rPr>
              <a:t>Hannan</a:t>
            </a:r>
            <a:r>
              <a:rPr lang="en-US" dirty="0" smtClean="0">
                <a:solidFill>
                  <a:schemeClr val="tx2"/>
                </a:solidFill>
              </a:rPr>
              <a:t>-Quinn are more conservative in that they penalize the model more for additional variables (e.g. loss of degrees of freedom).</a:t>
            </a:r>
          </a:p>
          <a:p>
            <a:pPr lvl="0" fontAlgn="auto">
              <a:spcAft>
                <a:spcPts val="0"/>
              </a:spcAft>
              <a:defRPr/>
            </a:pPr>
            <a:endParaRPr lang="en-US" b="1" dirty="0">
              <a:solidFill>
                <a:srgbClr val="FF0000"/>
              </a:solidFill>
            </a:endParaRPr>
          </a:p>
          <a:p>
            <a:pPr lvl="0" fontAlgn="auto">
              <a:spcAft>
                <a:spcPts val="0"/>
              </a:spcAft>
              <a:defRPr/>
            </a:pPr>
            <a:r>
              <a:rPr lang="en-US" b="1" dirty="0" smtClean="0">
                <a:solidFill>
                  <a:srgbClr val="FF0000"/>
                </a:solidFill>
              </a:rPr>
              <a:t>The smaller the metric here, the better the fit!  Keep this in mind!</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8" name="Picture 7"/>
          <p:cNvPicPr>
            <a:picLocks noChangeAspect="1"/>
          </p:cNvPicPr>
          <p:nvPr/>
        </p:nvPicPr>
        <p:blipFill>
          <a:blip r:embed="rId2"/>
          <a:stretch>
            <a:fillRect/>
          </a:stretch>
        </p:blipFill>
        <p:spPr>
          <a:xfrm>
            <a:off x="4175044" y="1524000"/>
            <a:ext cx="4894019" cy="4267199"/>
          </a:xfrm>
          <a:prstGeom prst="rect">
            <a:avLst/>
          </a:prstGeom>
        </p:spPr>
      </p:pic>
    </p:spTree>
    <p:extLst>
      <p:ext uri="{BB962C8B-B14F-4D97-AF65-F5344CB8AC3E}">
        <p14:creationId xmlns:p14="http://schemas.microsoft.com/office/powerpoint/2010/main" val="3205598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6444" y="1600200"/>
            <a:ext cx="4038600" cy="4524315"/>
          </a:xfrm>
          <a:prstGeom prst="rect">
            <a:avLst/>
          </a:prstGeom>
        </p:spPr>
        <p:txBody>
          <a:bodyPr wrap="square">
            <a:spAutoFit/>
          </a:bodyPr>
          <a:lstStyle/>
          <a:p>
            <a:pPr lvl="0" fontAlgn="auto">
              <a:spcAft>
                <a:spcPts val="0"/>
              </a:spcAft>
              <a:defRPr/>
            </a:pPr>
            <a:r>
              <a:rPr lang="en-US" dirty="0" smtClean="0">
                <a:solidFill>
                  <a:schemeClr val="tx2"/>
                </a:solidFill>
              </a:rPr>
              <a:t>Once the model is specified then some further additional examination is in order.</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Pulling down the Tests menu from the ARIMA run we see the autocorrelation choice.</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This is going to run the </a:t>
            </a:r>
            <a:r>
              <a:rPr lang="en-US" dirty="0" err="1" smtClean="0">
                <a:solidFill>
                  <a:schemeClr val="tx2"/>
                </a:solidFill>
              </a:rPr>
              <a:t>Ljung</a:t>
            </a:r>
            <a:r>
              <a:rPr lang="en-US" dirty="0" smtClean="0">
                <a:solidFill>
                  <a:schemeClr val="tx2"/>
                </a:solidFill>
              </a:rPr>
              <a:t>-Box Q statistic.  It measures the amount of autocorrelation left in the residuals of the model.</a:t>
            </a:r>
          </a:p>
          <a:p>
            <a:pPr lvl="0" fontAlgn="auto">
              <a:spcAft>
                <a:spcPts val="0"/>
              </a:spcAft>
              <a:defRPr/>
            </a:pPr>
            <a:endParaRPr lang="en-US" b="1" dirty="0">
              <a:solidFill>
                <a:srgbClr val="FF0000"/>
              </a:solidFill>
            </a:endParaRP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2" name="Picture 1"/>
          <p:cNvPicPr>
            <a:picLocks noChangeAspect="1"/>
          </p:cNvPicPr>
          <p:nvPr/>
        </p:nvPicPr>
        <p:blipFill>
          <a:blip r:embed="rId2"/>
          <a:stretch>
            <a:fillRect/>
          </a:stretch>
        </p:blipFill>
        <p:spPr>
          <a:xfrm>
            <a:off x="4381500" y="2057400"/>
            <a:ext cx="4564909" cy="4032711"/>
          </a:xfrm>
          <a:prstGeom prst="rect">
            <a:avLst/>
          </a:prstGeom>
        </p:spPr>
      </p:pic>
    </p:spTree>
    <p:extLst>
      <p:ext uri="{BB962C8B-B14F-4D97-AF65-F5344CB8AC3E}">
        <p14:creationId xmlns:p14="http://schemas.microsoft.com/office/powerpoint/2010/main" val="495222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6444" y="1600200"/>
            <a:ext cx="4038600" cy="3693319"/>
          </a:xfrm>
          <a:prstGeom prst="rect">
            <a:avLst/>
          </a:prstGeom>
        </p:spPr>
        <p:txBody>
          <a:bodyPr wrap="square">
            <a:spAutoFit/>
          </a:bodyPr>
          <a:lstStyle/>
          <a:p>
            <a:pPr lvl="0" fontAlgn="auto">
              <a:spcAft>
                <a:spcPts val="0"/>
              </a:spcAft>
              <a:defRPr/>
            </a:pPr>
            <a:r>
              <a:rPr lang="en-US" dirty="0" smtClean="0">
                <a:solidFill>
                  <a:schemeClr val="tx2"/>
                </a:solidFill>
              </a:rPr>
              <a:t>Next you will see a lag dialog box with a lag parameter for the test.  Try it with the default value.</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If GRETL doesn’t like the value and gives you an error message, try it again and jack up the lag order by one.  Keep trying until it works.  It’s complaining about the number of degrees of freedom needed to perform the test.</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4" name="Picture 3"/>
          <p:cNvPicPr>
            <a:picLocks noChangeAspect="1"/>
          </p:cNvPicPr>
          <p:nvPr/>
        </p:nvPicPr>
        <p:blipFill>
          <a:blip r:embed="rId2"/>
          <a:stretch>
            <a:fillRect/>
          </a:stretch>
        </p:blipFill>
        <p:spPr>
          <a:xfrm>
            <a:off x="4402215" y="2209800"/>
            <a:ext cx="4329268" cy="3806472"/>
          </a:xfrm>
          <a:prstGeom prst="rect">
            <a:avLst/>
          </a:prstGeom>
        </p:spPr>
      </p:pic>
      <p:sp>
        <p:nvSpPr>
          <p:cNvPr id="8" name="Right Arrow 7"/>
          <p:cNvSpPr/>
          <p:nvPr/>
        </p:nvSpPr>
        <p:spPr>
          <a:xfrm rot="10800000">
            <a:off x="6121841" y="4305300"/>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643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6444" y="1600200"/>
            <a:ext cx="4038600" cy="5078313"/>
          </a:xfrm>
          <a:prstGeom prst="rect">
            <a:avLst/>
          </a:prstGeom>
        </p:spPr>
        <p:txBody>
          <a:bodyPr wrap="square">
            <a:spAutoFit/>
          </a:bodyPr>
          <a:lstStyle/>
          <a:p>
            <a:pPr lvl="0" fontAlgn="auto">
              <a:spcAft>
                <a:spcPts val="0"/>
              </a:spcAft>
              <a:defRPr/>
            </a:pPr>
            <a:r>
              <a:rPr lang="en-US" dirty="0" smtClean="0">
                <a:solidFill>
                  <a:schemeClr val="tx2"/>
                </a:solidFill>
              </a:rPr>
              <a:t>Here is the </a:t>
            </a:r>
            <a:r>
              <a:rPr lang="en-US" dirty="0" err="1" smtClean="0">
                <a:solidFill>
                  <a:schemeClr val="tx2"/>
                </a:solidFill>
              </a:rPr>
              <a:t>Ljung</a:t>
            </a:r>
            <a:r>
              <a:rPr lang="en-US" dirty="0" smtClean="0">
                <a:solidFill>
                  <a:schemeClr val="tx2"/>
                </a:solidFill>
              </a:rPr>
              <a:t>-Box test.</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null hypothesis is that there is no evidence of serial autocorrelation in the residuals.</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alternative hypothesis is that there is serial autocorrelation in the residuals.</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This is looking to see if there is any variance left after the model is done that might be better explained by another model.</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That is, did you leave any “food on your plate” with that model?</a:t>
            </a:r>
            <a:endParaRPr lang="en-US" dirty="0">
              <a:solidFill>
                <a:schemeClr val="tx2"/>
              </a:solidFill>
            </a:endParaRPr>
          </a:p>
          <a:p>
            <a:pPr lvl="0" fontAlgn="auto">
              <a:spcAft>
                <a:spcPts val="0"/>
              </a:spcAft>
              <a:defRPr/>
            </a:pPr>
            <a:endParaRPr lang="en-US" dirty="0">
              <a:solidFill>
                <a:schemeClr val="tx2"/>
              </a:solidFill>
            </a:endParaRPr>
          </a:p>
        </p:txBody>
      </p:sp>
      <p:pic>
        <p:nvPicPr>
          <p:cNvPr id="2" name="Picture 1"/>
          <p:cNvPicPr>
            <a:picLocks noChangeAspect="1"/>
          </p:cNvPicPr>
          <p:nvPr/>
        </p:nvPicPr>
        <p:blipFill>
          <a:blip r:embed="rId2"/>
          <a:stretch>
            <a:fillRect/>
          </a:stretch>
        </p:blipFill>
        <p:spPr>
          <a:xfrm>
            <a:off x="4381500" y="1905000"/>
            <a:ext cx="4485190" cy="4033777"/>
          </a:xfrm>
          <a:prstGeom prst="rect">
            <a:avLst/>
          </a:prstGeom>
        </p:spPr>
      </p:pic>
      <p:sp>
        <p:nvSpPr>
          <p:cNvPr id="8" name="Right Arrow 7"/>
          <p:cNvSpPr/>
          <p:nvPr/>
        </p:nvSpPr>
        <p:spPr>
          <a:xfrm rot="16200000">
            <a:off x="7837625" y="3287575"/>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53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3350" y="2667000"/>
            <a:ext cx="4038600" cy="2031325"/>
          </a:xfrm>
          <a:prstGeom prst="rect">
            <a:avLst/>
          </a:prstGeom>
        </p:spPr>
        <p:txBody>
          <a:bodyPr wrap="square">
            <a:spAutoFit/>
          </a:bodyPr>
          <a:lstStyle/>
          <a:p>
            <a:pPr lvl="0" fontAlgn="auto">
              <a:spcAft>
                <a:spcPts val="0"/>
              </a:spcAft>
              <a:defRPr/>
            </a:pPr>
            <a:r>
              <a:rPr lang="en-US" dirty="0" smtClean="0">
                <a:solidFill>
                  <a:schemeClr val="tx2"/>
                </a:solidFill>
              </a:rPr>
              <a:t>The idea is that you want this p value to be &gt; .05, suggesting that you have not left any variance left to explain.</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So the failure to reject the null hypothesis is a good thing!</a:t>
            </a:r>
          </a:p>
          <a:p>
            <a:pPr lvl="0" fontAlgn="auto">
              <a:spcAft>
                <a:spcPts val="0"/>
              </a:spcAft>
              <a:defRPr/>
            </a:pPr>
            <a:endParaRPr lang="en-US" dirty="0">
              <a:solidFill>
                <a:schemeClr val="tx2"/>
              </a:solidFill>
            </a:endParaRPr>
          </a:p>
        </p:txBody>
      </p:sp>
      <p:pic>
        <p:nvPicPr>
          <p:cNvPr id="2" name="Picture 1"/>
          <p:cNvPicPr>
            <a:picLocks noChangeAspect="1"/>
          </p:cNvPicPr>
          <p:nvPr/>
        </p:nvPicPr>
        <p:blipFill>
          <a:blip r:embed="rId2"/>
          <a:stretch>
            <a:fillRect/>
          </a:stretch>
        </p:blipFill>
        <p:spPr>
          <a:xfrm>
            <a:off x="4381500" y="1905000"/>
            <a:ext cx="4485190" cy="4033777"/>
          </a:xfrm>
          <a:prstGeom prst="rect">
            <a:avLst/>
          </a:prstGeom>
        </p:spPr>
      </p:pic>
      <p:sp>
        <p:nvSpPr>
          <p:cNvPr id="8" name="Right Arrow 7"/>
          <p:cNvSpPr/>
          <p:nvPr/>
        </p:nvSpPr>
        <p:spPr>
          <a:xfrm rot="16200000">
            <a:off x="7837625" y="3287575"/>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888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3350" y="2667000"/>
            <a:ext cx="4038600" cy="2862322"/>
          </a:xfrm>
          <a:prstGeom prst="rect">
            <a:avLst/>
          </a:prstGeom>
        </p:spPr>
        <p:txBody>
          <a:bodyPr wrap="square">
            <a:spAutoFit/>
          </a:bodyPr>
          <a:lstStyle/>
          <a:p>
            <a:pPr lvl="0" fontAlgn="auto">
              <a:spcAft>
                <a:spcPts val="0"/>
              </a:spcAft>
              <a:defRPr/>
            </a:pPr>
            <a:r>
              <a:rPr lang="en-US" dirty="0" smtClean="0">
                <a:solidFill>
                  <a:schemeClr val="tx2"/>
                </a:solidFill>
              </a:rPr>
              <a:t>The final thing here is to see if there is evidence of constant variance in the time series.  This can be detected by applying the ARCH test to the residuals.  </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So let’s try this by selecting the ARCH test from the menu</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4" name="Picture 3"/>
          <p:cNvPicPr>
            <a:picLocks noChangeAspect="1"/>
          </p:cNvPicPr>
          <p:nvPr/>
        </p:nvPicPr>
        <p:blipFill>
          <a:blip r:embed="rId2"/>
          <a:stretch>
            <a:fillRect/>
          </a:stretch>
        </p:blipFill>
        <p:spPr>
          <a:xfrm>
            <a:off x="4358008" y="1981200"/>
            <a:ext cx="4665774" cy="4105275"/>
          </a:xfrm>
          <a:prstGeom prst="rect">
            <a:avLst/>
          </a:prstGeom>
        </p:spPr>
      </p:pic>
    </p:spTree>
    <p:extLst>
      <p:ext uri="{BB962C8B-B14F-4D97-AF65-F5344CB8AC3E}">
        <p14:creationId xmlns:p14="http://schemas.microsoft.com/office/powerpoint/2010/main" val="318843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3350" y="2667000"/>
            <a:ext cx="4038600" cy="2308324"/>
          </a:xfrm>
          <a:prstGeom prst="rect">
            <a:avLst/>
          </a:prstGeom>
        </p:spPr>
        <p:txBody>
          <a:bodyPr wrap="square">
            <a:spAutoFit/>
          </a:bodyPr>
          <a:lstStyle/>
          <a:p>
            <a:pPr lvl="0" fontAlgn="auto">
              <a:spcAft>
                <a:spcPts val="0"/>
              </a:spcAft>
              <a:defRPr/>
            </a:pPr>
            <a:r>
              <a:rPr lang="en-US" dirty="0" smtClean="0">
                <a:solidFill>
                  <a:schemeClr val="tx2"/>
                </a:solidFill>
              </a:rPr>
              <a:t>Once again a lag parameter is specified.  </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Try to use the default.  If GRETL complains with an error message, increase the lag by one and try again.</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2" name="Picture 1"/>
          <p:cNvPicPr>
            <a:picLocks noChangeAspect="1"/>
          </p:cNvPicPr>
          <p:nvPr/>
        </p:nvPicPr>
        <p:blipFill>
          <a:blip r:embed="rId2"/>
          <a:stretch>
            <a:fillRect/>
          </a:stretch>
        </p:blipFill>
        <p:spPr>
          <a:xfrm>
            <a:off x="4366440" y="2108447"/>
            <a:ext cx="4496882" cy="3910013"/>
          </a:xfrm>
          <a:prstGeom prst="rect">
            <a:avLst/>
          </a:prstGeom>
        </p:spPr>
      </p:pic>
      <p:sp>
        <p:nvSpPr>
          <p:cNvPr id="8" name="Right Arrow 7"/>
          <p:cNvSpPr/>
          <p:nvPr/>
        </p:nvSpPr>
        <p:spPr>
          <a:xfrm rot="10800000">
            <a:off x="6085025" y="4432764"/>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657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3350" y="2667000"/>
            <a:ext cx="4038600" cy="4524315"/>
          </a:xfrm>
          <a:prstGeom prst="rect">
            <a:avLst/>
          </a:prstGeom>
        </p:spPr>
        <p:txBody>
          <a:bodyPr wrap="square">
            <a:spAutoFit/>
          </a:bodyPr>
          <a:lstStyle/>
          <a:p>
            <a:pPr lvl="0" fontAlgn="auto">
              <a:spcAft>
                <a:spcPts val="0"/>
              </a:spcAft>
              <a:defRPr/>
            </a:pPr>
            <a:r>
              <a:rPr lang="en-US" dirty="0" smtClean="0">
                <a:solidFill>
                  <a:schemeClr val="tx2"/>
                </a:solidFill>
              </a:rPr>
              <a:t>Here is the ARCH test. </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null hypothesis is that there is no evidence of non-constant variance across time.</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alternative hypothesis is that there is non-constant variance across time in the data set.</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You want this test to have a p value that is &gt; .05 suggesting there is no evidence of non-constant variance in the model.</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4" name="Picture 3"/>
          <p:cNvPicPr>
            <a:picLocks noChangeAspect="1"/>
          </p:cNvPicPr>
          <p:nvPr/>
        </p:nvPicPr>
        <p:blipFill>
          <a:blip r:embed="rId2"/>
          <a:stretch>
            <a:fillRect/>
          </a:stretch>
        </p:blipFill>
        <p:spPr>
          <a:xfrm>
            <a:off x="4015851" y="2389651"/>
            <a:ext cx="5162550" cy="4086225"/>
          </a:xfrm>
          <a:prstGeom prst="rect">
            <a:avLst/>
          </a:prstGeom>
        </p:spPr>
      </p:pic>
      <p:sp>
        <p:nvSpPr>
          <p:cNvPr id="8" name="Right Arrow 7"/>
          <p:cNvSpPr/>
          <p:nvPr/>
        </p:nvSpPr>
        <p:spPr>
          <a:xfrm rot="16200000">
            <a:off x="7837625" y="4916195"/>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275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Time to Specify</a:t>
            </a:r>
            <a:r>
              <a:rPr kumimoji="0" lang="en-US" sz="3200" b="0" i="0" u="none" strike="noStrike" kern="1200" cap="none" spc="0" normalizeH="0" noProof="0" dirty="0" smtClean="0">
                <a:ln>
                  <a:noFill/>
                </a:ln>
                <a:solidFill>
                  <a:schemeClr val="tx2"/>
                </a:solidFill>
                <a:effectLst/>
                <a:uLnTx/>
                <a:uFillTx/>
                <a:latin typeface="+mj-lt"/>
                <a:ea typeface="+mj-ea"/>
                <a:cs typeface="+mj-cs"/>
              </a:rPr>
              <a:t> the ARIMA Model</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876800"/>
          </a:xfrm>
        </p:spPr>
        <p:txBody>
          <a:bodyPr>
            <a:noAutofit/>
          </a:bodyPr>
          <a:lstStyle/>
          <a:p>
            <a:pPr marL="0" indent="0">
              <a:spcBef>
                <a:spcPts val="0"/>
              </a:spcBef>
              <a:buNone/>
            </a:pPr>
            <a:r>
              <a:rPr lang="en-US" dirty="0" smtClean="0"/>
              <a:t>So in this course I emphasize the trial and error method of ARIMA modeling.  I do this because it helps students understand how the mechanisms work in terms of determining the best ARIMA model. </a:t>
            </a:r>
            <a:r>
              <a:rPr lang="en-US" dirty="0"/>
              <a:t> </a:t>
            </a:r>
            <a:r>
              <a:rPr lang="en-US" dirty="0" smtClean="0"/>
              <a:t> And because I am just always a bit suspicious of automated optimization procedures.  Trust but verify! </a:t>
            </a:r>
          </a:p>
          <a:p>
            <a:pPr marL="0" indent="0">
              <a:spcBef>
                <a:spcPts val="0"/>
              </a:spcBef>
              <a:buNone/>
            </a:pPr>
            <a:endParaRPr lang="en-US" dirty="0"/>
          </a:p>
          <a:p>
            <a:pPr marL="0" indent="0">
              <a:spcBef>
                <a:spcPts val="0"/>
              </a:spcBef>
              <a:buNone/>
            </a:pPr>
            <a:r>
              <a:rPr lang="en-US" dirty="0" smtClean="0"/>
              <a:t>Note that there are procedures in a number of platforms like SPSS, SAS, R and Python that will sniff out the best model.  Useful when you are trying to work efficiently.  </a:t>
            </a:r>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094018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33350" y="2667000"/>
            <a:ext cx="3733800" cy="3693319"/>
          </a:xfrm>
          <a:prstGeom prst="rect">
            <a:avLst/>
          </a:prstGeom>
        </p:spPr>
        <p:txBody>
          <a:bodyPr wrap="square">
            <a:spAutoFit/>
          </a:bodyPr>
          <a:lstStyle/>
          <a:p>
            <a:pPr lvl="0" fontAlgn="auto">
              <a:spcAft>
                <a:spcPts val="0"/>
              </a:spcAft>
              <a:defRPr/>
            </a:pPr>
            <a:r>
              <a:rPr lang="en-US" dirty="0" smtClean="0">
                <a:solidFill>
                  <a:schemeClr val="tx2"/>
                </a:solidFill>
              </a:rPr>
              <a:t>If the p value for this test is &lt;= .05 then there is evidence of non-constant variance across time.  </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This means you need to apply a GARCH model to the data.  We won’t be covering this model in this course but I suspect you will get exposure to it in your next time series adventure in the next course.</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4" name="Picture 3"/>
          <p:cNvPicPr>
            <a:picLocks noChangeAspect="1"/>
          </p:cNvPicPr>
          <p:nvPr/>
        </p:nvPicPr>
        <p:blipFill>
          <a:blip r:embed="rId2"/>
          <a:stretch>
            <a:fillRect/>
          </a:stretch>
        </p:blipFill>
        <p:spPr>
          <a:xfrm>
            <a:off x="4015851" y="2389651"/>
            <a:ext cx="5162550" cy="4086225"/>
          </a:xfrm>
          <a:prstGeom prst="rect">
            <a:avLst/>
          </a:prstGeom>
        </p:spPr>
      </p:pic>
      <p:sp>
        <p:nvSpPr>
          <p:cNvPr id="8" name="Right Arrow 7"/>
          <p:cNvSpPr/>
          <p:nvPr/>
        </p:nvSpPr>
        <p:spPr>
          <a:xfrm rot="16200000">
            <a:off x="7837625" y="4916195"/>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292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7:  Sample Size</a:t>
            </a:r>
            <a:r>
              <a:rPr kumimoji="0" lang="en-US" sz="3200" b="0" i="0" u="none" strike="noStrike" kern="1200" cap="none" spc="0" normalizeH="0" noProof="0" dirty="0" smtClean="0">
                <a:ln>
                  <a:noFill/>
                </a:ln>
                <a:solidFill>
                  <a:schemeClr val="tx2"/>
                </a:solidFill>
                <a:effectLst/>
                <a:uLnTx/>
                <a:uFillTx/>
                <a:latin typeface="+mj-lt"/>
                <a:ea typeface="+mj-ea"/>
                <a:cs typeface="+mj-cs"/>
              </a:rPr>
              <a:t> and Power</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Most stat textbooks recommend a minimum of 50 observations for working on time series models…</a:t>
            </a:r>
          </a:p>
          <a:p>
            <a:pPr marL="0" indent="0">
              <a:spcBef>
                <a:spcPts val="0"/>
              </a:spcBef>
              <a:buNone/>
            </a:pPr>
            <a:endParaRPr lang="en-US" b="1" dirty="0" smtClean="0"/>
          </a:p>
          <a:p>
            <a:pPr marL="514350" indent="-514350">
              <a:spcBef>
                <a:spcPts val="0"/>
              </a:spcBef>
              <a:buFont typeface="Wingdings 2"/>
              <a:buAutoNum type="arabicPeriod"/>
            </a:pPr>
            <a:r>
              <a:rPr lang="en-US" dirty="0" smtClean="0"/>
              <a:t>Technically discussions of power and time series often do not mix very easily.  The more cases one has (see #1 above) the more power the ARIMA model will have to find statistically significant AR and MA processes.</a:t>
            </a:r>
            <a:endParaRPr lang="en-US" dirty="0"/>
          </a:p>
        </p:txBody>
      </p:sp>
    </p:spTree>
    <p:extLst>
      <p:ext uri="{BB962C8B-B14F-4D97-AF65-F5344CB8AC3E}">
        <p14:creationId xmlns:p14="http://schemas.microsoft.com/office/powerpoint/2010/main" val="924436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8:  Assumptions of the Test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0" indent="0">
              <a:spcBef>
                <a:spcPts val="0"/>
              </a:spcBef>
              <a:buNone/>
            </a:pPr>
            <a:r>
              <a:rPr lang="en-US" dirty="0" smtClean="0"/>
              <a:t>The two most classic assumptions of ARIMA models are:</a:t>
            </a:r>
          </a:p>
          <a:p>
            <a:pPr marL="514350" indent="-514350">
              <a:spcBef>
                <a:spcPts val="0"/>
              </a:spcBef>
              <a:buAutoNum type="arabicPeriod"/>
            </a:pPr>
            <a:endParaRPr lang="en-US" dirty="0"/>
          </a:p>
          <a:p>
            <a:pPr marL="514350" indent="-514350">
              <a:spcBef>
                <a:spcPts val="0"/>
              </a:spcBef>
              <a:buAutoNum type="arabicPeriod"/>
            </a:pPr>
            <a:r>
              <a:rPr lang="en-US" dirty="0" smtClean="0"/>
              <a:t>The time series data is at least weakly stationary</a:t>
            </a:r>
          </a:p>
          <a:p>
            <a:pPr marL="788670" lvl="1" indent="-514350">
              <a:spcBef>
                <a:spcPts val="0"/>
              </a:spcBef>
              <a:buAutoNum type="arabicPeriod"/>
            </a:pPr>
            <a:r>
              <a:rPr lang="en-US" dirty="0" smtClean="0"/>
              <a:t>Constant mean over time</a:t>
            </a:r>
          </a:p>
          <a:p>
            <a:pPr marL="788670" lvl="1" indent="-514350">
              <a:spcBef>
                <a:spcPts val="0"/>
              </a:spcBef>
              <a:buAutoNum type="arabicPeriod"/>
            </a:pPr>
            <a:r>
              <a:rPr lang="en-US" dirty="0" smtClean="0"/>
              <a:t>Constant variance over time</a:t>
            </a:r>
          </a:p>
          <a:p>
            <a:pPr marL="514350" indent="-514350">
              <a:spcBef>
                <a:spcPts val="0"/>
              </a:spcBef>
              <a:buAutoNum type="arabicPeriod"/>
            </a:pPr>
            <a:endParaRPr lang="en-US" dirty="0" smtClean="0"/>
          </a:p>
          <a:p>
            <a:pPr marL="514350" indent="-514350">
              <a:spcBef>
                <a:spcPts val="0"/>
              </a:spcBef>
              <a:buAutoNum type="arabicPeriod"/>
            </a:pPr>
            <a:r>
              <a:rPr lang="en-US" dirty="0" err="1" smtClean="0"/>
              <a:t>Homoskedasticity</a:t>
            </a:r>
            <a:r>
              <a:rPr lang="en-US" dirty="0" smtClean="0"/>
              <a:t> of residuals</a:t>
            </a:r>
          </a:p>
          <a:p>
            <a:pPr marL="514350" indent="-514350">
              <a:spcBef>
                <a:spcPts val="0"/>
              </a:spcBef>
              <a:buAutoNum type="arabicPeriod"/>
            </a:pPr>
            <a:endParaRPr lang="en-US" dirty="0"/>
          </a:p>
          <a:p>
            <a:pPr marL="514350" indent="-514350">
              <a:spcBef>
                <a:spcPts val="0"/>
              </a:spcBef>
              <a:buAutoNum type="arabicPeriod"/>
            </a:pPr>
            <a:endParaRPr lang="en-US" dirty="0" smtClean="0"/>
          </a:p>
        </p:txBody>
      </p:sp>
    </p:spTree>
    <p:extLst>
      <p:ext uri="{BB962C8B-B14F-4D97-AF65-F5344CB8AC3E}">
        <p14:creationId xmlns:p14="http://schemas.microsoft.com/office/powerpoint/2010/main" val="4173563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9:  Notes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Note that the interpretation of the ACF and PACF are subjective to some degree.  Note that in my example I ignored the seasonality component of sales in those diagnostic plots.  There is a non-trivial amount of discretion often involved in forming some types of time series models.</a:t>
            </a:r>
          </a:p>
          <a:p>
            <a:pPr marL="514350" indent="-514350">
              <a:spcBef>
                <a:spcPts val="0"/>
              </a:spcBef>
              <a:buAutoNum type="arabicPeriod"/>
            </a:pPr>
            <a:endParaRPr lang="en-US" dirty="0" smtClean="0"/>
          </a:p>
          <a:p>
            <a:pPr marL="514350" indent="-514350">
              <a:spcBef>
                <a:spcPts val="0"/>
              </a:spcBef>
              <a:buAutoNum type="arabicPeriod"/>
            </a:pPr>
            <a:r>
              <a:rPr lang="en-US" dirty="0" smtClean="0"/>
              <a:t>There are other software packages (the freeware GRETL for example) that have more complex time series models available</a:t>
            </a:r>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Font typeface="Wingdings 2"/>
              <a:buAutoNum type="arabicPeriod"/>
            </a:pPr>
            <a:endParaRPr lang="en-US" dirty="0"/>
          </a:p>
        </p:txBody>
      </p:sp>
    </p:spTree>
    <p:extLst>
      <p:ext uri="{BB962C8B-B14F-4D97-AF65-F5344CB8AC3E}">
        <p14:creationId xmlns:p14="http://schemas.microsoft.com/office/powerpoint/2010/main" val="259554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p:cNvPicPr>
            <a:picLocks noGrp="1" noChangeAspect="1"/>
          </p:cNvPicPr>
          <p:nvPr>
            <p:ph sz="quarter" idx="1"/>
          </p:nvPr>
        </p:nvPicPr>
        <p:blipFill>
          <a:blip r:embed="rId2"/>
          <a:stretch>
            <a:fillRect/>
          </a:stretch>
        </p:blipFill>
        <p:spPr>
          <a:xfrm>
            <a:off x="1600200" y="4305300"/>
            <a:ext cx="5672674" cy="2410129"/>
          </a:xfrm>
          <a:prstGeom prst="rect">
            <a:avLst/>
          </a:prstGeom>
        </p:spPr>
      </p:pic>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8877300" cy="2862322"/>
          </a:xfrm>
          <a:prstGeom prst="rect">
            <a:avLst/>
          </a:prstGeom>
        </p:spPr>
        <p:txBody>
          <a:bodyPr wrap="square">
            <a:spAutoFit/>
          </a:bodyPr>
          <a:lstStyle/>
          <a:p>
            <a:pPr lvl="0" fontAlgn="auto">
              <a:spcAft>
                <a:spcPts val="0"/>
              </a:spcAft>
              <a:defRPr/>
            </a:pPr>
            <a:r>
              <a:rPr lang="en-US" dirty="0" smtClean="0">
                <a:solidFill>
                  <a:schemeClr val="tx2"/>
                </a:solidFill>
              </a:rPr>
              <a:t>Note that you can sometimes examine the ACF plot of the constant mean time series and figure out a good starting point.</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For example, if the red bar goes above the significance blue line (positive), that means that at that particular lag there may be an autoregressive process.</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If the red bar goes below the significance blue line (negative) then that suggests a moving average process at that lag.</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p:cNvPicPr>
            <a:picLocks noGrp="1" noChangeAspect="1"/>
          </p:cNvPicPr>
          <p:nvPr>
            <p:ph sz="quarter" idx="1"/>
          </p:nvPr>
        </p:nvPicPr>
        <p:blipFill>
          <a:blip r:embed="rId2"/>
          <a:stretch>
            <a:fillRect/>
          </a:stretch>
        </p:blipFill>
        <p:spPr>
          <a:xfrm>
            <a:off x="1600200" y="4305300"/>
            <a:ext cx="5672674" cy="2410129"/>
          </a:xfrm>
          <a:prstGeom prst="rect">
            <a:avLst/>
          </a:prstGeom>
        </p:spPr>
      </p:pic>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8877300" cy="2308324"/>
          </a:xfrm>
          <a:prstGeom prst="rect">
            <a:avLst/>
          </a:prstGeom>
        </p:spPr>
        <p:txBody>
          <a:bodyPr wrap="square">
            <a:spAutoFit/>
          </a:bodyPr>
          <a:lstStyle/>
          <a:p>
            <a:pPr lvl="0" fontAlgn="auto">
              <a:spcAft>
                <a:spcPts val="0"/>
              </a:spcAft>
              <a:defRPr/>
            </a:pPr>
            <a:r>
              <a:rPr lang="en-US" dirty="0" smtClean="0">
                <a:solidFill>
                  <a:schemeClr val="tx2"/>
                </a:solidFill>
              </a:rPr>
              <a:t>You can learn more about the art of interpreting ACF plots at these websites:</a:t>
            </a:r>
          </a:p>
          <a:p>
            <a:pPr lvl="0" fontAlgn="auto">
              <a:spcAft>
                <a:spcPts val="0"/>
              </a:spcAft>
              <a:defRPr/>
            </a:pPr>
            <a:endParaRPr lang="en-US" dirty="0">
              <a:solidFill>
                <a:schemeClr val="tx2"/>
              </a:solidFill>
            </a:endParaRPr>
          </a:p>
          <a:p>
            <a:pPr lvl="0"/>
            <a:r>
              <a:rPr lang="en-US" b="1" u="sng" dirty="0">
                <a:hlinkClick r:id="rId3"/>
              </a:rPr>
              <a:t>https://people.duke.edu/~rnau/411arim3.htm</a:t>
            </a:r>
            <a:r>
              <a:rPr lang="en-US" b="1" u="sng" dirty="0"/>
              <a:t> </a:t>
            </a:r>
            <a:r>
              <a:rPr lang="en-US" dirty="0"/>
              <a:t> or  </a:t>
            </a:r>
            <a:endParaRPr lang="en-US" dirty="0" smtClean="0"/>
          </a:p>
          <a:p>
            <a:pPr lvl="0"/>
            <a:endParaRPr lang="en-US" dirty="0" smtClean="0"/>
          </a:p>
          <a:p>
            <a:pPr lvl="0"/>
            <a:r>
              <a:rPr lang="en-US" dirty="0" smtClean="0"/>
              <a:t> </a:t>
            </a:r>
            <a:r>
              <a:rPr lang="en-US" dirty="0"/>
              <a:t>https://onlinecourses.science.psu.edu/stat510/node/64</a:t>
            </a:r>
          </a:p>
          <a:p>
            <a:pPr lvl="0" fontAlgn="auto">
              <a:spcAft>
                <a:spcPts val="0"/>
              </a:spcAft>
              <a:defRPr/>
            </a:pPr>
            <a:r>
              <a:rPr lang="en-US" dirty="0" smtClean="0">
                <a:solidFill>
                  <a:schemeClr val="tx2"/>
                </a:solidFill>
              </a:rPr>
              <a:t>.</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spTree>
    <p:extLst>
      <p:ext uri="{BB962C8B-B14F-4D97-AF65-F5344CB8AC3E}">
        <p14:creationId xmlns:p14="http://schemas.microsoft.com/office/powerpoint/2010/main" val="3262574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p:cNvPicPr>
            <a:picLocks noGrp="1" noChangeAspect="1"/>
          </p:cNvPicPr>
          <p:nvPr>
            <p:ph sz="quarter" idx="1"/>
          </p:nvPr>
        </p:nvPicPr>
        <p:blipFill>
          <a:blip r:embed="rId2"/>
          <a:stretch>
            <a:fillRect/>
          </a:stretch>
        </p:blipFill>
        <p:spPr>
          <a:xfrm>
            <a:off x="1676400" y="3100235"/>
            <a:ext cx="5672674" cy="2410129"/>
          </a:xfrm>
          <a:prstGeom prst="rect">
            <a:avLst/>
          </a:prstGeom>
        </p:spPr>
      </p:pic>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8877300" cy="1477328"/>
          </a:xfrm>
          <a:prstGeom prst="rect">
            <a:avLst/>
          </a:prstGeom>
        </p:spPr>
        <p:txBody>
          <a:bodyPr wrap="square">
            <a:spAutoFit/>
          </a:bodyPr>
          <a:lstStyle/>
          <a:p>
            <a:pPr lvl="0" fontAlgn="auto">
              <a:spcAft>
                <a:spcPts val="0"/>
              </a:spcAft>
              <a:defRPr/>
            </a:pPr>
            <a:r>
              <a:rPr lang="en-US" dirty="0" smtClean="0">
                <a:solidFill>
                  <a:schemeClr val="tx2"/>
                </a:solidFill>
              </a:rPr>
              <a:t>Sadly, there are no red bars that cross the blue significance line suggesting MA or AR processes, so we will just have to guess.</a:t>
            </a:r>
            <a:endParaRPr lang="en-US" dirty="0"/>
          </a:p>
          <a:p>
            <a:pPr lvl="0" fontAlgn="auto">
              <a:spcAft>
                <a:spcPts val="0"/>
              </a:spcAft>
              <a:defRPr/>
            </a:pPr>
            <a:r>
              <a:rPr lang="en-US" dirty="0" smtClean="0">
                <a:solidFill>
                  <a:schemeClr val="tx2"/>
                </a:solidFill>
              </a:rPr>
              <a:t>.</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spTree>
    <p:extLst>
      <p:ext uri="{BB962C8B-B14F-4D97-AF65-F5344CB8AC3E}">
        <p14:creationId xmlns:p14="http://schemas.microsoft.com/office/powerpoint/2010/main" val="1172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8877300" cy="1200329"/>
          </a:xfrm>
          <a:prstGeom prst="rect">
            <a:avLst/>
          </a:prstGeom>
        </p:spPr>
        <p:txBody>
          <a:bodyPr wrap="square">
            <a:spAutoFit/>
          </a:bodyPr>
          <a:lstStyle/>
          <a:p>
            <a:pPr lvl="0" fontAlgn="auto">
              <a:spcAft>
                <a:spcPts val="0"/>
              </a:spcAft>
              <a:defRPr/>
            </a:pPr>
            <a:r>
              <a:rPr lang="en-US" dirty="0" smtClean="0">
                <a:solidFill>
                  <a:schemeClr val="tx2"/>
                </a:solidFill>
              </a:rPr>
              <a:t>First fire up the ARIMA model in GRETL…</a:t>
            </a:r>
            <a:endParaRPr lang="en-US" dirty="0"/>
          </a:p>
          <a:p>
            <a:pPr lvl="0" fontAlgn="auto">
              <a:spcAft>
                <a:spcPts val="0"/>
              </a:spcAft>
              <a:defRPr/>
            </a:pPr>
            <a:r>
              <a:rPr lang="en-US" dirty="0" smtClean="0">
                <a:solidFill>
                  <a:schemeClr val="tx2"/>
                </a:solidFill>
              </a:rPr>
              <a:t>.</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sp>
        <p:nvSpPr>
          <p:cNvPr id="4" name="Content Placeholder 3"/>
          <p:cNvSpPr>
            <a:spLocks noGrp="1"/>
          </p:cNvSpPr>
          <p:nvPr>
            <p:ph sz="quarter" idx="1"/>
          </p:nvPr>
        </p:nvSpPr>
        <p:spPr>
          <a:xfrm>
            <a:off x="914400" y="3687128"/>
            <a:ext cx="7772400" cy="2332672"/>
          </a:xfrm>
        </p:spPr>
        <p:txBody>
          <a:bodyPr/>
          <a:lstStyle/>
          <a:p>
            <a:endParaRPr lang="en-US" dirty="0"/>
          </a:p>
        </p:txBody>
      </p:sp>
      <p:pic>
        <p:nvPicPr>
          <p:cNvPr id="8" name="Picture 7"/>
          <p:cNvPicPr>
            <a:picLocks noChangeAspect="1"/>
          </p:cNvPicPr>
          <p:nvPr/>
        </p:nvPicPr>
        <p:blipFill>
          <a:blip r:embed="rId2"/>
          <a:stretch>
            <a:fillRect/>
          </a:stretch>
        </p:blipFill>
        <p:spPr>
          <a:xfrm>
            <a:off x="904783" y="3761173"/>
            <a:ext cx="6905625" cy="2962275"/>
          </a:xfrm>
          <a:prstGeom prst="rect">
            <a:avLst/>
          </a:prstGeom>
        </p:spPr>
      </p:pic>
    </p:spTree>
    <p:extLst>
      <p:ext uri="{BB962C8B-B14F-4D97-AF65-F5344CB8AC3E}">
        <p14:creationId xmlns:p14="http://schemas.microsoft.com/office/powerpoint/2010/main" val="1178370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5105400" cy="3970318"/>
          </a:xfrm>
          <a:prstGeom prst="rect">
            <a:avLst/>
          </a:prstGeom>
        </p:spPr>
        <p:txBody>
          <a:bodyPr wrap="square">
            <a:spAutoFit/>
          </a:bodyPr>
          <a:lstStyle/>
          <a:p>
            <a:pPr lvl="0" fontAlgn="auto">
              <a:spcAft>
                <a:spcPts val="0"/>
              </a:spcAft>
              <a:defRPr/>
            </a:pPr>
            <a:r>
              <a:rPr lang="en-US" dirty="0" smtClean="0">
                <a:solidFill>
                  <a:schemeClr val="tx2"/>
                </a:solidFill>
              </a:rPr>
              <a:t>Move the differenced </a:t>
            </a:r>
            <a:r>
              <a:rPr lang="en-US" dirty="0" err="1" smtClean="0">
                <a:solidFill>
                  <a:schemeClr val="tx2"/>
                </a:solidFill>
              </a:rPr>
              <a:t>adspend</a:t>
            </a:r>
            <a:r>
              <a:rPr lang="en-US" dirty="0" smtClean="0">
                <a:solidFill>
                  <a:schemeClr val="tx2"/>
                </a:solidFill>
              </a:rPr>
              <a:t> variable into the dependent variable box.</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Next specify the model.  I am going to go with a first order autoregressive and first order moving average model ARIMA (1,0,1).</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No need to specify anything other than a zero for the I or differencing component – I have already differenced the data and differencing it further could damage the integrity of the results.</a:t>
            </a:r>
            <a:endParaRPr lang="en-US" dirty="0"/>
          </a:p>
          <a:p>
            <a:pPr lvl="0" fontAlgn="auto">
              <a:spcAft>
                <a:spcPts val="0"/>
              </a:spcAft>
              <a:defRPr/>
            </a:pPr>
            <a:r>
              <a:rPr lang="en-US" dirty="0" smtClean="0">
                <a:solidFill>
                  <a:schemeClr val="tx2"/>
                </a:solidFill>
              </a:rPr>
              <a:t>.</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2" name="Picture 1"/>
          <p:cNvPicPr>
            <a:picLocks noChangeAspect="1"/>
          </p:cNvPicPr>
          <p:nvPr/>
        </p:nvPicPr>
        <p:blipFill>
          <a:blip r:embed="rId2"/>
          <a:stretch>
            <a:fillRect/>
          </a:stretch>
        </p:blipFill>
        <p:spPr>
          <a:xfrm>
            <a:off x="5257800" y="1600200"/>
            <a:ext cx="3486150" cy="5059387"/>
          </a:xfrm>
          <a:prstGeom prst="rect">
            <a:avLst/>
          </a:prstGeom>
        </p:spPr>
      </p:pic>
      <p:sp>
        <p:nvSpPr>
          <p:cNvPr id="9" name="Right Arrow 8"/>
          <p:cNvSpPr/>
          <p:nvPr/>
        </p:nvSpPr>
        <p:spPr>
          <a:xfrm rot="2464270">
            <a:off x="7075855" y="2098280"/>
            <a:ext cx="445008" cy="23651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6200000">
            <a:off x="7141808" y="4752445"/>
            <a:ext cx="445008" cy="23651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731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4038600" cy="4247317"/>
          </a:xfrm>
          <a:prstGeom prst="rect">
            <a:avLst/>
          </a:prstGeom>
        </p:spPr>
        <p:txBody>
          <a:bodyPr wrap="square">
            <a:spAutoFit/>
          </a:bodyPr>
          <a:lstStyle/>
          <a:p>
            <a:pPr lvl="0" fontAlgn="auto">
              <a:spcAft>
                <a:spcPts val="0"/>
              </a:spcAft>
              <a:defRPr/>
            </a:pPr>
            <a:r>
              <a:rPr lang="en-US" dirty="0" smtClean="0">
                <a:solidFill>
                  <a:schemeClr val="tx2"/>
                </a:solidFill>
              </a:rPr>
              <a:t>Here is my result for the ARIMA(1,0,1) model.</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Note that the coefficient table is very similar to a regression coefficient table.</a:t>
            </a: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phi_1 term is the one for a first order autoregressive term.  Note that the </a:t>
            </a:r>
            <a:r>
              <a:rPr lang="en-US" dirty="0" err="1" smtClean="0">
                <a:solidFill>
                  <a:schemeClr val="tx2"/>
                </a:solidFill>
              </a:rPr>
              <a:t>pvalue</a:t>
            </a:r>
            <a:r>
              <a:rPr lang="en-US" dirty="0" smtClean="0">
                <a:solidFill>
                  <a:schemeClr val="tx2"/>
                </a:solidFill>
              </a:rPr>
              <a:t> means it is not significant – it has not detected any first order AR processes in the data in this model.</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8" name="Picture 7"/>
          <p:cNvPicPr>
            <a:picLocks noChangeAspect="1"/>
          </p:cNvPicPr>
          <p:nvPr/>
        </p:nvPicPr>
        <p:blipFill>
          <a:blip r:embed="rId2"/>
          <a:stretch>
            <a:fillRect/>
          </a:stretch>
        </p:blipFill>
        <p:spPr>
          <a:xfrm>
            <a:off x="4349832" y="1524000"/>
            <a:ext cx="4719232" cy="4114799"/>
          </a:xfrm>
          <a:prstGeom prst="rect">
            <a:avLst/>
          </a:prstGeom>
        </p:spPr>
      </p:pic>
      <p:sp>
        <p:nvSpPr>
          <p:cNvPr id="9" name="Right Arrow 8"/>
          <p:cNvSpPr/>
          <p:nvPr/>
        </p:nvSpPr>
        <p:spPr>
          <a:xfrm rot="10800000">
            <a:off x="8131848" y="3581400"/>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4370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Time to Specify the ARIMA Model</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3" name="Rectangle 2"/>
          <p:cNvSpPr/>
          <p:nvPr/>
        </p:nvSpPr>
        <p:spPr>
          <a:xfrm>
            <a:off x="152400" y="1676400"/>
            <a:ext cx="4038600" cy="3139321"/>
          </a:xfrm>
          <a:prstGeom prst="rect">
            <a:avLst/>
          </a:prstGeom>
        </p:spPr>
        <p:txBody>
          <a:bodyPr wrap="square">
            <a:spAutoFit/>
          </a:bodyPr>
          <a:lstStyle/>
          <a:p>
            <a:pPr lvl="0" fontAlgn="auto">
              <a:spcAft>
                <a:spcPts val="0"/>
              </a:spcAft>
              <a:defRPr/>
            </a:pPr>
            <a:r>
              <a:rPr lang="en-US" dirty="0" smtClean="0">
                <a:solidFill>
                  <a:schemeClr val="tx2"/>
                </a:solidFill>
              </a:rPr>
              <a:t>Here is my result for the ARIMA(1,0,1) model.</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a:p>
            <a:pPr lvl="0" fontAlgn="auto">
              <a:spcAft>
                <a:spcPts val="0"/>
              </a:spcAft>
              <a:defRPr/>
            </a:pPr>
            <a:r>
              <a:rPr lang="en-US" dirty="0" smtClean="0">
                <a:solidFill>
                  <a:schemeClr val="tx2"/>
                </a:solidFill>
              </a:rPr>
              <a:t>The theta_1 term is the one for a first order moving average term.  Note that the </a:t>
            </a:r>
            <a:r>
              <a:rPr lang="en-US" dirty="0" err="1" smtClean="0">
                <a:solidFill>
                  <a:schemeClr val="tx2"/>
                </a:solidFill>
              </a:rPr>
              <a:t>pvalue</a:t>
            </a:r>
            <a:r>
              <a:rPr lang="en-US" dirty="0" smtClean="0">
                <a:solidFill>
                  <a:schemeClr val="tx2"/>
                </a:solidFill>
              </a:rPr>
              <a:t> means it is significant – it has detected a first order MA process in the data in this model.</a:t>
            </a:r>
          </a:p>
          <a:p>
            <a:pPr lvl="0" fontAlgn="auto">
              <a:spcAft>
                <a:spcPts val="0"/>
              </a:spcAft>
              <a:defRPr/>
            </a:pPr>
            <a:endParaRPr lang="en-US" dirty="0">
              <a:solidFill>
                <a:schemeClr val="tx2"/>
              </a:solidFill>
            </a:endParaRPr>
          </a:p>
          <a:p>
            <a:pPr lvl="0" fontAlgn="auto">
              <a:spcAft>
                <a:spcPts val="0"/>
              </a:spcAft>
              <a:defRPr/>
            </a:pPr>
            <a:endParaRPr lang="en-US" dirty="0">
              <a:solidFill>
                <a:schemeClr val="tx2"/>
              </a:solidFill>
            </a:endParaRPr>
          </a:p>
        </p:txBody>
      </p:sp>
      <p:pic>
        <p:nvPicPr>
          <p:cNvPr id="8" name="Picture 7"/>
          <p:cNvPicPr>
            <a:picLocks noChangeAspect="1"/>
          </p:cNvPicPr>
          <p:nvPr/>
        </p:nvPicPr>
        <p:blipFill>
          <a:blip r:embed="rId2"/>
          <a:stretch>
            <a:fillRect/>
          </a:stretch>
        </p:blipFill>
        <p:spPr>
          <a:xfrm>
            <a:off x="4175044" y="1524000"/>
            <a:ext cx="4894019" cy="4267199"/>
          </a:xfrm>
          <a:prstGeom prst="rect">
            <a:avLst/>
          </a:prstGeom>
        </p:spPr>
      </p:pic>
      <p:sp>
        <p:nvSpPr>
          <p:cNvPr id="9" name="Right Arrow 8"/>
          <p:cNvSpPr/>
          <p:nvPr/>
        </p:nvSpPr>
        <p:spPr>
          <a:xfrm rot="10800000">
            <a:off x="8366044" y="3767942"/>
            <a:ext cx="445008" cy="1182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697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8931</TotalTime>
  <Words>1322</Words>
  <Application>Microsoft Office PowerPoint</Application>
  <PresentationFormat>On-screen Show (4:3)</PresentationFormat>
  <Paragraphs>130</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Franklin Gothic Book</vt:lpstr>
      <vt:lpstr>Perpetua</vt:lpstr>
      <vt:lpstr>Wingdings 2</vt:lpstr>
      <vt:lpstr>Equity</vt:lpstr>
      <vt:lpstr> Time Series Fundamentals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Max Kilger</cp:lastModifiedBy>
  <cp:revision>728</cp:revision>
  <dcterms:created xsi:type="dcterms:W3CDTF">2007-03-27T14:14:02Z</dcterms:created>
  <dcterms:modified xsi:type="dcterms:W3CDTF">2021-01-07T20:41:45Z</dcterms:modified>
</cp:coreProperties>
</file>