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4" r:id="rId2"/>
    <p:sldId id="533" r:id="rId3"/>
    <p:sldId id="572" r:id="rId4"/>
    <p:sldId id="571" r:id="rId5"/>
    <p:sldId id="573" r:id="rId6"/>
    <p:sldId id="574" r:id="rId7"/>
    <p:sldId id="576" r:id="rId8"/>
    <p:sldId id="575" r:id="rId9"/>
    <p:sldId id="581" r:id="rId10"/>
    <p:sldId id="582" r:id="rId11"/>
    <p:sldId id="583" r:id="rId12"/>
    <p:sldId id="577" r:id="rId13"/>
    <p:sldId id="578" r:id="rId14"/>
    <p:sldId id="579" r:id="rId15"/>
    <p:sldId id="580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6" autoAdjust="0"/>
  </p:normalViewPr>
  <p:slideViewPr>
    <p:cSldViewPr>
      <p:cViewPr varScale="1">
        <p:scale>
          <a:sx n="104" d="100"/>
          <a:sy n="104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 </a:t>
            </a:r>
            <a:r>
              <a:rPr lang="en-US" sz="4800" dirty="0" smtClean="0"/>
              <a:t>Unit Root Tests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Examining Time Series for Non-Constant Trend</a:t>
            </a:r>
            <a:endParaRPr lang="en-US" sz="4000" dirty="0" smtClean="0"/>
          </a:p>
          <a:p>
            <a:r>
              <a:rPr lang="en-US" sz="4000" dirty="0" smtClean="0"/>
              <a:t>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Eyeball Test on Differenced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4300" y="1524000"/>
            <a:ext cx="8915400" cy="11820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Let’s draw a line through the center of the data and see if the line is flat (constant mean = no trend) or if it trends up or down (non-constant mean = trend).</a:t>
            </a:r>
            <a:endParaRPr lang="en-US" sz="24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600200"/>
            <a:ext cx="8686800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528536"/>
            <a:ext cx="1828800" cy="147732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that the line is flat – there is a constant mean or no trend!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40" y="2400089"/>
            <a:ext cx="5715555" cy="434382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86605" y="4709518"/>
            <a:ext cx="5228820" cy="1488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ACF Graph Inspection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Differenced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8915400" cy="1182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Let’s look at the </a:t>
            </a:r>
            <a:r>
              <a:rPr lang="en-US" sz="2400" dirty="0" err="1" smtClean="0"/>
              <a:t>acf</a:t>
            </a:r>
            <a:r>
              <a:rPr lang="en-US" sz="2400" dirty="0" smtClean="0"/>
              <a:t> graph to see if there is evidence of a “ski slope”.  If so, then there is evidence of a non-constant mean or trend.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0"/>
            <a:ext cx="1828800" cy="1754326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the “ski slope” of the bars – indicating non-constant mean or trend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87333" y="2731655"/>
            <a:ext cx="902208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64" y="2070951"/>
            <a:ext cx="5732546" cy="43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KPSS Test for Differenced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3467100" cy="4648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The KPSS test looks for a unit root.  Here are the null and alternative hypotheses: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KPSS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no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85409" y="2879957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KPSS test for d_co2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 = 295</a:t>
            </a:r>
          </a:p>
          <a:p>
            <a:r>
              <a:rPr lang="en-US" dirty="0">
                <a:latin typeface="Consolas" panose="020B0609020204030204" pitchFamily="49" charset="0"/>
              </a:rPr>
              <a:t>Lag truncation parameter = 5</a:t>
            </a:r>
          </a:p>
          <a:p>
            <a:r>
              <a:rPr lang="en-US" dirty="0">
                <a:latin typeface="Consolas" panose="020B0609020204030204" pitchFamily="49" charset="0"/>
              </a:rPr>
              <a:t>Test statistic = 0.0246346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10%      5%      1%</a:t>
            </a:r>
          </a:p>
          <a:p>
            <a:r>
              <a:rPr lang="en-US" dirty="0">
                <a:latin typeface="Consolas" panose="020B0609020204030204" pitchFamily="49" charset="0"/>
              </a:rPr>
              <a:t>Critical values: 0.348   0.462   0.741</a:t>
            </a:r>
          </a:p>
          <a:p>
            <a:r>
              <a:rPr lang="en-US" dirty="0">
                <a:latin typeface="Consolas" panose="020B0609020204030204" pitchFamily="49" charset="0"/>
              </a:rPr>
              <a:t>P-value &gt; .10</a:t>
            </a:r>
          </a:p>
        </p:txBody>
      </p:sp>
    </p:spTree>
    <p:extLst>
      <p:ext uri="{BB962C8B-B14F-4D97-AF65-F5344CB8AC3E}">
        <p14:creationId xmlns:p14="http://schemas.microsoft.com/office/powerpoint/2010/main" val="3227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7620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KPSS Test for Differenced Data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-11545" y="1546458"/>
            <a:ext cx="3467100" cy="2895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KPSS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no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775364" y="5867400"/>
            <a:ext cx="902208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244764" y="5127858"/>
            <a:ext cx="3467100" cy="16081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Because p &gt; .05, cannot reject </a:t>
            </a:r>
            <a:r>
              <a:rPr lang="en-US" sz="2400" dirty="0" err="1" smtClean="0">
                <a:solidFill>
                  <a:srgbClr val="FF0000"/>
                </a:solidFill>
              </a:rPr>
              <a:t>Hnull</a:t>
            </a:r>
            <a:r>
              <a:rPr lang="en-US" sz="2400" dirty="0" smtClean="0">
                <a:solidFill>
                  <a:srgbClr val="FF0000"/>
                </a:solidFill>
              </a:rPr>
              <a:t>.  There is no evidence of a non-constant mean.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04127" y="3124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KPSS test for d_co2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 = 295</a:t>
            </a:r>
          </a:p>
          <a:p>
            <a:r>
              <a:rPr lang="en-US" dirty="0">
                <a:latin typeface="Consolas" panose="020B0609020204030204" pitchFamily="49" charset="0"/>
              </a:rPr>
              <a:t>Lag truncation parameter = 5</a:t>
            </a:r>
          </a:p>
          <a:p>
            <a:r>
              <a:rPr lang="en-US" dirty="0">
                <a:latin typeface="Consolas" panose="020B0609020204030204" pitchFamily="49" charset="0"/>
              </a:rPr>
              <a:t>Test statistic = 0.0246346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10%      5%      1%</a:t>
            </a:r>
          </a:p>
          <a:p>
            <a:r>
              <a:rPr lang="en-US" dirty="0">
                <a:latin typeface="Consolas" panose="020B0609020204030204" pitchFamily="49" charset="0"/>
              </a:rPr>
              <a:t>Critical values: 0.348   0.462   0.741</a:t>
            </a:r>
          </a:p>
          <a:p>
            <a:r>
              <a:rPr lang="en-US" dirty="0">
                <a:latin typeface="Consolas" panose="020B0609020204030204" pitchFamily="49" charset="0"/>
              </a:rPr>
              <a:t>P-value &gt; .10</a:t>
            </a:r>
          </a:p>
        </p:txBody>
      </p:sp>
    </p:spTree>
    <p:extLst>
      <p:ext uri="{BB962C8B-B14F-4D97-AF65-F5344CB8AC3E}">
        <p14:creationId xmlns:p14="http://schemas.microsoft.com/office/powerpoint/2010/main" val="2517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ADF Test for Differenced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3467100" cy="4648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The ADF test looks for a unit root.  Here are the null and alternative hypotheses: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ADF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no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5691" y="2743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Augmented Dickey-Fuller test for d_co2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testing down from 15 lags, criterion AIC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sample size 288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unit-root null hypothesis: a 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test with constant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6 lags of (1-L)d_co2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-0.370338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</a:t>
            </a:r>
            <a:r>
              <a:rPr lang="en-US" sz="900" dirty="0">
                <a:latin typeface="Consolas" panose="020B0609020204030204" pitchFamily="49" charset="0"/>
              </a:rPr>
              <a:t>(1) = -7.55824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9.404e-012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F(6, 280) = 26.671 [0.0000]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with constant and trend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6 lags of (1-L)d_co2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b1*t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-0.371244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tau_ct</a:t>
            </a:r>
            <a:r>
              <a:rPr lang="en-US" sz="900" dirty="0">
                <a:latin typeface="Consolas" panose="020B0609020204030204" pitchFamily="49" charset="0"/>
              </a:rPr>
              <a:t>(1) = -7.55318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5.358e-011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F(6, 279) = 26.604 [0.0000]</a:t>
            </a:r>
          </a:p>
        </p:txBody>
      </p:sp>
    </p:spTree>
    <p:extLst>
      <p:ext uri="{BB962C8B-B14F-4D97-AF65-F5344CB8AC3E}">
        <p14:creationId xmlns:p14="http://schemas.microsoft.com/office/powerpoint/2010/main" val="34982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</a:rPr>
              <a:t>ADF Test for Differenced Data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00891" y="145577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52400" y="1472045"/>
            <a:ext cx="3467100" cy="2895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ADF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no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784092" y="4828308"/>
            <a:ext cx="902208" cy="170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82418" y="4724400"/>
            <a:ext cx="3467100" cy="16081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Because p &lt; .05, can reject </a:t>
            </a:r>
            <a:r>
              <a:rPr lang="en-US" sz="2400" dirty="0" err="1" smtClean="0">
                <a:solidFill>
                  <a:srgbClr val="FF0000"/>
                </a:solidFill>
              </a:rPr>
              <a:t>Hnull</a:t>
            </a:r>
            <a:r>
              <a:rPr lang="en-US" sz="2400" dirty="0" smtClean="0">
                <a:solidFill>
                  <a:srgbClr val="FF0000"/>
                </a:solidFill>
              </a:rPr>
              <a:t>.  There is no evidence of a non-constant mean.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41982" y="34290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Augmented Dickey-Fuller test for d_co2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testing down from 15 lags, criterion AIC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sample size 288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unit-root null hypothesis: a 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test with constant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6 lags of (1-L)d_co2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-0.370338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</a:t>
            </a:r>
            <a:r>
              <a:rPr lang="en-US" sz="900" dirty="0">
                <a:latin typeface="Consolas" panose="020B0609020204030204" pitchFamily="49" charset="0"/>
              </a:rPr>
              <a:t>(1) = -7.55824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9.404e-012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F(6, 280) = 26.671 [0.0000]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with constant and trend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6 lags of (1-L)d_co2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b1*t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-0.371244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tau_ct</a:t>
            </a:r>
            <a:r>
              <a:rPr lang="en-US" sz="900" dirty="0">
                <a:latin typeface="Consolas" panose="020B0609020204030204" pitchFamily="49" charset="0"/>
              </a:rPr>
              <a:t>(1) = -7.55318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5.358e-011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F(6, 279) = 26.604 [0.0000]</a:t>
            </a:r>
          </a:p>
        </p:txBody>
      </p:sp>
    </p:spTree>
    <p:extLst>
      <p:ext uri="{BB962C8B-B14F-4D97-AF65-F5344CB8AC3E}">
        <p14:creationId xmlns:p14="http://schemas.microsoft.com/office/powerpoint/2010/main" val="4986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look at data from CO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from a furnace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4864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2132"/>
            <a:ext cx="6024563" cy="45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Eyeball Test for Non-Constant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4300" y="1524000"/>
            <a:ext cx="8915400" cy="11820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Let’s draw a line through the center of the data and see if the line is flat (constant mean = no trend) or if it trends up or down (non-constant mean = trend).</a:t>
            </a:r>
            <a:endParaRPr lang="en-US" sz="24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18" y="2706052"/>
            <a:ext cx="5262563" cy="3999548"/>
          </a:xfrm>
          <a:prstGeom prst="rect">
            <a:avLst/>
          </a:prstGeom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600200"/>
            <a:ext cx="8686800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438400" y="4267200"/>
            <a:ext cx="4495800" cy="76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3528536"/>
            <a:ext cx="1828800" cy="147732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that the line is not flat – there is a non-constant mean or trend!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ACF Graph Inspection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Non-Constant Mean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08872"/>
            <a:ext cx="5643563" cy="4289108"/>
          </a:xfrm>
          <a:prstGeom prst="rect">
            <a:avLst/>
          </a:prstGeom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8915400" cy="1182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Let’s look at the </a:t>
            </a:r>
            <a:r>
              <a:rPr lang="en-US" sz="2400" dirty="0" err="1" smtClean="0"/>
              <a:t>acf</a:t>
            </a:r>
            <a:r>
              <a:rPr lang="en-US" sz="2400" dirty="0" smtClean="0"/>
              <a:t> graph to see if there is evidence of a “ski slope”.  If so, then there is evidence of a non-constant mean or trend.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0"/>
            <a:ext cx="1828800" cy="1754326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the “ski slope” of the bars – indicating non-constant mean or trend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87333" y="2731655"/>
            <a:ext cx="902208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KPSS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3467100" cy="4648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The KPSS test looks for a unit root.  Here are the null and alternative hypotheses: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KPSS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no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0473" y="340474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KPSS test for co2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 = 296</a:t>
            </a:r>
          </a:p>
          <a:p>
            <a:r>
              <a:rPr lang="en-US" dirty="0">
                <a:latin typeface="Consolas" panose="020B0609020204030204" pitchFamily="49" charset="0"/>
              </a:rPr>
              <a:t>Lag truncation parameter = 5</a:t>
            </a:r>
          </a:p>
          <a:p>
            <a:r>
              <a:rPr lang="en-US" dirty="0">
                <a:latin typeface="Consolas" panose="020B0609020204030204" pitchFamily="49" charset="0"/>
              </a:rPr>
              <a:t>Test statistic = 1.05207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10%      5%      1%</a:t>
            </a:r>
          </a:p>
          <a:p>
            <a:r>
              <a:rPr lang="en-US" dirty="0">
                <a:latin typeface="Consolas" panose="020B0609020204030204" pitchFamily="49" charset="0"/>
              </a:rPr>
              <a:t>Critical values: 0.348   0.462   0.741</a:t>
            </a:r>
          </a:p>
          <a:p>
            <a:r>
              <a:rPr lang="en-US" dirty="0">
                <a:latin typeface="Consolas" panose="020B0609020204030204" pitchFamily="49" charset="0"/>
              </a:rPr>
              <a:t>P-value &lt; .01</a:t>
            </a:r>
          </a:p>
        </p:txBody>
      </p:sp>
    </p:spTree>
    <p:extLst>
      <p:ext uri="{BB962C8B-B14F-4D97-AF65-F5344CB8AC3E}">
        <p14:creationId xmlns:p14="http://schemas.microsoft.com/office/powerpoint/2010/main" val="23636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7620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KPSS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-11545" y="1546458"/>
            <a:ext cx="3467100" cy="2895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KPSS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no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775364" y="5779543"/>
            <a:ext cx="902208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86300" y="299425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KPSS test for co2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 = 296</a:t>
            </a:r>
          </a:p>
          <a:p>
            <a:r>
              <a:rPr lang="en-US" dirty="0">
                <a:latin typeface="Consolas" panose="020B0609020204030204" pitchFamily="49" charset="0"/>
              </a:rPr>
              <a:t>Lag truncation parameter = 5</a:t>
            </a:r>
          </a:p>
          <a:p>
            <a:r>
              <a:rPr lang="en-US" dirty="0">
                <a:latin typeface="Consolas" panose="020B0609020204030204" pitchFamily="49" charset="0"/>
              </a:rPr>
              <a:t>Test statistic = 1.05207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10%      5%      1%</a:t>
            </a:r>
          </a:p>
          <a:p>
            <a:r>
              <a:rPr lang="en-US" dirty="0">
                <a:latin typeface="Consolas" panose="020B0609020204030204" pitchFamily="49" charset="0"/>
              </a:rPr>
              <a:t>Critical values: 0.348   0.462   0.741</a:t>
            </a:r>
          </a:p>
          <a:p>
            <a:r>
              <a:rPr lang="en-US" dirty="0">
                <a:latin typeface="Consolas" panose="020B0609020204030204" pitchFamily="49" charset="0"/>
              </a:rPr>
              <a:t>P-value &lt; .01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244764" y="5127858"/>
            <a:ext cx="3467100" cy="16081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Because p &lt; .05, reject </a:t>
            </a:r>
            <a:r>
              <a:rPr lang="en-US" sz="2400" dirty="0" err="1" smtClean="0">
                <a:solidFill>
                  <a:srgbClr val="FF0000"/>
                </a:solidFill>
              </a:rPr>
              <a:t>Hnull</a:t>
            </a:r>
            <a:r>
              <a:rPr lang="en-US" sz="2400" dirty="0" smtClean="0">
                <a:solidFill>
                  <a:srgbClr val="FF0000"/>
                </a:solidFill>
              </a:rPr>
              <a:t> and accept Halt.  There is evidence of a non-constant mean.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Augemented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Dickey Fuller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ADF)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14300" y="1524000"/>
            <a:ext cx="3467100" cy="4648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The ADF test looks for a unit root.  Here are the null and alternative hypotheses: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ADF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no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9227" y="2743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Augmented Dickey-Fuller test for co2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testing down from 15 lags, criterion AIC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sample size 288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unit-root null hypothesis: a 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test with constant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7 lags of (1-L)co2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-0.0207916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</a:t>
            </a:r>
            <a:r>
              <a:rPr lang="en-US" sz="900" dirty="0">
                <a:latin typeface="Consolas" panose="020B0609020204030204" pitchFamily="49" charset="0"/>
              </a:rPr>
              <a:t>(1) = -2.7566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0.06469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F(7, 279) = 164.100 [0.0000]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with constant and trend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4 lags of (1-L)co2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b1*t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-0.0294351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tau_ct</a:t>
            </a:r>
            <a:r>
              <a:rPr lang="en-US" sz="900" dirty="0">
                <a:latin typeface="Consolas" panose="020B0609020204030204" pitchFamily="49" charset="0"/>
              </a:rPr>
              <a:t>(1) = -3.74594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0.01941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-0.007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F(4, 284) = 287.904 [0.0000]</a:t>
            </a:r>
          </a:p>
        </p:txBody>
      </p:sp>
    </p:spTree>
    <p:extLst>
      <p:ext uri="{BB962C8B-B14F-4D97-AF65-F5344CB8AC3E}">
        <p14:creationId xmlns:p14="http://schemas.microsoft.com/office/powerpoint/2010/main" val="27548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Augmented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Dickey Fuller Test (ADF)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00891" y="1455770"/>
            <a:ext cx="8686800" cy="114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52400" y="1472045"/>
            <a:ext cx="3467100" cy="2895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ADF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err="1" smtClean="0"/>
              <a:t>Hnull</a:t>
            </a:r>
            <a:r>
              <a:rPr lang="en-US" sz="2400" dirty="0" smtClean="0"/>
              <a:t>:  evidence of non-constant mean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Halt:  no evidence of non-constant mean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810000" y="4706448"/>
            <a:ext cx="902208" cy="170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82418" y="4724400"/>
            <a:ext cx="3467100" cy="16081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Because p &gt; .05, cannot reject </a:t>
            </a:r>
            <a:r>
              <a:rPr lang="en-US" sz="2400" dirty="0" err="1" smtClean="0">
                <a:solidFill>
                  <a:srgbClr val="FF0000"/>
                </a:solidFill>
              </a:rPr>
              <a:t>Hnull</a:t>
            </a:r>
            <a:r>
              <a:rPr lang="en-US" sz="2400" dirty="0" smtClean="0">
                <a:solidFill>
                  <a:srgbClr val="FF0000"/>
                </a:solidFill>
              </a:rPr>
              <a:t>.  There is evidence of a non-constant mean.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35055" y="328918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Augmented Dickey-Fuller test for co2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testing down from 15 lags, criterion AIC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sample size 288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unit-root null hypothesis: a 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test with constant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7 lags of (1-L)co2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-0.0207916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</a:t>
            </a:r>
            <a:r>
              <a:rPr lang="en-US" sz="900" dirty="0">
                <a:latin typeface="Consolas" panose="020B0609020204030204" pitchFamily="49" charset="0"/>
              </a:rPr>
              <a:t>(1) = -2.7566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0.06469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0.004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F(7, 279) = 164.100 [0.0000]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with constant and trend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including 4 lags of (1-L)co2</a:t>
            </a:r>
          </a:p>
          <a:p>
            <a:r>
              <a:rPr lang="es-ES" sz="900" dirty="0">
                <a:latin typeface="Consolas" panose="020B0609020204030204" pitchFamily="49" charset="0"/>
              </a:rPr>
              <a:t>  </a:t>
            </a:r>
            <a:r>
              <a:rPr lang="es-ES" sz="900" dirty="0" err="1">
                <a:latin typeface="Consolas" panose="020B0609020204030204" pitchFamily="49" charset="0"/>
              </a:rPr>
              <a:t>model</a:t>
            </a:r>
            <a:r>
              <a:rPr lang="es-ES" sz="900" dirty="0">
                <a:latin typeface="Consolas" panose="020B0609020204030204" pitchFamily="49" charset="0"/>
              </a:rPr>
              <a:t>: (1-L)y = b0 + b1*t + (a-1)*y(-1) + ... + 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estimated value of (a - 1): -0.0294351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test statistic: </a:t>
            </a:r>
            <a:r>
              <a:rPr lang="en-US" sz="900" dirty="0" err="1">
                <a:latin typeface="Consolas" panose="020B0609020204030204" pitchFamily="49" charset="0"/>
              </a:rPr>
              <a:t>tau_ct</a:t>
            </a:r>
            <a:r>
              <a:rPr lang="en-US" sz="900" dirty="0">
                <a:latin typeface="Consolas" panose="020B0609020204030204" pitchFamily="49" charset="0"/>
              </a:rPr>
              <a:t>(1) = -3.74594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asymptotic p-value 0.01941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1st-order autocorrelation </a:t>
            </a:r>
            <a:r>
              <a:rPr lang="en-US" sz="900" dirty="0" err="1">
                <a:latin typeface="Consolas" panose="020B0609020204030204" pitchFamily="49" charset="0"/>
              </a:rPr>
              <a:t>coeff</a:t>
            </a:r>
            <a:r>
              <a:rPr lang="en-US" sz="900" dirty="0">
                <a:latin typeface="Consolas" panose="020B0609020204030204" pitchFamily="49" charset="0"/>
              </a:rPr>
              <a:t>. for e: -0.007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lagged differences: F(4, 284) = 287.904 [0.0000]</a:t>
            </a:r>
          </a:p>
        </p:txBody>
      </p:sp>
    </p:spTree>
    <p:extLst>
      <p:ext uri="{BB962C8B-B14F-4D97-AF65-F5344CB8AC3E}">
        <p14:creationId xmlns:p14="http://schemas.microsoft.com/office/powerpoint/2010/main" val="9267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look at Differenced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4864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9" y="1833086"/>
            <a:ext cx="6405562" cy="48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8747</TotalTime>
  <Words>1388</Words>
  <Application>Microsoft Office PowerPoint</Application>
  <PresentationFormat>On-screen Show (4:3)</PresentationFormat>
  <Paragraphs>206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Franklin Gothic Book</vt:lpstr>
      <vt:lpstr>Perpetua</vt:lpstr>
      <vt:lpstr>Wingdings 2</vt:lpstr>
      <vt:lpstr>Equity</vt:lpstr>
      <vt:lpstr> Unit Root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657</cp:revision>
  <dcterms:created xsi:type="dcterms:W3CDTF">2007-03-27T14:14:02Z</dcterms:created>
  <dcterms:modified xsi:type="dcterms:W3CDTF">2021-01-07T20:24:28Z</dcterms:modified>
</cp:coreProperties>
</file>