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14" r:id="rId2"/>
    <p:sldId id="533" r:id="rId3"/>
    <p:sldId id="602" r:id="rId4"/>
    <p:sldId id="603" r:id="rId5"/>
    <p:sldId id="604" r:id="rId6"/>
    <p:sldId id="305" r:id="rId7"/>
    <p:sldId id="605" r:id="rId8"/>
    <p:sldId id="606" r:id="rId9"/>
    <p:sldId id="607" r:id="rId10"/>
    <p:sldId id="548" r:id="rId11"/>
    <p:sldId id="613" r:id="rId12"/>
    <p:sldId id="608" r:id="rId13"/>
    <p:sldId id="609" r:id="rId14"/>
    <p:sldId id="610" r:id="rId15"/>
    <p:sldId id="611" r:id="rId16"/>
    <p:sldId id="612" r:id="rId1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64" d="100"/>
          <a:sy n="64" d="100"/>
        </p:scale>
        <p:origin x="143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fontScale="90000"/>
          </a:bodyPr>
          <a:lstStyle/>
          <a:p>
            <a:pPr eaLnBrk="1" hangingPunct="1"/>
            <a:r>
              <a:rPr lang="en-US" sz="4800" dirty="0" smtClean="0"/>
              <a:t> Time Series </a:t>
            </a:r>
            <a:r>
              <a:rPr lang="en-US" sz="4800" dirty="0" smtClean="0"/>
              <a:t/>
            </a:r>
            <a:br>
              <a:rPr lang="en-US" sz="4800" dirty="0" smtClean="0"/>
            </a:br>
            <a:r>
              <a:rPr lang="en-US" sz="4800" dirty="0" smtClean="0"/>
              <a:t>Unobserved Components Models</a:t>
            </a:r>
            <a:r>
              <a:rPr lang="en-US" sz="4800" dirty="0" smtClean="0"/>
              <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374149" y="3505200"/>
            <a:ext cx="3950789" cy="1200329"/>
          </a:xfrm>
          <a:prstGeom prst="rect">
            <a:avLst/>
          </a:prstGeom>
          <a:noFill/>
        </p:spPr>
        <p:txBody>
          <a:bodyPr wrap="square" rtlCol="0">
            <a:spAutoFit/>
          </a:bodyPr>
          <a:lstStyle/>
          <a:p>
            <a:r>
              <a:rPr lang="en-US" sz="2400" dirty="0" smtClean="0"/>
              <a:t>Here are some usual goodness of fit statistics for comparing models</a:t>
            </a:r>
            <a:endParaRPr lang="en-US" sz="2400" dirty="0"/>
          </a:p>
        </p:txBody>
      </p:sp>
      <p:pic>
        <p:nvPicPr>
          <p:cNvPr id="3" name="Picture 2"/>
          <p:cNvPicPr>
            <a:picLocks noChangeAspect="1"/>
          </p:cNvPicPr>
          <p:nvPr/>
        </p:nvPicPr>
        <p:blipFill>
          <a:blip r:embed="rId2"/>
          <a:stretch>
            <a:fillRect/>
          </a:stretch>
        </p:blipFill>
        <p:spPr>
          <a:xfrm>
            <a:off x="4572000" y="1904665"/>
            <a:ext cx="4210638" cy="4801270"/>
          </a:xfrm>
          <a:prstGeom prst="rect">
            <a:avLst/>
          </a:prstGeom>
        </p:spPr>
      </p:pic>
    </p:spTree>
    <p:extLst>
      <p:ext uri="{BB962C8B-B14F-4D97-AF65-F5344CB8AC3E}">
        <p14:creationId xmlns:p14="http://schemas.microsoft.com/office/powerpoint/2010/main" val="848016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1057274" y="1818910"/>
            <a:ext cx="7029450" cy="461665"/>
          </a:xfrm>
          <a:prstGeom prst="rect">
            <a:avLst/>
          </a:prstGeom>
          <a:noFill/>
        </p:spPr>
        <p:txBody>
          <a:bodyPr wrap="square" rtlCol="0">
            <a:spAutoFit/>
          </a:bodyPr>
          <a:lstStyle/>
          <a:p>
            <a:r>
              <a:rPr lang="en-US" sz="2400" dirty="0" smtClean="0"/>
              <a:t>Here are some additional goodness of fit statistics</a:t>
            </a:r>
            <a:endParaRPr lang="en-US" sz="2400" dirty="0"/>
          </a:p>
        </p:txBody>
      </p:sp>
      <p:pic>
        <p:nvPicPr>
          <p:cNvPr id="2" name="Picture 1"/>
          <p:cNvPicPr>
            <a:picLocks noChangeAspect="1"/>
          </p:cNvPicPr>
          <p:nvPr/>
        </p:nvPicPr>
        <p:blipFill>
          <a:blip r:embed="rId2"/>
          <a:stretch>
            <a:fillRect/>
          </a:stretch>
        </p:blipFill>
        <p:spPr>
          <a:xfrm>
            <a:off x="1171100" y="2623475"/>
            <a:ext cx="6801799" cy="3791479"/>
          </a:xfrm>
          <a:prstGeom prst="rect">
            <a:avLst/>
          </a:prstGeom>
        </p:spPr>
      </p:pic>
    </p:spTree>
    <p:extLst>
      <p:ext uri="{BB962C8B-B14F-4D97-AF65-F5344CB8AC3E}">
        <p14:creationId xmlns:p14="http://schemas.microsoft.com/office/powerpoint/2010/main" val="4847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159257" y="3352800"/>
            <a:ext cx="3419121" cy="1200329"/>
          </a:xfrm>
          <a:prstGeom prst="rect">
            <a:avLst/>
          </a:prstGeom>
          <a:noFill/>
        </p:spPr>
        <p:txBody>
          <a:bodyPr wrap="square" rtlCol="0">
            <a:spAutoFit/>
          </a:bodyPr>
          <a:lstStyle/>
          <a:p>
            <a:r>
              <a:rPr lang="en-US" sz="2400" dirty="0" smtClean="0"/>
              <a:t>Here are the p values for each of the four components</a:t>
            </a:r>
            <a:endParaRPr lang="en-US" sz="2400" dirty="0"/>
          </a:p>
        </p:txBody>
      </p:sp>
      <p:pic>
        <p:nvPicPr>
          <p:cNvPr id="2" name="Picture 1"/>
          <p:cNvPicPr>
            <a:picLocks noChangeAspect="1"/>
          </p:cNvPicPr>
          <p:nvPr/>
        </p:nvPicPr>
        <p:blipFill>
          <a:blip r:embed="rId2"/>
          <a:stretch>
            <a:fillRect/>
          </a:stretch>
        </p:blipFill>
        <p:spPr>
          <a:xfrm>
            <a:off x="3600149" y="2513737"/>
            <a:ext cx="5429551" cy="3183254"/>
          </a:xfrm>
          <a:prstGeom prst="rect">
            <a:avLst/>
          </a:prstGeom>
        </p:spPr>
      </p:pic>
    </p:spTree>
    <p:extLst>
      <p:ext uri="{BB962C8B-B14F-4D97-AF65-F5344CB8AC3E}">
        <p14:creationId xmlns:p14="http://schemas.microsoft.com/office/powerpoint/2010/main" val="4167447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159257" y="3352800"/>
            <a:ext cx="3419121" cy="830997"/>
          </a:xfrm>
          <a:prstGeom prst="rect">
            <a:avLst/>
          </a:prstGeom>
          <a:noFill/>
        </p:spPr>
        <p:txBody>
          <a:bodyPr wrap="square" rtlCol="0">
            <a:spAutoFit/>
          </a:bodyPr>
          <a:lstStyle/>
          <a:p>
            <a:r>
              <a:rPr lang="en-US" sz="2400" dirty="0" smtClean="0"/>
              <a:t>Here are some of the forecasts…</a:t>
            </a:r>
            <a:endParaRPr lang="en-US" sz="2400" dirty="0"/>
          </a:p>
        </p:txBody>
      </p:sp>
      <p:pic>
        <p:nvPicPr>
          <p:cNvPr id="4" name="Picture 3"/>
          <p:cNvPicPr>
            <a:picLocks noChangeAspect="1"/>
          </p:cNvPicPr>
          <p:nvPr/>
        </p:nvPicPr>
        <p:blipFill>
          <a:blip r:embed="rId2"/>
          <a:stretch>
            <a:fillRect/>
          </a:stretch>
        </p:blipFill>
        <p:spPr>
          <a:xfrm>
            <a:off x="3412156" y="1905000"/>
            <a:ext cx="5617544" cy="4800600"/>
          </a:xfrm>
          <a:prstGeom prst="rect">
            <a:avLst/>
          </a:prstGeom>
        </p:spPr>
      </p:pic>
    </p:spTree>
    <p:extLst>
      <p:ext uri="{BB962C8B-B14F-4D97-AF65-F5344CB8AC3E}">
        <p14:creationId xmlns:p14="http://schemas.microsoft.com/office/powerpoint/2010/main" val="228229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2789309" y="1581221"/>
            <a:ext cx="4191000" cy="461665"/>
          </a:xfrm>
          <a:prstGeom prst="rect">
            <a:avLst/>
          </a:prstGeom>
          <a:noFill/>
        </p:spPr>
        <p:txBody>
          <a:bodyPr wrap="square" rtlCol="0">
            <a:spAutoFit/>
          </a:bodyPr>
          <a:lstStyle/>
          <a:p>
            <a:r>
              <a:rPr lang="en-US" sz="2400" dirty="0" smtClean="0"/>
              <a:t>Here is the forecast plot</a:t>
            </a:r>
            <a:endParaRPr lang="en-US" sz="2400" dirty="0"/>
          </a:p>
        </p:txBody>
      </p:sp>
      <p:pic>
        <p:nvPicPr>
          <p:cNvPr id="3" name="Picture 2"/>
          <p:cNvPicPr>
            <a:picLocks noChangeAspect="1"/>
          </p:cNvPicPr>
          <p:nvPr/>
        </p:nvPicPr>
        <p:blipFill>
          <a:blip r:embed="rId2"/>
          <a:stretch>
            <a:fillRect/>
          </a:stretch>
        </p:blipFill>
        <p:spPr>
          <a:xfrm>
            <a:off x="1524000" y="2119086"/>
            <a:ext cx="6721618" cy="4134246"/>
          </a:xfrm>
          <a:prstGeom prst="rect">
            <a:avLst/>
          </a:prstGeom>
        </p:spPr>
      </p:pic>
    </p:spTree>
    <p:extLst>
      <p:ext uri="{BB962C8B-B14F-4D97-AF65-F5344CB8AC3E}">
        <p14:creationId xmlns:p14="http://schemas.microsoft.com/office/powerpoint/2010/main" val="186362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1295398" y="1602992"/>
            <a:ext cx="6781801" cy="461665"/>
          </a:xfrm>
          <a:prstGeom prst="rect">
            <a:avLst/>
          </a:prstGeom>
          <a:noFill/>
        </p:spPr>
        <p:txBody>
          <a:bodyPr wrap="square" rtlCol="0">
            <a:spAutoFit/>
          </a:bodyPr>
          <a:lstStyle/>
          <a:p>
            <a:r>
              <a:rPr lang="en-US" sz="2400" dirty="0" smtClean="0"/>
              <a:t>Here is the forecast plot for the trend component</a:t>
            </a:r>
            <a:endParaRPr lang="en-US" sz="2400" dirty="0"/>
          </a:p>
        </p:txBody>
      </p:sp>
      <p:pic>
        <p:nvPicPr>
          <p:cNvPr id="2" name="Picture 1"/>
          <p:cNvPicPr>
            <a:picLocks noChangeAspect="1"/>
          </p:cNvPicPr>
          <p:nvPr/>
        </p:nvPicPr>
        <p:blipFill>
          <a:blip r:embed="rId2"/>
          <a:stretch>
            <a:fillRect/>
          </a:stretch>
        </p:blipFill>
        <p:spPr>
          <a:xfrm>
            <a:off x="1139485" y="2100107"/>
            <a:ext cx="7093629" cy="4386652"/>
          </a:xfrm>
          <a:prstGeom prst="rect">
            <a:avLst/>
          </a:prstGeom>
        </p:spPr>
      </p:pic>
    </p:spTree>
    <p:extLst>
      <p:ext uri="{BB962C8B-B14F-4D97-AF65-F5344CB8AC3E}">
        <p14:creationId xmlns:p14="http://schemas.microsoft.com/office/powerpoint/2010/main" val="70739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Output</a:t>
            </a:r>
            <a:r>
              <a:rPr kumimoji="0" lang="en-US" sz="3200" b="0" i="0" u="none" strike="noStrike" kern="1200" cap="none" spc="0" normalizeH="0" noProof="0" dirty="0" smtClean="0">
                <a:ln>
                  <a:noFill/>
                </a:ln>
                <a:solidFill>
                  <a:schemeClr val="tx2"/>
                </a:solidFill>
                <a:effectLst/>
                <a:uLnTx/>
                <a:uFillTx/>
                <a:latin typeface="+mj-lt"/>
                <a:ea typeface="+mj-ea"/>
                <a:cs typeface="+mj-cs"/>
              </a:rPr>
              <a:t> – the Important Stuff</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8" name="TextBox 7"/>
          <p:cNvSpPr txBox="1"/>
          <p:nvPr/>
        </p:nvSpPr>
        <p:spPr>
          <a:xfrm>
            <a:off x="1035641" y="1644567"/>
            <a:ext cx="7391402" cy="461665"/>
          </a:xfrm>
          <a:prstGeom prst="rect">
            <a:avLst/>
          </a:prstGeom>
          <a:noFill/>
        </p:spPr>
        <p:txBody>
          <a:bodyPr wrap="square" rtlCol="0">
            <a:spAutoFit/>
          </a:bodyPr>
          <a:lstStyle/>
          <a:p>
            <a:r>
              <a:rPr lang="en-US" sz="2400" dirty="0" smtClean="0"/>
              <a:t>Here is the forecast plot for the seasonal component</a:t>
            </a:r>
            <a:endParaRPr lang="en-US" sz="2400" dirty="0"/>
          </a:p>
        </p:txBody>
      </p:sp>
      <p:pic>
        <p:nvPicPr>
          <p:cNvPr id="3" name="Picture 2"/>
          <p:cNvPicPr>
            <a:picLocks noChangeAspect="1"/>
          </p:cNvPicPr>
          <p:nvPr/>
        </p:nvPicPr>
        <p:blipFill>
          <a:blip r:embed="rId2"/>
          <a:stretch>
            <a:fillRect/>
          </a:stretch>
        </p:blipFill>
        <p:spPr>
          <a:xfrm>
            <a:off x="1028384" y="2217057"/>
            <a:ext cx="7315827" cy="4518143"/>
          </a:xfrm>
          <a:prstGeom prst="rect">
            <a:avLst/>
          </a:prstGeom>
        </p:spPr>
      </p:pic>
    </p:spTree>
    <p:extLst>
      <p:ext uri="{BB962C8B-B14F-4D97-AF65-F5344CB8AC3E}">
        <p14:creationId xmlns:p14="http://schemas.microsoft.com/office/powerpoint/2010/main" val="2000030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Nature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of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Models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876800"/>
          </a:xfrm>
        </p:spPr>
        <p:txBody>
          <a:bodyPr>
            <a:noAutofit/>
          </a:bodyPr>
          <a:lstStyle/>
          <a:p>
            <a:pPr marL="514350" indent="-514350">
              <a:spcBef>
                <a:spcPts val="0"/>
              </a:spcBef>
              <a:buAutoNum type="arabicPeriod"/>
            </a:pPr>
            <a:r>
              <a:rPr lang="en-US" dirty="0" smtClean="0"/>
              <a:t>UCM models are also sometimes called structural time series models and are very handy models when you have a complicated time series to model that involves trend and seasonal components.  The SAS manual describes UCM models as good models in that they “capture the versatility of the ARMA models while possessing the interpretability of the smoothing models”.  They are a good strategy for forecasting complex time series.</a:t>
            </a:r>
          </a:p>
          <a:p>
            <a:pPr marL="514350" indent="-514350">
              <a:spcBef>
                <a:spcPts val="0"/>
              </a:spcBef>
              <a:buAutoNum type="arabicPeriod"/>
            </a:pPr>
            <a:endParaRPr lang="en-US" dirty="0"/>
          </a:p>
          <a:p>
            <a:pPr marL="514350" indent="-514350">
              <a:spcBef>
                <a:spcPts val="0"/>
              </a:spcBef>
              <a:buAutoNum type="arabicPeriod"/>
            </a:pPr>
            <a:r>
              <a:rPr lang="en-US" dirty="0" smtClean="0"/>
              <a:t>UCM models are really quite versatile and allow you to capture complex trend and seasonal patterns in the data without a lot of specification.  You can either let SAS deal with the complex details itself or you can tweak any of the parameters if you have an idea of the nature of the underlying processes.</a:t>
            </a: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094018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Nature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of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Models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181600"/>
          </a:xfrm>
        </p:spPr>
        <p:txBody>
          <a:bodyPr>
            <a:noAutofit/>
          </a:bodyPr>
          <a:lstStyle/>
          <a:p>
            <a:pPr marL="514350" indent="-514350">
              <a:spcBef>
                <a:spcPts val="0"/>
              </a:spcBef>
              <a:buAutoNum type="arabicPeriod"/>
            </a:pPr>
            <a:r>
              <a:rPr lang="en-US" dirty="0" smtClean="0"/>
              <a:t>The Basic Structural Model (BSM) is the base fundamental model for UCM.  </a:t>
            </a:r>
            <a:r>
              <a:rPr lang="en-US" dirty="0" smtClean="0"/>
              <a:t>It consists of four different components and they are estimated separately and then summed to form the model:</a:t>
            </a:r>
          </a:p>
          <a:p>
            <a:pPr marL="514350" indent="-514350">
              <a:spcBef>
                <a:spcPts val="0"/>
              </a:spcBef>
              <a:buAutoNum type="arabicPeriod"/>
            </a:pPr>
            <a:endParaRPr lang="en-US" dirty="0"/>
          </a:p>
          <a:p>
            <a:pPr marL="788670" lvl="1" indent="-514350">
              <a:spcBef>
                <a:spcPts val="0"/>
              </a:spcBef>
              <a:buAutoNum type="arabicPeriod"/>
            </a:pPr>
            <a:r>
              <a:rPr lang="en-US" dirty="0" smtClean="0"/>
              <a:t>Trend or Slope component</a:t>
            </a:r>
          </a:p>
          <a:p>
            <a:pPr marL="788670" lvl="1" indent="-514350">
              <a:spcBef>
                <a:spcPts val="0"/>
              </a:spcBef>
              <a:buAutoNum type="arabicPeriod"/>
            </a:pPr>
            <a:endParaRPr lang="en-US" dirty="0"/>
          </a:p>
          <a:p>
            <a:pPr marL="788670" lvl="1" indent="-514350">
              <a:spcBef>
                <a:spcPts val="0"/>
              </a:spcBef>
              <a:buAutoNum type="arabicPeriod"/>
            </a:pPr>
            <a:r>
              <a:rPr lang="en-US" dirty="0" smtClean="0"/>
              <a:t>Seasonal component</a:t>
            </a:r>
          </a:p>
          <a:p>
            <a:pPr marL="788670" lvl="1" indent="-514350">
              <a:spcBef>
                <a:spcPts val="0"/>
              </a:spcBef>
              <a:buAutoNum type="arabicPeriod"/>
            </a:pPr>
            <a:endParaRPr lang="en-US" dirty="0"/>
          </a:p>
          <a:p>
            <a:pPr marL="788670" lvl="1" indent="-514350">
              <a:spcBef>
                <a:spcPts val="0"/>
              </a:spcBef>
              <a:buAutoNum type="arabicPeriod"/>
            </a:pPr>
            <a:r>
              <a:rPr lang="en-US" dirty="0" smtClean="0"/>
              <a:t>Irregular component</a:t>
            </a:r>
          </a:p>
          <a:p>
            <a:pPr marL="788670" lvl="1" indent="-514350">
              <a:spcBef>
                <a:spcPts val="0"/>
              </a:spcBef>
              <a:buAutoNum type="arabicPeriod"/>
            </a:pPr>
            <a:endParaRPr lang="en-US" dirty="0"/>
          </a:p>
          <a:p>
            <a:pPr marL="788670" lvl="1" indent="-514350">
              <a:spcBef>
                <a:spcPts val="0"/>
              </a:spcBef>
              <a:buAutoNum type="arabicPeriod"/>
            </a:pPr>
            <a:r>
              <a:rPr lang="en-US" dirty="0" smtClean="0"/>
              <a:t>Random error or Level component</a:t>
            </a:r>
          </a:p>
          <a:p>
            <a:pPr marL="788670" lvl="1" indent="-514350">
              <a:spcBef>
                <a:spcPts val="0"/>
              </a:spcBef>
              <a:buAutoNum type="arabicPeriod"/>
            </a:pPr>
            <a:endParaRPr lang="en-US" dirty="0"/>
          </a:p>
          <a:p>
            <a:pPr marL="788670" lvl="1"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89252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Nature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of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Models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181600"/>
          </a:xfrm>
        </p:spPr>
        <p:txBody>
          <a:bodyPr>
            <a:noAutofit/>
          </a:bodyPr>
          <a:lstStyle/>
          <a:p>
            <a:pPr marL="514350" indent="-514350">
              <a:spcBef>
                <a:spcPts val="0"/>
              </a:spcBef>
              <a:buAutoNum type="arabicPeriod"/>
            </a:pPr>
            <a:r>
              <a:rPr lang="en-US" dirty="0" smtClean="0"/>
              <a:t>Each of the four components – trend, seasonality, irregular component and the random error – are considered to be independent processes and are by default treated as having variances that are defined by random walks that are estimated by the data.</a:t>
            </a:r>
          </a:p>
          <a:p>
            <a:pPr marL="514350" indent="-514350">
              <a:spcBef>
                <a:spcPts val="0"/>
              </a:spcBef>
              <a:buAutoNum type="arabicPeriod"/>
            </a:pPr>
            <a:endParaRPr lang="en-US" dirty="0"/>
          </a:p>
          <a:p>
            <a:pPr marL="514350" indent="-514350">
              <a:spcBef>
                <a:spcPts val="0"/>
              </a:spcBef>
              <a:buAutoNum type="arabicPeriod"/>
            </a:pPr>
            <a:r>
              <a:rPr lang="en-US" dirty="0" smtClean="0"/>
              <a:t>What that means is that if the trend or slope varies over time or the seasonality varies over time, the irregular (ARMA) coefficients can vary over time and the random error component can vary over time.  This means that you can model some pretty complex stuff and you don’t have to get uptight about having to specify parameters for each </a:t>
            </a:r>
          </a:p>
          <a:p>
            <a:pPr marL="514350" indent="-514350">
              <a:spcBef>
                <a:spcPts val="0"/>
              </a:spcBef>
              <a:buAutoNum type="arabicPeriod"/>
            </a:pPr>
            <a:endParaRPr lang="en-US" dirty="0"/>
          </a:p>
          <a:p>
            <a:pPr marL="788670" lvl="1" indent="-514350">
              <a:spcBef>
                <a:spcPts val="0"/>
              </a:spcBef>
              <a:buAutoNum type="arabicPeriod"/>
            </a:pPr>
            <a:endParaRPr lang="en-US" dirty="0"/>
          </a:p>
          <a:p>
            <a:pPr marL="788670" lvl="1"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3675294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Nature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of </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UCM Models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5181600"/>
          </a:xfrm>
        </p:spPr>
        <p:txBody>
          <a:bodyPr>
            <a:noAutofit/>
          </a:bodyPr>
          <a:lstStyle/>
          <a:p>
            <a:pPr marL="514350" indent="-514350">
              <a:spcBef>
                <a:spcPts val="0"/>
              </a:spcBef>
              <a:buAutoNum type="arabicPeriod"/>
            </a:pPr>
            <a:r>
              <a:rPr lang="en-US" dirty="0" smtClean="0"/>
              <a:t>As we said in the previous slide, the four different processes can vary over time and the amount that they can vary is determined by estimating the variance in each of the four processes using the data at hand and assuming that a random walk process is at work at any time point in the time series.</a:t>
            </a:r>
            <a:endParaRPr lang="en-US" dirty="0" smtClean="0"/>
          </a:p>
          <a:p>
            <a:pPr marL="514350" indent="-514350">
              <a:spcBef>
                <a:spcPts val="0"/>
              </a:spcBef>
              <a:buAutoNum type="arabicPeriod"/>
            </a:pPr>
            <a:endParaRPr lang="en-US" dirty="0"/>
          </a:p>
          <a:p>
            <a:pPr marL="514350" indent="-514350">
              <a:spcBef>
                <a:spcPts val="0"/>
              </a:spcBef>
              <a:buAutoNum type="arabicPeriod"/>
            </a:pPr>
            <a:r>
              <a:rPr lang="en-US" dirty="0" smtClean="0"/>
              <a:t>However, if for theoretical or prior knowledge reasons you feel that you know something about the variances in these processes, you can specify the NOEST and VARIANCE= parameters that tell SAS not to estimate the variance in the processes from the data but from the parameters that follow.  You should have </a:t>
            </a:r>
            <a:r>
              <a:rPr lang="en-US" dirty="0" err="1" smtClean="0"/>
              <a:t>cajones</a:t>
            </a:r>
            <a:r>
              <a:rPr lang="en-US" dirty="0" smtClean="0"/>
              <a:t> of steel for this.</a:t>
            </a:r>
          </a:p>
          <a:p>
            <a:pPr marL="514350" indent="-514350">
              <a:spcBef>
                <a:spcPts val="0"/>
              </a:spcBef>
              <a:buAutoNum type="arabicPeriod"/>
            </a:pPr>
            <a:endParaRPr lang="en-US" dirty="0"/>
          </a:p>
          <a:p>
            <a:pPr marL="788670" lvl="1" indent="-514350">
              <a:spcBef>
                <a:spcPts val="0"/>
              </a:spcBef>
              <a:buAutoNum type="arabicPeriod"/>
            </a:pPr>
            <a:endParaRPr lang="en-US" dirty="0"/>
          </a:p>
          <a:p>
            <a:pPr marL="788670" lvl="1" indent="-514350">
              <a:spcBef>
                <a:spcPts val="0"/>
              </a:spcBef>
              <a:buAutoNum type="arabicPeriod"/>
            </a:pPr>
            <a:endParaRPr lang="en-US" dirty="0" smtClean="0"/>
          </a:p>
          <a:p>
            <a:pPr marL="514350" indent="-514350">
              <a:spcBef>
                <a:spcPts val="0"/>
              </a:spcBef>
              <a:buAutoNum type="arabicPeriod"/>
            </a:pPr>
            <a:endParaRPr lang="en-US" dirty="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043232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smtClean="0">
                <a:solidFill>
                  <a:schemeClr val="tx2"/>
                </a:solidFill>
              </a:rPr>
              <a:t>UCM Example - Beer</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 y="2438400"/>
            <a:ext cx="7124700" cy="4191000"/>
          </a:xfrm>
          <a:prstGeom prst="rect">
            <a:avLst/>
          </a:prstGeom>
        </p:spPr>
      </p:pic>
      <p:sp>
        <p:nvSpPr>
          <p:cNvPr id="4" name="TextBox 3"/>
          <p:cNvSpPr txBox="1"/>
          <p:nvPr/>
        </p:nvSpPr>
        <p:spPr>
          <a:xfrm>
            <a:off x="2651127" y="1828382"/>
            <a:ext cx="4070345" cy="461665"/>
          </a:xfrm>
          <a:prstGeom prst="rect">
            <a:avLst/>
          </a:prstGeom>
          <a:noFill/>
        </p:spPr>
        <p:txBody>
          <a:bodyPr wrap="none" rtlCol="0">
            <a:spAutoFit/>
          </a:bodyPr>
          <a:lstStyle/>
          <a:p>
            <a:r>
              <a:rPr lang="en-US" sz="2400" dirty="0" smtClean="0"/>
              <a:t>Here is our favorite beer plot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UCM Example - Beer</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43" y="3581400"/>
            <a:ext cx="4663440" cy="2743200"/>
          </a:xfrm>
          <a:prstGeom prst="rect">
            <a:avLst/>
          </a:prstGeom>
        </p:spPr>
      </p:pic>
      <p:sp>
        <p:nvSpPr>
          <p:cNvPr id="4" name="TextBox 3"/>
          <p:cNvSpPr txBox="1"/>
          <p:nvPr/>
        </p:nvSpPr>
        <p:spPr>
          <a:xfrm>
            <a:off x="5348877" y="1906012"/>
            <a:ext cx="3429000" cy="3046988"/>
          </a:xfrm>
          <a:prstGeom prst="rect">
            <a:avLst/>
          </a:prstGeom>
          <a:noFill/>
        </p:spPr>
        <p:txBody>
          <a:bodyPr wrap="square" rtlCol="0">
            <a:spAutoFit/>
          </a:bodyPr>
          <a:lstStyle/>
          <a:p>
            <a:r>
              <a:rPr lang="en-US" sz="2400" dirty="0" smtClean="0"/>
              <a:t>We know that this time series data has the following going on:</a:t>
            </a:r>
          </a:p>
          <a:p>
            <a:endParaRPr lang="en-US" sz="2400" dirty="0"/>
          </a:p>
          <a:p>
            <a:pPr marL="457200" indent="-457200">
              <a:buAutoNum type="arabicPeriod"/>
            </a:pPr>
            <a:r>
              <a:rPr lang="en-US" sz="2400" dirty="0" smtClean="0"/>
              <a:t>Trend</a:t>
            </a:r>
          </a:p>
          <a:p>
            <a:pPr marL="457200" indent="-457200">
              <a:buAutoNum type="arabicPeriod"/>
            </a:pPr>
            <a:r>
              <a:rPr lang="en-US" sz="2400" dirty="0" smtClean="0"/>
              <a:t>Seasonality</a:t>
            </a:r>
          </a:p>
          <a:p>
            <a:pPr marL="457200" indent="-457200">
              <a:buAutoNum type="arabicPeriod"/>
            </a:pPr>
            <a:r>
              <a:rPr lang="en-US" sz="2400" dirty="0" smtClean="0"/>
              <a:t>ARMA processes</a:t>
            </a:r>
          </a:p>
          <a:p>
            <a:pPr marL="457200" indent="-457200">
              <a:buAutoNum type="arabicPeriod"/>
            </a:pPr>
            <a:r>
              <a:rPr lang="en-US" sz="2400" dirty="0" smtClean="0"/>
              <a:t>Random error</a:t>
            </a:r>
            <a:endParaRPr lang="en-US" sz="2400" dirty="0"/>
          </a:p>
        </p:txBody>
      </p:sp>
    </p:spTree>
    <p:extLst>
      <p:ext uri="{BB962C8B-B14F-4D97-AF65-F5344CB8AC3E}">
        <p14:creationId xmlns:p14="http://schemas.microsoft.com/office/powerpoint/2010/main" val="2846155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a:solidFill>
                  <a:schemeClr val="tx2"/>
                </a:solidFill>
              </a:rPr>
              <a:t>UCM Example </a:t>
            </a:r>
            <a:r>
              <a:rPr lang="en-US" sz="3200" dirty="0" smtClean="0">
                <a:solidFill>
                  <a:schemeClr val="tx2"/>
                </a:solidFill>
              </a:rPr>
              <a:t>– SAS Code</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604129"/>
            <a:ext cx="4495800" cy="2644588"/>
          </a:xfrm>
          <a:prstGeom prst="rect">
            <a:avLst/>
          </a:prstGeom>
        </p:spPr>
      </p:pic>
      <p:sp>
        <p:nvSpPr>
          <p:cNvPr id="4" name="TextBox 3"/>
          <p:cNvSpPr txBox="1"/>
          <p:nvPr/>
        </p:nvSpPr>
        <p:spPr>
          <a:xfrm>
            <a:off x="256993" y="4357875"/>
            <a:ext cx="8630013" cy="2308324"/>
          </a:xfrm>
          <a:prstGeom prst="rect">
            <a:avLst/>
          </a:prstGeom>
          <a:noFill/>
        </p:spPr>
        <p:txBody>
          <a:bodyPr wrap="square" rtlCol="0">
            <a:spAutoFit/>
          </a:bodyPr>
          <a:lstStyle/>
          <a:p>
            <a:r>
              <a:rPr lang="en-US" sz="1600" dirty="0" err="1"/>
              <a:t>proc</a:t>
            </a:r>
            <a:r>
              <a:rPr lang="en-US" sz="1600" dirty="0"/>
              <a:t> </a:t>
            </a:r>
            <a:r>
              <a:rPr lang="en-US" sz="1600" dirty="0" err="1"/>
              <a:t>ucm</a:t>
            </a:r>
            <a:r>
              <a:rPr lang="en-US" sz="1600" dirty="0"/>
              <a:t> data=temp</a:t>
            </a:r>
            <a:r>
              <a:rPr lang="en-US" sz="1600" dirty="0" smtClean="0"/>
              <a:t>;   </a:t>
            </a:r>
            <a:endParaRPr lang="en-US" sz="1600" dirty="0"/>
          </a:p>
          <a:p>
            <a:r>
              <a:rPr lang="en-US" sz="1600" dirty="0"/>
              <a:t>id </a:t>
            </a:r>
            <a:r>
              <a:rPr lang="en-US" sz="1600" dirty="0" err="1"/>
              <a:t>mytime</a:t>
            </a:r>
            <a:r>
              <a:rPr lang="en-US" sz="1600" dirty="0"/>
              <a:t> interval = day </a:t>
            </a:r>
            <a:r>
              <a:rPr lang="en-US" sz="1600" dirty="0" smtClean="0"/>
              <a:t>;    </a:t>
            </a:r>
            <a:r>
              <a:rPr lang="en-US" sz="1600" dirty="0" smtClean="0">
                <a:solidFill>
                  <a:srgbClr val="FF0000"/>
                </a:solidFill>
              </a:rPr>
              <a:t>specify the id variable and interval</a:t>
            </a:r>
            <a:endParaRPr lang="en-US" sz="1600" dirty="0">
              <a:solidFill>
                <a:srgbClr val="FF0000"/>
              </a:solidFill>
            </a:endParaRPr>
          </a:p>
          <a:p>
            <a:r>
              <a:rPr lang="en-US" sz="1600" dirty="0"/>
              <a:t>model </a:t>
            </a:r>
            <a:r>
              <a:rPr lang="en-US" sz="1600" dirty="0" smtClean="0"/>
              <a:t>beer    ;                    </a:t>
            </a:r>
            <a:r>
              <a:rPr lang="en-US" sz="1600" dirty="0" smtClean="0">
                <a:solidFill>
                  <a:srgbClr val="FF0000"/>
                </a:solidFill>
              </a:rPr>
              <a:t> tell SAS to model the time series variable beer</a:t>
            </a:r>
            <a:endParaRPr lang="en-US" sz="1600" dirty="0">
              <a:solidFill>
                <a:srgbClr val="FF0000"/>
              </a:solidFill>
            </a:endParaRPr>
          </a:p>
          <a:p>
            <a:r>
              <a:rPr lang="en-US" sz="1600" dirty="0"/>
              <a:t>irregular</a:t>
            </a:r>
            <a:r>
              <a:rPr lang="en-US" sz="1600" dirty="0" smtClean="0"/>
              <a:t>;                             </a:t>
            </a:r>
            <a:r>
              <a:rPr lang="en-US" sz="1600" dirty="0" smtClean="0">
                <a:solidFill>
                  <a:srgbClr val="FF0000"/>
                </a:solidFill>
              </a:rPr>
              <a:t>Tell SAS there is an irregular component (random walk)</a:t>
            </a:r>
            <a:endParaRPr lang="en-US" sz="1600" dirty="0">
              <a:solidFill>
                <a:srgbClr val="FF0000"/>
              </a:solidFill>
            </a:endParaRPr>
          </a:p>
          <a:p>
            <a:r>
              <a:rPr lang="en-US" sz="1600" dirty="0"/>
              <a:t>level</a:t>
            </a:r>
            <a:r>
              <a:rPr lang="en-US" sz="1600" dirty="0" smtClean="0"/>
              <a:t>;                                   </a:t>
            </a:r>
            <a:r>
              <a:rPr lang="en-US" sz="1600" dirty="0" smtClean="0">
                <a:solidFill>
                  <a:srgbClr val="FF0000"/>
                </a:solidFill>
              </a:rPr>
              <a:t>Tell SAS there is an error component (random walk)</a:t>
            </a:r>
            <a:endParaRPr lang="en-US" sz="1600" dirty="0">
              <a:solidFill>
                <a:srgbClr val="FF0000"/>
              </a:solidFill>
            </a:endParaRPr>
          </a:p>
          <a:p>
            <a:r>
              <a:rPr lang="en-US" sz="1600" dirty="0"/>
              <a:t>slope</a:t>
            </a:r>
            <a:r>
              <a:rPr lang="en-US" sz="1600" dirty="0" smtClean="0"/>
              <a:t>;                                  </a:t>
            </a:r>
            <a:r>
              <a:rPr lang="en-US" sz="1600" dirty="0" smtClean="0">
                <a:solidFill>
                  <a:srgbClr val="FF0000"/>
                </a:solidFill>
              </a:rPr>
              <a:t>Tell SAS there is a trend component (random walk)</a:t>
            </a:r>
            <a:endParaRPr lang="en-US" sz="1600" dirty="0">
              <a:solidFill>
                <a:srgbClr val="FF0000"/>
              </a:solidFill>
            </a:endParaRPr>
          </a:p>
          <a:p>
            <a:r>
              <a:rPr lang="en-US" sz="1600" dirty="0"/>
              <a:t>cycle</a:t>
            </a:r>
            <a:r>
              <a:rPr lang="en-US" sz="1600" dirty="0" smtClean="0"/>
              <a:t>;                                  </a:t>
            </a:r>
            <a:r>
              <a:rPr lang="en-US" sz="1600" dirty="0" smtClean="0">
                <a:solidFill>
                  <a:srgbClr val="FF0000"/>
                </a:solidFill>
              </a:rPr>
              <a:t>Tell SAS there is a seasonal component (random walk)</a:t>
            </a:r>
          </a:p>
          <a:p>
            <a:r>
              <a:rPr lang="en-US" sz="1600" dirty="0" smtClean="0"/>
              <a:t>Forecast lead = 24  plot=</a:t>
            </a:r>
            <a:r>
              <a:rPr lang="en-US" sz="1600" dirty="0" err="1" smtClean="0"/>
              <a:t>decomp</a:t>
            </a:r>
            <a:r>
              <a:rPr lang="en-US" sz="1600" dirty="0" smtClean="0"/>
              <a:t>;   </a:t>
            </a:r>
            <a:r>
              <a:rPr lang="en-US" sz="1600" dirty="0" smtClean="0">
                <a:solidFill>
                  <a:srgbClr val="FF0000"/>
                </a:solidFill>
              </a:rPr>
              <a:t>forecast 24 periods and plot processes separately;</a:t>
            </a:r>
            <a:endParaRPr lang="en-US" sz="1600" dirty="0">
              <a:solidFill>
                <a:srgbClr val="FF0000"/>
              </a:solidFill>
            </a:endParaRPr>
          </a:p>
          <a:p>
            <a:r>
              <a:rPr lang="en-US" sz="1600" dirty="0"/>
              <a:t>run;</a:t>
            </a:r>
          </a:p>
        </p:txBody>
      </p:sp>
    </p:spTree>
    <p:extLst>
      <p:ext uri="{BB962C8B-B14F-4D97-AF65-F5344CB8AC3E}">
        <p14:creationId xmlns:p14="http://schemas.microsoft.com/office/powerpoint/2010/main" val="281212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lvl="0" algn="ctr" fontAlgn="auto">
              <a:spcAft>
                <a:spcPts val="0"/>
              </a:spcAft>
              <a:defRPr/>
            </a:pPr>
            <a:r>
              <a:rPr lang="en-US" sz="3200" dirty="0" smtClean="0">
                <a:solidFill>
                  <a:schemeClr val="tx2"/>
                </a:solidFill>
              </a:rPr>
              <a:t>UCM Output</a:t>
            </a:r>
            <a:endParaRPr lang="en-US" sz="3200" dirty="0">
              <a:solidFill>
                <a:schemeClr val="tx2"/>
              </a:solidFill>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
        <p:nvSpPr>
          <p:cNvPr id="4" name="TextBox 3"/>
          <p:cNvSpPr txBox="1"/>
          <p:nvPr/>
        </p:nvSpPr>
        <p:spPr>
          <a:xfrm>
            <a:off x="468811" y="1794301"/>
            <a:ext cx="8434977" cy="830997"/>
          </a:xfrm>
          <a:prstGeom prst="rect">
            <a:avLst/>
          </a:prstGeom>
          <a:noFill/>
        </p:spPr>
        <p:txBody>
          <a:bodyPr wrap="square" rtlCol="0">
            <a:spAutoFit/>
          </a:bodyPr>
          <a:lstStyle/>
          <a:p>
            <a:r>
              <a:rPr lang="en-US" sz="2400" dirty="0" smtClean="0"/>
              <a:t>UCM spits out a lot of output.  A summary of the output is in the pdf embedded in this slide deck.</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232335347"/>
              </p:ext>
            </p:extLst>
          </p:nvPr>
        </p:nvGraphicFramePr>
        <p:xfrm>
          <a:off x="3581400" y="3505200"/>
          <a:ext cx="1828800" cy="1543050"/>
        </p:xfrm>
        <a:graphic>
          <a:graphicData uri="http://schemas.openxmlformats.org/presentationml/2006/ole">
            <mc:AlternateContent xmlns:mc="http://schemas.openxmlformats.org/markup-compatibility/2006">
              <mc:Choice xmlns:v="urn:schemas-microsoft-com:vml" Requires="v">
                <p:oleObj spid="_x0000_s2060" name="Acrobat Document" showAsIcon="1" r:id="rId3" imgW="914400" imgH="771480" progId="Acrobat.Document.11">
                  <p:embed/>
                </p:oleObj>
              </mc:Choice>
              <mc:Fallback>
                <p:oleObj name="Acrobat Document" showAsIcon="1" r:id="rId3" imgW="914400" imgH="771480" progId="Acrobat.Document.11">
                  <p:embed/>
                  <p:pic>
                    <p:nvPicPr>
                      <p:cNvPr id="0" name=""/>
                      <p:cNvPicPr/>
                      <p:nvPr/>
                    </p:nvPicPr>
                    <p:blipFill>
                      <a:blip r:embed="rId4"/>
                      <a:stretch>
                        <a:fillRect/>
                      </a:stretch>
                    </p:blipFill>
                    <p:spPr>
                      <a:xfrm>
                        <a:off x="3581400" y="3505200"/>
                        <a:ext cx="1828800" cy="1543050"/>
                      </a:xfrm>
                      <a:prstGeom prst="rect">
                        <a:avLst/>
                      </a:prstGeom>
                    </p:spPr>
                  </p:pic>
                </p:oleObj>
              </mc:Fallback>
            </mc:AlternateContent>
          </a:graphicData>
        </a:graphic>
      </p:graphicFrame>
    </p:spTree>
    <p:extLst>
      <p:ext uri="{BB962C8B-B14F-4D97-AF65-F5344CB8AC3E}">
        <p14:creationId xmlns:p14="http://schemas.microsoft.com/office/powerpoint/2010/main" val="3898545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8865</TotalTime>
  <Words>684</Words>
  <Application>Microsoft Office PowerPoint</Application>
  <PresentationFormat>On-screen Show (4:3)</PresentationFormat>
  <Paragraphs>64</Paragraphs>
  <Slides>16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Franklin Gothic Book</vt:lpstr>
      <vt:lpstr>Perpetua</vt:lpstr>
      <vt:lpstr>Wingdings 2</vt:lpstr>
      <vt:lpstr>Equity</vt:lpstr>
      <vt:lpstr>Adobe Acrobat Document</vt:lpstr>
      <vt:lpstr> Time Series  Unobserved Components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687</cp:revision>
  <dcterms:created xsi:type="dcterms:W3CDTF">2007-03-27T14:14:02Z</dcterms:created>
  <dcterms:modified xsi:type="dcterms:W3CDTF">2018-02-28T19:38:35Z</dcterms:modified>
</cp:coreProperties>
</file>