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51"/>
  </p:notesMasterIdLst>
  <p:handoutMasterIdLst>
    <p:handoutMasterId r:id="rId52"/>
  </p:handoutMasterIdLst>
  <p:sldIdLst>
    <p:sldId id="314" r:id="rId3"/>
    <p:sldId id="325" r:id="rId4"/>
    <p:sldId id="327" r:id="rId5"/>
    <p:sldId id="326" r:id="rId6"/>
    <p:sldId id="351" r:id="rId7"/>
    <p:sldId id="352" r:id="rId8"/>
    <p:sldId id="315" r:id="rId9"/>
    <p:sldId id="328" r:id="rId10"/>
    <p:sldId id="329" r:id="rId11"/>
    <p:sldId id="330" r:id="rId12"/>
    <p:sldId id="331" r:id="rId13"/>
    <p:sldId id="316" r:id="rId14"/>
    <p:sldId id="332" r:id="rId15"/>
    <p:sldId id="333" r:id="rId16"/>
    <p:sldId id="334" r:id="rId17"/>
    <p:sldId id="317" r:id="rId18"/>
    <p:sldId id="335" r:id="rId19"/>
    <p:sldId id="336" r:id="rId20"/>
    <p:sldId id="337" r:id="rId21"/>
    <p:sldId id="318" r:id="rId22"/>
    <p:sldId id="338" r:id="rId23"/>
    <p:sldId id="339" r:id="rId24"/>
    <p:sldId id="340" r:id="rId25"/>
    <p:sldId id="319" r:id="rId26"/>
    <p:sldId id="341" r:id="rId27"/>
    <p:sldId id="342" r:id="rId28"/>
    <p:sldId id="343" r:id="rId29"/>
    <p:sldId id="320" r:id="rId30"/>
    <p:sldId id="344" r:id="rId31"/>
    <p:sldId id="345" r:id="rId32"/>
    <p:sldId id="346" r:id="rId33"/>
    <p:sldId id="321" r:id="rId34"/>
    <p:sldId id="347" r:id="rId35"/>
    <p:sldId id="348" r:id="rId36"/>
    <p:sldId id="349" r:id="rId37"/>
    <p:sldId id="350" r:id="rId38"/>
    <p:sldId id="322" r:id="rId39"/>
    <p:sldId id="353" r:id="rId40"/>
    <p:sldId id="354" r:id="rId41"/>
    <p:sldId id="355" r:id="rId42"/>
    <p:sldId id="356" r:id="rId43"/>
    <p:sldId id="323" r:id="rId44"/>
    <p:sldId id="357" r:id="rId45"/>
    <p:sldId id="358" r:id="rId46"/>
    <p:sldId id="359" r:id="rId47"/>
    <p:sldId id="324" r:id="rId48"/>
    <p:sldId id="361" r:id="rId49"/>
    <p:sldId id="360" r:id="rId50"/>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34"/>
    <p:restoredTop sz="74045"/>
  </p:normalViewPr>
  <p:slideViewPr>
    <p:cSldViewPr>
      <p:cViewPr varScale="1">
        <p:scale>
          <a:sx n="114" d="100"/>
          <a:sy n="114" d="100"/>
        </p:scale>
        <p:origin x="168" y="1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70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2.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4.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56.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58.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6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62.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6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defTabSz="930275">
              <a:defRPr sz="1200"/>
            </a:lvl1pPr>
          </a:lstStyle>
          <a:p>
            <a:pPr>
              <a:defRPr/>
            </a:pPr>
            <a:endParaRPr lang="en-US"/>
          </a:p>
        </p:txBody>
      </p:sp>
      <p:sp>
        <p:nvSpPr>
          <p:cNvPr id="34819" name="Rectangle 3"/>
          <p:cNvSpPr>
            <a:spLocks noGrp="1" noChangeArrowheads="1"/>
          </p:cNvSpPr>
          <p:nvPr>
            <p:ph type="dt" sz="quarter" idx="1"/>
          </p:nvPr>
        </p:nvSpPr>
        <p:spPr bwMode="auto">
          <a:xfrm>
            <a:off x="3884613" y="0"/>
            <a:ext cx="2971800"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r" defTabSz="930275">
              <a:defRPr sz="1200"/>
            </a:lvl1pPr>
          </a:lstStyle>
          <a:p>
            <a:pPr>
              <a:defRPr/>
            </a:pPr>
            <a:endParaRPr lang="en-US"/>
          </a:p>
        </p:txBody>
      </p:sp>
      <p:sp>
        <p:nvSpPr>
          <p:cNvPr id="34820" name="Rectangle 4"/>
          <p:cNvSpPr>
            <a:spLocks noGrp="1" noChangeArrowheads="1"/>
          </p:cNvSpPr>
          <p:nvPr>
            <p:ph type="ftr" sz="quarter" idx="2"/>
          </p:nvPr>
        </p:nvSpPr>
        <p:spPr bwMode="auto">
          <a:xfrm>
            <a:off x="0" y="8831263"/>
            <a:ext cx="2971800"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defTabSz="930275">
              <a:defRPr sz="1200"/>
            </a:lvl1pPr>
          </a:lstStyle>
          <a:p>
            <a:pPr>
              <a:defRPr/>
            </a:pPr>
            <a:endParaRPr lang="en-US"/>
          </a:p>
        </p:txBody>
      </p:sp>
      <p:sp>
        <p:nvSpPr>
          <p:cNvPr id="34821" name="Rectangle 5"/>
          <p:cNvSpPr>
            <a:spLocks noGrp="1" noChangeArrowheads="1"/>
          </p:cNvSpPr>
          <p:nvPr>
            <p:ph type="sldNum" sz="quarter" idx="3"/>
          </p:nvPr>
        </p:nvSpPr>
        <p:spPr bwMode="auto">
          <a:xfrm>
            <a:off x="3884613" y="8831263"/>
            <a:ext cx="2971800"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r" defTabSz="930275">
              <a:defRPr sz="1200"/>
            </a:lvl1pPr>
          </a:lstStyle>
          <a:p>
            <a:pPr>
              <a:defRPr/>
            </a:pPr>
            <a:fld id="{682686F2-20FB-49CD-9251-F6A85C3B6EFD}" type="slidenum">
              <a:rPr lang="en-US"/>
              <a:pPr>
                <a:defRPr/>
              </a:pPr>
              <a:t>‹#›</a:t>
            </a:fld>
            <a:endParaRPr lang="en-US"/>
          </a:p>
        </p:txBody>
      </p:sp>
    </p:spTree>
    <p:extLst>
      <p:ext uri="{BB962C8B-B14F-4D97-AF65-F5344CB8AC3E}">
        <p14:creationId xmlns:p14="http://schemas.microsoft.com/office/powerpoint/2010/main" val="1106607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1800"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defTabSz="930275">
              <a:defRPr sz="1200"/>
            </a:lvl1pPr>
          </a:lstStyle>
          <a:p>
            <a:pPr>
              <a:defRPr/>
            </a:pPr>
            <a:endParaRPr lang="en-US"/>
          </a:p>
        </p:txBody>
      </p:sp>
      <p:sp>
        <p:nvSpPr>
          <p:cNvPr id="32771" name="Rectangle 3"/>
          <p:cNvSpPr>
            <a:spLocks noGrp="1" noChangeArrowheads="1"/>
          </p:cNvSpPr>
          <p:nvPr>
            <p:ph type="dt" idx="1"/>
          </p:nvPr>
        </p:nvSpPr>
        <p:spPr bwMode="auto">
          <a:xfrm>
            <a:off x="3884613" y="0"/>
            <a:ext cx="2971800"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r" defTabSz="930275">
              <a:defRPr sz="1200"/>
            </a:lvl1pPr>
          </a:lstStyle>
          <a:p>
            <a:pPr>
              <a:defRPr/>
            </a:pPr>
            <a:endParaRPr lang="en-US"/>
          </a:p>
        </p:txBody>
      </p:sp>
      <p:sp>
        <p:nvSpPr>
          <p:cNvPr id="55300" name="Rectangle 4"/>
          <p:cNvSpPr>
            <a:spLocks noGrp="1" noRot="1" noChangeAspect="1" noChangeArrowheads="1" noTextEdit="1"/>
          </p:cNvSpPr>
          <p:nvPr>
            <p:ph type="sldImg" idx="2"/>
          </p:nvPr>
        </p:nvSpPr>
        <p:spPr bwMode="auto">
          <a:xfrm>
            <a:off x="1104900" y="698500"/>
            <a:ext cx="4648200" cy="3486150"/>
          </a:xfrm>
          <a:prstGeom prst="rect">
            <a:avLst/>
          </a:prstGeom>
          <a:noFill/>
          <a:ln w="9525">
            <a:solidFill>
              <a:srgbClr val="000000"/>
            </a:solidFill>
            <a:miter lim="800000"/>
            <a:headEnd/>
            <a:tailEnd/>
          </a:ln>
        </p:spPr>
      </p:sp>
      <p:sp>
        <p:nvSpPr>
          <p:cNvPr id="32773" name="Rectangle 5"/>
          <p:cNvSpPr>
            <a:spLocks noGrp="1" noChangeArrowheads="1"/>
          </p:cNvSpPr>
          <p:nvPr>
            <p:ph type="body" sz="quarter" idx="3"/>
          </p:nvPr>
        </p:nvSpPr>
        <p:spPr bwMode="auto">
          <a:xfrm>
            <a:off x="685800" y="4416425"/>
            <a:ext cx="5486400" cy="418147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2774" name="Rectangle 6"/>
          <p:cNvSpPr>
            <a:spLocks noGrp="1" noChangeArrowheads="1"/>
          </p:cNvSpPr>
          <p:nvPr>
            <p:ph type="ftr" sz="quarter" idx="4"/>
          </p:nvPr>
        </p:nvSpPr>
        <p:spPr bwMode="auto">
          <a:xfrm>
            <a:off x="0" y="8831263"/>
            <a:ext cx="2971800"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defTabSz="930275">
              <a:defRPr sz="1200"/>
            </a:lvl1pPr>
          </a:lstStyle>
          <a:p>
            <a:pPr>
              <a:defRPr/>
            </a:pPr>
            <a:endParaRPr lang="en-US"/>
          </a:p>
        </p:txBody>
      </p:sp>
      <p:sp>
        <p:nvSpPr>
          <p:cNvPr id="32775" name="Rectangle 7"/>
          <p:cNvSpPr>
            <a:spLocks noGrp="1" noChangeArrowheads="1"/>
          </p:cNvSpPr>
          <p:nvPr>
            <p:ph type="sldNum" sz="quarter" idx="5"/>
          </p:nvPr>
        </p:nvSpPr>
        <p:spPr bwMode="auto">
          <a:xfrm>
            <a:off x="3884613" y="8831263"/>
            <a:ext cx="2971800"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r" defTabSz="930275">
              <a:defRPr sz="1200"/>
            </a:lvl1pPr>
          </a:lstStyle>
          <a:p>
            <a:pPr>
              <a:defRPr/>
            </a:pPr>
            <a:fld id="{617AA1DB-E718-4430-A27D-7880F482F072}" type="slidenum">
              <a:rPr lang="en-US"/>
              <a:pPr>
                <a:defRPr/>
              </a:pPr>
              <a:t>‹#›</a:t>
            </a:fld>
            <a:endParaRPr lang="en-US"/>
          </a:p>
        </p:txBody>
      </p:sp>
    </p:spTree>
    <p:extLst>
      <p:ext uri="{BB962C8B-B14F-4D97-AF65-F5344CB8AC3E}">
        <p14:creationId xmlns:p14="http://schemas.microsoft.com/office/powerpoint/2010/main" val="3733129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049EF9BF-F6E8-40C6-BD01-C61D477D857C}" type="slidenum">
              <a:rPr lang="en-US" smtClean="0"/>
              <a:pPr/>
              <a:t>1</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488299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7AA1DB-E718-4430-A27D-7880F482F072}" type="slidenum">
              <a:rPr lang="en-US" smtClean="0">
                <a:solidFill>
                  <a:srgbClr val="000000"/>
                </a:solidFill>
              </a:rPr>
              <a:pPr>
                <a:defRPr/>
              </a:pPr>
              <a:t>18</a:t>
            </a:fld>
            <a:endParaRPr lang="en-US">
              <a:solidFill>
                <a:srgbClr val="000000"/>
              </a:solidFill>
            </a:endParaRPr>
          </a:p>
        </p:txBody>
      </p:sp>
    </p:spTree>
    <p:extLst>
      <p:ext uri="{BB962C8B-B14F-4D97-AF65-F5344CB8AC3E}">
        <p14:creationId xmlns:p14="http://schemas.microsoft.com/office/powerpoint/2010/main" val="18974084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7AA1DB-E718-4430-A27D-7880F482F072}" type="slidenum">
              <a:rPr lang="en-US" smtClean="0">
                <a:solidFill>
                  <a:srgbClr val="000000"/>
                </a:solidFill>
              </a:rPr>
              <a:pPr>
                <a:defRPr/>
              </a:pPr>
              <a:t>19</a:t>
            </a:fld>
            <a:endParaRPr lang="en-US">
              <a:solidFill>
                <a:srgbClr val="000000"/>
              </a:solidFill>
            </a:endParaRPr>
          </a:p>
        </p:txBody>
      </p:sp>
    </p:spTree>
    <p:extLst>
      <p:ext uri="{BB962C8B-B14F-4D97-AF65-F5344CB8AC3E}">
        <p14:creationId xmlns:p14="http://schemas.microsoft.com/office/powerpoint/2010/main" val="20077428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7AA1DB-E718-4430-A27D-7880F482F072}" type="slidenum">
              <a:rPr lang="en-US" smtClean="0">
                <a:solidFill>
                  <a:srgbClr val="000000"/>
                </a:solidFill>
              </a:rPr>
              <a:pPr>
                <a:defRPr/>
              </a:pPr>
              <a:t>21</a:t>
            </a:fld>
            <a:endParaRPr lang="en-US">
              <a:solidFill>
                <a:srgbClr val="000000"/>
              </a:solidFill>
            </a:endParaRPr>
          </a:p>
        </p:txBody>
      </p:sp>
    </p:spTree>
    <p:extLst>
      <p:ext uri="{BB962C8B-B14F-4D97-AF65-F5344CB8AC3E}">
        <p14:creationId xmlns:p14="http://schemas.microsoft.com/office/powerpoint/2010/main" val="27299626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7AA1DB-E718-4430-A27D-7880F482F072}" type="slidenum">
              <a:rPr lang="en-US" smtClean="0">
                <a:solidFill>
                  <a:srgbClr val="000000"/>
                </a:solidFill>
              </a:rPr>
              <a:pPr>
                <a:defRPr/>
              </a:pPr>
              <a:t>22</a:t>
            </a:fld>
            <a:endParaRPr lang="en-US">
              <a:solidFill>
                <a:srgbClr val="000000"/>
              </a:solidFill>
            </a:endParaRPr>
          </a:p>
        </p:txBody>
      </p:sp>
    </p:spTree>
    <p:extLst>
      <p:ext uri="{BB962C8B-B14F-4D97-AF65-F5344CB8AC3E}">
        <p14:creationId xmlns:p14="http://schemas.microsoft.com/office/powerpoint/2010/main" val="16772786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7AA1DB-E718-4430-A27D-7880F482F072}" type="slidenum">
              <a:rPr lang="en-US" smtClean="0">
                <a:solidFill>
                  <a:srgbClr val="000000"/>
                </a:solidFill>
              </a:rPr>
              <a:pPr>
                <a:defRPr/>
              </a:pPr>
              <a:t>23</a:t>
            </a:fld>
            <a:endParaRPr lang="en-US">
              <a:solidFill>
                <a:srgbClr val="000000"/>
              </a:solidFill>
            </a:endParaRPr>
          </a:p>
        </p:txBody>
      </p:sp>
    </p:spTree>
    <p:extLst>
      <p:ext uri="{BB962C8B-B14F-4D97-AF65-F5344CB8AC3E}">
        <p14:creationId xmlns:p14="http://schemas.microsoft.com/office/powerpoint/2010/main" val="39673059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7AA1DB-E718-4430-A27D-7880F482F072}" type="slidenum">
              <a:rPr lang="en-US" smtClean="0">
                <a:solidFill>
                  <a:srgbClr val="000000"/>
                </a:solidFill>
              </a:rPr>
              <a:pPr>
                <a:defRPr/>
              </a:pPr>
              <a:t>25</a:t>
            </a:fld>
            <a:endParaRPr lang="en-US">
              <a:solidFill>
                <a:srgbClr val="000000"/>
              </a:solidFill>
            </a:endParaRPr>
          </a:p>
        </p:txBody>
      </p:sp>
    </p:spTree>
    <p:extLst>
      <p:ext uri="{BB962C8B-B14F-4D97-AF65-F5344CB8AC3E}">
        <p14:creationId xmlns:p14="http://schemas.microsoft.com/office/powerpoint/2010/main" val="26604691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7AA1DB-E718-4430-A27D-7880F482F072}" type="slidenum">
              <a:rPr lang="en-US" smtClean="0">
                <a:solidFill>
                  <a:srgbClr val="000000"/>
                </a:solidFill>
              </a:rPr>
              <a:pPr>
                <a:defRPr/>
              </a:pPr>
              <a:t>26</a:t>
            </a:fld>
            <a:endParaRPr lang="en-US">
              <a:solidFill>
                <a:srgbClr val="000000"/>
              </a:solidFill>
            </a:endParaRPr>
          </a:p>
        </p:txBody>
      </p:sp>
    </p:spTree>
    <p:extLst>
      <p:ext uri="{BB962C8B-B14F-4D97-AF65-F5344CB8AC3E}">
        <p14:creationId xmlns:p14="http://schemas.microsoft.com/office/powerpoint/2010/main" val="15104415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7AA1DB-E718-4430-A27D-7880F482F072}" type="slidenum">
              <a:rPr lang="en-US" smtClean="0">
                <a:solidFill>
                  <a:srgbClr val="000000"/>
                </a:solidFill>
              </a:rPr>
              <a:pPr>
                <a:defRPr/>
              </a:pPr>
              <a:t>27</a:t>
            </a:fld>
            <a:endParaRPr lang="en-US">
              <a:solidFill>
                <a:srgbClr val="000000"/>
              </a:solidFill>
            </a:endParaRPr>
          </a:p>
        </p:txBody>
      </p:sp>
    </p:spTree>
    <p:extLst>
      <p:ext uri="{BB962C8B-B14F-4D97-AF65-F5344CB8AC3E}">
        <p14:creationId xmlns:p14="http://schemas.microsoft.com/office/powerpoint/2010/main" val="42102483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7AA1DB-E718-4430-A27D-7880F482F072}" type="slidenum">
              <a:rPr lang="en-US" smtClean="0">
                <a:solidFill>
                  <a:srgbClr val="000000"/>
                </a:solidFill>
              </a:rPr>
              <a:pPr>
                <a:defRPr/>
              </a:pPr>
              <a:t>29</a:t>
            </a:fld>
            <a:endParaRPr lang="en-US">
              <a:solidFill>
                <a:srgbClr val="000000"/>
              </a:solidFill>
            </a:endParaRPr>
          </a:p>
        </p:txBody>
      </p:sp>
    </p:spTree>
    <p:extLst>
      <p:ext uri="{BB962C8B-B14F-4D97-AF65-F5344CB8AC3E}">
        <p14:creationId xmlns:p14="http://schemas.microsoft.com/office/powerpoint/2010/main" val="29633314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7AA1DB-E718-4430-A27D-7880F482F072}" type="slidenum">
              <a:rPr lang="en-US" smtClean="0">
                <a:solidFill>
                  <a:srgbClr val="000000"/>
                </a:solidFill>
              </a:rPr>
              <a:pPr>
                <a:defRPr/>
              </a:pPr>
              <a:t>30</a:t>
            </a:fld>
            <a:endParaRPr lang="en-US">
              <a:solidFill>
                <a:srgbClr val="000000"/>
              </a:solidFill>
            </a:endParaRPr>
          </a:p>
        </p:txBody>
      </p:sp>
    </p:spTree>
    <p:extLst>
      <p:ext uri="{BB962C8B-B14F-4D97-AF65-F5344CB8AC3E}">
        <p14:creationId xmlns:p14="http://schemas.microsoft.com/office/powerpoint/2010/main" val="1157930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17AA1DB-E718-4430-A27D-7880F482F072}" type="slidenum">
              <a:rPr lang="en-US" smtClean="0"/>
              <a:pPr>
                <a:defRPr/>
              </a:pPr>
              <a:t>5</a:t>
            </a:fld>
            <a:endParaRPr lang="en-US"/>
          </a:p>
        </p:txBody>
      </p:sp>
    </p:spTree>
    <p:extLst>
      <p:ext uri="{BB962C8B-B14F-4D97-AF65-F5344CB8AC3E}">
        <p14:creationId xmlns:p14="http://schemas.microsoft.com/office/powerpoint/2010/main" val="16972234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7AA1DB-E718-4430-A27D-7880F482F072}" type="slidenum">
              <a:rPr lang="en-US" smtClean="0">
                <a:solidFill>
                  <a:srgbClr val="000000"/>
                </a:solidFill>
              </a:rPr>
              <a:pPr>
                <a:defRPr/>
              </a:pPr>
              <a:t>31</a:t>
            </a:fld>
            <a:endParaRPr lang="en-US">
              <a:solidFill>
                <a:srgbClr val="000000"/>
              </a:solidFill>
            </a:endParaRPr>
          </a:p>
        </p:txBody>
      </p:sp>
    </p:spTree>
    <p:extLst>
      <p:ext uri="{BB962C8B-B14F-4D97-AF65-F5344CB8AC3E}">
        <p14:creationId xmlns:p14="http://schemas.microsoft.com/office/powerpoint/2010/main" val="2811652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7AA1DB-E718-4430-A27D-7880F482F072}" type="slidenum">
              <a:rPr lang="en-US" smtClean="0">
                <a:solidFill>
                  <a:srgbClr val="000000"/>
                </a:solidFill>
              </a:rPr>
              <a:pPr>
                <a:defRPr/>
              </a:pPr>
              <a:t>33</a:t>
            </a:fld>
            <a:endParaRPr lang="en-US">
              <a:solidFill>
                <a:srgbClr val="000000"/>
              </a:solidFill>
            </a:endParaRPr>
          </a:p>
        </p:txBody>
      </p:sp>
    </p:spTree>
    <p:extLst>
      <p:ext uri="{BB962C8B-B14F-4D97-AF65-F5344CB8AC3E}">
        <p14:creationId xmlns:p14="http://schemas.microsoft.com/office/powerpoint/2010/main" val="29102473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7AA1DB-E718-4430-A27D-7880F482F072}" type="slidenum">
              <a:rPr lang="en-US" smtClean="0">
                <a:solidFill>
                  <a:srgbClr val="000000"/>
                </a:solidFill>
              </a:rPr>
              <a:pPr>
                <a:defRPr/>
              </a:pPr>
              <a:t>34</a:t>
            </a:fld>
            <a:endParaRPr lang="en-US">
              <a:solidFill>
                <a:srgbClr val="000000"/>
              </a:solidFill>
            </a:endParaRPr>
          </a:p>
        </p:txBody>
      </p:sp>
    </p:spTree>
    <p:extLst>
      <p:ext uri="{BB962C8B-B14F-4D97-AF65-F5344CB8AC3E}">
        <p14:creationId xmlns:p14="http://schemas.microsoft.com/office/powerpoint/2010/main" val="32282734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7AA1DB-E718-4430-A27D-7880F482F072}" type="slidenum">
              <a:rPr lang="en-US" smtClean="0">
                <a:solidFill>
                  <a:srgbClr val="000000"/>
                </a:solidFill>
              </a:rPr>
              <a:pPr>
                <a:defRPr/>
              </a:pPr>
              <a:t>35</a:t>
            </a:fld>
            <a:endParaRPr lang="en-US">
              <a:solidFill>
                <a:srgbClr val="000000"/>
              </a:solidFill>
            </a:endParaRPr>
          </a:p>
        </p:txBody>
      </p:sp>
    </p:spTree>
    <p:extLst>
      <p:ext uri="{BB962C8B-B14F-4D97-AF65-F5344CB8AC3E}">
        <p14:creationId xmlns:p14="http://schemas.microsoft.com/office/powerpoint/2010/main" val="25998994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7AA1DB-E718-4430-A27D-7880F482F072}" type="slidenum">
              <a:rPr lang="en-US" smtClean="0">
                <a:solidFill>
                  <a:srgbClr val="000000"/>
                </a:solidFill>
              </a:rPr>
              <a:pPr>
                <a:defRPr/>
              </a:pPr>
              <a:t>36</a:t>
            </a:fld>
            <a:endParaRPr lang="en-US">
              <a:solidFill>
                <a:srgbClr val="000000"/>
              </a:solidFill>
            </a:endParaRPr>
          </a:p>
        </p:txBody>
      </p:sp>
    </p:spTree>
    <p:extLst>
      <p:ext uri="{BB962C8B-B14F-4D97-AF65-F5344CB8AC3E}">
        <p14:creationId xmlns:p14="http://schemas.microsoft.com/office/powerpoint/2010/main" val="27771418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7AA1DB-E718-4430-A27D-7880F482F072}" type="slidenum">
              <a:rPr lang="en-US" smtClean="0">
                <a:solidFill>
                  <a:srgbClr val="000000"/>
                </a:solidFill>
              </a:rPr>
              <a:pPr>
                <a:defRPr/>
              </a:pPr>
              <a:t>38</a:t>
            </a:fld>
            <a:endParaRPr lang="en-US">
              <a:solidFill>
                <a:srgbClr val="000000"/>
              </a:solidFill>
            </a:endParaRPr>
          </a:p>
        </p:txBody>
      </p:sp>
    </p:spTree>
    <p:extLst>
      <p:ext uri="{BB962C8B-B14F-4D97-AF65-F5344CB8AC3E}">
        <p14:creationId xmlns:p14="http://schemas.microsoft.com/office/powerpoint/2010/main" val="11893988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7AA1DB-E718-4430-A27D-7880F482F072}" type="slidenum">
              <a:rPr lang="en-US" smtClean="0">
                <a:solidFill>
                  <a:srgbClr val="000000"/>
                </a:solidFill>
              </a:rPr>
              <a:pPr>
                <a:defRPr/>
              </a:pPr>
              <a:t>39</a:t>
            </a:fld>
            <a:endParaRPr lang="en-US">
              <a:solidFill>
                <a:srgbClr val="000000"/>
              </a:solidFill>
            </a:endParaRPr>
          </a:p>
        </p:txBody>
      </p:sp>
    </p:spTree>
    <p:extLst>
      <p:ext uri="{BB962C8B-B14F-4D97-AF65-F5344CB8AC3E}">
        <p14:creationId xmlns:p14="http://schemas.microsoft.com/office/powerpoint/2010/main" val="29544517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7AA1DB-E718-4430-A27D-7880F482F072}" type="slidenum">
              <a:rPr lang="en-US" smtClean="0">
                <a:solidFill>
                  <a:srgbClr val="000000"/>
                </a:solidFill>
              </a:rPr>
              <a:pPr>
                <a:defRPr/>
              </a:pPr>
              <a:t>40</a:t>
            </a:fld>
            <a:endParaRPr lang="en-US">
              <a:solidFill>
                <a:srgbClr val="000000"/>
              </a:solidFill>
            </a:endParaRPr>
          </a:p>
        </p:txBody>
      </p:sp>
    </p:spTree>
    <p:extLst>
      <p:ext uri="{BB962C8B-B14F-4D97-AF65-F5344CB8AC3E}">
        <p14:creationId xmlns:p14="http://schemas.microsoft.com/office/powerpoint/2010/main" val="30593960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7AA1DB-E718-4430-A27D-7880F482F072}" type="slidenum">
              <a:rPr lang="en-US" smtClean="0">
                <a:solidFill>
                  <a:srgbClr val="000000"/>
                </a:solidFill>
              </a:rPr>
              <a:pPr>
                <a:defRPr/>
              </a:pPr>
              <a:t>41</a:t>
            </a:fld>
            <a:endParaRPr lang="en-US">
              <a:solidFill>
                <a:srgbClr val="000000"/>
              </a:solidFill>
            </a:endParaRPr>
          </a:p>
        </p:txBody>
      </p:sp>
    </p:spTree>
    <p:extLst>
      <p:ext uri="{BB962C8B-B14F-4D97-AF65-F5344CB8AC3E}">
        <p14:creationId xmlns:p14="http://schemas.microsoft.com/office/powerpoint/2010/main" val="906137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7AA1DB-E718-4430-A27D-7880F482F072}" type="slidenum">
              <a:rPr lang="en-US" smtClean="0"/>
              <a:pPr>
                <a:defRPr/>
              </a:pPr>
              <a:t>42</a:t>
            </a:fld>
            <a:endParaRPr lang="en-US"/>
          </a:p>
        </p:txBody>
      </p:sp>
    </p:spTree>
    <p:extLst>
      <p:ext uri="{BB962C8B-B14F-4D97-AF65-F5344CB8AC3E}">
        <p14:creationId xmlns:p14="http://schemas.microsoft.com/office/powerpoint/2010/main" val="3424233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dirty="0"/>
              <a:t>0 Independent Variables</a:t>
            </a:r>
          </a:p>
          <a:p>
            <a:pPr marL="171450" indent="-171450">
              <a:buFontTx/>
              <a:buChar char="-"/>
            </a:pPr>
            <a:endParaRPr lang="en-US" sz="1200" dirty="0"/>
          </a:p>
          <a:p>
            <a:r>
              <a:rPr lang="en-US" sz="1200" dirty="0"/>
              <a:t>- The Dependent Variable is ordinal in nature</a:t>
            </a:r>
          </a:p>
        </p:txBody>
      </p:sp>
      <p:sp>
        <p:nvSpPr>
          <p:cNvPr id="4" name="Slide Number Placeholder 3"/>
          <p:cNvSpPr>
            <a:spLocks noGrp="1"/>
          </p:cNvSpPr>
          <p:nvPr>
            <p:ph type="sldNum" sz="quarter" idx="5"/>
          </p:nvPr>
        </p:nvSpPr>
        <p:spPr/>
        <p:txBody>
          <a:bodyPr/>
          <a:lstStyle/>
          <a:p>
            <a:pPr>
              <a:defRPr/>
            </a:pPr>
            <a:fld id="{617AA1DB-E718-4430-A27D-7880F482F072}" type="slidenum">
              <a:rPr lang="en-US" smtClean="0"/>
              <a:pPr>
                <a:defRPr/>
              </a:pPr>
              <a:t>9</a:t>
            </a:fld>
            <a:endParaRPr lang="en-US"/>
          </a:p>
        </p:txBody>
      </p:sp>
    </p:spTree>
    <p:extLst>
      <p:ext uri="{BB962C8B-B14F-4D97-AF65-F5344CB8AC3E}">
        <p14:creationId xmlns:p14="http://schemas.microsoft.com/office/powerpoint/2010/main" val="497784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7AA1DB-E718-4430-A27D-7880F482F072}" type="slidenum">
              <a:rPr lang="en-US" smtClean="0">
                <a:solidFill>
                  <a:srgbClr val="000000"/>
                </a:solidFill>
              </a:rPr>
              <a:pPr>
                <a:defRPr/>
              </a:pPr>
              <a:t>43</a:t>
            </a:fld>
            <a:endParaRPr lang="en-US">
              <a:solidFill>
                <a:srgbClr val="000000"/>
              </a:solidFill>
            </a:endParaRPr>
          </a:p>
        </p:txBody>
      </p:sp>
    </p:spTree>
    <p:extLst>
      <p:ext uri="{BB962C8B-B14F-4D97-AF65-F5344CB8AC3E}">
        <p14:creationId xmlns:p14="http://schemas.microsoft.com/office/powerpoint/2010/main" val="31253725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7AA1DB-E718-4430-A27D-7880F482F072}" type="slidenum">
              <a:rPr lang="en-US" smtClean="0">
                <a:solidFill>
                  <a:srgbClr val="000000"/>
                </a:solidFill>
              </a:rPr>
              <a:pPr>
                <a:defRPr/>
              </a:pPr>
              <a:t>44</a:t>
            </a:fld>
            <a:endParaRPr lang="en-US">
              <a:solidFill>
                <a:srgbClr val="000000"/>
              </a:solidFill>
            </a:endParaRPr>
          </a:p>
        </p:txBody>
      </p:sp>
    </p:spTree>
    <p:extLst>
      <p:ext uri="{BB962C8B-B14F-4D97-AF65-F5344CB8AC3E}">
        <p14:creationId xmlns:p14="http://schemas.microsoft.com/office/powerpoint/2010/main" val="9262801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7AA1DB-E718-4430-A27D-7880F482F072}" type="slidenum">
              <a:rPr lang="en-US" smtClean="0">
                <a:solidFill>
                  <a:srgbClr val="000000"/>
                </a:solidFill>
              </a:rPr>
              <a:pPr>
                <a:defRPr/>
              </a:pPr>
              <a:t>45</a:t>
            </a:fld>
            <a:endParaRPr lang="en-US">
              <a:solidFill>
                <a:srgbClr val="000000"/>
              </a:solidFill>
            </a:endParaRPr>
          </a:p>
        </p:txBody>
      </p:sp>
    </p:spTree>
    <p:extLst>
      <p:ext uri="{BB962C8B-B14F-4D97-AF65-F5344CB8AC3E}">
        <p14:creationId xmlns:p14="http://schemas.microsoft.com/office/powerpoint/2010/main" val="25100203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7AA1DB-E718-4430-A27D-7880F482F072}" type="slidenum">
              <a:rPr lang="en-US" smtClean="0"/>
              <a:pPr>
                <a:defRPr/>
              </a:pPr>
              <a:t>46</a:t>
            </a:fld>
            <a:endParaRPr lang="en-US"/>
          </a:p>
        </p:txBody>
      </p:sp>
    </p:spTree>
    <p:extLst>
      <p:ext uri="{BB962C8B-B14F-4D97-AF65-F5344CB8AC3E}">
        <p14:creationId xmlns:p14="http://schemas.microsoft.com/office/powerpoint/2010/main" val="11691632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7AA1DB-E718-4430-A27D-7880F482F072}" type="slidenum">
              <a:rPr lang="en-US" smtClean="0">
                <a:solidFill>
                  <a:srgbClr val="000000"/>
                </a:solidFill>
              </a:rPr>
              <a:pPr>
                <a:defRPr/>
              </a:pPr>
              <a:t>47</a:t>
            </a:fld>
            <a:endParaRPr lang="en-US">
              <a:solidFill>
                <a:srgbClr val="000000"/>
              </a:solidFill>
            </a:endParaRPr>
          </a:p>
        </p:txBody>
      </p:sp>
    </p:spTree>
    <p:extLst>
      <p:ext uri="{BB962C8B-B14F-4D97-AF65-F5344CB8AC3E}">
        <p14:creationId xmlns:p14="http://schemas.microsoft.com/office/powerpoint/2010/main" val="890250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- 1 Dependent Variable</a:t>
            </a:r>
          </a:p>
          <a:p>
            <a:endParaRPr lang="en-US" dirty="0"/>
          </a:p>
          <a:p>
            <a:r>
              <a:rPr lang="en-US" dirty="0"/>
              <a:t>- 0 Independent Variables</a:t>
            </a:r>
          </a:p>
          <a:p>
            <a:endParaRPr lang="en-US" dirty="0"/>
          </a:p>
          <a:p>
            <a:r>
              <a:rPr lang="en-US" dirty="0"/>
              <a:t>- Dependent Variable nature is Nominal or categorical (two categories – red and green)</a:t>
            </a:r>
          </a:p>
        </p:txBody>
      </p:sp>
      <p:sp>
        <p:nvSpPr>
          <p:cNvPr id="4" name="Slide Number Placeholder 3"/>
          <p:cNvSpPr>
            <a:spLocks noGrp="1"/>
          </p:cNvSpPr>
          <p:nvPr>
            <p:ph type="sldNum" sz="quarter" idx="10"/>
          </p:nvPr>
        </p:nvSpPr>
        <p:spPr/>
        <p:txBody>
          <a:bodyPr/>
          <a:lstStyle/>
          <a:p>
            <a:pPr>
              <a:defRPr/>
            </a:pPr>
            <a:fld id="{617AA1DB-E718-4430-A27D-7880F482F072}" type="slidenum">
              <a:rPr lang="en-US" smtClean="0"/>
              <a:pPr>
                <a:defRPr/>
              </a:pPr>
              <a:t>10</a:t>
            </a:fld>
            <a:endParaRPr lang="en-US"/>
          </a:p>
        </p:txBody>
      </p:sp>
    </p:spTree>
    <p:extLst>
      <p:ext uri="{BB962C8B-B14F-4D97-AF65-F5344CB8AC3E}">
        <p14:creationId xmlns:p14="http://schemas.microsoft.com/office/powerpoint/2010/main" val="2971942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- 1 Dependent Variable</a:t>
            </a:r>
          </a:p>
          <a:p>
            <a:endParaRPr lang="en-US" dirty="0"/>
          </a:p>
          <a:p>
            <a:r>
              <a:rPr lang="en-US" dirty="0"/>
              <a:t>- 0 Independent Variables</a:t>
            </a:r>
          </a:p>
          <a:p>
            <a:endParaRPr lang="en-US" dirty="0"/>
          </a:p>
          <a:p>
            <a:r>
              <a:rPr lang="en-US" dirty="0"/>
              <a:t>- Nature of Dependent Variable is Categorical</a:t>
            </a:r>
          </a:p>
        </p:txBody>
      </p:sp>
      <p:sp>
        <p:nvSpPr>
          <p:cNvPr id="4" name="Slide Number Placeholder 3"/>
          <p:cNvSpPr>
            <a:spLocks noGrp="1"/>
          </p:cNvSpPr>
          <p:nvPr>
            <p:ph type="sldNum" sz="quarter" idx="10"/>
          </p:nvPr>
        </p:nvSpPr>
        <p:spPr/>
        <p:txBody>
          <a:bodyPr/>
          <a:lstStyle/>
          <a:p>
            <a:pPr>
              <a:defRPr/>
            </a:pPr>
            <a:fld id="{617AA1DB-E718-4430-A27D-7880F482F072}" type="slidenum">
              <a:rPr lang="en-US" smtClean="0"/>
              <a:pPr>
                <a:defRPr/>
              </a:pPr>
              <a:t>11</a:t>
            </a:fld>
            <a:endParaRPr lang="en-US"/>
          </a:p>
        </p:txBody>
      </p:sp>
    </p:spTree>
    <p:extLst>
      <p:ext uri="{BB962C8B-B14F-4D97-AF65-F5344CB8AC3E}">
        <p14:creationId xmlns:p14="http://schemas.microsoft.com/office/powerpoint/2010/main" val="230214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7AA1DB-E718-4430-A27D-7880F482F072}" type="slidenum">
              <a:rPr lang="en-US" smtClean="0">
                <a:solidFill>
                  <a:srgbClr val="000000"/>
                </a:solidFill>
              </a:rPr>
              <a:pPr>
                <a:defRPr/>
              </a:pPr>
              <a:t>13</a:t>
            </a:fld>
            <a:endParaRPr lang="en-US">
              <a:solidFill>
                <a:srgbClr val="000000"/>
              </a:solidFill>
            </a:endParaRPr>
          </a:p>
        </p:txBody>
      </p:sp>
    </p:spTree>
    <p:extLst>
      <p:ext uri="{BB962C8B-B14F-4D97-AF65-F5344CB8AC3E}">
        <p14:creationId xmlns:p14="http://schemas.microsoft.com/office/powerpoint/2010/main" val="8177664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7AA1DB-E718-4430-A27D-7880F482F072}" type="slidenum">
              <a:rPr lang="en-US" smtClean="0">
                <a:solidFill>
                  <a:srgbClr val="000000"/>
                </a:solidFill>
              </a:rPr>
              <a:pPr>
                <a:defRPr/>
              </a:pPr>
              <a:t>14</a:t>
            </a:fld>
            <a:endParaRPr lang="en-US">
              <a:solidFill>
                <a:srgbClr val="000000"/>
              </a:solidFill>
            </a:endParaRPr>
          </a:p>
        </p:txBody>
      </p:sp>
    </p:spTree>
    <p:extLst>
      <p:ext uri="{BB962C8B-B14F-4D97-AF65-F5344CB8AC3E}">
        <p14:creationId xmlns:p14="http://schemas.microsoft.com/office/powerpoint/2010/main" val="22500895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7AA1DB-E718-4430-A27D-7880F482F072}" type="slidenum">
              <a:rPr lang="en-US" smtClean="0">
                <a:solidFill>
                  <a:srgbClr val="000000"/>
                </a:solidFill>
              </a:rPr>
              <a:pPr>
                <a:defRPr/>
              </a:pPr>
              <a:t>15</a:t>
            </a:fld>
            <a:endParaRPr lang="en-US">
              <a:solidFill>
                <a:srgbClr val="000000"/>
              </a:solidFill>
            </a:endParaRPr>
          </a:p>
        </p:txBody>
      </p:sp>
    </p:spTree>
    <p:extLst>
      <p:ext uri="{BB962C8B-B14F-4D97-AF65-F5344CB8AC3E}">
        <p14:creationId xmlns:p14="http://schemas.microsoft.com/office/powerpoint/2010/main" val="31924108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7AA1DB-E718-4430-A27D-7880F482F072}" type="slidenum">
              <a:rPr lang="en-US" smtClean="0">
                <a:solidFill>
                  <a:srgbClr val="000000"/>
                </a:solidFill>
              </a:rPr>
              <a:pPr>
                <a:defRPr/>
              </a:pPr>
              <a:t>17</a:t>
            </a:fld>
            <a:endParaRPr lang="en-US">
              <a:solidFill>
                <a:srgbClr val="000000"/>
              </a:solidFill>
            </a:endParaRPr>
          </a:p>
        </p:txBody>
      </p:sp>
    </p:spTree>
    <p:extLst>
      <p:ext uri="{BB962C8B-B14F-4D97-AF65-F5344CB8AC3E}">
        <p14:creationId xmlns:p14="http://schemas.microsoft.com/office/powerpoint/2010/main" val="1797859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pPr>
              <a:defRPr/>
            </a:pPr>
            <a:endParaRPr lang="en-US"/>
          </a:p>
        </p:txBody>
      </p:sp>
      <p:sp>
        <p:nvSpPr>
          <p:cNvPr id="17" name="Footer Placeholder 16"/>
          <p:cNvSpPr>
            <a:spLocks noGrp="1"/>
          </p:cNvSpPr>
          <p:nvPr>
            <p:ph type="ftr" sz="quarter" idx="11"/>
          </p:nvPr>
        </p:nvSpPr>
        <p:spPr/>
        <p:txBody>
          <a:bodyPr/>
          <a:lstStyle/>
          <a:p>
            <a:pPr>
              <a:defRPr/>
            </a:pP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pPr>
              <a:defRPr/>
            </a:pPr>
            <a:fld id="{390CBAF6-B14E-4F88-A1A6-EFC862E117D0}" type="slidenum">
              <a:rPr lang="en-US" smtClean="0"/>
              <a:pPr>
                <a:defRPr/>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530F555-82A6-45EF-90FE-066BA30E7CB2}"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5D63B7D-5AE7-490F-84B3-3CB2F235A050}"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31EF83B1-65C1-45D6-A374-F40FD468A79A}" type="datetimeFigureOut">
              <a:rPr lang="en-US">
                <a:solidFill>
                  <a:prstClr val="black">
                    <a:tint val="75000"/>
                  </a:prstClr>
                </a:solidFill>
              </a:rPr>
              <a:pPr/>
              <a:t>1/25/21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646BF64-9C5F-41E7-9EEB-B93A908F8DD4}"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356575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EF83B1-65C1-45D6-A374-F40FD468A79A}" type="datetimeFigureOut">
              <a:rPr lang="en-US">
                <a:solidFill>
                  <a:prstClr val="black">
                    <a:tint val="75000"/>
                  </a:prstClr>
                </a:solidFill>
              </a:rPr>
              <a:pPr/>
              <a:t>1/25/21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646BF64-9C5F-41E7-9EEB-B93A908F8DD4}"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202746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EF83B1-65C1-45D6-A374-F40FD468A79A}" type="datetimeFigureOut">
              <a:rPr lang="en-US">
                <a:solidFill>
                  <a:prstClr val="black">
                    <a:tint val="75000"/>
                  </a:prstClr>
                </a:solidFill>
              </a:rPr>
              <a:pPr/>
              <a:t>1/25/21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646BF64-9C5F-41E7-9EEB-B93A908F8DD4}"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325526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1EF83B1-65C1-45D6-A374-F40FD468A79A}" type="datetimeFigureOut">
              <a:rPr lang="en-US">
                <a:solidFill>
                  <a:prstClr val="black">
                    <a:tint val="75000"/>
                  </a:prstClr>
                </a:solidFill>
              </a:rPr>
              <a:pPr/>
              <a:t>1/25/21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646BF64-9C5F-41E7-9EEB-B93A908F8DD4}"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419810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1EF83B1-65C1-45D6-A374-F40FD468A79A}" type="datetimeFigureOut">
              <a:rPr lang="en-US">
                <a:solidFill>
                  <a:prstClr val="black">
                    <a:tint val="75000"/>
                  </a:prstClr>
                </a:solidFill>
              </a:rPr>
              <a:pPr/>
              <a:t>1/25/21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0646BF64-9C5F-41E7-9EEB-B93A908F8DD4}"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211914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1EF83B1-65C1-45D6-A374-F40FD468A79A}" type="datetimeFigureOut">
              <a:rPr lang="en-US">
                <a:solidFill>
                  <a:prstClr val="black">
                    <a:tint val="75000"/>
                  </a:prstClr>
                </a:solidFill>
              </a:rPr>
              <a:pPr/>
              <a:t>1/25/21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0646BF64-9C5F-41E7-9EEB-B93A908F8DD4}"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13237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EF83B1-65C1-45D6-A374-F40FD468A79A}" type="datetimeFigureOut">
              <a:rPr lang="en-US">
                <a:solidFill>
                  <a:prstClr val="black">
                    <a:tint val="75000"/>
                  </a:prstClr>
                </a:solidFill>
              </a:rPr>
              <a:pPr/>
              <a:t>1/25/21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0646BF64-9C5F-41E7-9EEB-B93A908F8DD4}"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033492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1EF83B1-65C1-45D6-A374-F40FD468A79A}" type="datetimeFigureOut">
              <a:rPr lang="en-US">
                <a:solidFill>
                  <a:prstClr val="black">
                    <a:tint val="75000"/>
                  </a:prstClr>
                </a:solidFill>
              </a:rPr>
              <a:pPr/>
              <a:t>1/25/21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646BF64-9C5F-41E7-9EEB-B93A908F8DD4}"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37137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53E5241-D357-4AA1-970B-ABC09812FA6E}" type="slidenum">
              <a:rPr lang="en-US" smtClean="0"/>
              <a:pPr>
                <a:defRPr/>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1EF83B1-65C1-45D6-A374-F40FD468A79A}" type="datetimeFigureOut">
              <a:rPr lang="en-US">
                <a:solidFill>
                  <a:prstClr val="black">
                    <a:tint val="75000"/>
                  </a:prstClr>
                </a:solidFill>
              </a:rPr>
              <a:pPr/>
              <a:t>1/25/21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646BF64-9C5F-41E7-9EEB-B93A908F8DD4}"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843458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EF83B1-65C1-45D6-A374-F40FD468A79A}" type="datetimeFigureOut">
              <a:rPr lang="en-US">
                <a:solidFill>
                  <a:prstClr val="black">
                    <a:tint val="75000"/>
                  </a:prstClr>
                </a:solidFill>
              </a:rPr>
              <a:pPr/>
              <a:t>1/25/21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646BF64-9C5F-41E7-9EEB-B93A908F8DD4}"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821608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EF83B1-65C1-45D6-A374-F40FD468A79A}" type="datetimeFigureOut">
              <a:rPr lang="en-US">
                <a:solidFill>
                  <a:prstClr val="black">
                    <a:tint val="75000"/>
                  </a:prstClr>
                </a:solidFill>
              </a:rPr>
              <a:pPr/>
              <a:t>1/25/21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646BF64-9C5F-41E7-9EEB-B93A908F8DD4}"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36255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a:xfrm>
            <a:off x="800100" y="6172200"/>
            <a:ext cx="4000500" cy="457200"/>
          </a:xfrm>
        </p:spPr>
        <p:txBody>
          <a:bodyPr/>
          <a:lstStyle/>
          <a:p>
            <a:pPr>
              <a:defRPr/>
            </a:pP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pPr>
              <a:defRPr/>
            </a:pPr>
            <a:fld id="{88295867-3995-4ECA-A30C-89B6A4E7556D}"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6EBE7223-7BE4-4A00-973B-705F90FA20FE}" type="slidenum">
              <a:rPr lang="en-US" smtClean="0"/>
              <a:pPr>
                <a:defRPr/>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815A343B-662B-4A05-AEC2-B5200B27CA88}" type="slidenum">
              <a:rPr lang="en-US" smtClean="0"/>
              <a:pPr>
                <a:defRPr/>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FAD3DE21-9EBA-4C6F-9BE8-7A4FB156DA51}"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31A71168-C908-42D1-9296-7D5E7133E79E}"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4B6CB117-ACF3-4FB2-BC3E-33F692D7A2DE}" type="slidenum">
              <a:rPr lang="en-US" smtClean="0"/>
              <a:pPr>
                <a:defRPr/>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a:xfrm>
            <a:off x="914400" y="6172200"/>
            <a:ext cx="3886200" cy="457200"/>
          </a:xfrm>
        </p:spPr>
        <p:txBody>
          <a:bodyPr/>
          <a:lstStyle/>
          <a:p>
            <a:pPr>
              <a:defRPr/>
            </a:pPr>
            <a:endParaRPr lang="en-US"/>
          </a:p>
        </p:txBody>
      </p:sp>
      <p:sp>
        <p:nvSpPr>
          <p:cNvPr id="7" name="Slide Number Placeholder 6"/>
          <p:cNvSpPr>
            <a:spLocks noGrp="1"/>
          </p:cNvSpPr>
          <p:nvPr>
            <p:ph type="sldNum" sz="quarter" idx="12"/>
          </p:nvPr>
        </p:nvSpPr>
        <p:spPr>
          <a:xfrm>
            <a:off x="146304" y="6208776"/>
            <a:ext cx="457200" cy="457200"/>
          </a:xfrm>
        </p:spPr>
        <p:txBody>
          <a:bodyPr/>
          <a:lstStyle/>
          <a:p>
            <a:pPr>
              <a:defRPr/>
            </a:pPr>
            <a:fld id="{62CFACBB-E437-491F-862B-7B691352BE96}" type="slidenum">
              <a:rPr lang="en-US" smtClean="0"/>
              <a:pPr>
                <a:defRPr/>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a:defRPr/>
            </a:pPr>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defRPr/>
            </a:pP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defRPr/>
            </a:pPr>
            <a:fld id="{3CFCC041-D979-44D2-A88B-75B75D492645}"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fontAlgn="auto">
              <a:spcBef>
                <a:spcPts val="0"/>
              </a:spcBef>
              <a:spcAft>
                <a:spcPts val="0"/>
              </a:spcAft>
            </a:pPr>
            <a:fld id="{31EF83B1-65C1-45D6-A374-F40FD468A79A}" type="datetimeFigureOut">
              <a:rPr lang="en-US" smtClean="0">
                <a:solidFill>
                  <a:prstClr val="black">
                    <a:tint val="75000"/>
                  </a:prstClr>
                </a:solidFill>
                <a:latin typeface="Calibri" panose="020F0502020204030204"/>
              </a:rPr>
              <a:pPr fontAlgn="auto">
                <a:spcBef>
                  <a:spcPts val="0"/>
                </a:spcBef>
                <a:spcAft>
                  <a:spcPts val="0"/>
                </a:spcAft>
              </a:pPr>
              <a:t>1/25/21</a:t>
            </a:fld>
            <a:endParaRPr lang="en-US">
              <a:solidFill>
                <a:prstClr val="black">
                  <a:tint val="75000"/>
                </a:prstClr>
              </a:solidFill>
              <a:latin typeface="Calibri" panose="020F0502020204030204"/>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fontAlgn="auto">
              <a:spcBef>
                <a:spcPts val="0"/>
              </a:spcBef>
              <a:spcAft>
                <a:spcPts val="0"/>
              </a:spcAft>
            </a:pPr>
            <a:endParaRPr lang="en-US">
              <a:solidFill>
                <a:prstClr val="black">
                  <a:tint val="75000"/>
                </a:prstClr>
              </a:solidFill>
              <a:latin typeface="Calibri" panose="020F0502020204030204"/>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fontAlgn="auto">
              <a:spcBef>
                <a:spcPts val="0"/>
              </a:spcBef>
              <a:spcAft>
                <a:spcPts val="0"/>
              </a:spcAft>
            </a:pPr>
            <a:fld id="{0646BF64-9C5F-41E7-9EEB-B93A908F8DD4}" type="slidenum">
              <a:rPr lang="en-US" smtClean="0">
                <a:solidFill>
                  <a:prstClr val="black">
                    <a:tint val="75000"/>
                  </a:prstClr>
                </a:solidFill>
                <a:latin typeface="Calibri" panose="020F0502020204030204"/>
              </a:rPr>
              <a:pPr fontAlgn="auto">
                <a:spcBef>
                  <a:spcPts val="0"/>
                </a:spcBef>
                <a:spcAft>
                  <a:spcPts val="0"/>
                </a:spcAft>
              </a:pPr>
              <a:t>‹#›</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1947247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package" Target="../embeddings/Microsoft_Excel_Worksheet2.xlsx"/></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image" Target="../media/image11.png"/><Relationship Id="rId5" Type="http://schemas.openxmlformats.org/officeDocument/2006/relationships/image" Target="../media/image10.emf"/><Relationship Id="rId4" Type="http://schemas.openxmlformats.org/officeDocument/2006/relationships/package" Target="../embeddings/Microsoft_Excel_Worksheet3.xlsx"/></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ats.ucla.edu/stat/mult_pkg/whatstat/nominal_ordinal_interval.ht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image" Target="../media/image13.png"/><Relationship Id="rId5" Type="http://schemas.openxmlformats.org/officeDocument/2006/relationships/image" Target="../media/image12.emf"/><Relationship Id="rId4" Type="http://schemas.openxmlformats.org/officeDocument/2006/relationships/package" Target="../embeddings/Microsoft_Excel_Worksheet4.xlsx"/></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vmlDrawing" Target="../drawings/vmlDrawing6.vml"/><Relationship Id="rId6" Type="http://schemas.openxmlformats.org/officeDocument/2006/relationships/image" Target="../media/image15.png"/><Relationship Id="rId5" Type="http://schemas.openxmlformats.org/officeDocument/2006/relationships/image" Target="../media/image14.emf"/><Relationship Id="rId4" Type="http://schemas.openxmlformats.org/officeDocument/2006/relationships/package" Target="../embeddings/Microsoft_Excel_Worksheet5.xlsx"/></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vmlDrawing" Target="../drawings/vmlDrawing7.vml"/><Relationship Id="rId6" Type="http://schemas.openxmlformats.org/officeDocument/2006/relationships/image" Target="../media/image17.png"/><Relationship Id="rId5" Type="http://schemas.openxmlformats.org/officeDocument/2006/relationships/image" Target="../media/image16.emf"/><Relationship Id="rId4" Type="http://schemas.openxmlformats.org/officeDocument/2006/relationships/package" Target="../embeddings/Microsoft_Excel_Worksheet6.xlsx"/></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ats.ucla.edu/stat/mult_pkg/whatstat/nominal_ordinal_interval.ht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vmlDrawing" Target="../drawings/vmlDrawing8.vml"/><Relationship Id="rId6" Type="http://schemas.openxmlformats.org/officeDocument/2006/relationships/image" Target="../media/image19.png"/><Relationship Id="rId5" Type="http://schemas.openxmlformats.org/officeDocument/2006/relationships/image" Target="../media/image18.emf"/><Relationship Id="rId4" Type="http://schemas.openxmlformats.org/officeDocument/2006/relationships/package" Target="../embeddings/Microsoft_Excel_Worksheet7.xlsx"/></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vmlDrawing" Target="../drawings/vmlDrawing9.vml"/><Relationship Id="rId6" Type="http://schemas.openxmlformats.org/officeDocument/2006/relationships/image" Target="../media/image21.png"/><Relationship Id="rId5" Type="http://schemas.openxmlformats.org/officeDocument/2006/relationships/image" Target="../media/image20.emf"/><Relationship Id="rId4" Type="http://schemas.openxmlformats.org/officeDocument/2006/relationships/package" Target="../embeddings/Microsoft_Excel_Worksheet8.xlsx"/></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vmlDrawing" Target="../drawings/vmlDrawing10.vml"/><Relationship Id="rId6" Type="http://schemas.openxmlformats.org/officeDocument/2006/relationships/image" Target="../media/image23.png"/><Relationship Id="rId5" Type="http://schemas.openxmlformats.org/officeDocument/2006/relationships/image" Target="../media/image22.emf"/><Relationship Id="rId4" Type="http://schemas.openxmlformats.org/officeDocument/2006/relationships/package" Target="../embeddings/Microsoft_Excel_Worksheet9.xlsx"/></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ats.ucla.edu/stat/mult_pkg/whatstat/nominal_ordinal_interval.ht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vmlDrawing" Target="../drawings/vmlDrawing11.vml"/><Relationship Id="rId6" Type="http://schemas.openxmlformats.org/officeDocument/2006/relationships/image" Target="../media/image25.png"/><Relationship Id="rId5" Type="http://schemas.openxmlformats.org/officeDocument/2006/relationships/image" Target="../media/image24.emf"/><Relationship Id="rId4" Type="http://schemas.openxmlformats.org/officeDocument/2006/relationships/package" Target="../embeddings/Microsoft_Excel_Worksheet10.xlsx"/></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vmlDrawing" Target="../drawings/vmlDrawing12.vml"/><Relationship Id="rId6" Type="http://schemas.openxmlformats.org/officeDocument/2006/relationships/image" Target="../media/image27.png"/><Relationship Id="rId5" Type="http://schemas.openxmlformats.org/officeDocument/2006/relationships/image" Target="../media/image26.emf"/><Relationship Id="rId4" Type="http://schemas.openxmlformats.org/officeDocument/2006/relationships/package" Target="../embeddings/Microsoft_Excel_Worksheet11.xlsx"/></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vmlDrawing" Target="../drawings/vmlDrawing13.vml"/><Relationship Id="rId6" Type="http://schemas.openxmlformats.org/officeDocument/2006/relationships/image" Target="../media/image29.png"/><Relationship Id="rId5" Type="http://schemas.openxmlformats.org/officeDocument/2006/relationships/image" Target="../media/image28.emf"/><Relationship Id="rId4" Type="http://schemas.openxmlformats.org/officeDocument/2006/relationships/package" Target="../embeddings/Microsoft_Excel_Worksheet12.xlsx"/></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ats.ucla.edu/stat/mult_pkg/whatstat/nominal_ordinal_interval.htm"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vmlDrawing" Target="../drawings/vmlDrawing14.vml"/><Relationship Id="rId6" Type="http://schemas.openxmlformats.org/officeDocument/2006/relationships/image" Target="../media/image31.png"/><Relationship Id="rId5" Type="http://schemas.openxmlformats.org/officeDocument/2006/relationships/image" Target="../media/image30.emf"/><Relationship Id="rId4" Type="http://schemas.openxmlformats.org/officeDocument/2006/relationships/package" Target="../embeddings/Microsoft_Excel_Worksheet13.xlsx"/></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vmlDrawing" Target="../drawings/vmlDrawing15.vml"/><Relationship Id="rId6" Type="http://schemas.openxmlformats.org/officeDocument/2006/relationships/image" Target="../media/image33.png"/><Relationship Id="rId5" Type="http://schemas.openxmlformats.org/officeDocument/2006/relationships/image" Target="../media/image32.emf"/><Relationship Id="rId4" Type="http://schemas.openxmlformats.org/officeDocument/2006/relationships/package" Target="../embeddings/Microsoft_Excel_Worksheet14.xlsx"/></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vmlDrawing" Target="../drawings/vmlDrawing16.vml"/><Relationship Id="rId6" Type="http://schemas.openxmlformats.org/officeDocument/2006/relationships/image" Target="../media/image35.png"/><Relationship Id="rId5" Type="http://schemas.openxmlformats.org/officeDocument/2006/relationships/image" Target="../media/image34.emf"/><Relationship Id="rId4" Type="http://schemas.openxmlformats.org/officeDocument/2006/relationships/package" Target="../embeddings/Microsoft_Excel_Worksheet15.xlsx"/></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ats.ucla.edu/stat/mult_pkg/whatstat/nominal_ordinal_interval.htm"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vmlDrawing" Target="../drawings/vmlDrawing17.vml"/><Relationship Id="rId6" Type="http://schemas.openxmlformats.org/officeDocument/2006/relationships/image" Target="../media/image37.png"/><Relationship Id="rId5" Type="http://schemas.openxmlformats.org/officeDocument/2006/relationships/image" Target="../media/image36.emf"/><Relationship Id="rId4" Type="http://schemas.openxmlformats.org/officeDocument/2006/relationships/package" Target="../embeddings/Microsoft_Excel_Worksheet16.xlsx"/></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vmlDrawing" Target="../drawings/vmlDrawing18.vml"/><Relationship Id="rId6" Type="http://schemas.openxmlformats.org/officeDocument/2006/relationships/image" Target="../media/image39.png"/><Relationship Id="rId5" Type="http://schemas.openxmlformats.org/officeDocument/2006/relationships/image" Target="../media/image38.emf"/><Relationship Id="rId4" Type="http://schemas.openxmlformats.org/officeDocument/2006/relationships/package" Target="../embeddings/Microsoft_Excel_Worksheet17.xlsx"/></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vmlDrawing" Target="../drawings/vmlDrawing19.vml"/><Relationship Id="rId6" Type="http://schemas.openxmlformats.org/officeDocument/2006/relationships/image" Target="../media/image41.png"/><Relationship Id="rId5" Type="http://schemas.openxmlformats.org/officeDocument/2006/relationships/image" Target="../media/image40.emf"/><Relationship Id="rId4" Type="http://schemas.openxmlformats.org/officeDocument/2006/relationships/package" Target="../embeddings/Microsoft_Excel_Worksheet18.xlsx"/></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ats.ucla.edu/stat/mult_pkg/whatstat/nominal_ordinal_interval.htm"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vmlDrawing" Target="../drawings/vmlDrawing20.vml"/><Relationship Id="rId6" Type="http://schemas.openxmlformats.org/officeDocument/2006/relationships/image" Target="../media/image43.png"/><Relationship Id="rId5" Type="http://schemas.openxmlformats.org/officeDocument/2006/relationships/image" Target="../media/image42.emf"/><Relationship Id="rId4" Type="http://schemas.openxmlformats.org/officeDocument/2006/relationships/package" Target="../embeddings/Microsoft_Excel_Worksheet19.xlsx"/></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vmlDrawing" Target="../drawings/vmlDrawing21.vml"/><Relationship Id="rId6" Type="http://schemas.openxmlformats.org/officeDocument/2006/relationships/image" Target="../media/image45.png"/><Relationship Id="rId5" Type="http://schemas.openxmlformats.org/officeDocument/2006/relationships/image" Target="../media/image44.emf"/><Relationship Id="rId4" Type="http://schemas.openxmlformats.org/officeDocument/2006/relationships/package" Target="../embeddings/Microsoft_Excel_Worksheet20.xlsx"/></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vmlDrawing" Target="../drawings/vmlDrawing22.vml"/><Relationship Id="rId6" Type="http://schemas.openxmlformats.org/officeDocument/2006/relationships/image" Target="../media/image47.png"/><Relationship Id="rId5" Type="http://schemas.openxmlformats.org/officeDocument/2006/relationships/image" Target="../media/image46.emf"/><Relationship Id="rId4" Type="http://schemas.openxmlformats.org/officeDocument/2006/relationships/package" Target="../embeddings/Microsoft_Excel_Worksheet21.xlsx"/></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2.xml"/><Relationship Id="rId1" Type="http://schemas.openxmlformats.org/officeDocument/2006/relationships/vmlDrawing" Target="../drawings/vmlDrawing23.vml"/><Relationship Id="rId6" Type="http://schemas.openxmlformats.org/officeDocument/2006/relationships/image" Target="../media/image49.png"/><Relationship Id="rId5" Type="http://schemas.openxmlformats.org/officeDocument/2006/relationships/image" Target="../media/image48.emf"/><Relationship Id="rId4" Type="http://schemas.openxmlformats.org/officeDocument/2006/relationships/package" Target="../embeddings/Microsoft_Excel_Worksheet22.xlsx"/></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ats.ucla.edu/stat/mult_pkg/whatstat/nominal_ordinal_interval.htm"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2.xml"/><Relationship Id="rId1" Type="http://schemas.openxmlformats.org/officeDocument/2006/relationships/vmlDrawing" Target="../drawings/vmlDrawing24.vml"/><Relationship Id="rId6" Type="http://schemas.openxmlformats.org/officeDocument/2006/relationships/image" Target="../media/image51.png"/><Relationship Id="rId5" Type="http://schemas.openxmlformats.org/officeDocument/2006/relationships/image" Target="../media/image50.emf"/><Relationship Id="rId4" Type="http://schemas.openxmlformats.org/officeDocument/2006/relationships/package" Target="../embeddings/Microsoft_Excel_Worksheet23.xlsx"/></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2.xml"/><Relationship Id="rId1" Type="http://schemas.openxmlformats.org/officeDocument/2006/relationships/vmlDrawing" Target="../drawings/vmlDrawing25.vml"/><Relationship Id="rId6" Type="http://schemas.openxmlformats.org/officeDocument/2006/relationships/image" Target="../media/image53.png"/><Relationship Id="rId5" Type="http://schemas.openxmlformats.org/officeDocument/2006/relationships/image" Target="../media/image52.emf"/><Relationship Id="rId4" Type="http://schemas.openxmlformats.org/officeDocument/2006/relationships/package" Target="../embeddings/Microsoft_Excel_Worksheet24.xlsx"/></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2.xml"/><Relationship Id="rId1" Type="http://schemas.openxmlformats.org/officeDocument/2006/relationships/vmlDrawing" Target="../drawings/vmlDrawing26.vml"/><Relationship Id="rId6" Type="http://schemas.openxmlformats.org/officeDocument/2006/relationships/image" Target="../media/image55.png"/><Relationship Id="rId5" Type="http://schemas.openxmlformats.org/officeDocument/2006/relationships/image" Target="../media/image54.emf"/><Relationship Id="rId4" Type="http://schemas.openxmlformats.org/officeDocument/2006/relationships/package" Target="../embeddings/Microsoft_Excel_Worksheet25.xlsx"/></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2.xml"/><Relationship Id="rId1" Type="http://schemas.openxmlformats.org/officeDocument/2006/relationships/vmlDrawing" Target="../drawings/vmlDrawing27.vml"/><Relationship Id="rId6" Type="http://schemas.openxmlformats.org/officeDocument/2006/relationships/image" Target="../media/image57.png"/><Relationship Id="rId5" Type="http://schemas.openxmlformats.org/officeDocument/2006/relationships/image" Target="../media/image56.emf"/><Relationship Id="rId4" Type="http://schemas.openxmlformats.org/officeDocument/2006/relationships/package" Target="../embeddings/Microsoft_Excel_Worksheet26.xlsx"/></Relationships>
</file>

<file path=ppt/slides/_rels/slide42.xml.rels><?xml version="1.0" encoding="UTF-8" standalone="yes"?>
<Relationships xmlns="http://schemas.openxmlformats.org/package/2006/relationships"><Relationship Id="rId3" Type="http://schemas.openxmlformats.org/officeDocument/2006/relationships/hyperlink" Target="http://www.ats.ucla.edu/stat/mult_pkg/whatstat/nominal_ordinal_interval.htm"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2.xml"/><Relationship Id="rId1" Type="http://schemas.openxmlformats.org/officeDocument/2006/relationships/vmlDrawing" Target="../drawings/vmlDrawing28.vml"/><Relationship Id="rId6" Type="http://schemas.openxmlformats.org/officeDocument/2006/relationships/image" Target="../media/image59.png"/><Relationship Id="rId5" Type="http://schemas.openxmlformats.org/officeDocument/2006/relationships/image" Target="../media/image58.emf"/><Relationship Id="rId4" Type="http://schemas.openxmlformats.org/officeDocument/2006/relationships/package" Target="../embeddings/Microsoft_Excel_Worksheet27.xlsx"/></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2.xml"/><Relationship Id="rId1" Type="http://schemas.openxmlformats.org/officeDocument/2006/relationships/vmlDrawing" Target="../drawings/vmlDrawing29.vml"/><Relationship Id="rId6" Type="http://schemas.openxmlformats.org/officeDocument/2006/relationships/image" Target="../media/image61.png"/><Relationship Id="rId5" Type="http://schemas.openxmlformats.org/officeDocument/2006/relationships/image" Target="../media/image60.emf"/><Relationship Id="rId4" Type="http://schemas.openxmlformats.org/officeDocument/2006/relationships/package" Target="../embeddings/Microsoft_Excel_Worksheet28.xlsx"/></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2.xml"/><Relationship Id="rId1" Type="http://schemas.openxmlformats.org/officeDocument/2006/relationships/vmlDrawing" Target="../drawings/vmlDrawing30.vml"/><Relationship Id="rId6" Type="http://schemas.openxmlformats.org/officeDocument/2006/relationships/image" Target="../media/image63.png"/><Relationship Id="rId5" Type="http://schemas.openxmlformats.org/officeDocument/2006/relationships/image" Target="../media/image62.emf"/><Relationship Id="rId4" Type="http://schemas.openxmlformats.org/officeDocument/2006/relationships/package" Target="../embeddings/Microsoft_Excel_Worksheet29.xlsx"/></Relationships>
</file>

<file path=ppt/slides/_rels/slide46.xml.rels><?xml version="1.0" encoding="UTF-8" standalone="yes"?>
<Relationships xmlns="http://schemas.openxmlformats.org/package/2006/relationships"><Relationship Id="rId3" Type="http://schemas.openxmlformats.org/officeDocument/2006/relationships/hyperlink" Target="http://www.ats.ucla.edu/stat/mult_pkg/whatstat/nominal_ordinal_interval.htm"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2.xml"/><Relationship Id="rId1" Type="http://schemas.openxmlformats.org/officeDocument/2006/relationships/vmlDrawing" Target="../drawings/vmlDrawing31.vml"/><Relationship Id="rId6" Type="http://schemas.openxmlformats.org/officeDocument/2006/relationships/image" Target="../media/image65.png"/><Relationship Id="rId5" Type="http://schemas.openxmlformats.org/officeDocument/2006/relationships/image" Target="../media/image64.emf"/><Relationship Id="rId4" Type="http://schemas.openxmlformats.org/officeDocument/2006/relationships/package" Target="../embeddings/Microsoft_Excel_Worksheet30.xlsx"/></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ats.ucla.edu/stat/mult_pkg/whatstat/nominal_ordinal_interval.ht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package" Target="../embeddings/Microsoft_Excel_Worksheet.xlsx"/></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7.png"/><Relationship Id="rId5" Type="http://schemas.openxmlformats.org/officeDocument/2006/relationships/image" Target="../media/image6.emf"/><Relationship Id="rId4" Type="http://schemas.openxmlformats.org/officeDocument/2006/relationships/package" Target="../embeddings/Microsoft_Excel_Worksheet1.xlsx"/></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1600200"/>
            <a:ext cx="9144000" cy="1295400"/>
          </a:xfrm>
        </p:spPr>
        <p:txBody>
          <a:bodyPr>
            <a:normAutofit fontScale="90000"/>
          </a:bodyPr>
          <a:lstStyle/>
          <a:p>
            <a:pPr eaLnBrk="1" hangingPunct="1"/>
            <a:r>
              <a:rPr lang="en-US" sz="4800" dirty="0"/>
              <a:t>Choosing the Appropriate Technique*</a:t>
            </a:r>
          </a:p>
        </p:txBody>
      </p:sp>
      <p:sp>
        <p:nvSpPr>
          <p:cNvPr id="5" name="Subtitle 4"/>
          <p:cNvSpPr>
            <a:spLocks noGrp="1"/>
          </p:cNvSpPr>
          <p:nvPr>
            <p:ph type="subTitle" idx="1"/>
          </p:nvPr>
        </p:nvSpPr>
        <p:spPr>
          <a:xfrm>
            <a:off x="1295400" y="3581400"/>
            <a:ext cx="6400800" cy="1600200"/>
          </a:xfrm>
        </p:spPr>
        <p:txBody>
          <a:bodyPr>
            <a:normAutofit/>
          </a:bodyPr>
          <a:lstStyle/>
          <a:p>
            <a:r>
              <a:rPr lang="en-US" sz="4000" dirty="0"/>
              <a:t>*Or what they forgot to teach you in Statistics class…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16659" y="1137365"/>
            <a:ext cx="4150068" cy="1477328"/>
          </a:xfrm>
          <a:prstGeom prst="rect">
            <a:avLst/>
          </a:prstGeom>
          <a:solidFill>
            <a:schemeClr val="accent6">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Business Challenge:  Your company plans to make tennis balls in two colors and your R + D department has predicted that 25% of your customers will pick red balls while 75% will pick green balls.</a:t>
            </a:r>
          </a:p>
        </p:txBody>
      </p:sp>
      <p:sp>
        <p:nvSpPr>
          <p:cNvPr id="7" name="TextBox 6"/>
          <p:cNvSpPr txBox="1"/>
          <p:nvPr/>
        </p:nvSpPr>
        <p:spPr>
          <a:xfrm>
            <a:off x="4916659" y="3359350"/>
            <a:ext cx="4150068" cy="1200329"/>
          </a:xfrm>
          <a:prstGeom prst="rect">
            <a:avLst/>
          </a:prstGeom>
          <a:solidFill>
            <a:schemeClr val="accent4">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Response:  You decide to see if R+D is earning its money.  You take a random sample of 1,200 people ask them which ball they prefer.</a:t>
            </a:r>
          </a:p>
        </p:txBody>
      </p:sp>
      <p:sp>
        <p:nvSpPr>
          <p:cNvPr id="8" name="TextBox 7"/>
          <p:cNvSpPr txBox="1"/>
          <p:nvPr/>
        </p:nvSpPr>
        <p:spPr>
          <a:xfrm>
            <a:off x="4916659" y="4964668"/>
            <a:ext cx="4150068" cy="369332"/>
          </a:xfrm>
          <a:prstGeom prst="rect">
            <a:avLst/>
          </a:prstGeom>
          <a:solidFill>
            <a:srgbClr val="00B0F0"/>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Data Looks like:</a:t>
            </a:r>
          </a:p>
        </p:txBody>
      </p:sp>
      <p:graphicFrame>
        <p:nvGraphicFramePr>
          <p:cNvPr id="10" name="Object 9"/>
          <p:cNvGraphicFramePr>
            <a:graphicFrameLocks noChangeAspect="1"/>
          </p:cNvGraphicFramePr>
          <p:nvPr>
            <p:extLst>
              <p:ext uri="{D42A27DB-BD31-4B8C-83A1-F6EECF244321}">
                <p14:modId xmlns:p14="http://schemas.microsoft.com/office/powerpoint/2010/main" val="2614404283"/>
              </p:ext>
            </p:extLst>
          </p:nvPr>
        </p:nvGraphicFramePr>
        <p:xfrm>
          <a:off x="4992688" y="5345113"/>
          <a:ext cx="3800475" cy="1512887"/>
        </p:xfrm>
        <a:graphic>
          <a:graphicData uri="http://schemas.openxmlformats.org/presentationml/2006/ole">
            <mc:AlternateContent xmlns:mc="http://schemas.openxmlformats.org/markup-compatibility/2006">
              <mc:Choice xmlns:v="urn:schemas-microsoft-com:vml" Requires="v">
                <p:oleObj spid="_x0000_s3235" name="Worksheet" r:id="rId4" imgW="5067330" imgH="2343023" progId="Excel.Sheet.12">
                  <p:embed/>
                </p:oleObj>
              </mc:Choice>
              <mc:Fallback>
                <p:oleObj name="Worksheet" r:id="rId4" imgW="5067330" imgH="2343023" progId="Excel.Sheet.12">
                  <p:embed/>
                  <p:pic>
                    <p:nvPicPr>
                      <p:cNvPr id="0" name=""/>
                      <p:cNvPicPr/>
                      <p:nvPr/>
                    </p:nvPicPr>
                    <p:blipFill>
                      <a:blip r:embed="rId5"/>
                      <a:stretch>
                        <a:fillRect/>
                      </a:stretch>
                    </p:blipFill>
                    <p:spPr>
                      <a:xfrm>
                        <a:off x="4992688" y="5345113"/>
                        <a:ext cx="3800475" cy="1512887"/>
                      </a:xfrm>
                      <a:prstGeom prst="rect">
                        <a:avLst/>
                      </a:prstGeom>
                    </p:spPr>
                  </p:pic>
                </p:oleObj>
              </mc:Fallback>
            </mc:AlternateContent>
          </a:graphicData>
        </a:graphic>
      </p:graphicFrame>
      <p:pic>
        <p:nvPicPr>
          <p:cNvPr id="3" name="Picture 2"/>
          <p:cNvPicPr>
            <a:picLocks noChangeAspect="1"/>
          </p:cNvPicPr>
          <p:nvPr/>
        </p:nvPicPr>
        <p:blipFill>
          <a:blip r:embed="rId6"/>
          <a:stretch>
            <a:fillRect/>
          </a:stretch>
        </p:blipFill>
        <p:spPr>
          <a:xfrm>
            <a:off x="5687" y="1131678"/>
            <a:ext cx="4624316" cy="3430276"/>
          </a:xfrm>
          <a:prstGeom prst="rect">
            <a:avLst/>
          </a:prstGeom>
        </p:spPr>
      </p:pic>
    </p:spTree>
    <p:extLst>
      <p:ext uri="{BB962C8B-B14F-4D97-AF65-F5344CB8AC3E}">
        <p14:creationId xmlns:p14="http://schemas.microsoft.com/office/powerpoint/2010/main" val="462070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16659" y="1137365"/>
            <a:ext cx="4150068" cy="2031325"/>
          </a:xfrm>
          <a:prstGeom prst="rect">
            <a:avLst/>
          </a:prstGeom>
          <a:solidFill>
            <a:schemeClr val="accent6">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Business Challenge:  As manager of the Dead Gulch Casino, you are considering taking wagers on Republican candidates to win the nomination.  You think that Trump will get 60% of the vote, Bush 30% and Cruse 10%.  But if you’re wrong you’ll have to eat cat food for the whole year.</a:t>
            </a:r>
          </a:p>
        </p:txBody>
      </p:sp>
      <p:sp>
        <p:nvSpPr>
          <p:cNvPr id="7" name="TextBox 6"/>
          <p:cNvSpPr txBox="1"/>
          <p:nvPr/>
        </p:nvSpPr>
        <p:spPr>
          <a:xfrm>
            <a:off x="4916659" y="3359350"/>
            <a:ext cx="4150068" cy="1200329"/>
          </a:xfrm>
          <a:prstGeom prst="rect">
            <a:avLst/>
          </a:prstGeom>
          <a:solidFill>
            <a:schemeClr val="accent4">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Response:  You randomly survey 1,500 registered voters across the U.S. and ask them which of the three candidates they would vote for.</a:t>
            </a:r>
          </a:p>
        </p:txBody>
      </p:sp>
      <p:sp>
        <p:nvSpPr>
          <p:cNvPr id="8" name="TextBox 7"/>
          <p:cNvSpPr txBox="1"/>
          <p:nvPr/>
        </p:nvSpPr>
        <p:spPr>
          <a:xfrm>
            <a:off x="4916659" y="4964668"/>
            <a:ext cx="4150068" cy="369332"/>
          </a:xfrm>
          <a:prstGeom prst="rect">
            <a:avLst/>
          </a:prstGeom>
          <a:solidFill>
            <a:srgbClr val="00B0F0"/>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Data Looks like:</a:t>
            </a:r>
          </a:p>
        </p:txBody>
      </p:sp>
      <p:graphicFrame>
        <p:nvGraphicFramePr>
          <p:cNvPr id="10" name="Object 9"/>
          <p:cNvGraphicFramePr>
            <a:graphicFrameLocks noChangeAspect="1"/>
          </p:cNvGraphicFramePr>
          <p:nvPr>
            <p:extLst>
              <p:ext uri="{D42A27DB-BD31-4B8C-83A1-F6EECF244321}">
                <p14:modId xmlns:p14="http://schemas.microsoft.com/office/powerpoint/2010/main" val="4071742460"/>
              </p:ext>
            </p:extLst>
          </p:nvPr>
        </p:nvGraphicFramePr>
        <p:xfrm>
          <a:off x="4992688" y="5345113"/>
          <a:ext cx="3800475" cy="1512887"/>
        </p:xfrm>
        <a:graphic>
          <a:graphicData uri="http://schemas.openxmlformats.org/presentationml/2006/ole">
            <mc:AlternateContent xmlns:mc="http://schemas.openxmlformats.org/markup-compatibility/2006">
              <mc:Choice xmlns:v="urn:schemas-microsoft-com:vml" Requires="v">
                <p:oleObj spid="_x0000_s4255" name="Worksheet" r:id="rId4" imgW="5067330" imgH="2343023" progId="Excel.Sheet.12">
                  <p:embed/>
                </p:oleObj>
              </mc:Choice>
              <mc:Fallback>
                <p:oleObj name="Worksheet" r:id="rId4" imgW="5067330" imgH="2343023" progId="Excel.Sheet.12">
                  <p:embed/>
                  <p:pic>
                    <p:nvPicPr>
                      <p:cNvPr id="0" name=""/>
                      <p:cNvPicPr/>
                      <p:nvPr/>
                    </p:nvPicPr>
                    <p:blipFill>
                      <a:blip r:embed="rId5"/>
                      <a:stretch>
                        <a:fillRect/>
                      </a:stretch>
                    </p:blipFill>
                    <p:spPr>
                      <a:xfrm>
                        <a:off x="4992688" y="5345113"/>
                        <a:ext cx="3800475" cy="1512887"/>
                      </a:xfrm>
                      <a:prstGeom prst="rect">
                        <a:avLst/>
                      </a:prstGeom>
                    </p:spPr>
                  </p:pic>
                </p:oleObj>
              </mc:Fallback>
            </mc:AlternateContent>
          </a:graphicData>
        </a:graphic>
      </p:graphicFrame>
      <p:pic>
        <p:nvPicPr>
          <p:cNvPr id="2" name="Picture 1"/>
          <p:cNvPicPr>
            <a:picLocks noChangeAspect="1"/>
          </p:cNvPicPr>
          <p:nvPr/>
        </p:nvPicPr>
        <p:blipFill>
          <a:blip r:embed="rId6"/>
          <a:stretch>
            <a:fillRect/>
          </a:stretch>
        </p:blipFill>
        <p:spPr>
          <a:xfrm>
            <a:off x="0" y="1137365"/>
            <a:ext cx="4680385" cy="3497972"/>
          </a:xfrm>
          <a:prstGeom prst="rect">
            <a:avLst/>
          </a:prstGeom>
        </p:spPr>
      </p:pic>
    </p:spTree>
    <p:extLst>
      <p:ext uri="{BB962C8B-B14F-4D97-AF65-F5344CB8AC3E}">
        <p14:creationId xmlns:p14="http://schemas.microsoft.com/office/powerpoint/2010/main" val="2391390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55638"/>
            <a:ext cx="8991600" cy="715962"/>
          </a:xfrm>
        </p:spPr>
        <p:txBody>
          <a:bodyPr>
            <a:normAutofit fontScale="90000"/>
          </a:bodyPr>
          <a:lstStyle/>
          <a:p>
            <a:pPr algn="ctr"/>
            <a:r>
              <a:rPr lang="en-US" sz="2800" dirty="0"/>
              <a:t>One Dependent Variable with One Independent Variable </a:t>
            </a:r>
            <a:br>
              <a:rPr lang="en-US" sz="2800" dirty="0"/>
            </a:br>
            <a:r>
              <a:rPr lang="en-US" sz="2800" dirty="0"/>
              <a:t>with two levels</a:t>
            </a:r>
            <a:br>
              <a:rPr lang="en-US" sz="2800" dirty="0"/>
            </a:br>
            <a:r>
              <a:rPr lang="en-US" sz="2800" dirty="0"/>
              <a:t>[independent groups]</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420923828"/>
              </p:ext>
            </p:extLst>
          </p:nvPr>
        </p:nvGraphicFramePr>
        <p:xfrm>
          <a:off x="76201" y="1676400"/>
          <a:ext cx="9067799" cy="1066799"/>
        </p:xfrm>
        <a:graphic>
          <a:graphicData uri="http://schemas.openxmlformats.org/drawingml/2006/table">
            <a:tbl>
              <a:tblPr firstRow="1" firstCol="1" lastRow="1" lastCol="1" bandRow="1" bandCol="1"/>
              <a:tblGrid>
                <a:gridCol w="1850571">
                  <a:extLst>
                    <a:ext uri="{9D8B030D-6E8A-4147-A177-3AD203B41FA5}">
                      <a16:colId xmlns:a16="http://schemas.microsoft.com/office/drawing/2014/main" val="20000"/>
                    </a:ext>
                  </a:extLst>
                </a:gridCol>
                <a:gridCol w="3178629">
                  <a:extLst>
                    <a:ext uri="{9D8B030D-6E8A-4147-A177-3AD203B41FA5}">
                      <a16:colId xmlns:a16="http://schemas.microsoft.com/office/drawing/2014/main" val="20001"/>
                    </a:ext>
                  </a:extLst>
                </a:gridCol>
                <a:gridCol w="1879000">
                  <a:extLst>
                    <a:ext uri="{9D8B030D-6E8A-4147-A177-3AD203B41FA5}">
                      <a16:colId xmlns:a16="http://schemas.microsoft.com/office/drawing/2014/main" val="20002"/>
                    </a:ext>
                  </a:extLst>
                </a:gridCol>
                <a:gridCol w="2159599">
                  <a:extLst>
                    <a:ext uri="{9D8B030D-6E8A-4147-A177-3AD203B41FA5}">
                      <a16:colId xmlns:a16="http://schemas.microsoft.com/office/drawing/2014/main" val="20003"/>
                    </a:ext>
                  </a:extLst>
                </a:gridCol>
              </a:tblGrid>
              <a:tr h="1066799">
                <a:tc>
                  <a:txBody>
                    <a:bodyPr/>
                    <a:lstStyle/>
                    <a:p>
                      <a:pPr marL="35560" marR="157480" algn="ctr">
                        <a:lnSpc>
                          <a:spcPct val="150000"/>
                        </a:lnSpc>
                        <a:spcBef>
                          <a:spcPts val="30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Number</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of</a:t>
                      </a:r>
                      <a:r>
                        <a:rPr lang="en-US" sz="1600" b="1" spc="105" baseline="0"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Dependent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lgn="ctr">
                        <a:lnSpc>
                          <a:spcPct val="150000"/>
                        </a:lnSpc>
                        <a:spcBef>
                          <a:spcPts val="15"/>
                        </a:spcBef>
                        <a:spcAft>
                          <a:spcPts val="0"/>
                        </a:spcAft>
                      </a:pPr>
                      <a:r>
                        <a:rPr lang="en-US" sz="1600" b="1" spc="-5" dirty="0">
                          <a:effectLst/>
                          <a:latin typeface="Arial" panose="020B0604020202020204" pitchFamily="34" charset="0"/>
                          <a:ea typeface="Calibri" panose="020F0502020204030204" pitchFamily="34" charset="0"/>
                          <a:cs typeface="Times New Roman" panose="02020603050405020304" pitchFamily="18" charset="0"/>
                        </a:rPr>
                        <a:t>Variables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0" marR="0">
                        <a:spcBef>
                          <a:spcPts val="1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150495" algn="ctr">
                        <a:lnSpc>
                          <a:spcPct val="150000"/>
                        </a:lnSpc>
                        <a:spcBef>
                          <a:spcPts val="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Nature</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of</a:t>
                      </a:r>
                      <a:r>
                        <a:rPr lang="en-US" sz="1600" b="1" spc="-20"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Independent</a:t>
                      </a:r>
                      <a:r>
                        <a:rPr lang="en-US" sz="1600" b="1" spc="14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Variables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179705" algn="ctr">
                        <a:lnSpc>
                          <a:spcPct val="150000"/>
                        </a:lnSpc>
                        <a:spcBef>
                          <a:spcPts val="300"/>
                        </a:spcBef>
                        <a:spcAft>
                          <a:spcPts val="0"/>
                        </a:spcAft>
                      </a:pPr>
                      <a:r>
                        <a:rPr lang="en-US" sz="1600" b="1" u="none"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Nature</a:t>
                      </a:r>
                      <a:r>
                        <a:rPr lang="en-US" sz="1600" b="1" u="none" spc="-5"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 </a:t>
                      </a:r>
                      <a:r>
                        <a:rPr lang="en-US" sz="1600" b="1" u="none" spc="-10"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of</a:t>
                      </a:r>
                      <a:r>
                        <a:rPr lang="en-US" sz="1600" b="1" u="none" strike="noStrike" spc="125"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 </a:t>
                      </a:r>
                      <a:r>
                        <a:rPr lang="en-US" sz="1600" b="1" u="none" spc="-5"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Dependent</a:t>
                      </a:r>
                      <a:endParaRPr lang="en-US" sz="1600" u="none" baseline="0" dirty="0">
                        <a:solidFill>
                          <a:schemeClr val="tx1"/>
                        </a:solidFill>
                        <a:effectLst/>
                        <a:uFillTx/>
                        <a:latin typeface="Calibri" panose="020F0502020204030204" pitchFamily="34" charset="0"/>
                        <a:ea typeface="Calibri" panose="020F0502020204030204" pitchFamily="34" charset="0"/>
                        <a:cs typeface="Times New Roman" panose="02020603050405020304" pitchFamily="18" charset="0"/>
                      </a:endParaRPr>
                    </a:p>
                    <a:p>
                      <a:pPr marL="35560" marR="0" algn="ctr">
                        <a:lnSpc>
                          <a:spcPct val="150000"/>
                        </a:lnSpc>
                        <a:spcBef>
                          <a:spcPts val="15"/>
                        </a:spcBef>
                        <a:spcAft>
                          <a:spcPts val="0"/>
                        </a:spcAft>
                      </a:pPr>
                      <a:r>
                        <a:rPr lang="en-US" sz="1600" b="1" u="none"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Variable(s)</a:t>
                      </a:r>
                      <a:endParaRPr lang="en-US" sz="1600" u="none" baseline="0" dirty="0">
                        <a:solidFill>
                          <a:schemeClr val="tx1"/>
                        </a:solidFill>
                        <a:effectLst/>
                        <a:uFillTx/>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0" marR="0">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5"/>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lgn="ctr">
                        <a:spcBef>
                          <a:spcPts val="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Test(s)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5" name="Picture 4"/>
          <p:cNvPicPr>
            <a:picLocks noChangeAspect="1"/>
          </p:cNvPicPr>
          <p:nvPr/>
        </p:nvPicPr>
        <p:blipFill>
          <a:blip r:embed="rId3"/>
          <a:stretch>
            <a:fillRect/>
          </a:stretch>
        </p:blipFill>
        <p:spPr>
          <a:xfrm>
            <a:off x="6781800" y="1371600"/>
            <a:ext cx="2231329" cy="298730"/>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2132001975"/>
              </p:ext>
            </p:extLst>
          </p:nvPr>
        </p:nvGraphicFramePr>
        <p:xfrm>
          <a:off x="1" y="2819401"/>
          <a:ext cx="9112154" cy="4114799"/>
        </p:xfrm>
        <a:graphic>
          <a:graphicData uri="http://schemas.openxmlformats.org/drawingml/2006/table">
            <a:tbl>
              <a:tblPr firstRow="1" firstCol="1" lastRow="1" lastCol="1" bandRow="1" bandCol="1"/>
              <a:tblGrid>
                <a:gridCol w="1920022">
                  <a:extLst>
                    <a:ext uri="{9D8B030D-6E8A-4147-A177-3AD203B41FA5}">
                      <a16:colId xmlns:a16="http://schemas.microsoft.com/office/drawing/2014/main" val="20000"/>
                    </a:ext>
                  </a:extLst>
                </a:gridCol>
                <a:gridCol w="3185377">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gridCol w="2101755">
                  <a:extLst>
                    <a:ext uri="{9D8B030D-6E8A-4147-A177-3AD203B41FA5}">
                      <a16:colId xmlns:a16="http://schemas.microsoft.com/office/drawing/2014/main" val="20003"/>
                    </a:ext>
                  </a:extLst>
                </a:gridCol>
              </a:tblGrid>
              <a:tr h="1172373">
                <a:tc rowSpan="4">
                  <a:txBody>
                    <a:bodyPr/>
                    <a:lstStyle/>
                    <a:p>
                      <a:pPr marL="0" marR="0">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spcBef>
                          <a:spcPts val="0"/>
                        </a:spcBef>
                        <a:spcAft>
                          <a:spcPts val="0"/>
                        </a:spcAft>
                      </a:pPr>
                      <a:endParaRPr lang="en-US" sz="1600" dirty="0">
                        <a:effectLst/>
                        <a:latin typeface="Arial" panose="020B0604020202020204" pitchFamily="34" charset="0"/>
                        <a:ea typeface="Arial" panose="020B0604020202020204" pitchFamily="34" charset="0"/>
                        <a:cs typeface="Times New Roman" panose="02020603050405020304" pitchFamily="18" charset="0"/>
                      </a:endParaRPr>
                    </a:p>
                    <a:p>
                      <a:pPr marL="0" marR="0" algn="ctr">
                        <a:spcBef>
                          <a:spcPts val="0"/>
                        </a:spcBef>
                        <a:spcAft>
                          <a:spcPts val="0"/>
                        </a:spcAft>
                      </a:pPr>
                      <a:endParaRPr lang="en-US" sz="1600" dirty="0">
                        <a:effectLst/>
                        <a:latin typeface="Arial" panose="020B0604020202020204" pitchFamily="34" charset="0"/>
                        <a:ea typeface="Arial" panose="020B0604020202020204" pitchFamily="34" charset="0"/>
                        <a:cs typeface="Times New Roman" panose="02020603050405020304" pitchFamily="18" charset="0"/>
                      </a:endParaRPr>
                    </a:p>
                    <a:p>
                      <a:pPr marL="0" marR="0" algn="ctr">
                        <a:spcBef>
                          <a:spcPts val="0"/>
                        </a:spcBef>
                        <a:spcAft>
                          <a:spcPts val="0"/>
                        </a:spcAft>
                      </a:pPr>
                      <a:r>
                        <a:rPr lang="en-US" sz="1600" b="1" dirty="0">
                          <a:effectLst/>
                          <a:latin typeface="Arial" panose="020B0604020202020204" pitchFamily="34" charset="0"/>
                          <a:ea typeface="Arial" panose="020B0604020202020204" pitchFamily="34" charset="0"/>
                          <a:cs typeface="Times New Roman" panose="02020603050405020304" pitchFamily="18" charset="0"/>
                        </a:rPr>
                        <a:t> 1</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rowSpan="4">
                  <a:txBody>
                    <a:bodyPr/>
                    <a:lstStyle/>
                    <a:p>
                      <a:pPr marL="35560" marR="186690" indent="0" algn="ctr" defTabSz="914400" rtl="0" eaLnBrk="1" fontAlgn="auto" latinLnBrk="0" hangingPunct="1">
                        <a:lnSpc>
                          <a:spcPct val="183000"/>
                        </a:lnSpc>
                        <a:spcBef>
                          <a:spcPts val="570"/>
                        </a:spcBef>
                        <a:spcAft>
                          <a:spcPts val="0"/>
                        </a:spcAft>
                        <a:buClrTx/>
                        <a:buSzTx/>
                        <a:buFontTx/>
                        <a:buNone/>
                        <a:tabLst/>
                        <a:defRPr/>
                      </a:pPr>
                      <a:endParaRPr lang="en-US" sz="1600" b="1" dirty="0">
                        <a:effectLst/>
                        <a:latin typeface="Arial" panose="020B0604020202020204" pitchFamily="34" charset="0"/>
                        <a:ea typeface="Calibri" panose="020F0502020204030204" pitchFamily="34" charset="0"/>
                        <a:cs typeface="Times New Roman" panose="02020603050405020304" pitchFamily="18" charset="0"/>
                      </a:endParaRPr>
                    </a:p>
                    <a:p>
                      <a:pPr marL="35560" marR="186690" indent="0" algn="ctr" defTabSz="914400" rtl="0" eaLnBrk="1" fontAlgn="auto" latinLnBrk="0" hangingPunct="1">
                        <a:lnSpc>
                          <a:spcPct val="183000"/>
                        </a:lnSpc>
                        <a:spcBef>
                          <a:spcPts val="570"/>
                        </a:spcBef>
                        <a:spcAft>
                          <a:spcPts val="0"/>
                        </a:spcAft>
                        <a:buClrTx/>
                        <a:buSzTx/>
                        <a:buFontTx/>
                        <a:buNone/>
                        <a:tabLst/>
                        <a:defRPr/>
                      </a:pPr>
                      <a:endParaRPr lang="en-US" sz="1600" b="1" dirty="0">
                        <a:effectLst/>
                        <a:latin typeface="Arial" panose="020B0604020202020204" pitchFamily="34" charset="0"/>
                        <a:ea typeface="Calibri" panose="020F0502020204030204" pitchFamily="34" charset="0"/>
                        <a:cs typeface="Times New Roman" panose="02020603050405020304" pitchFamily="18" charset="0"/>
                      </a:endParaRPr>
                    </a:p>
                    <a:p>
                      <a:pPr marL="35560" marR="186690" indent="0" algn="ctr" defTabSz="914400" rtl="0" eaLnBrk="1" fontAlgn="auto" latinLnBrk="0" hangingPunct="1">
                        <a:lnSpc>
                          <a:spcPct val="183000"/>
                        </a:lnSpc>
                        <a:spcBef>
                          <a:spcPts val="570"/>
                        </a:spcBef>
                        <a:spcAft>
                          <a:spcPts val="0"/>
                        </a:spcAft>
                        <a:buClrTx/>
                        <a:buSzTx/>
                        <a:buFontTx/>
                        <a:buNone/>
                        <a:tabLst/>
                        <a:defRPr/>
                      </a:pPr>
                      <a:r>
                        <a:rPr lang="en-US" sz="1600" b="1" dirty="0">
                          <a:effectLst/>
                          <a:latin typeface="Arial" panose="020B0604020202020204" pitchFamily="34" charset="0"/>
                          <a:ea typeface="Calibri" panose="020F0502020204030204" pitchFamily="34" charset="0"/>
                          <a:cs typeface="Times New Roman" panose="02020603050405020304" pitchFamily="18" charset="0"/>
                        </a:rPr>
                        <a:t>1</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IV</a:t>
                      </a:r>
                      <a:r>
                        <a:rPr lang="en-US" sz="1600" b="1" spc="-20"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with</a:t>
                      </a:r>
                      <a:r>
                        <a:rPr lang="en-US" sz="1600" b="1" spc="-40" dirty="0">
                          <a:effectLst/>
                          <a:latin typeface="Arial" panose="020B0604020202020204" pitchFamily="34" charset="0"/>
                          <a:ea typeface="Calibri" panose="020F0502020204030204" pitchFamily="34" charset="0"/>
                          <a:cs typeface="Times New Roman" panose="02020603050405020304" pitchFamily="18" charset="0"/>
                        </a:rPr>
                        <a:t> </a:t>
                      </a:r>
                      <a:r>
                        <a:rPr lang="en-US" sz="1600" b="1" dirty="0">
                          <a:effectLst/>
                          <a:latin typeface="Arial" panose="020B0604020202020204" pitchFamily="34" charset="0"/>
                          <a:ea typeface="Calibri" panose="020F0502020204030204" pitchFamily="34" charset="0"/>
                          <a:cs typeface="Times New Roman" panose="02020603050405020304" pitchFamily="18" charset="0"/>
                        </a:rPr>
                        <a:t>2</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dirty="0">
                          <a:effectLst/>
                          <a:latin typeface="Arial" panose="020B0604020202020204" pitchFamily="34" charset="0"/>
                          <a:ea typeface="Calibri" panose="020F0502020204030204" pitchFamily="34" charset="0"/>
                          <a:cs typeface="Times New Roman" panose="02020603050405020304" pitchFamily="18" charset="0"/>
                        </a:rPr>
                        <a:t>levels</a:t>
                      </a:r>
                      <a:r>
                        <a:rPr lang="en-US" sz="1600" b="1" spc="110"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(independent</a:t>
                      </a:r>
                      <a:r>
                        <a:rPr lang="en-US" sz="1600" b="1" spc="-20"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groups)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186690">
                        <a:lnSpc>
                          <a:spcPct val="183000"/>
                        </a:lnSpc>
                        <a:spcBef>
                          <a:spcPts val="57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0">
                        <a:spcBef>
                          <a:spcPts val="300"/>
                        </a:spcBef>
                        <a:spcAft>
                          <a:spcPts val="0"/>
                        </a:spcAft>
                      </a:pPr>
                      <a:r>
                        <a:rPr lang="en-US" sz="1600" spc="15" dirty="0">
                          <a:effectLst/>
                          <a:latin typeface="Arial" panose="020B0604020202020204" pitchFamily="34" charset="0"/>
                          <a:ea typeface="Calibri" panose="020F0502020204030204" pitchFamily="34" charset="0"/>
                          <a:cs typeface="Times New Roman" panose="02020603050405020304" pitchFamily="18" charset="0"/>
                        </a:rPr>
                        <a:t>in</a:t>
                      </a:r>
                      <a:r>
                        <a:rPr lang="en-US" sz="1600" spc="-20" dirty="0">
                          <a:effectLst/>
                          <a:latin typeface="Arial" panose="020B0604020202020204" pitchFamily="34" charset="0"/>
                          <a:ea typeface="Calibri" panose="020F0502020204030204" pitchFamily="34" charset="0"/>
                          <a:cs typeface="Times New Roman" panose="02020603050405020304" pitchFamily="18" charset="0"/>
                        </a:rPr>
                        <a:t>t</a:t>
                      </a:r>
                      <a:r>
                        <a:rPr lang="en-US" sz="1600" spc="15" dirty="0">
                          <a:effectLst/>
                          <a:latin typeface="Arial" panose="020B0604020202020204" pitchFamily="34" charset="0"/>
                          <a:ea typeface="Calibri" panose="020F0502020204030204" pitchFamily="34" charset="0"/>
                          <a:cs typeface="Times New Roman" panose="02020603050405020304" pitchFamily="18" charset="0"/>
                        </a:rPr>
                        <a:t>e</a:t>
                      </a:r>
                      <a:r>
                        <a:rPr lang="en-US" sz="1600" dirty="0">
                          <a:effectLst/>
                          <a:latin typeface="Arial" panose="020B0604020202020204" pitchFamily="34" charset="0"/>
                          <a:ea typeface="Calibri" panose="020F0502020204030204" pitchFamily="34" charset="0"/>
                          <a:cs typeface="Times New Roman" panose="02020603050405020304" pitchFamily="18" charset="0"/>
                        </a:rPr>
                        <a:t>rv</a:t>
                      </a:r>
                      <a:r>
                        <a:rPr lang="en-US" sz="1600" spc="15" dirty="0">
                          <a:effectLst/>
                          <a:latin typeface="Arial" panose="020B0604020202020204" pitchFamily="34" charset="0"/>
                          <a:ea typeface="Calibri" panose="020F0502020204030204" pitchFamily="34" charset="0"/>
                          <a:cs typeface="Times New Roman" panose="02020603050405020304" pitchFamily="18" charset="0"/>
                        </a:rPr>
                        <a:t>a</a:t>
                      </a:r>
                      <a:r>
                        <a:rPr lang="en-US" sz="1600" dirty="0">
                          <a:effectLst/>
                          <a:latin typeface="Arial" panose="020B0604020202020204" pitchFamily="34" charset="0"/>
                          <a:ea typeface="Calibri" panose="020F0502020204030204" pitchFamily="34" charset="0"/>
                          <a:cs typeface="Times New Roman" panose="02020603050405020304" pitchFamily="18" charset="0"/>
                        </a:rPr>
                        <a:t>l &amp;</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normal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0">
                        <a:spcBef>
                          <a:spcPts val="300"/>
                        </a:spcBef>
                        <a:spcAft>
                          <a:spcPts val="0"/>
                        </a:spcAft>
                      </a:pPr>
                      <a:r>
                        <a:rPr lang="en-US" sz="1600">
                          <a:effectLst/>
                          <a:latin typeface="Arial" panose="020B0604020202020204" pitchFamily="34" charset="0"/>
                          <a:ea typeface="Calibri" panose="020F0502020204030204" pitchFamily="34" charset="0"/>
                          <a:cs typeface="Times New Roman" panose="02020603050405020304" pitchFamily="18" charset="0"/>
                        </a:rPr>
                        <a:t>2</a:t>
                      </a:r>
                      <a:r>
                        <a:rPr lang="en-US" sz="1600" spc="-5">
                          <a:effectLst/>
                          <a:latin typeface="Arial" panose="020B0604020202020204" pitchFamily="34" charset="0"/>
                          <a:ea typeface="Calibri" panose="020F0502020204030204" pitchFamily="34" charset="0"/>
                          <a:cs typeface="Times New Roman" panose="02020603050405020304" pitchFamily="18" charset="0"/>
                        </a:rPr>
                        <a:t> </a:t>
                      </a:r>
                      <a:r>
                        <a:rPr lang="en-US" sz="1600" spc="10">
                          <a:effectLst/>
                          <a:latin typeface="Arial" panose="020B0604020202020204" pitchFamily="34" charset="0"/>
                          <a:ea typeface="Calibri" panose="020F0502020204030204" pitchFamily="34" charset="0"/>
                          <a:cs typeface="Times New Roman" panose="02020603050405020304" pitchFamily="18" charset="0"/>
                        </a:rPr>
                        <a:t>independent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spc="5">
                          <a:effectLst/>
                          <a:latin typeface="Arial" panose="020B0604020202020204" pitchFamily="34" charset="0"/>
                          <a:ea typeface="Calibri" panose="020F0502020204030204" pitchFamily="34" charset="0"/>
                          <a:cs typeface="Times New Roman" panose="02020603050405020304" pitchFamily="18" charset="0"/>
                        </a:rPr>
                        <a:t>sample</a:t>
                      </a:r>
                      <a:r>
                        <a:rPr lang="en-US" sz="1600" spc="-5">
                          <a:effectLst/>
                          <a:latin typeface="Arial" panose="020B0604020202020204" pitchFamily="34" charset="0"/>
                          <a:ea typeface="Calibri" panose="020F0502020204030204" pitchFamily="34" charset="0"/>
                          <a:cs typeface="Times New Roman" panose="02020603050405020304" pitchFamily="18" charset="0"/>
                        </a:rPr>
                        <a:t> t­test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extLst>
                  <a:ext uri="{0D108BD9-81ED-4DB2-BD59-A6C34878D82A}">
                    <a16:rowId xmlns:a16="http://schemas.microsoft.com/office/drawing/2014/main" val="10000"/>
                  </a:ext>
                </a:extLst>
              </a:tr>
              <a:tr h="1172373">
                <a:tc vMerge="1">
                  <a:txBody>
                    <a:bodyPr/>
                    <a:lstStyle/>
                    <a:p>
                      <a:endParaRPr lang="en-US"/>
                    </a:p>
                  </a:txBody>
                  <a:tcPr/>
                </a:tc>
                <a:tc vMerge="1">
                  <a:txBody>
                    <a:bodyPr/>
                    <a:lstStyle/>
                    <a:p>
                      <a:endParaRPr lang="en-US"/>
                    </a:p>
                  </a:txBody>
                  <a:tcPr/>
                </a:tc>
                <a:tc>
                  <a:txBody>
                    <a:bodyPr/>
                    <a:lstStyle/>
                    <a:p>
                      <a:pPr marL="35560" marR="0">
                        <a:spcBef>
                          <a:spcPts val="300"/>
                        </a:spcBef>
                        <a:spcAft>
                          <a:spcPts val="0"/>
                        </a:spcAft>
                      </a:pPr>
                      <a:r>
                        <a:rPr lang="en-US" sz="1600" spc="10" dirty="0">
                          <a:effectLst/>
                          <a:latin typeface="Arial" panose="020B0604020202020204" pitchFamily="34" charset="0"/>
                          <a:ea typeface="Calibri" panose="020F0502020204030204" pitchFamily="34" charset="0"/>
                          <a:cs typeface="Times New Roman" panose="02020603050405020304" pitchFamily="18" charset="0"/>
                        </a:rPr>
                        <a:t>ordinal</a:t>
                      </a:r>
                      <a:r>
                        <a:rPr lang="en-US" sz="1600" dirty="0">
                          <a:effectLst/>
                          <a:latin typeface="Arial" panose="020B0604020202020204" pitchFamily="34" charset="0"/>
                          <a:ea typeface="Calibri" panose="020F0502020204030204" pitchFamily="34" charset="0"/>
                          <a:cs typeface="Times New Roman" panose="02020603050405020304" pitchFamily="18" charset="0"/>
                        </a:rPr>
                        <a:t> </a:t>
                      </a:r>
                      <a:r>
                        <a:rPr lang="en-US" sz="1600" spc="5" dirty="0">
                          <a:effectLst/>
                          <a:latin typeface="Arial" panose="020B0604020202020204" pitchFamily="34" charset="0"/>
                          <a:ea typeface="Calibri" panose="020F0502020204030204" pitchFamily="34" charset="0"/>
                          <a:cs typeface="Times New Roman" panose="02020603050405020304" pitchFamily="18" charset="0"/>
                        </a:rPr>
                        <a:t>or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spc="15" dirty="0">
                          <a:effectLst/>
                          <a:latin typeface="Arial" panose="020B0604020202020204" pitchFamily="34" charset="0"/>
                          <a:ea typeface="Calibri" panose="020F0502020204030204" pitchFamily="34" charset="0"/>
                          <a:cs typeface="Times New Roman" panose="02020603050405020304" pitchFamily="18" charset="0"/>
                        </a:rPr>
                        <a:t>in</a:t>
                      </a:r>
                      <a:r>
                        <a:rPr lang="en-US" sz="1600" spc="-20" dirty="0">
                          <a:effectLst/>
                          <a:latin typeface="Arial" panose="020B0604020202020204" pitchFamily="34" charset="0"/>
                          <a:ea typeface="Calibri" panose="020F0502020204030204" pitchFamily="34" charset="0"/>
                          <a:cs typeface="Times New Roman" panose="02020603050405020304" pitchFamily="18" charset="0"/>
                        </a:rPr>
                        <a:t>t</a:t>
                      </a:r>
                      <a:r>
                        <a:rPr lang="en-US" sz="1600" spc="15" dirty="0">
                          <a:effectLst/>
                          <a:latin typeface="Arial" panose="020B0604020202020204" pitchFamily="34" charset="0"/>
                          <a:ea typeface="Calibri" panose="020F0502020204030204" pitchFamily="34" charset="0"/>
                          <a:cs typeface="Times New Roman" panose="02020603050405020304" pitchFamily="18" charset="0"/>
                        </a:rPr>
                        <a:t>e</a:t>
                      </a:r>
                      <a:r>
                        <a:rPr lang="en-US" sz="1600" dirty="0">
                          <a:effectLst/>
                          <a:latin typeface="Arial" panose="020B0604020202020204" pitchFamily="34" charset="0"/>
                          <a:ea typeface="Calibri" panose="020F0502020204030204" pitchFamily="34" charset="0"/>
                          <a:cs typeface="Times New Roman" panose="02020603050405020304" pitchFamily="18" charset="0"/>
                        </a:rPr>
                        <a:t>rv</a:t>
                      </a:r>
                      <a:r>
                        <a:rPr lang="en-US" sz="1600" spc="15" dirty="0">
                          <a:effectLst/>
                          <a:latin typeface="Arial" panose="020B0604020202020204" pitchFamily="34" charset="0"/>
                          <a:ea typeface="Calibri" panose="020F0502020204030204" pitchFamily="34" charset="0"/>
                          <a:cs typeface="Times New Roman" panose="02020603050405020304" pitchFamily="18" charset="0"/>
                        </a:rPr>
                        <a:t>a</a:t>
                      </a:r>
                      <a:r>
                        <a:rPr lang="en-US" sz="1600" dirty="0">
                          <a:effectLst/>
                          <a:latin typeface="Arial" panose="020B0604020202020204" pitchFamily="34" charset="0"/>
                          <a:ea typeface="Calibri" panose="020F0502020204030204" pitchFamily="34" charset="0"/>
                          <a:cs typeface="Times New Roman" panose="02020603050405020304" pitchFamily="18" charset="0"/>
                        </a:rPr>
                        <a:t>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0">
                        <a:spcBef>
                          <a:spcPts val="300"/>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Wilcoxon­</a:t>
                      </a:r>
                    </a:p>
                    <a:p>
                      <a:pPr marL="35560" marR="0">
                        <a:spcBef>
                          <a:spcPts val="300"/>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Mann-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Whitney</a:t>
                      </a:r>
                      <a:r>
                        <a:rPr lang="en-US" sz="1600" spc="-20" dirty="0">
                          <a:effectLst/>
                          <a:latin typeface="Arial" panose="020B0604020202020204" pitchFamily="34" charset="0"/>
                          <a:ea typeface="Calibri" panose="020F0502020204030204" pitchFamily="34" charset="0"/>
                          <a:cs typeface="Times New Roman" panose="02020603050405020304" pitchFamily="18" charset="0"/>
                        </a:rPr>
                        <a:t> </a:t>
                      </a:r>
                      <a:r>
                        <a:rPr lang="en-US" sz="1600" spc="-5" dirty="0">
                          <a:effectLst/>
                          <a:latin typeface="Arial" panose="020B0604020202020204" pitchFamily="34" charset="0"/>
                          <a:ea typeface="Calibri" panose="020F0502020204030204" pitchFamily="34" charset="0"/>
                          <a:cs typeface="Times New Roman" panose="02020603050405020304" pitchFamily="18" charset="0"/>
                        </a:rPr>
                        <a:t>test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extLst>
                  <a:ext uri="{0D108BD9-81ED-4DB2-BD59-A6C34878D82A}">
                    <a16:rowId xmlns:a16="http://schemas.microsoft.com/office/drawing/2014/main" val="10001"/>
                  </a:ext>
                </a:extLst>
              </a:tr>
              <a:tr h="597680">
                <a:tc vMerge="1">
                  <a:txBody>
                    <a:bodyPr/>
                    <a:lstStyle/>
                    <a:p>
                      <a:endParaRPr lang="en-US"/>
                    </a:p>
                  </a:txBody>
                  <a:tcPr/>
                </a:tc>
                <a:tc vMerge="1">
                  <a:txBody>
                    <a:bodyPr/>
                    <a:lstStyle/>
                    <a:p>
                      <a:endParaRPr lang="en-US"/>
                    </a:p>
                  </a:txBody>
                  <a:tcPr/>
                </a:tc>
                <a:tc rowSpan="2">
                  <a:txBody>
                    <a:bodyPr/>
                    <a:lstStyle/>
                    <a:p>
                      <a:pPr marL="0" marR="0">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5"/>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0"/>
                        </a:spcBef>
                        <a:spcAft>
                          <a:spcPts val="0"/>
                        </a:spcAft>
                      </a:pPr>
                      <a:r>
                        <a:rPr lang="en-US" sz="1600" b="0" dirty="0">
                          <a:effectLst/>
                          <a:latin typeface="Arial" panose="020B0604020202020204" pitchFamily="34" charset="0"/>
                          <a:ea typeface="Calibri" panose="020F0502020204030204" pitchFamily="34" charset="0"/>
                          <a:cs typeface="Times New Roman" panose="02020603050405020304" pitchFamily="18" charset="0"/>
                        </a:rPr>
                        <a:t>categorical</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0">
                        <a:spcBef>
                          <a:spcPts val="300"/>
                        </a:spcBef>
                        <a:spcAft>
                          <a:spcPts val="0"/>
                        </a:spcAft>
                      </a:pPr>
                      <a:r>
                        <a:rPr lang="en-US" sz="1600" spc="5" dirty="0" err="1">
                          <a:effectLst/>
                          <a:latin typeface="Arial" panose="020B0604020202020204" pitchFamily="34" charset="0"/>
                          <a:ea typeface="Calibri" panose="020F0502020204030204" pitchFamily="34" charset="0"/>
                          <a:cs typeface="Times New Roman" panose="02020603050405020304" pitchFamily="18" charset="0"/>
                        </a:rPr>
                        <a:t>Chi­square</a:t>
                      </a:r>
                      <a:r>
                        <a:rPr lang="en-US" sz="1600" spc="-5" dirty="0">
                          <a:effectLst/>
                          <a:latin typeface="Arial" panose="020B0604020202020204" pitchFamily="34" charset="0"/>
                          <a:ea typeface="Calibri" panose="020F0502020204030204" pitchFamily="34" charset="0"/>
                          <a:cs typeface="Times New Roman" panose="02020603050405020304" pitchFamily="18" charset="0"/>
                        </a:rPr>
                        <a:t> test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extLst>
                  <a:ext uri="{0D108BD9-81ED-4DB2-BD59-A6C34878D82A}">
                    <a16:rowId xmlns:a16="http://schemas.microsoft.com/office/drawing/2014/main" val="10002"/>
                  </a:ext>
                </a:extLst>
              </a:tr>
              <a:tr h="1172373">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35560" marR="0">
                        <a:spcBef>
                          <a:spcPts val="300"/>
                        </a:spcBef>
                        <a:spcAft>
                          <a:spcPts val="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Fisher's</a:t>
                      </a:r>
                      <a:r>
                        <a:rPr lang="en-US" sz="1600" spc="-20" dirty="0">
                          <a:effectLst/>
                          <a:latin typeface="Arial" panose="020B0604020202020204" pitchFamily="34" charset="0"/>
                          <a:ea typeface="Calibri" panose="020F0502020204030204" pitchFamily="34" charset="0"/>
                          <a:cs typeface="Times New Roman" panose="02020603050405020304" pitchFamily="18" charset="0"/>
                        </a:rPr>
                        <a:t> </a:t>
                      </a:r>
                      <a:r>
                        <a:rPr lang="en-US" sz="1600" spc="5" dirty="0">
                          <a:effectLst/>
                          <a:latin typeface="Arial" panose="020B0604020202020204" pitchFamily="34" charset="0"/>
                          <a:ea typeface="Calibri" panose="020F0502020204030204" pitchFamily="34" charset="0"/>
                          <a:cs typeface="Times New Roman" panose="02020603050405020304" pitchFamily="18" charset="0"/>
                        </a:rPr>
                        <a:t>exact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test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57696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16659" y="1137365"/>
            <a:ext cx="4150068" cy="1754326"/>
          </a:xfrm>
          <a:prstGeom prst="rect">
            <a:avLst/>
          </a:prstGeom>
          <a:solidFill>
            <a:schemeClr val="accent6">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Business Challenge:  You are Taylor Swift’s research manager.  You know that both men and women like her music, but you think there are age differences between the men and women fans and this plays into your new album strategy.</a:t>
            </a:r>
          </a:p>
        </p:txBody>
      </p:sp>
      <p:sp>
        <p:nvSpPr>
          <p:cNvPr id="7" name="TextBox 6"/>
          <p:cNvSpPr txBox="1"/>
          <p:nvPr/>
        </p:nvSpPr>
        <p:spPr>
          <a:xfrm>
            <a:off x="4916659" y="3359350"/>
            <a:ext cx="4150068" cy="1200329"/>
          </a:xfrm>
          <a:prstGeom prst="rect">
            <a:avLst/>
          </a:prstGeom>
          <a:solidFill>
            <a:schemeClr val="accent4">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Response:  You randomly survey 1,800 men and women who are Taylor Swift fan club members.  You ask each member of the sample their age.</a:t>
            </a:r>
          </a:p>
        </p:txBody>
      </p:sp>
      <p:sp>
        <p:nvSpPr>
          <p:cNvPr id="8" name="TextBox 7"/>
          <p:cNvSpPr txBox="1"/>
          <p:nvPr/>
        </p:nvSpPr>
        <p:spPr>
          <a:xfrm>
            <a:off x="4916659" y="4964668"/>
            <a:ext cx="4150068" cy="369332"/>
          </a:xfrm>
          <a:prstGeom prst="rect">
            <a:avLst/>
          </a:prstGeom>
          <a:solidFill>
            <a:srgbClr val="00B0F0"/>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Data Looks like:</a:t>
            </a:r>
          </a:p>
        </p:txBody>
      </p:sp>
      <p:graphicFrame>
        <p:nvGraphicFramePr>
          <p:cNvPr id="10" name="Object 9"/>
          <p:cNvGraphicFramePr>
            <a:graphicFrameLocks noChangeAspect="1"/>
          </p:cNvGraphicFramePr>
          <p:nvPr>
            <p:extLst>
              <p:ext uri="{D42A27DB-BD31-4B8C-83A1-F6EECF244321}">
                <p14:modId xmlns:p14="http://schemas.microsoft.com/office/powerpoint/2010/main" val="2710927869"/>
              </p:ext>
            </p:extLst>
          </p:nvPr>
        </p:nvGraphicFramePr>
        <p:xfrm>
          <a:off x="4992688" y="5345113"/>
          <a:ext cx="3800475" cy="1512887"/>
        </p:xfrm>
        <a:graphic>
          <a:graphicData uri="http://schemas.openxmlformats.org/presentationml/2006/ole">
            <mc:AlternateContent xmlns:mc="http://schemas.openxmlformats.org/markup-compatibility/2006">
              <mc:Choice xmlns:v="urn:schemas-microsoft-com:vml" Requires="v">
                <p:oleObj spid="_x0000_s5277" name="Worksheet" r:id="rId4" imgW="5067330" imgH="2343023" progId="Excel.Sheet.12">
                  <p:embed/>
                </p:oleObj>
              </mc:Choice>
              <mc:Fallback>
                <p:oleObj name="Worksheet" r:id="rId4" imgW="5067330" imgH="2343023" progId="Excel.Sheet.12">
                  <p:embed/>
                  <p:pic>
                    <p:nvPicPr>
                      <p:cNvPr id="0" name=""/>
                      <p:cNvPicPr/>
                      <p:nvPr/>
                    </p:nvPicPr>
                    <p:blipFill>
                      <a:blip r:embed="rId5"/>
                      <a:stretch>
                        <a:fillRect/>
                      </a:stretch>
                    </p:blipFill>
                    <p:spPr>
                      <a:xfrm>
                        <a:off x="4992688" y="5345113"/>
                        <a:ext cx="3800475" cy="1512887"/>
                      </a:xfrm>
                      <a:prstGeom prst="rect">
                        <a:avLst/>
                      </a:prstGeom>
                    </p:spPr>
                  </p:pic>
                </p:oleObj>
              </mc:Fallback>
            </mc:AlternateContent>
          </a:graphicData>
        </a:graphic>
      </p:graphicFrame>
      <p:pic>
        <p:nvPicPr>
          <p:cNvPr id="3" name="Picture 2"/>
          <p:cNvPicPr>
            <a:picLocks noChangeAspect="1"/>
          </p:cNvPicPr>
          <p:nvPr/>
        </p:nvPicPr>
        <p:blipFill>
          <a:blip r:embed="rId6"/>
          <a:stretch>
            <a:fillRect/>
          </a:stretch>
        </p:blipFill>
        <p:spPr>
          <a:xfrm>
            <a:off x="2275" y="1137365"/>
            <a:ext cx="4697994" cy="3528778"/>
          </a:xfrm>
          <a:prstGeom prst="rect">
            <a:avLst/>
          </a:prstGeom>
        </p:spPr>
      </p:pic>
    </p:spTree>
    <p:extLst>
      <p:ext uri="{BB962C8B-B14F-4D97-AF65-F5344CB8AC3E}">
        <p14:creationId xmlns:p14="http://schemas.microsoft.com/office/powerpoint/2010/main" val="2478321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16659" y="1137365"/>
            <a:ext cx="4150068" cy="1477328"/>
          </a:xfrm>
          <a:prstGeom prst="rect">
            <a:avLst/>
          </a:prstGeom>
          <a:solidFill>
            <a:schemeClr val="accent6">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Business Challenge:  You are the research director for </a:t>
            </a:r>
            <a:r>
              <a:rPr lang="en-US" dirty="0" err="1">
                <a:solidFill>
                  <a:prstClr val="black"/>
                </a:solidFill>
                <a:latin typeface="Calibri" panose="020F0502020204030204"/>
              </a:rPr>
              <a:t>Huevos</a:t>
            </a:r>
            <a:r>
              <a:rPr lang="en-US" dirty="0">
                <a:solidFill>
                  <a:prstClr val="black"/>
                </a:solidFill>
                <a:latin typeface="Calibri" panose="020F0502020204030204"/>
              </a:rPr>
              <a:t> Locos – a new Mexican restaurant chain.  You are interested how your restaurant is ranked among Hispanics and non-Hispanics.</a:t>
            </a:r>
          </a:p>
        </p:txBody>
      </p:sp>
      <p:sp>
        <p:nvSpPr>
          <p:cNvPr id="7" name="TextBox 6"/>
          <p:cNvSpPr txBox="1"/>
          <p:nvPr/>
        </p:nvSpPr>
        <p:spPr>
          <a:xfrm>
            <a:off x="4916659" y="3359350"/>
            <a:ext cx="4150068" cy="1200329"/>
          </a:xfrm>
          <a:prstGeom prst="rect">
            <a:avLst/>
          </a:prstGeom>
          <a:solidFill>
            <a:schemeClr val="accent4">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Response:  You randomly survey 800 Hispanics and non-Hispanics and ask them to rank their top Mexican restaurants including yours.</a:t>
            </a:r>
          </a:p>
        </p:txBody>
      </p:sp>
      <p:sp>
        <p:nvSpPr>
          <p:cNvPr id="8" name="TextBox 7"/>
          <p:cNvSpPr txBox="1"/>
          <p:nvPr/>
        </p:nvSpPr>
        <p:spPr>
          <a:xfrm>
            <a:off x="4916659" y="4964668"/>
            <a:ext cx="4150068" cy="369332"/>
          </a:xfrm>
          <a:prstGeom prst="rect">
            <a:avLst/>
          </a:prstGeom>
          <a:solidFill>
            <a:srgbClr val="00B0F0"/>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Data Looks like:</a:t>
            </a:r>
          </a:p>
        </p:txBody>
      </p:sp>
      <p:graphicFrame>
        <p:nvGraphicFramePr>
          <p:cNvPr id="10" name="Object 9"/>
          <p:cNvGraphicFramePr>
            <a:graphicFrameLocks noChangeAspect="1"/>
          </p:cNvGraphicFramePr>
          <p:nvPr>
            <p:extLst>
              <p:ext uri="{D42A27DB-BD31-4B8C-83A1-F6EECF244321}">
                <p14:modId xmlns:p14="http://schemas.microsoft.com/office/powerpoint/2010/main" val="3534510806"/>
              </p:ext>
            </p:extLst>
          </p:nvPr>
        </p:nvGraphicFramePr>
        <p:xfrm>
          <a:off x="4992688" y="5345113"/>
          <a:ext cx="4151312" cy="1512887"/>
        </p:xfrm>
        <a:graphic>
          <a:graphicData uri="http://schemas.openxmlformats.org/presentationml/2006/ole">
            <mc:AlternateContent xmlns:mc="http://schemas.openxmlformats.org/markup-compatibility/2006">
              <mc:Choice xmlns:v="urn:schemas-microsoft-com:vml" Requires="v">
                <p:oleObj spid="_x0000_s6300" name="Worksheet" r:id="rId4" imgW="6648374" imgH="2343023" progId="Excel.Sheet.12">
                  <p:embed/>
                </p:oleObj>
              </mc:Choice>
              <mc:Fallback>
                <p:oleObj name="Worksheet" r:id="rId4" imgW="6648374" imgH="2343023" progId="Excel.Sheet.12">
                  <p:embed/>
                  <p:pic>
                    <p:nvPicPr>
                      <p:cNvPr id="0" name=""/>
                      <p:cNvPicPr/>
                      <p:nvPr/>
                    </p:nvPicPr>
                    <p:blipFill>
                      <a:blip r:embed="rId5"/>
                      <a:stretch>
                        <a:fillRect/>
                      </a:stretch>
                    </p:blipFill>
                    <p:spPr>
                      <a:xfrm>
                        <a:off x="4992688" y="5345113"/>
                        <a:ext cx="4151312" cy="1512887"/>
                      </a:xfrm>
                      <a:prstGeom prst="rect">
                        <a:avLst/>
                      </a:prstGeom>
                    </p:spPr>
                  </p:pic>
                </p:oleObj>
              </mc:Fallback>
            </mc:AlternateContent>
          </a:graphicData>
        </a:graphic>
      </p:graphicFrame>
      <p:pic>
        <p:nvPicPr>
          <p:cNvPr id="2" name="Picture 1"/>
          <p:cNvPicPr>
            <a:picLocks noChangeAspect="1"/>
          </p:cNvPicPr>
          <p:nvPr/>
        </p:nvPicPr>
        <p:blipFill>
          <a:blip r:embed="rId6"/>
          <a:stretch>
            <a:fillRect/>
          </a:stretch>
        </p:blipFill>
        <p:spPr>
          <a:xfrm>
            <a:off x="0" y="1143565"/>
            <a:ext cx="4558838" cy="3496252"/>
          </a:xfrm>
          <a:prstGeom prst="rect">
            <a:avLst/>
          </a:prstGeom>
        </p:spPr>
      </p:pic>
    </p:spTree>
    <p:extLst>
      <p:ext uri="{BB962C8B-B14F-4D97-AF65-F5344CB8AC3E}">
        <p14:creationId xmlns:p14="http://schemas.microsoft.com/office/powerpoint/2010/main" val="1439069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16659" y="1137365"/>
            <a:ext cx="4150068" cy="1754326"/>
          </a:xfrm>
          <a:prstGeom prst="rect">
            <a:avLst/>
          </a:prstGeom>
          <a:solidFill>
            <a:schemeClr val="accent6">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Business Challenge:  You are the research director for National Geographic Wild channel.  You want to know if there is a relationship between gender and watching the show “Dr. K Exotic Animal ER” show. </a:t>
            </a:r>
          </a:p>
        </p:txBody>
      </p:sp>
      <p:sp>
        <p:nvSpPr>
          <p:cNvPr id="7" name="TextBox 6"/>
          <p:cNvSpPr txBox="1"/>
          <p:nvPr/>
        </p:nvSpPr>
        <p:spPr>
          <a:xfrm>
            <a:off x="4916659" y="3359350"/>
            <a:ext cx="4150068" cy="1200329"/>
          </a:xfrm>
          <a:prstGeom prst="rect">
            <a:avLst/>
          </a:prstGeom>
          <a:solidFill>
            <a:schemeClr val="accent4">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Response:  You randomly sample 1,400 people from around the United States and ask them if they watch the show.</a:t>
            </a:r>
          </a:p>
        </p:txBody>
      </p:sp>
      <p:sp>
        <p:nvSpPr>
          <p:cNvPr id="8" name="TextBox 7"/>
          <p:cNvSpPr txBox="1"/>
          <p:nvPr/>
        </p:nvSpPr>
        <p:spPr>
          <a:xfrm>
            <a:off x="4916659" y="4964668"/>
            <a:ext cx="4150068" cy="369332"/>
          </a:xfrm>
          <a:prstGeom prst="rect">
            <a:avLst/>
          </a:prstGeom>
          <a:solidFill>
            <a:srgbClr val="00B0F0"/>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Data Looks like:</a:t>
            </a:r>
          </a:p>
        </p:txBody>
      </p:sp>
      <p:graphicFrame>
        <p:nvGraphicFramePr>
          <p:cNvPr id="10" name="Object 9"/>
          <p:cNvGraphicFramePr>
            <a:graphicFrameLocks noChangeAspect="1"/>
          </p:cNvGraphicFramePr>
          <p:nvPr>
            <p:extLst>
              <p:ext uri="{D42A27DB-BD31-4B8C-83A1-F6EECF244321}">
                <p14:modId xmlns:p14="http://schemas.microsoft.com/office/powerpoint/2010/main" val="3491477139"/>
              </p:ext>
            </p:extLst>
          </p:nvPr>
        </p:nvGraphicFramePr>
        <p:xfrm>
          <a:off x="4992688" y="5345113"/>
          <a:ext cx="4151312" cy="1512887"/>
        </p:xfrm>
        <a:graphic>
          <a:graphicData uri="http://schemas.openxmlformats.org/presentationml/2006/ole">
            <mc:AlternateContent xmlns:mc="http://schemas.openxmlformats.org/markup-compatibility/2006">
              <mc:Choice xmlns:v="urn:schemas-microsoft-com:vml" Requires="v">
                <p:oleObj spid="_x0000_s7321" name="Worksheet" r:id="rId4" imgW="6648374" imgH="2390802" progId="Excel.Sheet.12">
                  <p:embed/>
                </p:oleObj>
              </mc:Choice>
              <mc:Fallback>
                <p:oleObj name="Worksheet" r:id="rId4" imgW="6648374" imgH="2390802" progId="Excel.Sheet.12">
                  <p:embed/>
                  <p:pic>
                    <p:nvPicPr>
                      <p:cNvPr id="0" name=""/>
                      <p:cNvPicPr/>
                      <p:nvPr/>
                    </p:nvPicPr>
                    <p:blipFill>
                      <a:blip r:embed="rId5"/>
                      <a:stretch>
                        <a:fillRect/>
                      </a:stretch>
                    </p:blipFill>
                    <p:spPr>
                      <a:xfrm>
                        <a:off x="4992688" y="5345113"/>
                        <a:ext cx="4151312" cy="1512887"/>
                      </a:xfrm>
                      <a:prstGeom prst="rect">
                        <a:avLst/>
                      </a:prstGeom>
                    </p:spPr>
                  </p:pic>
                </p:oleObj>
              </mc:Fallback>
            </mc:AlternateContent>
          </a:graphicData>
        </a:graphic>
      </p:graphicFrame>
      <p:pic>
        <p:nvPicPr>
          <p:cNvPr id="3" name="Picture 2"/>
          <p:cNvPicPr>
            <a:picLocks noChangeAspect="1"/>
          </p:cNvPicPr>
          <p:nvPr/>
        </p:nvPicPr>
        <p:blipFill>
          <a:blip r:embed="rId6"/>
          <a:stretch>
            <a:fillRect/>
          </a:stretch>
        </p:blipFill>
        <p:spPr>
          <a:xfrm>
            <a:off x="0" y="1137365"/>
            <a:ext cx="4700250" cy="3537446"/>
          </a:xfrm>
          <a:prstGeom prst="rect">
            <a:avLst/>
          </a:prstGeom>
        </p:spPr>
      </p:pic>
      <p:sp>
        <p:nvSpPr>
          <p:cNvPr id="4" name="TextBox 3"/>
          <p:cNvSpPr txBox="1"/>
          <p:nvPr/>
        </p:nvSpPr>
        <p:spPr>
          <a:xfrm>
            <a:off x="152400" y="4938510"/>
            <a:ext cx="3886200" cy="1600438"/>
          </a:xfrm>
          <a:prstGeom prst="rect">
            <a:avLst/>
          </a:prstGeom>
          <a:noFill/>
          <a:ln>
            <a:solidFill>
              <a:schemeClr val="tx1"/>
            </a:solidFill>
          </a:ln>
        </p:spPr>
        <p:txBody>
          <a:bodyPr wrap="square" rtlCol="0">
            <a:spAutoFit/>
          </a:bodyPr>
          <a:lstStyle/>
          <a:p>
            <a:r>
              <a:rPr lang="en-US" sz="1400" dirty="0"/>
              <a:t>Fisher’s Exact test is useful when &lt; 80% of cells have expected count 5+ or cells with expected count &lt; 1.</a:t>
            </a:r>
          </a:p>
          <a:p>
            <a:endParaRPr lang="en-US" sz="1400" dirty="0"/>
          </a:p>
          <a:p>
            <a:r>
              <a:rPr lang="en-US" sz="1400" dirty="0"/>
              <a:t>Fisher’s Exact test has least computational load with 4 cell table but is possible at larger table sizes with more computational load.</a:t>
            </a:r>
          </a:p>
        </p:txBody>
      </p:sp>
    </p:spTree>
    <p:extLst>
      <p:ext uri="{BB962C8B-B14F-4D97-AF65-F5344CB8AC3E}">
        <p14:creationId xmlns:p14="http://schemas.microsoft.com/office/powerpoint/2010/main" val="978497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460" y="622656"/>
            <a:ext cx="8991600" cy="715962"/>
          </a:xfrm>
        </p:spPr>
        <p:txBody>
          <a:bodyPr>
            <a:normAutofit fontScale="90000"/>
          </a:bodyPr>
          <a:lstStyle/>
          <a:p>
            <a:pPr algn="ctr"/>
            <a:r>
              <a:rPr lang="en-US" sz="2800" dirty="0"/>
              <a:t>One Dependent Variable with One Independent Variable </a:t>
            </a:r>
            <a:br>
              <a:rPr lang="en-US" sz="2800" dirty="0"/>
            </a:br>
            <a:r>
              <a:rPr lang="en-US" sz="2800" dirty="0"/>
              <a:t>with two or more levels</a:t>
            </a:r>
            <a:br>
              <a:rPr lang="en-US" sz="2800" dirty="0"/>
            </a:br>
            <a:r>
              <a:rPr lang="en-US" sz="2800" dirty="0"/>
              <a:t>[independent groups]</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420923828"/>
              </p:ext>
            </p:extLst>
          </p:nvPr>
        </p:nvGraphicFramePr>
        <p:xfrm>
          <a:off x="76201" y="1676400"/>
          <a:ext cx="9067799" cy="1066799"/>
        </p:xfrm>
        <a:graphic>
          <a:graphicData uri="http://schemas.openxmlformats.org/drawingml/2006/table">
            <a:tbl>
              <a:tblPr firstRow="1" firstCol="1" lastRow="1" lastCol="1" bandRow="1" bandCol="1"/>
              <a:tblGrid>
                <a:gridCol w="1850571">
                  <a:extLst>
                    <a:ext uri="{9D8B030D-6E8A-4147-A177-3AD203B41FA5}">
                      <a16:colId xmlns:a16="http://schemas.microsoft.com/office/drawing/2014/main" val="20000"/>
                    </a:ext>
                  </a:extLst>
                </a:gridCol>
                <a:gridCol w="3178629">
                  <a:extLst>
                    <a:ext uri="{9D8B030D-6E8A-4147-A177-3AD203B41FA5}">
                      <a16:colId xmlns:a16="http://schemas.microsoft.com/office/drawing/2014/main" val="20001"/>
                    </a:ext>
                  </a:extLst>
                </a:gridCol>
                <a:gridCol w="1879000">
                  <a:extLst>
                    <a:ext uri="{9D8B030D-6E8A-4147-A177-3AD203B41FA5}">
                      <a16:colId xmlns:a16="http://schemas.microsoft.com/office/drawing/2014/main" val="20002"/>
                    </a:ext>
                  </a:extLst>
                </a:gridCol>
                <a:gridCol w="2159599">
                  <a:extLst>
                    <a:ext uri="{9D8B030D-6E8A-4147-A177-3AD203B41FA5}">
                      <a16:colId xmlns:a16="http://schemas.microsoft.com/office/drawing/2014/main" val="20003"/>
                    </a:ext>
                  </a:extLst>
                </a:gridCol>
              </a:tblGrid>
              <a:tr h="1066799">
                <a:tc>
                  <a:txBody>
                    <a:bodyPr/>
                    <a:lstStyle/>
                    <a:p>
                      <a:pPr marL="35560" marR="157480" algn="ctr">
                        <a:lnSpc>
                          <a:spcPct val="150000"/>
                        </a:lnSpc>
                        <a:spcBef>
                          <a:spcPts val="30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Number</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of</a:t>
                      </a:r>
                      <a:r>
                        <a:rPr lang="en-US" sz="1600" b="1" spc="105" baseline="0"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Dependent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lgn="ctr">
                        <a:lnSpc>
                          <a:spcPct val="150000"/>
                        </a:lnSpc>
                        <a:spcBef>
                          <a:spcPts val="15"/>
                        </a:spcBef>
                        <a:spcAft>
                          <a:spcPts val="0"/>
                        </a:spcAft>
                      </a:pPr>
                      <a:r>
                        <a:rPr lang="en-US" sz="1600" b="1" spc="-5" dirty="0">
                          <a:effectLst/>
                          <a:latin typeface="Arial" panose="020B0604020202020204" pitchFamily="34" charset="0"/>
                          <a:ea typeface="Calibri" panose="020F0502020204030204" pitchFamily="34" charset="0"/>
                          <a:cs typeface="Times New Roman" panose="02020603050405020304" pitchFamily="18" charset="0"/>
                        </a:rPr>
                        <a:t>Variables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0" marR="0">
                        <a:spcBef>
                          <a:spcPts val="1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150495" algn="ctr">
                        <a:lnSpc>
                          <a:spcPct val="150000"/>
                        </a:lnSpc>
                        <a:spcBef>
                          <a:spcPts val="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Nature</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of</a:t>
                      </a:r>
                      <a:r>
                        <a:rPr lang="en-US" sz="1600" b="1" spc="-20"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Independent</a:t>
                      </a:r>
                      <a:r>
                        <a:rPr lang="en-US" sz="1600" b="1" spc="14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Variables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179705" algn="ctr">
                        <a:lnSpc>
                          <a:spcPct val="150000"/>
                        </a:lnSpc>
                        <a:spcBef>
                          <a:spcPts val="300"/>
                        </a:spcBef>
                        <a:spcAft>
                          <a:spcPts val="0"/>
                        </a:spcAft>
                      </a:pPr>
                      <a:r>
                        <a:rPr lang="en-US" sz="1600" b="1" u="none"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Nature</a:t>
                      </a:r>
                      <a:r>
                        <a:rPr lang="en-US" sz="1600" b="1" u="none" spc="-5"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 </a:t>
                      </a:r>
                      <a:r>
                        <a:rPr lang="en-US" sz="1600" b="1" u="none" spc="-10"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of</a:t>
                      </a:r>
                      <a:r>
                        <a:rPr lang="en-US" sz="1600" b="1" u="none" strike="noStrike" spc="125"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 </a:t>
                      </a:r>
                      <a:r>
                        <a:rPr lang="en-US" sz="1600" b="1" u="none" spc="-5"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Dependent</a:t>
                      </a:r>
                      <a:endParaRPr lang="en-US" sz="1600" u="none" baseline="0" dirty="0">
                        <a:solidFill>
                          <a:schemeClr val="tx1"/>
                        </a:solidFill>
                        <a:effectLst/>
                        <a:uFillTx/>
                        <a:latin typeface="Calibri" panose="020F0502020204030204" pitchFamily="34" charset="0"/>
                        <a:ea typeface="Calibri" panose="020F0502020204030204" pitchFamily="34" charset="0"/>
                        <a:cs typeface="Times New Roman" panose="02020603050405020304" pitchFamily="18" charset="0"/>
                      </a:endParaRPr>
                    </a:p>
                    <a:p>
                      <a:pPr marL="35560" marR="0" algn="ctr">
                        <a:lnSpc>
                          <a:spcPct val="150000"/>
                        </a:lnSpc>
                        <a:spcBef>
                          <a:spcPts val="15"/>
                        </a:spcBef>
                        <a:spcAft>
                          <a:spcPts val="0"/>
                        </a:spcAft>
                      </a:pPr>
                      <a:r>
                        <a:rPr lang="en-US" sz="1600" b="1" u="none"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Variable(s)</a:t>
                      </a:r>
                      <a:endParaRPr lang="en-US" sz="1600" u="none" baseline="0" dirty="0">
                        <a:solidFill>
                          <a:schemeClr val="tx1"/>
                        </a:solidFill>
                        <a:effectLst/>
                        <a:uFillTx/>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0" marR="0">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5"/>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lgn="ctr">
                        <a:spcBef>
                          <a:spcPts val="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Test(s)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5" name="Picture 4"/>
          <p:cNvPicPr>
            <a:picLocks noChangeAspect="1"/>
          </p:cNvPicPr>
          <p:nvPr/>
        </p:nvPicPr>
        <p:blipFill>
          <a:blip r:embed="rId3"/>
          <a:stretch>
            <a:fillRect/>
          </a:stretch>
        </p:blipFill>
        <p:spPr>
          <a:xfrm>
            <a:off x="6781800" y="1371600"/>
            <a:ext cx="2231329" cy="298730"/>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380593295"/>
              </p:ext>
            </p:extLst>
          </p:nvPr>
        </p:nvGraphicFramePr>
        <p:xfrm>
          <a:off x="152400" y="2819399"/>
          <a:ext cx="8991600" cy="3886201"/>
        </p:xfrm>
        <a:graphic>
          <a:graphicData uri="http://schemas.openxmlformats.org/drawingml/2006/table">
            <a:tbl>
              <a:tblPr firstRow="1" firstCol="1" lastRow="1" lastCol="1" bandRow="1" bandCol="1"/>
              <a:tblGrid>
                <a:gridCol w="1752600">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gridCol w="2133600">
                  <a:extLst>
                    <a:ext uri="{9D8B030D-6E8A-4147-A177-3AD203B41FA5}">
                      <a16:colId xmlns:a16="http://schemas.microsoft.com/office/drawing/2014/main" val="20003"/>
                    </a:ext>
                  </a:extLst>
                </a:gridCol>
              </a:tblGrid>
              <a:tr h="1548408">
                <a:tc rowSpan="3">
                  <a:txBody>
                    <a:bodyPr/>
                    <a:lstStyle/>
                    <a:p>
                      <a:pPr marL="0" marR="0" algn="ctr">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spcBef>
                          <a:spcPts val="5"/>
                        </a:spcBef>
                        <a:spcAft>
                          <a:spcPts val="0"/>
                        </a:spcAft>
                      </a:pPr>
                      <a:endParaRPr lang="en-US" sz="1600" dirty="0">
                        <a:effectLst/>
                        <a:latin typeface="Arial" panose="020B0604020202020204" pitchFamily="34" charset="0"/>
                        <a:ea typeface="Arial" panose="020B0604020202020204" pitchFamily="34" charset="0"/>
                        <a:cs typeface="Times New Roman" panose="02020603050405020304" pitchFamily="18" charset="0"/>
                      </a:endParaRPr>
                    </a:p>
                    <a:p>
                      <a:pPr marL="0" marR="0" algn="ctr">
                        <a:spcBef>
                          <a:spcPts val="5"/>
                        </a:spcBef>
                        <a:spcAft>
                          <a:spcPts val="0"/>
                        </a:spcAft>
                      </a:pPr>
                      <a:endParaRPr lang="en-US" sz="1600" dirty="0">
                        <a:effectLst/>
                        <a:latin typeface="Arial" panose="020B0604020202020204" pitchFamily="34" charset="0"/>
                        <a:ea typeface="Arial" panose="020B0604020202020204" pitchFamily="34" charset="0"/>
                        <a:cs typeface="Times New Roman" panose="02020603050405020304" pitchFamily="18" charset="0"/>
                      </a:endParaRPr>
                    </a:p>
                    <a:p>
                      <a:pPr marL="0" marR="0" algn="ctr">
                        <a:spcBef>
                          <a:spcPts val="5"/>
                        </a:spcBef>
                        <a:spcAft>
                          <a:spcPts val="0"/>
                        </a:spcAft>
                      </a:pPr>
                      <a:endParaRPr lang="en-US" sz="1600" dirty="0">
                        <a:effectLst/>
                        <a:latin typeface="Arial" panose="020B0604020202020204" pitchFamily="34" charset="0"/>
                        <a:ea typeface="Arial" panose="020B0604020202020204" pitchFamily="34" charset="0"/>
                        <a:cs typeface="Times New Roman" panose="02020603050405020304" pitchFamily="18" charset="0"/>
                      </a:endParaRPr>
                    </a:p>
                    <a:p>
                      <a:pPr marL="0" marR="0" algn="ctr">
                        <a:spcBef>
                          <a:spcPts val="5"/>
                        </a:spcBef>
                        <a:spcAft>
                          <a:spcPts val="0"/>
                        </a:spcAft>
                      </a:pPr>
                      <a:endParaRPr lang="en-US" sz="1600" dirty="0">
                        <a:effectLst/>
                        <a:latin typeface="Arial" panose="020B0604020202020204" pitchFamily="34" charset="0"/>
                        <a:ea typeface="Arial" panose="020B0604020202020204" pitchFamily="34" charset="0"/>
                        <a:cs typeface="Times New Roman" panose="02020603050405020304" pitchFamily="18" charset="0"/>
                      </a:endParaRPr>
                    </a:p>
                    <a:p>
                      <a:pPr marL="0" marR="0" algn="ctr">
                        <a:spcBef>
                          <a:spcPts val="5"/>
                        </a:spcBef>
                        <a:spcAft>
                          <a:spcPts val="0"/>
                        </a:spcAft>
                      </a:pPr>
                      <a:r>
                        <a:rPr lang="en-US" sz="1600" b="1" dirty="0">
                          <a:effectLst/>
                          <a:latin typeface="Arial" panose="020B0604020202020204" pitchFamily="34" charset="0"/>
                          <a:ea typeface="Arial" panose="020B0604020202020204" pitchFamily="34" charset="0"/>
                          <a:cs typeface="Times New Roman" panose="02020603050405020304" pitchFamily="18" charset="0"/>
                        </a:rPr>
                        <a:t>1 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rowSpan="3">
                  <a:txBody>
                    <a:bodyPr/>
                    <a:lstStyle/>
                    <a:p>
                      <a:pPr marL="35560" marR="36195" indent="0" algn="ctr" defTabSz="914400" rtl="0" eaLnBrk="1" fontAlgn="auto" latinLnBrk="0" hangingPunct="1">
                        <a:lnSpc>
                          <a:spcPct val="183000"/>
                        </a:lnSpc>
                        <a:spcBef>
                          <a:spcPts val="0"/>
                        </a:spcBef>
                        <a:spcAft>
                          <a:spcPts val="0"/>
                        </a:spcAft>
                        <a:buClrTx/>
                        <a:buSzTx/>
                        <a:buFontTx/>
                        <a:buNone/>
                        <a:tabLst/>
                        <a:defRPr/>
                      </a:pPr>
                      <a:endParaRPr lang="en-US" sz="1600" b="1" dirty="0">
                        <a:effectLst/>
                        <a:latin typeface="Arial" panose="020B0604020202020204" pitchFamily="34" charset="0"/>
                        <a:ea typeface="Calibri" panose="020F0502020204030204" pitchFamily="34" charset="0"/>
                        <a:cs typeface="Times New Roman" panose="02020603050405020304" pitchFamily="18" charset="0"/>
                      </a:endParaRPr>
                    </a:p>
                    <a:p>
                      <a:pPr marL="35560" marR="36195" indent="0" algn="ctr" defTabSz="914400" rtl="0" eaLnBrk="1" fontAlgn="auto" latinLnBrk="0" hangingPunct="1">
                        <a:lnSpc>
                          <a:spcPct val="183000"/>
                        </a:lnSpc>
                        <a:spcBef>
                          <a:spcPts val="0"/>
                        </a:spcBef>
                        <a:spcAft>
                          <a:spcPts val="0"/>
                        </a:spcAft>
                        <a:buClrTx/>
                        <a:buSzTx/>
                        <a:buFontTx/>
                        <a:buNone/>
                        <a:tabLst/>
                        <a:defRPr/>
                      </a:pPr>
                      <a:endParaRPr lang="en-US" sz="1600" b="1" dirty="0">
                        <a:effectLst/>
                        <a:latin typeface="Arial" panose="020B0604020202020204" pitchFamily="34" charset="0"/>
                        <a:ea typeface="Calibri" panose="020F0502020204030204" pitchFamily="34" charset="0"/>
                        <a:cs typeface="Times New Roman" panose="02020603050405020304" pitchFamily="18" charset="0"/>
                      </a:endParaRPr>
                    </a:p>
                    <a:p>
                      <a:pPr marL="35560" marR="36195" indent="0" algn="ctr" defTabSz="914400" rtl="0" eaLnBrk="1" fontAlgn="auto" latinLnBrk="0" hangingPunct="1">
                        <a:lnSpc>
                          <a:spcPct val="183000"/>
                        </a:lnSpc>
                        <a:spcBef>
                          <a:spcPts val="0"/>
                        </a:spcBef>
                        <a:spcAft>
                          <a:spcPts val="0"/>
                        </a:spcAft>
                        <a:buClrTx/>
                        <a:buSzTx/>
                        <a:buFontTx/>
                        <a:buNone/>
                        <a:tabLst/>
                        <a:defRPr/>
                      </a:pPr>
                      <a:r>
                        <a:rPr lang="en-US" sz="1600" b="1" dirty="0">
                          <a:effectLst/>
                          <a:latin typeface="Arial" panose="020B0604020202020204" pitchFamily="34" charset="0"/>
                          <a:ea typeface="Calibri" panose="020F0502020204030204" pitchFamily="34" charset="0"/>
                          <a:cs typeface="Times New Roman" panose="02020603050405020304" pitchFamily="18" charset="0"/>
                        </a:rPr>
                        <a:t>1</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IV</a:t>
                      </a:r>
                      <a:r>
                        <a:rPr lang="en-US" sz="1600" b="1" spc="-20"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with</a:t>
                      </a:r>
                      <a:r>
                        <a:rPr lang="en-US" sz="1600" b="1" spc="-40" dirty="0">
                          <a:effectLst/>
                          <a:latin typeface="Arial" panose="020B0604020202020204" pitchFamily="34" charset="0"/>
                          <a:ea typeface="Calibri" panose="020F0502020204030204" pitchFamily="34" charset="0"/>
                          <a:cs typeface="Times New Roman" panose="02020603050405020304" pitchFamily="18" charset="0"/>
                        </a:rPr>
                        <a:t> </a:t>
                      </a:r>
                      <a:r>
                        <a:rPr lang="en-US" sz="1600" b="1" dirty="0">
                          <a:effectLst/>
                          <a:latin typeface="Arial" panose="020B0604020202020204" pitchFamily="34" charset="0"/>
                          <a:ea typeface="Calibri" panose="020F0502020204030204" pitchFamily="34" charset="0"/>
                          <a:cs typeface="Times New Roman" panose="02020603050405020304" pitchFamily="18" charset="0"/>
                        </a:rPr>
                        <a:t>2</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or</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dirty="0">
                          <a:effectLst/>
                          <a:latin typeface="Arial" panose="020B0604020202020204" pitchFamily="34" charset="0"/>
                          <a:ea typeface="Calibri" panose="020F0502020204030204" pitchFamily="34" charset="0"/>
                          <a:cs typeface="Times New Roman" panose="02020603050405020304" pitchFamily="18" charset="0"/>
                        </a:rPr>
                        <a:t>more levels</a:t>
                      </a:r>
                      <a:r>
                        <a:rPr lang="en-US" sz="1600" b="1" spc="120"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(independent</a:t>
                      </a:r>
                      <a:r>
                        <a:rPr lang="en-US" sz="1600" b="1" spc="-20"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groups)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36195" algn="ctr">
                        <a:lnSpc>
                          <a:spcPct val="183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0">
                        <a:spcBef>
                          <a:spcPts val="300"/>
                        </a:spcBef>
                        <a:spcAft>
                          <a:spcPts val="0"/>
                        </a:spcAft>
                      </a:pPr>
                      <a:r>
                        <a:rPr lang="en-US" sz="1600" spc="15">
                          <a:effectLst/>
                          <a:latin typeface="Arial" panose="020B0604020202020204" pitchFamily="34" charset="0"/>
                          <a:ea typeface="Calibri" panose="020F0502020204030204" pitchFamily="34" charset="0"/>
                          <a:cs typeface="Times New Roman" panose="02020603050405020304" pitchFamily="18" charset="0"/>
                        </a:rPr>
                        <a:t>in</a:t>
                      </a:r>
                      <a:r>
                        <a:rPr lang="en-US" sz="1600" spc="-20">
                          <a:effectLst/>
                          <a:latin typeface="Arial" panose="020B0604020202020204" pitchFamily="34" charset="0"/>
                          <a:ea typeface="Calibri" panose="020F0502020204030204" pitchFamily="34" charset="0"/>
                          <a:cs typeface="Times New Roman" panose="02020603050405020304" pitchFamily="18" charset="0"/>
                        </a:rPr>
                        <a:t>t</a:t>
                      </a:r>
                      <a:r>
                        <a:rPr lang="en-US" sz="1600" spc="15">
                          <a:effectLst/>
                          <a:latin typeface="Arial" panose="020B0604020202020204" pitchFamily="34" charset="0"/>
                          <a:ea typeface="Calibri" panose="020F0502020204030204" pitchFamily="34" charset="0"/>
                          <a:cs typeface="Times New Roman" panose="02020603050405020304" pitchFamily="18" charset="0"/>
                        </a:rPr>
                        <a:t>e</a:t>
                      </a:r>
                      <a:r>
                        <a:rPr lang="en-US" sz="1600">
                          <a:effectLst/>
                          <a:latin typeface="Arial" panose="020B0604020202020204" pitchFamily="34" charset="0"/>
                          <a:ea typeface="Calibri" panose="020F0502020204030204" pitchFamily="34" charset="0"/>
                          <a:cs typeface="Times New Roman" panose="02020603050405020304" pitchFamily="18" charset="0"/>
                        </a:rPr>
                        <a:t>rv</a:t>
                      </a:r>
                      <a:r>
                        <a:rPr lang="en-US" sz="1600" spc="15">
                          <a:effectLst/>
                          <a:latin typeface="Arial" panose="020B0604020202020204" pitchFamily="34" charset="0"/>
                          <a:ea typeface="Calibri" panose="020F0502020204030204" pitchFamily="34" charset="0"/>
                          <a:cs typeface="Times New Roman" panose="02020603050405020304" pitchFamily="18" charset="0"/>
                        </a:rPr>
                        <a:t>a</a:t>
                      </a:r>
                      <a:r>
                        <a:rPr lang="en-US" sz="1600">
                          <a:effectLst/>
                          <a:latin typeface="Arial" panose="020B0604020202020204" pitchFamily="34" charset="0"/>
                          <a:ea typeface="Calibri" panose="020F0502020204030204" pitchFamily="34" charset="0"/>
                          <a:cs typeface="Times New Roman" panose="02020603050405020304" pitchFamily="18" charset="0"/>
                        </a:rPr>
                        <a:t>l &amp;</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spc="5">
                          <a:effectLst/>
                          <a:latin typeface="Arial" panose="020B0604020202020204" pitchFamily="34" charset="0"/>
                          <a:ea typeface="Calibri" panose="020F0502020204030204" pitchFamily="34" charset="0"/>
                          <a:cs typeface="Times New Roman" panose="02020603050405020304" pitchFamily="18" charset="0"/>
                        </a:rPr>
                        <a:t>normal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0" marR="0">
                        <a:spcBef>
                          <a:spcPts val="10"/>
                        </a:spcBef>
                        <a:spcAft>
                          <a:spcPts val="0"/>
                        </a:spcAft>
                      </a:pPr>
                      <a:r>
                        <a:rPr lang="en-US" sz="1600">
                          <a:effectLst/>
                          <a:latin typeface="Arial" panose="020B0604020202020204" pitchFamily="34" charset="0"/>
                          <a:ea typeface="Arial" panose="020B0604020202020204" pitchFamily="34"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0"/>
                        </a:spcBef>
                        <a:spcAft>
                          <a:spcPts val="0"/>
                        </a:spcAft>
                      </a:pPr>
                      <a:r>
                        <a:rPr lang="en-US" sz="1600" spc="10">
                          <a:effectLst/>
                          <a:latin typeface="Arial" panose="020B0604020202020204" pitchFamily="34" charset="0"/>
                          <a:ea typeface="Calibri" panose="020F0502020204030204" pitchFamily="34" charset="0"/>
                          <a:cs typeface="Times New Roman" panose="02020603050405020304" pitchFamily="18" charset="0"/>
                        </a:rPr>
                        <a:t>one­way</a:t>
                      </a:r>
                      <a:r>
                        <a:rPr lang="en-US" sz="1600" spc="-20">
                          <a:effectLst/>
                          <a:latin typeface="Arial" panose="020B0604020202020204" pitchFamily="34" charset="0"/>
                          <a:ea typeface="Calibri" panose="020F0502020204030204" pitchFamily="34" charset="0"/>
                          <a:cs typeface="Times New Roman" panose="02020603050405020304" pitchFamily="18" charset="0"/>
                        </a:rPr>
                        <a:t> </a:t>
                      </a:r>
                      <a:r>
                        <a:rPr lang="en-US" sz="1600" spc="-5">
                          <a:effectLst/>
                          <a:latin typeface="Arial" panose="020B0604020202020204" pitchFamily="34" charset="0"/>
                          <a:ea typeface="Calibri" panose="020F0502020204030204" pitchFamily="34" charset="0"/>
                          <a:cs typeface="Times New Roman" panose="02020603050405020304" pitchFamily="18" charset="0"/>
                        </a:rPr>
                        <a:t>ANOVA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extLst>
                  <a:ext uri="{0D108BD9-81ED-4DB2-BD59-A6C34878D82A}">
                    <a16:rowId xmlns:a16="http://schemas.microsoft.com/office/drawing/2014/main" val="10000"/>
                  </a:ext>
                </a:extLst>
              </a:tr>
              <a:tr h="1548408">
                <a:tc vMerge="1">
                  <a:txBody>
                    <a:bodyPr/>
                    <a:lstStyle/>
                    <a:p>
                      <a:endParaRPr lang="en-US"/>
                    </a:p>
                  </a:txBody>
                  <a:tcPr/>
                </a:tc>
                <a:tc vMerge="1">
                  <a:txBody>
                    <a:bodyPr/>
                    <a:lstStyle/>
                    <a:p>
                      <a:endParaRPr lang="en-US"/>
                    </a:p>
                  </a:txBody>
                  <a:tcPr/>
                </a:tc>
                <a:tc>
                  <a:txBody>
                    <a:bodyPr/>
                    <a:lstStyle/>
                    <a:p>
                      <a:pPr marL="35560" marR="0">
                        <a:spcBef>
                          <a:spcPts val="300"/>
                        </a:spcBef>
                        <a:spcAft>
                          <a:spcPts val="0"/>
                        </a:spcAft>
                      </a:pPr>
                      <a:r>
                        <a:rPr lang="en-US" sz="1600" spc="10">
                          <a:effectLst/>
                          <a:latin typeface="Arial" panose="020B0604020202020204" pitchFamily="34" charset="0"/>
                          <a:ea typeface="Calibri" panose="020F0502020204030204" pitchFamily="34" charset="0"/>
                          <a:cs typeface="Times New Roman" panose="02020603050405020304" pitchFamily="18" charset="0"/>
                        </a:rPr>
                        <a:t>ordinal</a:t>
                      </a:r>
                      <a:r>
                        <a:rPr lang="en-US" sz="1600">
                          <a:effectLst/>
                          <a:latin typeface="Arial" panose="020B0604020202020204" pitchFamily="34" charset="0"/>
                          <a:ea typeface="Calibri" panose="020F0502020204030204" pitchFamily="34" charset="0"/>
                          <a:cs typeface="Times New Roman" panose="02020603050405020304" pitchFamily="18" charset="0"/>
                        </a:rPr>
                        <a:t> </a:t>
                      </a:r>
                      <a:r>
                        <a:rPr lang="en-US" sz="1600" spc="5">
                          <a:effectLst/>
                          <a:latin typeface="Arial" panose="020B0604020202020204" pitchFamily="34" charset="0"/>
                          <a:ea typeface="Calibri" panose="020F0502020204030204" pitchFamily="34" charset="0"/>
                          <a:cs typeface="Times New Roman" panose="02020603050405020304" pitchFamily="18" charset="0"/>
                        </a:rPr>
                        <a:t>or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spc="15">
                          <a:effectLst/>
                          <a:latin typeface="Arial" panose="020B0604020202020204" pitchFamily="34" charset="0"/>
                          <a:ea typeface="Calibri" panose="020F0502020204030204" pitchFamily="34" charset="0"/>
                          <a:cs typeface="Times New Roman" panose="02020603050405020304" pitchFamily="18" charset="0"/>
                        </a:rPr>
                        <a:t>in</a:t>
                      </a:r>
                      <a:r>
                        <a:rPr lang="en-US" sz="1600" spc="-20">
                          <a:effectLst/>
                          <a:latin typeface="Arial" panose="020B0604020202020204" pitchFamily="34" charset="0"/>
                          <a:ea typeface="Calibri" panose="020F0502020204030204" pitchFamily="34" charset="0"/>
                          <a:cs typeface="Times New Roman" panose="02020603050405020304" pitchFamily="18" charset="0"/>
                        </a:rPr>
                        <a:t>t</a:t>
                      </a:r>
                      <a:r>
                        <a:rPr lang="en-US" sz="1600" spc="15">
                          <a:effectLst/>
                          <a:latin typeface="Arial" panose="020B0604020202020204" pitchFamily="34" charset="0"/>
                          <a:ea typeface="Calibri" panose="020F0502020204030204" pitchFamily="34" charset="0"/>
                          <a:cs typeface="Times New Roman" panose="02020603050405020304" pitchFamily="18" charset="0"/>
                        </a:rPr>
                        <a:t>e</a:t>
                      </a:r>
                      <a:r>
                        <a:rPr lang="en-US" sz="1600">
                          <a:effectLst/>
                          <a:latin typeface="Arial" panose="020B0604020202020204" pitchFamily="34" charset="0"/>
                          <a:ea typeface="Calibri" panose="020F0502020204030204" pitchFamily="34" charset="0"/>
                          <a:cs typeface="Times New Roman" panose="02020603050405020304" pitchFamily="18" charset="0"/>
                        </a:rPr>
                        <a:t>rv</a:t>
                      </a:r>
                      <a:r>
                        <a:rPr lang="en-US" sz="1600" spc="15">
                          <a:effectLst/>
                          <a:latin typeface="Arial" panose="020B0604020202020204" pitchFamily="34" charset="0"/>
                          <a:ea typeface="Calibri" panose="020F0502020204030204" pitchFamily="34" charset="0"/>
                          <a:cs typeface="Times New Roman" panose="02020603050405020304" pitchFamily="18" charset="0"/>
                        </a:rPr>
                        <a:t>a</a:t>
                      </a:r>
                      <a:r>
                        <a:rPr lang="en-US" sz="1600">
                          <a:effectLst/>
                          <a:latin typeface="Arial" panose="020B0604020202020204" pitchFamily="34" charset="0"/>
                          <a:ea typeface="Calibri" panose="020F0502020204030204" pitchFamily="34" charset="0"/>
                          <a:cs typeface="Times New Roman" panose="02020603050405020304" pitchFamily="18" charset="0"/>
                        </a:rPr>
                        <a:t>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0" marR="0">
                        <a:spcBef>
                          <a:spcPts val="10"/>
                        </a:spcBef>
                        <a:spcAft>
                          <a:spcPts val="0"/>
                        </a:spcAft>
                      </a:pPr>
                      <a:r>
                        <a:rPr lang="en-US" sz="1600">
                          <a:effectLst/>
                          <a:latin typeface="Arial" panose="020B0604020202020204" pitchFamily="34" charset="0"/>
                          <a:ea typeface="Arial" panose="020B0604020202020204" pitchFamily="34"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0"/>
                        </a:spcBef>
                        <a:spcAft>
                          <a:spcPts val="0"/>
                        </a:spcAft>
                      </a:pPr>
                      <a:r>
                        <a:rPr lang="en-US" sz="1600">
                          <a:effectLst/>
                          <a:latin typeface="Arial" panose="020B0604020202020204" pitchFamily="34" charset="0"/>
                          <a:ea typeface="Calibri" panose="020F0502020204030204" pitchFamily="34" charset="0"/>
                          <a:cs typeface="Times New Roman" panose="02020603050405020304" pitchFamily="18" charset="0"/>
                        </a:rPr>
                        <a:t>Kruskal </a:t>
                      </a:r>
                      <a:r>
                        <a:rPr lang="en-US" sz="1600" spc="5">
                          <a:effectLst/>
                          <a:latin typeface="Arial" panose="020B0604020202020204" pitchFamily="34" charset="0"/>
                          <a:ea typeface="Calibri" panose="020F0502020204030204" pitchFamily="34" charset="0"/>
                          <a:cs typeface="Times New Roman" panose="02020603050405020304" pitchFamily="18" charset="0"/>
                        </a:rPr>
                        <a:t>Wallis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extLst>
                  <a:ext uri="{0D108BD9-81ED-4DB2-BD59-A6C34878D82A}">
                    <a16:rowId xmlns:a16="http://schemas.microsoft.com/office/drawing/2014/main" val="10001"/>
                  </a:ext>
                </a:extLst>
              </a:tr>
              <a:tr h="789385">
                <a:tc vMerge="1">
                  <a:txBody>
                    <a:bodyPr/>
                    <a:lstStyle/>
                    <a:p>
                      <a:endParaRPr lang="en-US"/>
                    </a:p>
                  </a:txBody>
                  <a:tcPr/>
                </a:tc>
                <a:tc vMerge="1">
                  <a:txBody>
                    <a:bodyPr/>
                    <a:lstStyle/>
                    <a:p>
                      <a:endParaRPr lang="en-US"/>
                    </a:p>
                  </a:txBody>
                  <a:tcPr/>
                </a:tc>
                <a:tc>
                  <a:txBody>
                    <a:bodyPr/>
                    <a:lstStyle/>
                    <a:p>
                      <a:pPr marL="35560" marR="0">
                        <a:spcBef>
                          <a:spcPts val="300"/>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categorical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0">
                        <a:spcBef>
                          <a:spcPts val="300"/>
                        </a:spcBef>
                        <a:spcAft>
                          <a:spcPts val="0"/>
                        </a:spcAft>
                      </a:pPr>
                      <a:r>
                        <a:rPr lang="en-US" sz="1600" spc="5" dirty="0" err="1">
                          <a:effectLst/>
                          <a:latin typeface="Arial" panose="020B0604020202020204" pitchFamily="34" charset="0"/>
                          <a:ea typeface="Calibri" panose="020F0502020204030204" pitchFamily="34" charset="0"/>
                          <a:cs typeface="Times New Roman" panose="02020603050405020304" pitchFamily="18" charset="0"/>
                        </a:rPr>
                        <a:t>Chi­square</a:t>
                      </a:r>
                      <a:r>
                        <a:rPr lang="en-US" sz="1600" spc="-5" dirty="0">
                          <a:effectLst/>
                          <a:latin typeface="Arial" panose="020B0604020202020204" pitchFamily="34" charset="0"/>
                          <a:ea typeface="Calibri" panose="020F0502020204030204" pitchFamily="34" charset="0"/>
                          <a:cs typeface="Times New Roman" panose="02020603050405020304" pitchFamily="18" charset="0"/>
                        </a:rPr>
                        <a:t> test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66665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16659" y="1137365"/>
            <a:ext cx="4150068" cy="1477328"/>
          </a:xfrm>
          <a:prstGeom prst="rect">
            <a:avLst/>
          </a:prstGeom>
          <a:solidFill>
            <a:schemeClr val="accent6">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Business Challenge:  As research scientist for </a:t>
            </a:r>
            <a:r>
              <a:rPr lang="en-US" dirty="0" err="1">
                <a:solidFill>
                  <a:prstClr val="black"/>
                </a:solidFill>
                <a:latin typeface="Calibri" panose="020F0502020204030204"/>
              </a:rPr>
              <a:t>HairClub</a:t>
            </a:r>
            <a:r>
              <a:rPr lang="en-US" dirty="0">
                <a:solidFill>
                  <a:prstClr val="black"/>
                </a:solidFill>
                <a:latin typeface="Calibri" panose="020F0502020204030204"/>
              </a:rPr>
              <a:t> for Dogs you are experimenting with three different drugs to solve the problem of hairless Chihuahuas.</a:t>
            </a:r>
          </a:p>
        </p:txBody>
      </p:sp>
      <p:sp>
        <p:nvSpPr>
          <p:cNvPr id="7" name="TextBox 6"/>
          <p:cNvSpPr txBox="1"/>
          <p:nvPr/>
        </p:nvSpPr>
        <p:spPr>
          <a:xfrm>
            <a:off x="4916659" y="3123565"/>
            <a:ext cx="4150068" cy="1477328"/>
          </a:xfrm>
          <a:prstGeom prst="rect">
            <a:avLst/>
          </a:prstGeom>
          <a:solidFill>
            <a:schemeClr val="accent4">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Response:  You apply the drugs to 300 test dogs – 100 dogs for each drug -  and count the number of hairs that grow on each dog to see if any of the drugs are effective.</a:t>
            </a:r>
          </a:p>
        </p:txBody>
      </p:sp>
      <p:sp>
        <p:nvSpPr>
          <p:cNvPr id="8" name="TextBox 7"/>
          <p:cNvSpPr txBox="1"/>
          <p:nvPr/>
        </p:nvSpPr>
        <p:spPr>
          <a:xfrm>
            <a:off x="4916659" y="4964668"/>
            <a:ext cx="4150068" cy="369332"/>
          </a:xfrm>
          <a:prstGeom prst="rect">
            <a:avLst/>
          </a:prstGeom>
          <a:solidFill>
            <a:srgbClr val="00B0F0"/>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Data Looks like:</a:t>
            </a:r>
          </a:p>
        </p:txBody>
      </p:sp>
      <p:graphicFrame>
        <p:nvGraphicFramePr>
          <p:cNvPr id="10" name="Object 9"/>
          <p:cNvGraphicFramePr>
            <a:graphicFrameLocks noChangeAspect="1"/>
          </p:cNvGraphicFramePr>
          <p:nvPr>
            <p:extLst>
              <p:ext uri="{D42A27DB-BD31-4B8C-83A1-F6EECF244321}">
                <p14:modId xmlns:p14="http://schemas.microsoft.com/office/powerpoint/2010/main" val="3355706701"/>
              </p:ext>
            </p:extLst>
          </p:nvPr>
        </p:nvGraphicFramePr>
        <p:xfrm>
          <a:off x="4992688" y="5345113"/>
          <a:ext cx="4151312" cy="1512887"/>
        </p:xfrm>
        <a:graphic>
          <a:graphicData uri="http://schemas.openxmlformats.org/presentationml/2006/ole">
            <mc:AlternateContent xmlns:mc="http://schemas.openxmlformats.org/markup-compatibility/2006">
              <mc:Choice xmlns:v="urn:schemas-microsoft-com:vml" Requires="v">
                <p:oleObj spid="_x0000_s9365" name="Worksheet" r:id="rId4" imgW="6648374" imgH="2390802" progId="Excel.Sheet.12">
                  <p:embed/>
                </p:oleObj>
              </mc:Choice>
              <mc:Fallback>
                <p:oleObj name="Worksheet" r:id="rId4" imgW="6648374" imgH="2390802" progId="Excel.Sheet.12">
                  <p:embed/>
                  <p:pic>
                    <p:nvPicPr>
                      <p:cNvPr id="0" name=""/>
                      <p:cNvPicPr/>
                      <p:nvPr/>
                    </p:nvPicPr>
                    <p:blipFill>
                      <a:blip r:embed="rId5"/>
                      <a:stretch>
                        <a:fillRect/>
                      </a:stretch>
                    </p:blipFill>
                    <p:spPr>
                      <a:xfrm>
                        <a:off x="4992688" y="5345113"/>
                        <a:ext cx="4151312" cy="1512887"/>
                      </a:xfrm>
                      <a:prstGeom prst="rect">
                        <a:avLst/>
                      </a:prstGeom>
                    </p:spPr>
                  </p:pic>
                </p:oleObj>
              </mc:Fallback>
            </mc:AlternateContent>
          </a:graphicData>
        </a:graphic>
      </p:graphicFrame>
      <p:sp>
        <p:nvSpPr>
          <p:cNvPr id="4" name="TextBox 3"/>
          <p:cNvSpPr txBox="1"/>
          <p:nvPr/>
        </p:nvSpPr>
        <p:spPr>
          <a:xfrm>
            <a:off x="152400" y="4938510"/>
            <a:ext cx="3886200" cy="1600438"/>
          </a:xfrm>
          <a:prstGeom prst="rect">
            <a:avLst/>
          </a:prstGeom>
          <a:noFill/>
          <a:ln>
            <a:solidFill>
              <a:schemeClr val="tx1"/>
            </a:solidFill>
          </a:ln>
        </p:spPr>
        <p:txBody>
          <a:bodyPr wrap="square" rtlCol="0">
            <a:spAutoFit/>
          </a:bodyPr>
          <a:lstStyle/>
          <a:p>
            <a:r>
              <a:rPr lang="en-US" sz="1400" dirty="0">
                <a:solidFill>
                  <a:prstClr val="black"/>
                </a:solidFill>
              </a:rPr>
              <a:t>Note that </a:t>
            </a:r>
            <a:r>
              <a:rPr lang="en-US" sz="1400" dirty="0" err="1">
                <a:solidFill>
                  <a:prstClr val="black"/>
                </a:solidFill>
              </a:rPr>
              <a:t>oneway</a:t>
            </a:r>
            <a:r>
              <a:rPr lang="en-US" sz="1400" dirty="0">
                <a:solidFill>
                  <a:prstClr val="black"/>
                </a:solidFill>
              </a:rPr>
              <a:t> ANOVA will only tell you if one or more of the drugs is effective.</a:t>
            </a:r>
          </a:p>
          <a:p>
            <a:endParaRPr lang="en-US" sz="1400" dirty="0">
              <a:solidFill>
                <a:prstClr val="black"/>
              </a:solidFill>
            </a:endParaRPr>
          </a:p>
          <a:p>
            <a:r>
              <a:rPr lang="en-US" sz="1400" dirty="0">
                <a:solidFill>
                  <a:prstClr val="black"/>
                </a:solidFill>
              </a:rPr>
              <a:t>You will need to take advantage of the multiple group comparison techniques available in </a:t>
            </a:r>
            <a:r>
              <a:rPr lang="en-US" sz="1400" dirty="0" err="1">
                <a:solidFill>
                  <a:prstClr val="black"/>
                </a:solidFill>
              </a:rPr>
              <a:t>oneway</a:t>
            </a:r>
            <a:r>
              <a:rPr lang="en-US" sz="1400" dirty="0">
                <a:solidFill>
                  <a:prstClr val="black"/>
                </a:solidFill>
              </a:rPr>
              <a:t> ANOVA to tell which of the drugs are most effective.</a:t>
            </a:r>
          </a:p>
        </p:txBody>
      </p:sp>
      <p:pic>
        <p:nvPicPr>
          <p:cNvPr id="2" name="Picture 1"/>
          <p:cNvPicPr>
            <a:picLocks noChangeAspect="1"/>
          </p:cNvPicPr>
          <p:nvPr/>
        </p:nvPicPr>
        <p:blipFill>
          <a:blip r:embed="rId6"/>
          <a:stretch>
            <a:fillRect/>
          </a:stretch>
        </p:blipFill>
        <p:spPr>
          <a:xfrm>
            <a:off x="0" y="1137365"/>
            <a:ext cx="4824862" cy="3591921"/>
          </a:xfrm>
          <a:prstGeom prst="rect">
            <a:avLst/>
          </a:prstGeom>
        </p:spPr>
      </p:pic>
    </p:spTree>
    <p:extLst>
      <p:ext uri="{BB962C8B-B14F-4D97-AF65-F5344CB8AC3E}">
        <p14:creationId xmlns:p14="http://schemas.microsoft.com/office/powerpoint/2010/main" val="3557287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16659" y="1137365"/>
            <a:ext cx="4150068" cy="2031325"/>
          </a:xfrm>
          <a:prstGeom prst="rect">
            <a:avLst/>
          </a:prstGeom>
          <a:solidFill>
            <a:schemeClr val="accent6">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Business Challenge:  You are the research </a:t>
            </a:r>
            <a:r>
              <a:rPr lang="en-US" dirty="0" err="1">
                <a:solidFill>
                  <a:prstClr val="black"/>
                </a:solidFill>
                <a:latin typeface="Calibri" panose="020F0502020204030204"/>
              </a:rPr>
              <a:t>scentologist</a:t>
            </a:r>
            <a:r>
              <a:rPr lang="en-US" dirty="0">
                <a:solidFill>
                  <a:prstClr val="black"/>
                </a:solidFill>
                <a:latin typeface="Calibri" panose="020F0502020204030204"/>
              </a:rPr>
              <a:t> for Aroma360.  You’ve invented a new scent called “Ode de </a:t>
            </a:r>
            <a:r>
              <a:rPr lang="en-US" dirty="0" err="1">
                <a:solidFill>
                  <a:prstClr val="black"/>
                </a:solidFill>
                <a:latin typeface="Calibri" panose="020F0502020204030204"/>
              </a:rPr>
              <a:t>Mouffette</a:t>
            </a:r>
            <a:r>
              <a:rPr lang="en-US" dirty="0">
                <a:solidFill>
                  <a:prstClr val="black"/>
                </a:solidFill>
                <a:latin typeface="Calibri" panose="020F0502020204030204"/>
              </a:rPr>
              <a:t>” and you want to know if the scent is ranked differently among people from the U.S. West, Midwest and East Coasts among top 10 perfumes.</a:t>
            </a:r>
          </a:p>
        </p:txBody>
      </p:sp>
      <p:sp>
        <p:nvSpPr>
          <p:cNvPr id="7" name="TextBox 6"/>
          <p:cNvSpPr txBox="1"/>
          <p:nvPr/>
        </p:nvSpPr>
        <p:spPr>
          <a:xfrm>
            <a:off x="4915522" y="3328015"/>
            <a:ext cx="4150068" cy="1200329"/>
          </a:xfrm>
          <a:prstGeom prst="rect">
            <a:avLst/>
          </a:prstGeom>
          <a:solidFill>
            <a:schemeClr val="accent4">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Response:  You randomly select 1,500 people with 500 from each geography and ask them to rank the top 10 perfumes including Ode de </a:t>
            </a:r>
            <a:r>
              <a:rPr lang="en-US" dirty="0" err="1">
                <a:solidFill>
                  <a:prstClr val="black"/>
                </a:solidFill>
                <a:latin typeface="Calibri" panose="020F0502020204030204"/>
              </a:rPr>
              <a:t>Mouffette</a:t>
            </a:r>
            <a:r>
              <a:rPr lang="en-US" dirty="0">
                <a:solidFill>
                  <a:prstClr val="black"/>
                </a:solidFill>
                <a:latin typeface="Calibri" panose="020F0502020204030204"/>
              </a:rPr>
              <a:t>.</a:t>
            </a:r>
          </a:p>
        </p:txBody>
      </p:sp>
      <p:sp>
        <p:nvSpPr>
          <p:cNvPr id="8" name="TextBox 7"/>
          <p:cNvSpPr txBox="1"/>
          <p:nvPr/>
        </p:nvSpPr>
        <p:spPr>
          <a:xfrm>
            <a:off x="4916659" y="4964668"/>
            <a:ext cx="4150068" cy="369332"/>
          </a:xfrm>
          <a:prstGeom prst="rect">
            <a:avLst/>
          </a:prstGeom>
          <a:solidFill>
            <a:srgbClr val="00B0F0"/>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Data Looks like:</a:t>
            </a:r>
          </a:p>
        </p:txBody>
      </p:sp>
      <p:graphicFrame>
        <p:nvGraphicFramePr>
          <p:cNvPr id="10" name="Object 9"/>
          <p:cNvGraphicFramePr>
            <a:graphicFrameLocks noChangeAspect="1"/>
          </p:cNvGraphicFramePr>
          <p:nvPr>
            <p:extLst>
              <p:ext uri="{D42A27DB-BD31-4B8C-83A1-F6EECF244321}">
                <p14:modId xmlns:p14="http://schemas.microsoft.com/office/powerpoint/2010/main" val="1179994935"/>
              </p:ext>
            </p:extLst>
          </p:nvPr>
        </p:nvGraphicFramePr>
        <p:xfrm>
          <a:off x="4992688" y="5345113"/>
          <a:ext cx="4151312" cy="1512887"/>
        </p:xfrm>
        <a:graphic>
          <a:graphicData uri="http://schemas.openxmlformats.org/presentationml/2006/ole">
            <mc:AlternateContent xmlns:mc="http://schemas.openxmlformats.org/markup-compatibility/2006">
              <mc:Choice xmlns:v="urn:schemas-microsoft-com:vml" Requires="v">
                <p:oleObj spid="_x0000_s10371" name="Worksheet" r:id="rId4" imgW="6648374" imgH="2390802" progId="Excel.Sheet.12">
                  <p:embed/>
                </p:oleObj>
              </mc:Choice>
              <mc:Fallback>
                <p:oleObj name="Worksheet" r:id="rId4" imgW="6648374" imgH="2390802" progId="Excel.Sheet.12">
                  <p:embed/>
                  <p:pic>
                    <p:nvPicPr>
                      <p:cNvPr id="0" name=""/>
                      <p:cNvPicPr/>
                      <p:nvPr/>
                    </p:nvPicPr>
                    <p:blipFill>
                      <a:blip r:embed="rId5"/>
                      <a:stretch>
                        <a:fillRect/>
                      </a:stretch>
                    </p:blipFill>
                    <p:spPr>
                      <a:xfrm>
                        <a:off x="4992688" y="5345113"/>
                        <a:ext cx="4151312" cy="1512887"/>
                      </a:xfrm>
                      <a:prstGeom prst="rect">
                        <a:avLst/>
                      </a:prstGeom>
                    </p:spPr>
                  </p:pic>
                </p:oleObj>
              </mc:Fallback>
            </mc:AlternateContent>
          </a:graphicData>
        </a:graphic>
      </p:graphicFrame>
      <p:pic>
        <p:nvPicPr>
          <p:cNvPr id="3" name="Picture 2"/>
          <p:cNvPicPr>
            <a:picLocks noChangeAspect="1"/>
          </p:cNvPicPr>
          <p:nvPr/>
        </p:nvPicPr>
        <p:blipFill>
          <a:blip r:embed="rId6"/>
          <a:stretch>
            <a:fillRect/>
          </a:stretch>
        </p:blipFill>
        <p:spPr>
          <a:xfrm>
            <a:off x="22746" y="1137365"/>
            <a:ext cx="4713443" cy="3567122"/>
          </a:xfrm>
          <a:prstGeom prst="rect">
            <a:avLst/>
          </a:prstGeom>
        </p:spPr>
      </p:pic>
    </p:spTree>
    <p:extLst>
      <p:ext uri="{BB962C8B-B14F-4D97-AF65-F5344CB8AC3E}">
        <p14:creationId xmlns:p14="http://schemas.microsoft.com/office/powerpoint/2010/main" val="2305215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16659" y="1137365"/>
            <a:ext cx="4150068" cy="1754326"/>
          </a:xfrm>
          <a:prstGeom prst="rect">
            <a:avLst/>
          </a:prstGeom>
          <a:solidFill>
            <a:schemeClr val="accent6">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Business Challenge:  As publisher of Bengal Cat magazine, you are thinking of going digital with your magazine.  You suspect that folks from different racial backgrounds may have different preferences for format of the magazine.</a:t>
            </a:r>
          </a:p>
        </p:txBody>
      </p:sp>
      <p:sp>
        <p:nvSpPr>
          <p:cNvPr id="7" name="TextBox 6"/>
          <p:cNvSpPr txBox="1"/>
          <p:nvPr/>
        </p:nvSpPr>
        <p:spPr>
          <a:xfrm>
            <a:off x="4915522" y="3328015"/>
            <a:ext cx="4150068" cy="1477328"/>
          </a:xfrm>
          <a:prstGeom prst="rect">
            <a:avLst/>
          </a:prstGeom>
          <a:solidFill>
            <a:schemeClr val="accent4">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Response:  You randomly select 450 people from the U.S. who are Bengal owners and ask them the race they most identify with and their print versus digital reading habits.</a:t>
            </a:r>
          </a:p>
        </p:txBody>
      </p:sp>
      <p:sp>
        <p:nvSpPr>
          <p:cNvPr id="8" name="TextBox 7"/>
          <p:cNvSpPr txBox="1"/>
          <p:nvPr/>
        </p:nvSpPr>
        <p:spPr>
          <a:xfrm>
            <a:off x="4916659" y="4964668"/>
            <a:ext cx="4150068" cy="369332"/>
          </a:xfrm>
          <a:prstGeom prst="rect">
            <a:avLst/>
          </a:prstGeom>
          <a:solidFill>
            <a:srgbClr val="00B0F0"/>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Data Looks like:</a:t>
            </a:r>
          </a:p>
        </p:txBody>
      </p:sp>
      <p:graphicFrame>
        <p:nvGraphicFramePr>
          <p:cNvPr id="10" name="Object 9"/>
          <p:cNvGraphicFramePr>
            <a:graphicFrameLocks noChangeAspect="1"/>
          </p:cNvGraphicFramePr>
          <p:nvPr>
            <p:extLst>
              <p:ext uri="{D42A27DB-BD31-4B8C-83A1-F6EECF244321}">
                <p14:modId xmlns:p14="http://schemas.microsoft.com/office/powerpoint/2010/main" val="1584769756"/>
              </p:ext>
            </p:extLst>
          </p:nvPr>
        </p:nvGraphicFramePr>
        <p:xfrm>
          <a:off x="4992688" y="5345113"/>
          <a:ext cx="4151312" cy="1512887"/>
        </p:xfrm>
        <a:graphic>
          <a:graphicData uri="http://schemas.openxmlformats.org/presentationml/2006/ole">
            <mc:AlternateContent xmlns:mc="http://schemas.openxmlformats.org/markup-compatibility/2006">
              <mc:Choice xmlns:v="urn:schemas-microsoft-com:vml" Requires="v">
                <p:oleObj spid="_x0000_s11390" name="Worksheet" r:id="rId4" imgW="6648374" imgH="2390802" progId="Excel.Sheet.12">
                  <p:embed/>
                </p:oleObj>
              </mc:Choice>
              <mc:Fallback>
                <p:oleObj name="Worksheet" r:id="rId4" imgW="6648374" imgH="2390802" progId="Excel.Sheet.12">
                  <p:embed/>
                  <p:pic>
                    <p:nvPicPr>
                      <p:cNvPr id="0" name=""/>
                      <p:cNvPicPr/>
                      <p:nvPr/>
                    </p:nvPicPr>
                    <p:blipFill>
                      <a:blip r:embed="rId5"/>
                      <a:stretch>
                        <a:fillRect/>
                      </a:stretch>
                    </p:blipFill>
                    <p:spPr>
                      <a:xfrm>
                        <a:off x="4992688" y="5345113"/>
                        <a:ext cx="4151312" cy="1512887"/>
                      </a:xfrm>
                      <a:prstGeom prst="rect">
                        <a:avLst/>
                      </a:prstGeom>
                    </p:spPr>
                  </p:pic>
                </p:oleObj>
              </mc:Fallback>
            </mc:AlternateContent>
          </a:graphicData>
        </a:graphic>
      </p:graphicFrame>
      <p:pic>
        <p:nvPicPr>
          <p:cNvPr id="2" name="Picture 1"/>
          <p:cNvPicPr>
            <a:picLocks noChangeAspect="1"/>
          </p:cNvPicPr>
          <p:nvPr/>
        </p:nvPicPr>
        <p:blipFill>
          <a:blip r:embed="rId6"/>
          <a:stretch>
            <a:fillRect/>
          </a:stretch>
        </p:blipFill>
        <p:spPr>
          <a:xfrm>
            <a:off x="0" y="1137365"/>
            <a:ext cx="4800600" cy="3541776"/>
          </a:xfrm>
          <a:prstGeom prst="rect">
            <a:avLst/>
          </a:prstGeom>
        </p:spPr>
      </p:pic>
    </p:spTree>
    <p:extLst>
      <p:ext uri="{BB962C8B-B14F-4D97-AF65-F5344CB8AC3E}">
        <p14:creationId xmlns:p14="http://schemas.microsoft.com/office/powerpoint/2010/main" val="2862689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600" b="0" i="0" u="none" strike="noStrike" kern="1200" cap="none" spc="0" normalizeH="0" baseline="0" noProof="0" dirty="0">
                <a:ln>
                  <a:noFill/>
                </a:ln>
                <a:solidFill>
                  <a:schemeClr val="tx2"/>
                </a:solidFill>
                <a:effectLst/>
                <a:uLnTx/>
                <a:uFillTx/>
                <a:latin typeface="+mj-lt"/>
                <a:ea typeface="+mj-ea"/>
                <a:cs typeface="+mj-cs"/>
              </a:rPr>
              <a:t>Three</a:t>
            </a:r>
            <a:r>
              <a:rPr kumimoji="0" lang="en-US" sz="4600" b="0" i="0" u="none" strike="noStrike" kern="1200" cap="none" spc="0" normalizeH="0" noProof="0" dirty="0">
                <a:ln>
                  <a:noFill/>
                </a:ln>
                <a:solidFill>
                  <a:schemeClr val="tx2"/>
                </a:solidFill>
                <a:effectLst/>
                <a:uLnTx/>
                <a:uFillTx/>
                <a:latin typeface="+mj-lt"/>
                <a:ea typeface="+mj-ea"/>
                <a:cs typeface="+mj-cs"/>
              </a:rPr>
              <a:t> Types of Analytical Variables</a:t>
            </a:r>
            <a:endParaRPr kumimoji="0" lang="en-US" sz="46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600200"/>
            <a:ext cx="8686800" cy="4953000"/>
          </a:xfrm>
        </p:spPr>
        <p:txBody>
          <a:bodyPr>
            <a:noAutofit/>
          </a:bodyPr>
          <a:lstStyle/>
          <a:p>
            <a:pPr marL="514350" indent="-514350">
              <a:lnSpc>
                <a:spcPct val="150000"/>
              </a:lnSpc>
              <a:buAutoNum type="arabicPeriod"/>
            </a:pPr>
            <a:endParaRPr lang="en-US" b="1" dirty="0"/>
          </a:p>
          <a:p>
            <a:pPr marL="514350" indent="-514350">
              <a:buAutoNum type="arabicPeriod"/>
            </a:pPr>
            <a:r>
              <a:rPr lang="en-US" dirty="0"/>
              <a:t>Dependent variable -  the variable of interest whose value depends upon the value of another variable.</a:t>
            </a:r>
          </a:p>
          <a:p>
            <a:pPr marL="514350" indent="-514350">
              <a:buAutoNum type="arabicPeriod"/>
            </a:pPr>
            <a:endParaRPr lang="en-US" dirty="0"/>
          </a:p>
          <a:p>
            <a:pPr marL="514350" indent="-514350">
              <a:buAutoNum type="arabicPeriod"/>
            </a:pPr>
            <a:r>
              <a:rPr lang="en-US" dirty="0"/>
              <a:t>Independent variable – a variable of theoretical importance that is thought to influence the level of a dependent variable.</a:t>
            </a:r>
          </a:p>
          <a:p>
            <a:pPr marL="514350" indent="-514350">
              <a:buAutoNum type="arabicPeriod"/>
            </a:pPr>
            <a:endParaRPr lang="en-US" dirty="0"/>
          </a:p>
          <a:p>
            <a:pPr marL="514350" indent="-514350">
              <a:buAutoNum type="arabicPeriod"/>
            </a:pPr>
            <a:r>
              <a:rPr lang="en-US" dirty="0"/>
              <a:t>Control variable – a variable that is thought to influence the dependent variable but is not of theoretical importance.</a:t>
            </a:r>
          </a:p>
        </p:txBody>
      </p:sp>
    </p:spTree>
    <p:extLst>
      <p:ext uri="{BB962C8B-B14F-4D97-AF65-F5344CB8AC3E}">
        <p14:creationId xmlns:p14="http://schemas.microsoft.com/office/powerpoint/2010/main" val="8400643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460" y="622656"/>
            <a:ext cx="8991600" cy="715962"/>
          </a:xfrm>
        </p:spPr>
        <p:txBody>
          <a:bodyPr>
            <a:normAutofit fontScale="90000"/>
          </a:bodyPr>
          <a:lstStyle/>
          <a:p>
            <a:pPr algn="ctr"/>
            <a:r>
              <a:rPr lang="en-US" sz="2800" dirty="0"/>
              <a:t>One Dependent Variable with One Independent Variable </a:t>
            </a:r>
            <a:br>
              <a:rPr lang="en-US" sz="2800" dirty="0"/>
            </a:br>
            <a:r>
              <a:rPr lang="en-US" sz="2800" dirty="0"/>
              <a:t>with two levels</a:t>
            </a:r>
            <a:br>
              <a:rPr lang="en-US" sz="2800" dirty="0"/>
            </a:br>
            <a:r>
              <a:rPr lang="en-US" sz="2800" dirty="0"/>
              <a:t>[dependent groups]</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420923828"/>
              </p:ext>
            </p:extLst>
          </p:nvPr>
        </p:nvGraphicFramePr>
        <p:xfrm>
          <a:off x="76201" y="1676400"/>
          <a:ext cx="9067799" cy="1066799"/>
        </p:xfrm>
        <a:graphic>
          <a:graphicData uri="http://schemas.openxmlformats.org/drawingml/2006/table">
            <a:tbl>
              <a:tblPr firstRow="1" firstCol="1" lastRow="1" lastCol="1" bandRow="1" bandCol="1"/>
              <a:tblGrid>
                <a:gridCol w="1850571">
                  <a:extLst>
                    <a:ext uri="{9D8B030D-6E8A-4147-A177-3AD203B41FA5}">
                      <a16:colId xmlns:a16="http://schemas.microsoft.com/office/drawing/2014/main" val="20000"/>
                    </a:ext>
                  </a:extLst>
                </a:gridCol>
                <a:gridCol w="3178629">
                  <a:extLst>
                    <a:ext uri="{9D8B030D-6E8A-4147-A177-3AD203B41FA5}">
                      <a16:colId xmlns:a16="http://schemas.microsoft.com/office/drawing/2014/main" val="20001"/>
                    </a:ext>
                  </a:extLst>
                </a:gridCol>
                <a:gridCol w="1879000">
                  <a:extLst>
                    <a:ext uri="{9D8B030D-6E8A-4147-A177-3AD203B41FA5}">
                      <a16:colId xmlns:a16="http://schemas.microsoft.com/office/drawing/2014/main" val="20002"/>
                    </a:ext>
                  </a:extLst>
                </a:gridCol>
                <a:gridCol w="2159599">
                  <a:extLst>
                    <a:ext uri="{9D8B030D-6E8A-4147-A177-3AD203B41FA5}">
                      <a16:colId xmlns:a16="http://schemas.microsoft.com/office/drawing/2014/main" val="20003"/>
                    </a:ext>
                  </a:extLst>
                </a:gridCol>
              </a:tblGrid>
              <a:tr h="1066799">
                <a:tc>
                  <a:txBody>
                    <a:bodyPr/>
                    <a:lstStyle/>
                    <a:p>
                      <a:pPr marL="35560" marR="157480" algn="ctr">
                        <a:lnSpc>
                          <a:spcPct val="150000"/>
                        </a:lnSpc>
                        <a:spcBef>
                          <a:spcPts val="30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Number</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of</a:t>
                      </a:r>
                      <a:r>
                        <a:rPr lang="en-US" sz="1600" b="1" spc="105" baseline="0"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Dependent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lgn="ctr">
                        <a:lnSpc>
                          <a:spcPct val="150000"/>
                        </a:lnSpc>
                        <a:spcBef>
                          <a:spcPts val="15"/>
                        </a:spcBef>
                        <a:spcAft>
                          <a:spcPts val="0"/>
                        </a:spcAft>
                      </a:pPr>
                      <a:r>
                        <a:rPr lang="en-US" sz="1600" b="1" spc="-5" dirty="0">
                          <a:effectLst/>
                          <a:latin typeface="Arial" panose="020B0604020202020204" pitchFamily="34" charset="0"/>
                          <a:ea typeface="Calibri" panose="020F0502020204030204" pitchFamily="34" charset="0"/>
                          <a:cs typeface="Times New Roman" panose="02020603050405020304" pitchFamily="18" charset="0"/>
                        </a:rPr>
                        <a:t>Variables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0" marR="0">
                        <a:spcBef>
                          <a:spcPts val="1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150495" algn="ctr">
                        <a:lnSpc>
                          <a:spcPct val="150000"/>
                        </a:lnSpc>
                        <a:spcBef>
                          <a:spcPts val="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Nature</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of</a:t>
                      </a:r>
                      <a:r>
                        <a:rPr lang="en-US" sz="1600" b="1" spc="-20"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Independent</a:t>
                      </a:r>
                      <a:r>
                        <a:rPr lang="en-US" sz="1600" b="1" spc="14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Variables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179705" algn="ctr">
                        <a:lnSpc>
                          <a:spcPct val="150000"/>
                        </a:lnSpc>
                        <a:spcBef>
                          <a:spcPts val="300"/>
                        </a:spcBef>
                        <a:spcAft>
                          <a:spcPts val="0"/>
                        </a:spcAft>
                      </a:pPr>
                      <a:r>
                        <a:rPr lang="en-US" sz="1600" b="1" u="none"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Nature</a:t>
                      </a:r>
                      <a:r>
                        <a:rPr lang="en-US" sz="1600" b="1" u="none" spc="-5"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 </a:t>
                      </a:r>
                      <a:r>
                        <a:rPr lang="en-US" sz="1600" b="1" u="none" spc="-10"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of</a:t>
                      </a:r>
                      <a:r>
                        <a:rPr lang="en-US" sz="1600" b="1" u="none" strike="noStrike" spc="125"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 </a:t>
                      </a:r>
                      <a:r>
                        <a:rPr lang="en-US" sz="1600" b="1" u="none" spc="-5"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Dependent</a:t>
                      </a:r>
                      <a:endParaRPr lang="en-US" sz="1600" u="none" baseline="0" dirty="0">
                        <a:solidFill>
                          <a:schemeClr val="tx1"/>
                        </a:solidFill>
                        <a:effectLst/>
                        <a:uFillTx/>
                        <a:latin typeface="Calibri" panose="020F0502020204030204" pitchFamily="34" charset="0"/>
                        <a:ea typeface="Calibri" panose="020F0502020204030204" pitchFamily="34" charset="0"/>
                        <a:cs typeface="Times New Roman" panose="02020603050405020304" pitchFamily="18" charset="0"/>
                      </a:endParaRPr>
                    </a:p>
                    <a:p>
                      <a:pPr marL="35560" marR="0" algn="ctr">
                        <a:lnSpc>
                          <a:spcPct val="150000"/>
                        </a:lnSpc>
                        <a:spcBef>
                          <a:spcPts val="15"/>
                        </a:spcBef>
                        <a:spcAft>
                          <a:spcPts val="0"/>
                        </a:spcAft>
                      </a:pPr>
                      <a:r>
                        <a:rPr lang="en-US" sz="1600" b="1" u="none"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Variable(s)</a:t>
                      </a:r>
                      <a:endParaRPr lang="en-US" sz="1600" u="none" baseline="0" dirty="0">
                        <a:solidFill>
                          <a:schemeClr val="tx1"/>
                        </a:solidFill>
                        <a:effectLst/>
                        <a:uFillTx/>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0" marR="0">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5"/>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lgn="ctr">
                        <a:spcBef>
                          <a:spcPts val="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Test(s)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5" name="Picture 4"/>
          <p:cNvPicPr>
            <a:picLocks noChangeAspect="1"/>
          </p:cNvPicPr>
          <p:nvPr/>
        </p:nvPicPr>
        <p:blipFill>
          <a:blip r:embed="rId3"/>
          <a:stretch>
            <a:fillRect/>
          </a:stretch>
        </p:blipFill>
        <p:spPr>
          <a:xfrm>
            <a:off x="6781800" y="1371600"/>
            <a:ext cx="2231329" cy="298730"/>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1101023273"/>
              </p:ext>
            </p:extLst>
          </p:nvPr>
        </p:nvGraphicFramePr>
        <p:xfrm>
          <a:off x="169459" y="2819399"/>
          <a:ext cx="8974540" cy="3886201"/>
        </p:xfrm>
        <a:graphic>
          <a:graphicData uri="http://schemas.openxmlformats.org/drawingml/2006/table">
            <a:tbl>
              <a:tblPr firstRow="1" firstCol="1" lastRow="1" lastCol="1" bandRow="1" bandCol="1"/>
              <a:tblGrid>
                <a:gridCol w="1811741">
                  <a:extLst>
                    <a:ext uri="{9D8B030D-6E8A-4147-A177-3AD203B41FA5}">
                      <a16:colId xmlns:a16="http://schemas.microsoft.com/office/drawing/2014/main" val="20000"/>
                    </a:ext>
                  </a:extLst>
                </a:gridCol>
                <a:gridCol w="31242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gridCol w="2133599">
                  <a:extLst>
                    <a:ext uri="{9D8B030D-6E8A-4147-A177-3AD203B41FA5}">
                      <a16:colId xmlns:a16="http://schemas.microsoft.com/office/drawing/2014/main" val="20003"/>
                    </a:ext>
                  </a:extLst>
                </a:gridCol>
              </a:tblGrid>
              <a:tr h="1548408">
                <a:tc rowSpan="3">
                  <a:txBody>
                    <a:bodyPr/>
                    <a:lstStyle/>
                    <a:p>
                      <a:pPr marL="0" marR="0" algn="ctr">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spcBef>
                          <a:spcPts val="5"/>
                        </a:spcBef>
                        <a:spcAft>
                          <a:spcPts val="0"/>
                        </a:spcAft>
                      </a:pPr>
                      <a:endParaRPr lang="en-US" sz="1600" b="1" dirty="0">
                        <a:effectLst/>
                        <a:latin typeface="Arial" panose="020B0604020202020204" pitchFamily="34" charset="0"/>
                        <a:ea typeface="Arial" panose="020B0604020202020204" pitchFamily="34" charset="0"/>
                        <a:cs typeface="Times New Roman" panose="02020603050405020304" pitchFamily="18" charset="0"/>
                      </a:endParaRPr>
                    </a:p>
                    <a:p>
                      <a:pPr marL="0" marR="0" algn="ctr">
                        <a:spcBef>
                          <a:spcPts val="5"/>
                        </a:spcBef>
                        <a:spcAft>
                          <a:spcPts val="0"/>
                        </a:spcAft>
                      </a:pPr>
                      <a:endParaRPr lang="en-US" sz="1600" b="1" dirty="0">
                        <a:effectLst/>
                        <a:latin typeface="Arial" panose="020B0604020202020204" pitchFamily="34" charset="0"/>
                        <a:ea typeface="Arial" panose="020B0604020202020204" pitchFamily="34" charset="0"/>
                        <a:cs typeface="Times New Roman" panose="02020603050405020304" pitchFamily="18" charset="0"/>
                      </a:endParaRPr>
                    </a:p>
                    <a:p>
                      <a:pPr marL="0" marR="0" algn="ctr">
                        <a:spcBef>
                          <a:spcPts val="5"/>
                        </a:spcBef>
                        <a:spcAft>
                          <a:spcPts val="0"/>
                        </a:spcAft>
                      </a:pPr>
                      <a:endParaRPr lang="en-US" sz="1600" b="1" dirty="0">
                        <a:effectLst/>
                        <a:latin typeface="Arial" panose="020B0604020202020204" pitchFamily="34" charset="0"/>
                        <a:ea typeface="Arial" panose="020B0604020202020204" pitchFamily="34" charset="0"/>
                        <a:cs typeface="Times New Roman" panose="02020603050405020304" pitchFamily="18" charset="0"/>
                      </a:endParaRPr>
                    </a:p>
                    <a:p>
                      <a:pPr marL="0" marR="0" algn="ctr">
                        <a:spcBef>
                          <a:spcPts val="5"/>
                        </a:spcBef>
                        <a:spcAft>
                          <a:spcPts val="0"/>
                        </a:spcAft>
                      </a:pPr>
                      <a:endParaRPr lang="en-US" sz="1600" b="1" dirty="0">
                        <a:effectLst/>
                        <a:latin typeface="Arial" panose="020B0604020202020204" pitchFamily="34" charset="0"/>
                        <a:ea typeface="Arial" panose="020B0604020202020204" pitchFamily="34" charset="0"/>
                        <a:cs typeface="Times New Roman" panose="02020603050405020304" pitchFamily="18" charset="0"/>
                      </a:endParaRPr>
                    </a:p>
                    <a:p>
                      <a:pPr marL="0" marR="0" algn="ctr">
                        <a:spcBef>
                          <a:spcPts val="5"/>
                        </a:spcBef>
                        <a:spcAft>
                          <a:spcPts val="0"/>
                        </a:spcAft>
                      </a:pPr>
                      <a:endParaRPr lang="en-US" sz="1600" b="1" dirty="0">
                        <a:effectLst/>
                        <a:latin typeface="Arial" panose="020B0604020202020204" pitchFamily="34" charset="0"/>
                        <a:ea typeface="Arial" panose="020B0604020202020204" pitchFamily="34" charset="0"/>
                        <a:cs typeface="Times New Roman" panose="02020603050405020304" pitchFamily="18" charset="0"/>
                      </a:endParaRPr>
                    </a:p>
                    <a:p>
                      <a:pPr marL="0" marR="0" algn="ctr">
                        <a:spcBef>
                          <a:spcPts val="5"/>
                        </a:spcBef>
                        <a:spcAft>
                          <a:spcPts val="0"/>
                        </a:spcAft>
                      </a:pPr>
                      <a:endParaRPr lang="en-US" sz="1600" b="1" dirty="0">
                        <a:effectLst/>
                        <a:latin typeface="Arial" panose="020B0604020202020204" pitchFamily="34" charset="0"/>
                        <a:ea typeface="Arial" panose="020B0604020202020204" pitchFamily="34" charset="0"/>
                        <a:cs typeface="Times New Roman" panose="02020603050405020304" pitchFamily="18" charset="0"/>
                      </a:endParaRPr>
                    </a:p>
                    <a:p>
                      <a:pPr marL="0" marR="0" algn="ctr">
                        <a:spcBef>
                          <a:spcPts val="5"/>
                        </a:spcBef>
                        <a:spcAft>
                          <a:spcPts val="0"/>
                        </a:spcAft>
                      </a:pPr>
                      <a:r>
                        <a:rPr lang="en-US" sz="1600" b="1" dirty="0">
                          <a:effectLst/>
                          <a:latin typeface="Arial" panose="020B0604020202020204" pitchFamily="34" charset="0"/>
                          <a:ea typeface="Arial" panose="020B0604020202020204" pitchFamily="34" charset="0"/>
                          <a:cs typeface="Times New Roman" panose="02020603050405020304" pitchFamily="18" charset="0"/>
                        </a:rPr>
                        <a:t>1</a:t>
                      </a: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rowSpan="3">
                  <a:txBody>
                    <a:bodyPr/>
                    <a:lstStyle/>
                    <a:p>
                      <a:pPr marL="35560" marR="213360" indent="0" algn="ctr" defTabSz="914400" rtl="0" eaLnBrk="1" fontAlgn="auto" latinLnBrk="0" hangingPunct="1">
                        <a:lnSpc>
                          <a:spcPct val="183000"/>
                        </a:lnSpc>
                        <a:spcBef>
                          <a:spcPts val="0"/>
                        </a:spcBef>
                        <a:spcAft>
                          <a:spcPts val="0"/>
                        </a:spcAft>
                        <a:buClrTx/>
                        <a:buSzTx/>
                        <a:buFontTx/>
                        <a:buNone/>
                        <a:tabLst/>
                        <a:defRPr/>
                      </a:pPr>
                      <a:endParaRPr lang="en-US" sz="1600" b="1" dirty="0">
                        <a:effectLst/>
                        <a:latin typeface="Arial" panose="020B0604020202020204" pitchFamily="34" charset="0"/>
                        <a:ea typeface="Calibri" panose="020F0502020204030204" pitchFamily="34" charset="0"/>
                        <a:cs typeface="Times New Roman" panose="02020603050405020304" pitchFamily="18" charset="0"/>
                      </a:endParaRPr>
                    </a:p>
                    <a:p>
                      <a:pPr marL="35560" marR="213360" indent="0" algn="ctr" defTabSz="914400" rtl="0" eaLnBrk="1" fontAlgn="auto" latinLnBrk="0" hangingPunct="1">
                        <a:lnSpc>
                          <a:spcPct val="183000"/>
                        </a:lnSpc>
                        <a:spcBef>
                          <a:spcPts val="0"/>
                        </a:spcBef>
                        <a:spcAft>
                          <a:spcPts val="0"/>
                        </a:spcAft>
                        <a:buClrTx/>
                        <a:buSzTx/>
                        <a:buFontTx/>
                        <a:buNone/>
                        <a:tabLst/>
                        <a:defRPr/>
                      </a:pPr>
                      <a:endParaRPr lang="en-US" sz="1600" b="1" dirty="0">
                        <a:effectLst/>
                        <a:latin typeface="Arial" panose="020B0604020202020204" pitchFamily="34" charset="0"/>
                        <a:ea typeface="Calibri" panose="020F0502020204030204" pitchFamily="34" charset="0"/>
                        <a:cs typeface="Times New Roman" panose="02020603050405020304" pitchFamily="18" charset="0"/>
                      </a:endParaRPr>
                    </a:p>
                    <a:p>
                      <a:pPr marL="35560" marR="213360" indent="0" algn="ctr" defTabSz="914400" rtl="0" eaLnBrk="1" fontAlgn="auto" latinLnBrk="0" hangingPunct="1">
                        <a:lnSpc>
                          <a:spcPct val="183000"/>
                        </a:lnSpc>
                        <a:spcBef>
                          <a:spcPts val="0"/>
                        </a:spcBef>
                        <a:spcAft>
                          <a:spcPts val="0"/>
                        </a:spcAft>
                        <a:buClrTx/>
                        <a:buSzTx/>
                        <a:buFontTx/>
                        <a:buNone/>
                        <a:tabLst/>
                        <a:defRPr/>
                      </a:pPr>
                      <a:endParaRPr lang="en-US" sz="1600" b="1" dirty="0">
                        <a:effectLst/>
                        <a:latin typeface="Arial" panose="020B0604020202020204" pitchFamily="34" charset="0"/>
                        <a:ea typeface="Calibri" panose="020F0502020204030204" pitchFamily="34" charset="0"/>
                        <a:cs typeface="Times New Roman" panose="02020603050405020304" pitchFamily="18" charset="0"/>
                      </a:endParaRPr>
                    </a:p>
                    <a:p>
                      <a:pPr marL="35560" marR="213360" indent="0" algn="ctr" defTabSz="914400" rtl="0" eaLnBrk="1" fontAlgn="auto" latinLnBrk="0" hangingPunct="1">
                        <a:lnSpc>
                          <a:spcPct val="183000"/>
                        </a:lnSpc>
                        <a:spcBef>
                          <a:spcPts val="0"/>
                        </a:spcBef>
                        <a:spcAft>
                          <a:spcPts val="0"/>
                        </a:spcAft>
                        <a:buClrTx/>
                        <a:buSzTx/>
                        <a:buFontTx/>
                        <a:buNone/>
                        <a:tabLst/>
                        <a:defRPr/>
                      </a:pPr>
                      <a:r>
                        <a:rPr lang="en-US" sz="1600" b="1" dirty="0">
                          <a:effectLst/>
                          <a:latin typeface="Arial" panose="020B0604020202020204" pitchFamily="34" charset="0"/>
                          <a:ea typeface="Calibri" panose="020F0502020204030204" pitchFamily="34" charset="0"/>
                          <a:cs typeface="Times New Roman" panose="02020603050405020304" pitchFamily="18" charset="0"/>
                        </a:rPr>
                        <a:t>1</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IV</a:t>
                      </a:r>
                      <a:r>
                        <a:rPr lang="en-US" sz="1600" b="1" spc="-20"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with</a:t>
                      </a:r>
                      <a:r>
                        <a:rPr lang="en-US" sz="1600" b="1" spc="-40" dirty="0">
                          <a:effectLst/>
                          <a:latin typeface="Arial" panose="020B0604020202020204" pitchFamily="34" charset="0"/>
                          <a:ea typeface="Calibri" panose="020F0502020204030204" pitchFamily="34" charset="0"/>
                          <a:cs typeface="Times New Roman" panose="02020603050405020304" pitchFamily="18" charset="0"/>
                        </a:rPr>
                        <a:t> </a:t>
                      </a:r>
                      <a:r>
                        <a:rPr lang="en-US" sz="1600" b="1" dirty="0">
                          <a:effectLst/>
                          <a:latin typeface="Arial" panose="020B0604020202020204" pitchFamily="34" charset="0"/>
                          <a:ea typeface="Calibri" panose="020F0502020204030204" pitchFamily="34" charset="0"/>
                          <a:cs typeface="Times New Roman" panose="02020603050405020304" pitchFamily="18" charset="0"/>
                        </a:rPr>
                        <a:t>2</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dirty="0">
                          <a:effectLst/>
                          <a:latin typeface="Arial" panose="020B0604020202020204" pitchFamily="34" charset="0"/>
                          <a:ea typeface="Calibri" panose="020F0502020204030204" pitchFamily="34" charset="0"/>
                          <a:cs typeface="Times New Roman" panose="02020603050405020304" pitchFamily="18" charset="0"/>
                        </a:rPr>
                        <a:t>levels</a:t>
                      </a:r>
                      <a:r>
                        <a:rPr lang="en-US" sz="1600" b="1" spc="110"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(dependent/matched</a:t>
                      </a:r>
                      <a:r>
                        <a:rPr lang="en-US" sz="1600" b="1" spc="11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groups)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213360" algn="ctr">
                        <a:lnSpc>
                          <a:spcPct val="183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0">
                        <a:spcBef>
                          <a:spcPts val="300"/>
                        </a:spcBef>
                        <a:spcAft>
                          <a:spcPts val="0"/>
                        </a:spcAft>
                      </a:pPr>
                      <a:r>
                        <a:rPr lang="en-US" sz="1600" spc="15">
                          <a:effectLst/>
                          <a:latin typeface="Arial" panose="020B0604020202020204" pitchFamily="34" charset="0"/>
                          <a:ea typeface="Calibri" panose="020F0502020204030204" pitchFamily="34" charset="0"/>
                          <a:cs typeface="Times New Roman" panose="02020603050405020304" pitchFamily="18" charset="0"/>
                        </a:rPr>
                        <a:t>in</a:t>
                      </a:r>
                      <a:r>
                        <a:rPr lang="en-US" sz="1600" spc="-20">
                          <a:effectLst/>
                          <a:latin typeface="Arial" panose="020B0604020202020204" pitchFamily="34" charset="0"/>
                          <a:ea typeface="Calibri" panose="020F0502020204030204" pitchFamily="34" charset="0"/>
                          <a:cs typeface="Times New Roman" panose="02020603050405020304" pitchFamily="18" charset="0"/>
                        </a:rPr>
                        <a:t>t</a:t>
                      </a:r>
                      <a:r>
                        <a:rPr lang="en-US" sz="1600" spc="15">
                          <a:effectLst/>
                          <a:latin typeface="Arial" panose="020B0604020202020204" pitchFamily="34" charset="0"/>
                          <a:ea typeface="Calibri" panose="020F0502020204030204" pitchFamily="34" charset="0"/>
                          <a:cs typeface="Times New Roman" panose="02020603050405020304" pitchFamily="18" charset="0"/>
                        </a:rPr>
                        <a:t>e</a:t>
                      </a:r>
                      <a:r>
                        <a:rPr lang="en-US" sz="1600">
                          <a:effectLst/>
                          <a:latin typeface="Arial" panose="020B0604020202020204" pitchFamily="34" charset="0"/>
                          <a:ea typeface="Calibri" panose="020F0502020204030204" pitchFamily="34" charset="0"/>
                          <a:cs typeface="Times New Roman" panose="02020603050405020304" pitchFamily="18" charset="0"/>
                        </a:rPr>
                        <a:t>rv</a:t>
                      </a:r>
                      <a:r>
                        <a:rPr lang="en-US" sz="1600" spc="15">
                          <a:effectLst/>
                          <a:latin typeface="Arial" panose="020B0604020202020204" pitchFamily="34" charset="0"/>
                          <a:ea typeface="Calibri" panose="020F0502020204030204" pitchFamily="34" charset="0"/>
                          <a:cs typeface="Times New Roman" panose="02020603050405020304" pitchFamily="18" charset="0"/>
                        </a:rPr>
                        <a:t>a</a:t>
                      </a:r>
                      <a:r>
                        <a:rPr lang="en-US" sz="1600">
                          <a:effectLst/>
                          <a:latin typeface="Arial" panose="020B0604020202020204" pitchFamily="34" charset="0"/>
                          <a:ea typeface="Calibri" panose="020F0502020204030204" pitchFamily="34" charset="0"/>
                          <a:cs typeface="Times New Roman" panose="02020603050405020304" pitchFamily="18" charset="0"/>
                        </a:rPr>
                        <a:t>l &amp;</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spc="5">
                          <a:effectLst/>
                          <a:latin typeface="Arial" panose="020B0604020202020204" pitchFamily="34" charset="0"/>
                          <a:ea typeface="Calibri" panose="020F0502020204030204" pitchFamily="34" charset="0"/>
                          <a:cs typeface="Times New Roman" panose="02020603050405020304" pitchFamily="18" charset="0"/>
                        </a:rPr>
                        <a:t>normal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0" marR="0">
                        <a:spcBef>
                          <a:spcPts val="10"/>
                        </a:spcBef>
                        <a:spcAft>
                          <a:spcPts val="0"/>
                        </a:spcAft>
                      </a:pPr>
                      <a:r>
                        <a:rPr lang="en-US" sz="1600">
                          <a:effectLst/>
                          <a:latin typeface="Arial" panose="020B0604020202020204" pitchFamily="34" charset="0"/>
                          <a:ea typeface="Arial" panose="020B0604020202020204" pitchFamily="34"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0"/>
                        </a:spcBef>
                        <a:spcAft>
                          <a:spcPts val="0"/>
                        </a:spcAft>
                      </a:pPr>
                      <a:r>
                        <a:rPr lang="en-US" sz="1600" spc="10">
                          <a:effectLst/>
                          <a:latin typeface="Arial" panose="020B0604020202020204" pitchFamily="34" charset="0"/>
                          <a:ea typeface="Calibri" panose="020F0502020204030204" pitchFamily="34" charset="0"/>
                          <a:cs typeface="Times New Roman" panose="02020603050405020304" pitchFamily="18" charset="0"/>
                        </a:rPr>
                        <a:t>paired</a:t>
                      </a:r>
                      <a:r>
                        <a:rPr lang="en-US" sz="1600" spc="-5">
                          <a:effectLst/>
                          <a:latin typeface="Arial" panose="020B0604020202020204" pitchFamily="34" charset="0"/>
                          <a:ea typeface="Calibri" panose="020F0502020204030204" pitchFamily="34" charset="0"/>
                          <a:cs typeface="Times New Roman" panose="02020603050405020304" pitchFamily="18" charset="0"/>
                        </a:rPr>
                        <a:t> t­test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extLst>
                  <a:ext uri="{0D108BD9-81ED-4DB2-BD59-A6C34878D82A}">
                    <a16:rowId xmlns:a16="http://schemas.microsoft.com/office/drawing/2014/main" val="10000"/>
                  </a:ext>
                </a:extLst>
              </a:tr>
              <a:tr h="1548408">
                <a:tc vMerge="1">
                  <a:txBody>
                    <a:bodyPr/>
                    <a:lstStyle/>
                    <a:p>
                      <a:endParaRPr lang="en-US"/>
                    </a:p>
                  </a:txBody>
                  <a:tcPr/>
                </a:tc>
                <a:tc vMerge="1">
                  <a:txBody>
                    <a:bodyPr/>
                    <a:lstStyle/>
                    <a:p>
                      <a:endParaRPr lang="en-US"/>
                    </a:p>
                  </a:txBody>
                  <a:tcPr/>
                </a:tc>
                <a:tc>
                  <a:txBody>
                    <a:bodyPr/>
                    <a:lstStyle/>
                    <a:p>
                      <a:pPr marL="35560" marR="0">
                        <a:spcBef>
                          <a:spcPts val="300"/>
                        </a:spcBef>
                        <a:spcAft>
                          <a:spcPts val="0"/>
                        </a:spcAft>
                      </a:pPr>
                      <a:r>
                        <a:rPr lang="en-US" sz="1600" spc="10">
                          <a:effectLst/>
                          <a:latin typeface="Arial" panose="020B0604020202020204" pitchFamily="34" charset="0"/>
                          <a:ea typeface="Calibri" panose="020F0502020204030204" pitchFamily="34" charset="0"/>
                          <a:cs typeface="Times New Roman" panose="02020603050405020304" pitchFamily="18" charset="0"/>
                        </a:rPr>
                        <a:t>ordinal</a:t>
                      </a:r>
                      <a:r>
                        <a:rPr lang="en-US" sz="1600">
                          <a:effectLst/>
                          <a:latin typeface="Arial" panose="020B0604020202020204" pitchFamily="34" charset="0"/>
                          <a:ea typeface="Calibri" panose="020F0502020204030204" pitchFamily="34" charset="0"/>
                          <a:cs typeface="Times New Roman" panose="02020603050405020304" pitchFamily="18" charset="0"/>
                        </a:rPr>
                        <a:t> </a:t>
                      </a:r>
                      <a:r>
                        <a:rPr lang="en-US" sz="1600" spc="5">
                          <a:effectLst/>
                          <a:latin typeface="Arial" panose="020B0604020202020204" pitchFamily="34" charset="0"/>
                          <a:ea typeface="Calibri" panose="020F0502020204030204" pitchFamily="34" charset="0"/>
                          <a:cs typeface="Times New Roman" panose="02020603050405020304" pitchFamily="18" charset="0"/>
                        </a:rPr>
                        <a:t>or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spc="15">
                          <a:effectLst/>
                          <a:latin typeface="Arial" panose="020B0604020202020204" pitchFamily="34" charset="0"/>
                          <a:ea typeface="Calibri" panose="020F0502020204030204" pitchFamily="34" charset="0"/>
                          <a:cs typeface="Times New Roman" panose="02020603050405020304" pitchFamily="18" charset="0"/>
                        </a:rPr>
                        <a:t>in</a:t>
                      </a:r>
                      <a:r>
                        <a:rPr lang="en-US" sz="1600" spc="-20">
                          <a:effectLst/>
                          <a:latin typeface="Arial" panose="020B0604020202020204" pitchFamily="34" charset="0"/>
                          <a:ea typeface="Calibri" panose="020F0502020204030204" pitchFamily="34" charset="0"/>
                          <a:cs typeface="Times New Roman" panose="02020603050405020304" pitchFamily="18" charset="0"/>
                        </a:rPr>
                        <a:t>t</a:t>
                      </a:r>
                      <a:r>
                        <a:rPr lang="en-US" sz="1600" spc="15">
                          <a:effectLst/>
                          <a:latin typeface="Arial" panose="020B0604020202020204" pitchFamily="34" charset="0"/>
                          <a:ea typeface="Calibri" panose="020F0502020204030204" pitchFamily="34" charset="0"/>
                          <a:cs typeface="Times New Roman" panose="02020603050405020304" pitchFamily="18" charset="0"/>
                        </a:rPr>
                        <a:t>e</a:t>
                      </a:r>
                      <a:r>
                        <a:rPr lang="en-US" sz="1600">
                          <a:effectLst/>
                          <a:latin typeface="Arial" panose="020B0604020202020204" pitchFamily="34" charset="0"/>
                          <a:ea typeface="Calibri" panose="020F0502020204030204" pitchFamily="34" charset="0"/>
                          <a:cs typeface="Times New Roman" panose="02020603050405020304" pitchFamily="18" charset="0"/>
                        </a:rPr>
                        <a:t>rv</a:t>
                      </a:r>
                      <a:r>
                        <a:rPr lang="en-US" sz="1600" spc="15">
                          <a:effectLst/>
                          <a:latin typeface="Arial" panose="020B0604020202020204" pitchFamily="34" charset="0"/>
                          <a:ea typeface="Calibri" panose="020F0502020204030204" pitchFamily="34" charset="0"/>
                          <a:cs typeface="Times New Roman" panose="02020603050405020304" pitchFamily="18" charset="0"/>
                        </a:rPr>
                        <a:t>a</a:t>
                      </a:r>
                      <a:r>
                        <a:rPr lang="en-US" sz="1600">
                          <a:effectLst/>
                          <a:latin typeface="Arial" panose="020B0604020202020204" pitchFamily="34" charset="0"/>
                          <a:ea typeface="Calibri" panose="020F0502020204030204" pitchFamily="34" charset="0"/>
                          <a:cs typeface="Times New Roman" panose="02020603050405020304" pitchFamily="18" charset="0"/>
                        </a:rPr>
                        <a:t>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0">
                        <a:spcBef>
                          <a:spcPts val="300"/>
                        </a:spcBef>
                        <a:spcAft>
                          <a:spcPts val="0"/>
                        </a:spcAft>
                      </a:pPr>
                      <a:r>
                        <a:rPr lang="en-US" sz="1600" spc="-20">
                          <a:effectLst/>
                          <a:latin typeface="Arial" panose="020B0604020202020204" pitchFamily="34" charset="0"/>
                          <a:ea typeface="Calibri" panose="020F0502020204030204" pitchFamily="34" charset="0"/>
                          <a:cs typeface="Times New Roman" panose="02020603050405020304" pitchFamily="18" charset="0"/>
                        </a:rPr>
                        <a:t>W</a:t>
                      </a:r>
                      <a:r>
                        <a:rPr lang="en-US" sz="1600" spc="15">
                          <a:effectLst/>
                          <a:latin typeface="Arial" panose="020B0604020202020204" pitchFamily="34" charset="0"/>
                          <a:ea typeface="Calibri" panose="020F0502020204030204" pitchFamily="34" charset="0"/>
                          <a:cs typeface="Times New Roman" panose="02020603050405020304" pitchFamily="18" charset="0"/>
                        </a:rPr>
                        <a:t>il</a:t>
                      </a:r>
                      <a:r>
                        <a:rPr lang="en-US" sz="1600">
                          <a:effectLst/>
                          <a:latin typeface="Arial" panose="020B0604020202020204" pitchFamily="34" charset="0"/>
                          <a:ea typeface="Calibri" panose="020F0502020204030204" pitchFamily="34" charset="0"/>
                          <a:cs typeface="Times New Roman" panose="02020603050405020304" pitchFamily="18" charset="0"/>
                        </a:rPr>
                        <a:t>c</a:t>
                      </a:r>
                      <a:r>
                        <a:rPr lang="en-US" sz="1600" spc="15">
                          <a:effectLst/>
                          <a:latin typeface="Arial" panose="020B0604020202020204" pitchFamily="34" charset="0"/>
                          <a:ea typeface="Calibri" panose="020F0502020204030204" pitchFamily="34" charset="0"/>
                          <a:cs typeface="Times New Roman" panose="02020603050405020304" pitchFamily="18" charset="0"/>
                        </a:rPr>
                        <a:t>o</a:t>
                      </a:r>
                      <a:r>
                        <a:rPr lang="en-US" sz="1600">
                          <a:effectLst/>
                          <a:latin typeface="Arial" panose="020B0604020202020204" pitchFamily="34" charset="0"/>
                          <a:ea typeface="Calibri" panose="020F0502020204030204" pitchFamily="34" charset="0"/>
                          <a:cs typeface="Times New Roman" panose="02020603050405020304" pitchFamily="18" charset="0"/>
                        </a:rPr>
                        <a:t>x</a:t>
                      </a:r>
                      <a:r>
                        <a:rPr lang="en-US" sz="1600" spc="15">
                          <a:effectLst/>
                          <a:latin typeface="Arial" panose="020B0604020202020204" pitchFamily="34" charset="0"/>
                          <a:ea typeface="Calibri" panose="020F0502020204030204" pitchFamily="34" charset="0"/>
                          <a:cs typeface="Times New Roman" panose="02020603050405020304" pitchFamily="18" charset="0"/>
                        </a:rPr>
                        <a:t>o</a:t>
                      </a:r>
                      <a:r>
                        <a:rPr lang="en-US" sz="1600">
                          <a:effectLst/>
                          <a:latin typeface="Arial" panose="020B0604020202020204" pitchFamily="34" charset="0"/>
                          <a:ea typeface="Calibri" panose="020F0502020204030204" pitchFamily="34" charset="0"/>
                          <a:cs typeface="Times New Roman" panose="02020603050405020304" pitchFamily="18" charset="0"/>
                        </a:rPr>
                        <a:t>n</a:t>
                      </a:r>
                      <a:r>
                        <a:rPr lang="en-US" sz="1600" spc="-5">
                          <a:effectLst/>
                          <a:latin typeface="Arial" panose="020B0604020202020204" pitchFamily="34" charset="0"/>
                          <a:ea typeface="Calibri" panose="020F0502020204030204" pitchFamily="34" charset="0"/>
                          <a:cs typeface="Times New Roman" panose="02020603050405020304" pitchFamily="18" charset="0"/>
                        </a:rPr>
                        <a:t> </a:t>
                      </a:r>
                      <a:r>
                        <a:rPr lang="en-US" sz="1600">
                          <a:effectLst/>
                          <a:latin typeface="Arial" panose="020B0604020202020204" pitchFamily="34" charset="0"/>
                          <a:ea typeface="Calibri" panose="020F0502020204030204" pitchFamily="34" charset="0"/>
                          <a:cs typeface="Times New Roman" panose="02020603050405020304" pitchFamily="18" charset="0"/>
                        </a:rPr>
                        <a:t>s</a:t>
                      </a:r>
                      <a:r>
                        <a:rPr lang="en-US" sz="1600" spc="15">
                          <a:effectLst/>
                          <a:latin typeface="Arial" panose="020B0604020202020204" pitchFamily="34" charset="0"/>
                          <a:ea typeface="Calibri" panose="020F0502020204030204" pitchFamily="34" charset="0"/>
                          <a:cs typeface="Times New Roman" panose="02020603050405020304" pitchFamily="18" charset="0"/>
                        </a:rPr>
                        <a:t>igne</a:t>
                      </a:r>
                      <a:r>
                        <a:rPr lang="en-US" sz="1600">
                          <a:effectLst/>
                          <a:latin typeface="Arial" panose="020B0604020202020204" pitchFamily="34" charset="0"/>
                          <a:ea typeface="Calibri" panose="020F0502020204030204" pitchFamily="34" charset="0"/>
                          <a:cs typeface="Times New Roman" panose="02020603050405020304" pitchFamily="18" charset="0"/>
                        </a:rPr>
                        <a:t>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spc="5">
                          <a:effectLst/>
                          <a:latin typeface="Arial" panose="020B0604020202020204" pitchFamily="34" charset="0"/>
                          <a:ea typeface="Calibri" panose="020F0502020204030204" pitchFamily="34" charset="0"/>
                          <a:cs typeface="Times New Roman" panose="02020603050405020304" pitchFamily="18" charset="0"/>
                        </a:rPr>
                        <a:t>ranks</a:t>
                      </a:r>
                      <a:r>
                        <a:rPr lang="en-US" sz="1600" spc="-20">
                          <a:effectLst/>
                          <a:latin typeface="Arial" panose="020B0604020202020204" pitchFamily="34" charset="0"/>
                          <a:ea typeface="Calibri" panose="020F0502020204030204" pitchFamily="34" charset="0"/>
                          <a:cs typeface="Times New Roman" panose="02020603050405020304" pitchFamily="18" charset="0"/>
                        </a:rPr>
                        <a:t> </a:t>
                      </a:r>
                      <a:r>
                        <a:rPr lang="en-US" sz="1600" spc="-5">
                          <a:effectLst/>
                          <a:latin typeface="Arial" panose="020B0604020202020204" pitchFamily="34" charset="0"/>
                          <a:ea typeface="Calibri" panose="020F0502020204030204" pitchFamily="34" charset="0"/>
                          <a:cs typeface="Times New Roman" panose="02020603050405020304" pitchFamily="18" charset="0"/>
                        </a:rPr>
                        <a:t>test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extLst>
                  <a:ext uri="{0D108BD9-81ED-4DB2-BD59-A6C34878D82A}">
                    <a16:rowId xmlns:a16="http://schemas.microsoft.com/office/drawing/2014/main" val="10001"/>
                  </a:ext>
                </a:extLst>
              </a:tr>
              <a:tr h="789385">
                <a:tc vMerge="1">
                  <a:txBody>
                    <a:bodyPr/>
                    <a:lstStyle/>
                    <a:p>
                      <a:endParaRPr lang="en-US"/>
                    </a:p>
                  </a:txBody>
                  <a:tcPr/>
                </a:tc>
                <a:tc vMerge="1">
                  <a:txBody>
                    <a:bodyPr/>
                    <a:lstStyle/>
                    <a:p>
                      <a:endParaRPr lang="en-US"/>
                    </a:p>
                  </a:txBody>
                  <a:tcPr/>
                </a:tc>
                <a:tc>
                  <a:txBody>
                    <a:bodyPr/>
                    <a:lstStyle/>
                    <a:p>
                      <a:pPr marL="35560" marR="0">
                        <a:spcBef>
                          <a:spcPts val="300"/>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categorical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0">
                        <a:spcBef>
                          <a:spcPts val="300"/>
                        </a:spcBef>
                        <a:spcAft>
                          <a:spcPts val="0"/>
                        </a:spcAft>
                      </a:pPr>
                      <a:r>
                        <a:rPr lang="en-US" sz="1600" spc="5" dirty="0" err="1">
                          <a:effectLst/>
                          <a:latin typeface="Arial" panose="020B0604020202020204" pitchFamily="34" charset="0"/>
                          <a:ea typeface="Calibri" panose="020F0502020204030204" pitchFamily="34" charset="0"/>
                          <a:cs typeface="Times New Roman" panose="02020603050405020304" pitchFamily="18" charset="0"/>
                        </a:rPr>
                        <a:t>McNemar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488420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16659" y="1137365"/>
            <a:ext cx="4150068" cy="1200329"/>
          </a:xfrm>
          <a:prstGeom prst="rect">
            <a:avLst/>
          </a:prstGeom>
          <a:solidFill>
            <a:schemeClr val="accent6">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Business Challenge:  As an unscrupulous maker of bathroom scales you want to see if your new scale “the </a:t>
            </a:r>
            <a:r>
              <a:rPr lang="en-US" dirty="0" err="1">
                <a:solidFill>
                  <a:prstClr val="black"/>
                </a:solidFill>
                <a:latin typeface="Calibri" panose="020F0502020204030204"/>
              </a:rPr>
              <a:t>fluffmeister</a:t>
            </a:r>
            <a:r>
              <a:rPr lang="en-US" dirty="0">
                <a:solidFill>
                  <a:prstClr val="black"/>
                </a:solidFill>
                <a:latin typeface="Calibri" panose="020F0502020204030204"/>
              </a:rPr>
              <a:t>” consistently reports under weight. </a:t>
            </a:r>
          </a:p>
        </p:txBody>
      </p:sp>
      <p:sp>
        <p:nvSpPr>
          <p:cNvPr id="7" name="TextBox 6"/>
          <p:cNvSpPr txBox="1"/>
          <p:nvPr/>
        </p:nvSpPr>
        <p:spPr>
          <a:xfrm>
            <a:off x="4916659" y="2860794"/>
            <a:ext cx="4150068" cy="1200329"/>
          </a:xfrm>
          <a:prstGeom prst="rect">
            <a:avLst/>
          </a:prstGeom>
          <a:solidFill>
            <a:schemeClr val="accent4">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Response:  You randomly select 1,200 people and weigh them once with your competitor’s scale and then again with the </a:t>
            </a:r>
            <a:r>
              <a:rPr lang="en-US" dirty="0" err="1">
                <a:solidFill>
                  <a:prstClr val="black"/>
                </a:solidFill>
                <a:latin typeface="Calibri" panose="020F0502020204030204"/>
              </a:rPr>
              <a:t>fluffmeister</a:t>
            </a:r>
            <a:r>
              <a:rPr lang="en-US" dirty="0">
                <a:solidFill>
                  <a:prstClr val="black"/>
                </a:solidFill>
                <a:latin typeface="Calibri" panose="020F0502020204030204"/>
              </a:rPr>
              <a:t> and compare the two weights.</a:t>
            </a:r>
          </a:p>
        </p:txBody>
      </p:sp>
      <p:sp>
        <p:nvSpPr>
          <p:cNvPr id="8" name="TextBox 7"/>
          <p:cNvSpPr txBox="1"/>
          <p:nvPr/>
        </p:nvSpPr>
        <p:spPr>
          <a:xfrm>
            <a:off x="4916659" y="4964668"/>
            <a:ext cx="4150068" cy="369332"/>
          </a:xfrm>
          <a:prstGeom prst="rect">
            <a:avLst/>
          </a:prstGeom>
          <a:solidFill>
            <a:srgbClr val="00B0F0"/>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Data Looks like:</a:t>
            </a:r>
          </a:p>
        </p:txBody>
      </p:sp>
      <p:graphicFrame>
        <p:nvGraphicFramePr>
          <p:cNvPr id="10" name="Object 9"/>
          <p:cNvGraphicFramePr>
            <a:graphicFrameLocks noChangeAspect="1"/>
          </p:cNvGraphicFramePr>
          <p:nvPr>
            <p:extLst>
              <p:ext uri="{D42A27DB-BD31-4B8C-83A1-F6EECF244321}">
                <p14:modId xmlns:p14="http://schemas.microsoft.com/office/powerpoint/2010/main" val="1427831735"/>
              </p:ext>
            </p:extLst>
          </p:nvPr>
        </p:nvGraphicFramePr>
        <p:xfrm>
          <a:off x="4992688" y="5345113"/>
          <a:ext cx="4151312" cy="1512887"/>
        </p:xfrm>
        <a:graphic>
          <a:graphicData uri="http://schemas.openxmlformats.org/presentationml/2006/ole">
            <mc:AlternateContent xmlns:mc="http://schemas.openxmlformats.org/markup-compatibility/2006">
              <mc:Choice xmlns:v="urn:schemas-microsoft-com:vml" Requires="v">
                <p:oleObj spid="_x0000_s12413" name="Worksheet" r:id="rId4" imgW="6648374" imgH="2390802" progId="Excel.Sheet.12">
                  <p:embed/>
                </p:oleObj>
              </mc:Choice>
              <mc:Fallback>
                <p:oleObj name="Worksheet" r:id="rId4" imgW="6648374" imgH="2390802" progId="Excel.Sheet.12">
                  <p:embed/>
                  <p:pic>
                    <p:nvPicPr>
                      <p:cNvPr id="0" name=""/>
                      <p:cNvPicPr/>
                      <p:nvPr/>
                    </p:nvPicPr>
                    <p:blipFill>
                      <a:blip r:embed="rId5"/>
                      <a:stretch>
                        <a:fillRect/>
                      </a:stretch>
                    </p:blipFill>
                    <p:spPr>
                      <a:xfrm>
                        <a:off x="4992688" y="5345113"/>
                        <a:ext cx="4151312" cy="1512887"/>
                      </a:xfrm>
                      <a:prstGeom prst="rect">
                        <a:avLst/>
                      </a:prstGeom>
                    </p:spPr>
                  </p:pic>
                </p:oleObj>
              </mc:Fallback>
            </mc:AlternateContent>
          </a:graphicData>
        </a:graphic>
      </p:graphicFrame>
      <p:pic>
        <p:nvPicPr>
          <p:cNvPr id="3" name="Picture 2"/>
          <p:cNvPicPr>
            <a:picLocks noChangeAspect="1"/>
          </p:cNvPicPr>
          <p:nvPr/>
        </p:nvPicPr>
        <p:blipFill>
          <a:blip r:embed="rId6"/>
          <a:stretch>
            <a:fillRect/>
          </a:stretch>
        </p:blipFill>
        <p:spPr>
          <a:xfrm>
            <a:off x="-17660" y="1137365"/>
            <a:ext cx="4742060" cy="3587035"/>
          </a:xfrm>
          <a:prstGeom prst="rect">
            <a:avLst/>
          </a:prstGeom>
        </p:spPr>
      </p:pic>
    </p:spTree>
    <p:extLst>
      <p:ext uri="{BB962C8B-B14F-4D97-AF65-F5344CB8AC3E}">
        <p14:creationId xmlns:p14="http://schemas.microsoft.com/office/powerpoint/2010/main" val="30176206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16659" y="838200"/>
            <a:ext cx="4150068" cy="1754326"/>
          </a:xfrm>
          <a:prstGeom prst="rect">
            <a:avLst/>
          </a:prstGeom>
          <a:solidFill>
            <a:schemeClr val="accent6">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Business Challenge:  As the research director for Absolutely Fabulous vodka, you want to compare your brand against five other vodka brands in a taste test.  You think that the more </a:t>
            </a:r>
            <a:r>
              <a:rPr lang="en-US" dirty="0" err="1">
                <a:solidFill>
                  <a:prstClr val="black"/>
                </a:solidFill>
                <a:latin typeface="Calibri" panose="020F0502020204030204"/>
              </a:rPr>
              <a:t>snozzled</a:t>
            </a:r>
            <a:r>
              <a:rPr lang="en-US" dirty="0">
                <a:solidFill>
                  <a:prstClr val="black"/>
                </a:solidFill>
                <a:latin typeface="Calibri" panose="020F0502020204030204"/>
              </a:rPr>
              <a:t> they get, the better your brand will taste. </a:t>
            </a:r>
          </a:p>
        </p:txBody>
      </p:sp>
      <p:sp>
        <p:nvSpPr>
          <p:cNvPr id="7" name="TextBox 6"/>
          <p:cNvSpPr txBox="1"/>
          <p:nvPr/>
        </p:nvSpPr>
        <p:spPr>
          <a:xfrm>
            <a:off x="4916659" y="2762934"/>
            <a:ext cx="4150068" cy="2031325"/>
          </a:xfrm>
          <a:prstGeom prst="rect">
            <a:avLst/>
          </a:prstGeom>
          <a:solidFill>
            <a:schemeClr val="accent4">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Response:  You randomly select 450 people and offer them five brands to rank on taste.  The drinks are offered so that they get Absolutely Fabulous vodka both as a first and last taste choice each time. You then compare the rankings for your brand.</a:t>
            </a:r>
          </a:p>
        </p:txBody>
      </p:sp>
      <p:sp>
        <p:nvSpPr>
          <p:cNvPr id="8" name="TextBox 7"/>
          <p:cNvSpPr txBox="1"/>
          <p:nvPr/>
        </p:nvSpPr>
        <p:spPr>
          <a:xfrm>
            <a:off x="4916659" y="4964668"/>
            <a:ext cx="4150068" cy="369332"/>
          </a:xfrm>
          <a:prstGeom prst="rect">
            <a:avLst/>
          </a:prstGeom>
          <a:solidFill>
            <a:srgbClr val="00B0F0"/>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Data Looks like:</a:t>
            </a:r>
          </a:p>
        </p:txBody>
      </p:sp>
      <p:graphicFrame>
        <p:nvGraphicFramePr>
          <p:cNvPr id="10" name="Object 9"/>
          <p:cNvGraphicFramePr>
            <a:graphicFrameLocks noChangeAspect="1"/>
          </p:cNvGraphicFramePr>
          <p:nvPr>
            <p:extLst>
              <p:ext uri="{D42A27DB-BD31-4B8C-83A1-F6EECF244321}">
                <p14:modId xmlns:p14="http://schemas.microsoft.com/office/powerpoint/2010/main" val="3123427462"/>
              </p:ext>
            </p:extLst>
          </p:nvPr>
        </p:nvGraphicFramePr>
        <p:xfrm>
          <a:off x="4992688" y="5345113"/>
          <a:ext cx="4151312" cy="1512887"/>
        </p:xfrm>
        <a:graphic>
          <a:graphicData uri="http://schemas.openxmlformats.org/presentationml/2006/ole">
            <mc:AlternateContent xmlns:mc="http://schemas.openxmlformats.org/markup-compatibility/2006">
              <mc:Choice xmlns:v="urn:schemas-microsoft-com:vml" Requires="v">
                <p:oleObj spid="_x0000_s13434" name="Worksheet" r:id="rId4" imgW="6648374" imgH="2390802" progId="Excel.Sheet.12">
                  <p:embed/>
                </p:oleObj>
              </mc:Choice>
              <mc:Fallback>
                <p:oleObj name="Worksheet" r:id="rId4" imgW="6648374" imgH="2390802" progId="Excel.Sheet.12">
                  <p:embed/>
                  <p:pic>
                    <p:nvPicPr>
                      <p:cNvPr id="0" name=""/>
                      <p:cNvPicPr/>
                      <p:nvPr/>
                    </p:nvPicPr>
                    <p:blipFill>
                      <a:blip r:embed="rId5"/>
                      <a:stretch>
                        <a:fillRect/>
                      </a:stretch>
                    </p:blipFill>
                    <p:spPr>
                      <a:xfrm>
                        <a:off x="4992688" y="5345113"/>
                        <a:ext cx="4151312" cy="1512887"/>
                      </a:xfrm>
                      <a:prstGeom prst="rect">
                        <a:avLst/>
                      </a:prstGeom>
                    </p:spPr>
                  </p:pic>
                </p:oleObj>
              </mc:Fallback>
            </mc:AlternateContent>
          </a:graphicData>
        </a:graphic>
      </p:graphicFrame>
      <p:pic>
        <p:nvPicPr>
          <p:cNvPr id="2" name="Picture 1"/>
          <p:cNvPicPr>
            <a:picLocks noChangeAspect="1"/>
          </p:cNvPicPr>
          <p:nvPr/>
        </p:nvPicPr>
        <p:blipFill>
          <a:blip r:embed="rId6"/>
          <a:stretch>
            <a:fillRect/>
          </a:stretch>
        </p:blipFill>
        <p:spPr>
          <a:xfrm>
            <a:off x="0" y="1137365"/>
            <a:ext cx="4705804" cy="3439916"/>
          </a:xfrm>
          <a:prstGeom prst="rect">
            <a:avLst/>
          </a:prstGeom>
        </p:spPr>
      </p:pic>
    </p:spTree>
    <p:extLst>
      <p:ext uri="{BB962C8B-B14F-4D97-AF65-F5344CB8AC3E}">
        <p14:creationId xmlns:p14="http://schemas.microsoft.com/office/powerpoint/2010/main" val="23191411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16659" y="1137365"/>
            <a:ext cx="4150068" cy="1754326"/>
          </a:xfrm>
          <a:prstGeom prst="rect">
            <a:avLst/>
          </a:prstGeom>
          <a:solidFill>
            <a:schemeClr val="accent6">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Business Challenge:  As head of security for the National Security Agency you rely upon drug tests to make sure your employees are clean.  But you are unsure of how good your drug test vendor’s product is.</a:t>
            </a:r>
          </a:p>
        </p:txBody>
      </p:sp>
      <p:sp>
        <p:nvSpPr>
          <p:cNvPr id="7" name="TextBox 6"/>
          <p:cNvSpPr txBox="1"/>
          <p:nvPr/>
        </p:nvSpPr>
        <p:spPr>
          <a:xfrm>
            <a:off x="4916659" y="3053868"/>
            <a:ext cx="4150068" cy="1477328"/>
          </a:xfrm>
          <a:prstGeom prst="rect">
            <a:avLst/>
          </a:prstGeom>
          <a:solidFill>
            <a:schemeClr val="accent4">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Response:  You randomly select 350 NSA employees and have them submit to a drug test.  Five minutes later, you administer the test again and compare the results to see if they are consistent.</a:t>
            </a:r>
          </a:p>
        </p:txBody>
      </p:sp>
      <p:sp>
        <p:nvSpPr>
          <p:cNvPr id="8" name="TextBox 7"/>
          <p:cNvSpPr txBox="1"/>
          <p:nvPr/>
        </p:nvSpPr>
        <p:spPr>
          <a:xfrm>
            <a:off x="4916659" y="4964668"/>
            <a:ext cx="4150068" cy="369332"/>
          </a:xfrm>
          <a:prstGeom prst="rect">
            <a:avLst/>
          </a:prstGeom>
          <a:solidFill>
            <a:srgbClr val="00B0F0"/>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Data Looks like:</a:t>
            </a:r>
          </a:p>
        </p:txBody>
      </p:sp>
      <p:graphicFrame>
        <p:nvGraphicFramePr>
          <p:cNvPr id="10" name="Object 9"/>
          <p:cNvGraphicFramePr>
            <a:graphicFrameLocks noChangeAspect="1"/>
          </p:cNvGraphicFramePr>
          <p:nvPr>
            <p:extLst>
              <p:ext uri="{D42A27DB-BD31-4B8C-83A1-F6EECF244321}">
                <p14:modId xmlns:p14="http://schemas.microsoft.com/office/powerpoint/2010/main" val="1913071375"/>
              </p:ext>
            </p:extLst>
          </p:nvPr>
        </p:nvGraphicFramePr>
        <p:xfrm>
          <a:off x="4992688" y="5345113"/>
          <a:ext cx="4151312" cy="1512887"/>
        </p:xfrm>
        <a:graphic>
          <a:graphicData uri="http://schemas.openxmlformats.org/presentationml/2006/ole">
            <mc:AlternateContent xmlns:mc="http://schemas.openxmlformats.org/markup-compatibility/2006">
              <mc:Choice xmlns:v="urn:schemas-microsoft-com:vml" Requires="v">
                <p:oleObj spid="_x0000_s14454" name="Worksheet" r:id="rId4" imgW="6648374" imgH="2390802" progId="Excel.Sheet.12">
                  <p:embed/>
                </p:oleObj>
              </mc:Choice>
              <mc:Fallback>
                <p:oleObj name="Worksheet" r:id="rId4" imgW="6648374" imgH="2390802" progId="Excel.Sheet.12">
                  <p:embed/>
                  <p:pic>
                    <p:nvPicPr>
                      <p:cNvPr id="0" name=""/>
                      <p:cNvPicPr/>
                      <p:nvPr/>
                    </p:nvPicPr>
                    <p:blipFill>
                      <a:blip r:embed="rId5"/>
                      <a:stretch>
                        <a:fillRect/>
                      </a:stretch>
                    </p:blipFill>
                    <p:spPr>
                      <a:xfrm>
                        <a:off x="4992688" y="5345113"/>
                        <a:ext cx="4151312" cy="1512887"/>
                      </a:xfrm>
                      <a:prstGeom prst="rect">
                        <a:avLst/>
                      </a:prstGeom>
                    </p:spPr>
                  </p:pic>
                </p:oleObj>
              </mc:Fallback>
            </mc:AlternateContent>
          </a:graphicData>
        </a:graphic>
      </p:graphicFrame>
      <p:pic>
        <p:nvPicPr>
          <p:cNvPr id="3" name="Picture 2"/>
          <p:cNvPicPr>
            <a:picLocks noChangeAspect="1"/>
          </p:cNvPicPr>
          <p:nvPr/>
        </p:nvPicPr>
        <p:blipFill>
          <a:blip r:embed="rId6"/>
          <a:stretch>
            <a:fillRect/>
          </a:stretch>
        </p:blipFill>
        <p:spPr>
          <a:xfrm>
            <a:off x="0" y="1137365"/>
            <a:ext cx="4572000" cy="3408589"/>
          </a:xfrm>
          <a:prstGeom prst="rect">
            <a:avLst/>
          </a:prstGeom>
        </p:spPr>
      </p:pic>
    </p:spTree>
    <p:extLst>
      <p:ext uri="{BB962C8B-B14F-4D97-AF65-F5344CB8AC3E}">
        <p14:creationId xmlns:p14="http://schemas.microsoft.com/office/powerpoint/2010/main" val="16234027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460" y="622656"/>
            <a:ext cx="8991600" cy="715962"/>
          </a:xfrm>
        </p:spPr>
        <p:txBody>
          <a:bodyPr>
            <a:normAutofit fontScale="90000"/>
          </a:bodyPr>
          <a:lstStyle/>
          <a:p>
            <a:pPr algn="ctr"/>
            <a:r>
              <a:rPr lang="en-US" sz="2800" dirty="0"/>
              <a:t>One Dependent Variable with One Independent Variable </a:t>
            </a:r>
            <a:br>
              <a:rPr lang="en-US" sz="2800" dirty="0"/>
            </a:br>
            <a:r>
              <a:rPr lang="en-US" sz="2800" dirty="0"/>
              <a:t>with two or more levels</a:t>
            </a:r>
            <a:br>
              <a:rPr lang="en-US" sz="2800" dirty="0"/>
            </a:br>
            <a:r>
              <a:rPr lang="en-US" sz="2800" dirty="0"/>
              <a:t>[dependent/matched groups]</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420923828"/>
              </p:ext>
            </p:extLst>
          </p:nvPr>
        </p:nvGraphicFramePr>
        <p:xfrm>
          <a:off x="76201" y="1676400"/>
          <a:ext cx="9067799" cy="1066799"/>
        </p:xfrm>
        <a:graphic>
          <a:graphicData uri="http://schemas.openxmlformats.org/drawingml/2006/table">
            <a:tbl>
              <a:tblPr firstRow="1" firstCol="1" lastRow="1" lastCol="1" bandRow="1" bandCol="1"/>
              <a:tblGrid>
                <a:gridCol w="1850571">
                  <a:extLst>
                    <a:ext uri="{9D8B030D-6E8A-4147-A177-3AD203B41FA5}">
                      <a16:colId xmlns:a16="http://schemas.microsoft.com/office/drawing/2014/main" val="20000"/>
                    </a:ext>
                  </a:extLst>
                </a:gridCol>
                <a:gridCol w="3178629">
                  <a:extLst>
                    <a:ext uri="{9D8B030D-6E8A-4147-A177-3AD203B41FA5}">
                      <a16:colId xmlns:a16="http://schemas.microsoft.com/office/drawing/2014/main" val="20001"/>
                    </a:ext>
                  </a:extLst>
                </a:gridCol>
                <a:gridCol w="1879000">
                  <a:extLst>
                    <a:ext uri="{9D8B030D-6E8A-4147-A177-3AD203B41FA5}">
                      <a16:colId xmlns:a16="http://schemas.microsoft.com/office/drawing/2014/main" val="20002"/>
                    </a:ext>
                  </a:extLst>
                </a:gridCol>
                <a:gridCol w="2159599">
                  <a:extLst>
                    <a:ext uri="{9D8B030D-6E8A-4147-A177-3AD203B41FA5}">
                      <a16:colId xmlns:a16="http://schemas.microsoft.com/office/drawing/2014/main" val="20003"/>
                    </a:ext>
                  </a:extLst>
                </a:gridCol>
              </a:tblGrid>
              <a:tr h="1066799">
                <a:tc>
                  <a:txBody>
                    <a:bodyPr/>
                    <a:lstStyle/>
                    <a:p>
                      <a:pPr marL="35560" marR="157480" algn="ctr">
                        <a:lnSpc>
                          <a:spcPct val="150000"/>
                        </a:lnSpc>
                        <a:spcBef>
                          <a:spcPts val="30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Number</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of</a:t>
                      </a:r>
                      <a:r>
                        <a:rPr lang="en-US" sz="1600" b="1" spc="105" baseline="0"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Dependent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lgn="ctr">
                        <a:lnSpc>
                          <a:spcPct val="150000"/>
                        </a:lnSpc>
                        <a:spcBef>
                          <a:spcPts val="15"/>
                        </a:spcBef>
                        <a:spcAft>
                          <a:spcPts val="0"/>
                        </a:spcAft>
                      </a:pPr>
                      <a:r>
                        <a:rPr lang="en-US" sz="1600" b="1" spc="-5" dirty="0">
                          <a:effectLst/>
                          <a:latin typeface="Arial" panose="020B0604020202020204" pitchFamily="34" charset="0"/>
                          <a:ea typeface="Calibri" panose="020F0502020204030204" pitchFamily="34" charset="0"/>
                          <a:cs typeface="Times New Roman" panose="02020603050405020304" pitchFamily="18" charset="0"/>
                        </a:rPr>
                        <a:t>Variables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0" marR="0">
                        <a:spcBef>
                          <a:spcPts val="1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150495" algn="ctr">
                        <a:lnSpc>
                          <a:spcPct val="150000"/>
                        </a:lnSpc>
                        <a:spcBef>
                          <a:spcPts val="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Nature</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of</a:t>
                      </a:r>
                      <a:r>
                        <a:rPr lang="en-US" sz="1600" b="1" spc="-20"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Independent</a:t>
                      </a:r>
                      <a:r>
                        <a:rPr lang="en-US" sz="1600" b="1" spc="14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Variables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179705" algn="ctr">
                        <a:lnSpc>
                          <a:spcPct val="150000"/>
                        </a:lnSpc>
                        <a:spcBef>
                          <a:spcPts val="300"/>
                        </a:spcBef>
                        <a:spcAft>
                          <a:spcPts val="0"/>
                        </a:spcAft>
                      </a:pPr>
                      <a:r>
                        <a:rPr lang="en-US" sz="1600" b="1" u="none"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Nature</a:t>
                      </a:r>
                      <a:r>
                        <a:rPr lang="en-US" sz="1600" b="1" u="none" spc="-5"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 </a:t>
                      </a:r>
                      <a:r>
                        <a:rPr lang="en-US" sz="1600" b="1" u="none" spc="-10"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of</a:t>
                      </a:r>
                      <a:r>
                        <a:rPr lang="en-US" sz="1600" b="1" u="none" strike="noStrike" spc="125"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 </a:t>
                      </a:r>
                      <a:r>
                        <a:rPr lang="en-US" sz="1600" b="1" u="none" spc="-5"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Dependent</a:t>
                      </a:r>
                      <a:endParaRPr lang="en-US" sz="1600" u="none" baseline="0" dirty="0">
                        <a:solidFill>
                          <a:schemeClr val="tx1"/>
                        </a:solidFill>
                        <a:effectLst/>
                        <a:uFillTx/>
                        <a:latin typeface="Calibri" panose="020F0502020204030204" pitchFamily="34" charset="0"/>
                        <a:ea typeface="Calibri" panose="020F0502020204030204" pitchFamily="34" charset="0"/>
                        <a:cs typeface="Times New Roman" panose="02020603050405020304" pitchFamily="18" charset="0"/>
                      </a:endParaRPr>
                    </a:p>
                    <a:p>
                      <a:pPr marL="35560" marR="0" algn="ctr">
                        <a:lnSpc>
                          <a:spcPct val="150000"/>
                        </a:lnSpc>
                        <a:spcBef>
                          <a:spcPts val="15"/>
                        </a:spcBef>
                        <a:spcAft>
                          <a:spcPts val="0"/>
                        </a:spcAft>
                      </a:pPr>
                      <a:r>
                        <a:rPr lang="en-US" sz="1600" b="1" u="none"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Variable(s)</a:t>
                      </a:r>
                      <a:endParaRPr lang="en-US" sz="1600" u="none" baseline="0" dirty="0">
                        <a:solidFill>
                          <a:schemeClr val="tx1"/>
                        </a:solidFill>
                        <a:effectLst/>
                        <a:uFillTx/>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0" marR="0">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5"/>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lgn="ctr">
                        <a:spcBef>
                          <a:spcPts val="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Test(s)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5" name="Picture 4"/>
          <p:cNvPicPr>
            <a:picLocks noChangeAspect="1"/>
          </p:cNvPicPr>
          <p:nvPr/>
        </p:nvPicPr>
        <p:blipFill>
          <a:blip r:embed="rId3"/>
          <a:stretch>
            <a:fillRect/>
          </a:stretch>
        </p:blipFill>
        <p:spPr>
          <a:xfrm>
            <a:off x="6781800" y="1371600"/>
            <a:ext cx="2231329" cy="298730"/>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4288307445"/>
              </p:ext>
            </p:extLst>
          </p:nvPr>
        </p:nvGraphicFramePr>
        <p:xfrm>
          <a:off x="169462" y="2850832"/>
          <a:ext cx="8974539" cy="4007168"/>
        </p:xfrm>
        <a:graphic>
          <a:graphicData uri="http://schemas.openxmlformats.org/drawingml/2006/table">
            <a:tbl>
              <a:tblPr firstRow="1" firstCol="1" lastRow="1" lastCol="1" bandRow="1" bandCol="1"/>
              <a:tblGrid>
                <a:gridCol w="1735538">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gridCol w="2133601">
                  <a:extLst>
                    <a:ext uri="{9D8B030D-6E8A-4147-A177-3AD203B41FA5}">
                      <a16:colId xmlns:a16="http://schemas.microsoft.com/office/drawing/2014/main" val="20003"/>
                    </a:ext>
                  </a:extLst>
                </a:gridCol>
              </a:tblGrid>
              <a:tr h="1599409">
                <a:tc rowSpan="3">
                  <a:txBody>
                    <a:bodyPr/>
                    <a:lstStyle/>
                    <a:p>
                      <a:pPr marL="0" marR="0">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spcBef>
                          <a:spcPts val="0"/>
                        </a:spcBef>
                        <a:spcAft>
                          <a:spcPts val="0"/>
                        </a:spcAft>
                      </a:pPr>
                      <a:endParaRPr lang="en-US" sz="1600" b="1" dirty="0">
                        <a:effectLst/>
                        <a:latin typeface="Arial" panose="020B0604020202020204" pitchFamily="34" charset="0"/>
                        <a:ea typeface="Arial" panose="020B0604020202020204" pitchFamily="34" charset="0"/>
                        <a:cs typeface="Times New Roman" panose="02020603050405020304" pitchFamily="18" charset="0"/>
                      </a:endParaRPr>
                    </a:p>
                    <a:p>
                      <a:pPr marL="0" marR="0" algn="ctr">
                        <a:spcBef>
                          <a:spcPts val="0"/>
                        </a:spcBef>
                        <a:spcAft>
                          <a:spcPts val="0"/>
                        </a:spcAft>
                      </a:pPr>
                      <a:endParaRPr lang="en-US" sz="1600" b="1" dirty="0">
                        <a:effectLst/>
                        <a:latin typeface="Arial" panose="020B0604020202020204" pitchFamily="34" charset="0"/>
                        <a:ea typeface="Arial" panose="020B0604020202020204" pitchFamily="34" charset="0"/>
                        <a:cs typeface="Times New Roman" panose="02020603050405020304" pitchFamily="18" charset="0"/>
                      </a:endParaRPr>
                    </a:p>
                    <a:p>
                      <a:pPr marL="0" marR="0" algn="ctr">
                        <a:spcBef>
                          <a:spcPts val="0"/>
                        </a:spcBef>
                        <a:spcAft>
                          <a:spcPts val="0"/>
                        </a:spcAft>
                      </a:pPr>
                      <a:r>
                        <a:rPr lang="en-US" sz="1600" b="1" dirty="0">
                          <a:effectLst/>
                          <a:latin typeface="Arial" panose="020B0604020202020204" pitchFamily="34" charset="0"/>
                          <a:ea typeface="Arial" panose="020B0604020202020204" pitchFamily="34" charset="0"/>
                          <a:cs typeface="Times New Roman" panose="02020603050405020304" pitchFamily="18" charset="0"/>
                        </a:rPr>
                        <a:t> 1</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45"/>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rowSpan="3">
                  <a:txBody>
                    <a:bodyPr/>
                    <a:lstStyle/>
                    <a:p>
                      <a:pPr marL="0" marR="0" algn="ctr">
                        <a:spcBef>
                          <a:spcPts val="45"/>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36195" algn="ctr">
                        <a:lnSpc>
                          <a:spcPct val="183000"/>
                        </a:lnSpc>
                        <a:spcBef>
                          <a:spcPts val="0"/>
                        </a:spcBef>
                        <a:spcAft>
                          <a:spcPts val="0"/>
                        </a:spcAft>
                      </a:pPr>
                      <a:endParaRPr lang="en-US" sz="1600" b="1" dirty="0">
                        <a:effectLst/>
                        <a:latin typeface="Arial" panose="020B0604020202020204" pitchFamily="34" charset="0"/>
                        <a:ea typeface="Calibri" panose="020F0502020204030204" pitchFamily="34" charset="0"/>
                        <a:cs typeface="Times New Roman" panose="02020603050405020304" pitchFamily="18" charset="0"/>
                      </a:endParaRPr>
                    </a:p>
                    <a:p>
                      <a:pPr marL="35560" marR="36195" algn="ctr">
                        <a:lnSpc>
                          <a:spcPct val="183000"/>
                        </a:lnSpc>
                        <a:spcBef>
                          <a:spcPts val="0"/>
                        </a:spcBef>
                        <a:spcAft>
                          <a:spcPts val="0"/>
                        </a:spcAft>
                      </a:pPr>
                      <a:endParaRPr lang="en-US" sz="1600" b="1" dirty="0">
                        <a:effectLst/>
                        <a:latin typeface="Arial" panose="020B0604020202020204" pitchFamily="34" charset="0"/>
                        <a:ea typeface="Calibri" panose="020F0502020204030204" pitchFamily="34" charset="0"/>
                        <a:cs typeface="Times New Roman" panose="02020603050405020304" pitchFamily="18" charset="0"/>
                      </a:endParaRPr>
                    </a:p>
                    <a:p>
                      <a:pPr marL="35560" marR="36195" algn="ctr">
                        <a:lnSpc>
                          <a:spcPct val="183000"/>
                        </a:lnSpc>
                        <a:spcBef>
                          <a:spcPts val="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1</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IV</a:t>
                      </a:r>
                      <a:r>
                        <a:rPr lang="en-US" sz="1600" b="1" spc="-20"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with</a:t>
                      </a:r>
                      <a:r>
                        <a:rPr lang="en-US" sz="1600" b="1" spc="-40" dirty="0">
                          <a:effectLst/>
                          <a:latin typeface="Arial" panose="020B0604020202020204" pitchFamily="34" charset="0"/>
                          <a:ea typeface="Calibri" panose="020F0502020204030204" pitchFamily="34" charset="0"/>
                          <a:cs typeface="Times New Roman" panose="02020603050405020304" pitchFamily="18" charset="0"/>
                        </a:rPr>
                        <a:t> </a:t>
                      </a:r>
                      <a:r>
                        <a:rPr lang="en-US" sz="1600" b="1" dirty="0">
                          <a:effectLst/>
                          <a:latin typeface="Arial" panose="020B0604020202020204" pitchFamily="34" charset="0"/>
                          <a:ea typeface="Calibri" panose="020F0502020204030204" pitchFamily="34" charset="0"/>
                          <a:cs typeface="Times New Roman" panose="02020603050405020304" pitchFamily="18" charset="0"/>
                        </a:rPr>
                        <a:t>2</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or</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dirty="0">
                          <a:effectLst/>
                          <a:latin typeface="Arial" panose="020B0604020202020204" pitchFamily="34" charset="0"/>
                          <a:ea typeface="Calibri" panose="020F0502020204030204" pitchFamily="34" charset="0"/>
                          <a:cs typeface="Times New Roman" panose="02020603050405020304" pitchFamily="18" charset="0"/>
                        </a:rPr>
                        <a:t>more levels</a:t>
                      </a:r>
                      <a:r>
                        <a:rPr lang="en-US" sz="1600" b="1" spc="120"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(dependent/matched</a:t>
                      </a:r>
                      <a:r>
                        <a:rPr lang="en-US" sz="1600" b="1" spc="11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groups)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36195" algn="ctr">
                        <a:lnSpc>
                          <a:spcPct val="183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0" marR="0">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5"/>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259080">
                        <a:lnSpc>
                          <a:spcPct val="183000"/>
                        </a:lnSpc>
                        <a:spcBef>
                          <a:spcPts val="0"/>
                        </a:spcBef>
                        <a:spcAft>
                          <a:spcPts val="0"/>
                        </a:spcAft>
                      </a:pPr>
                      <a:r>
                        <a:rPr lang="en-US" sz="1600" spc="15" dirty="0">
                          <a:effectLst/>
                          <a:latin typeface="Arial" panose="020B0604020202020204" pitchFamily="34" charset="0"/>
                          <a:ea typeface="Calibri" panose="020F0502020204030204" pitchFamily="34" charset="0"/>
                          <a:cs typeface="Times New Roman" panose="02020603050405020304" pitchFamily="18" charset="0"/>
                        </a:rPr>
                        <a:t>in</a:t>
                      </a:r>
                      <a:r>
                        <a:rPr lang="en-US" sz="1600" spc="-20" dirty="0">
                          <a:effectLst/>
                          <a:latin typeface="Arial" panose="020B0604020202020204" pitchFamily="34" charset="0"/>
                          <a:ea typeface="Calibri" panose="020F0502020204030204" pitchFamily="34" charset="0"/>
                          <a:cs typeface="Times New Roman" panose="02020603050405020304" pitchFamily="18" charset="0"/>
                        </a:rPr>
                        <a:t>t</a:t>
                      </a:r>
                      <a:r>
                        <a:rPr lang="en-US" sz="1600" spc="15" dirty="0">
                          <a:effectLst/>
                          <a:latin typeface="Arial" panose="020B0604020202020204" pitchFamily="34" charset="0"/>
                          <a:ea typeface="Calibri" panose="020F0502020204030204" pitchFamily="34" charset="0"/>
                          <a:cs typeface="Times New Roman" panose="02020603050405020304" pitchFamily="18" charset="0"/>
                        </a:rPr>
                        <a:t>e</a:t>
                      </a:r>
                      <a:r>
                        <a:rPr lang="en-US" sz="1600" dirty="0">
                          <a:effectLst/>
                          <a:latin typeface="Arial" panose="020B0604020202020204" pitchFamily="34" charset="0"/>
                          <a:ea typeface="Calibri" panose="020F0502020204030204" pitchFamily="34" charset="0"/>
                          <a:cs typeface="Times New Roman" panose="02020603050405020304" pitchFamily="18" charset="0"/>
                        </a:rPr>
                        <a:t>rv</a:t>
                      </a:r>
                      <a:r>
                        <a:rPr lang="en-US" sz="1600" spc="15" dirty="0">
                          <a:effectLst/>
                          <a:latin typeface="Arial" panose="020B0604020202020204" pitchFamily="34" charset="0"/>
                          <a:ea typeface="Calibri" panose="020F0502020204030204" pitchFamily="34" charset="0"/>
                          <a:cs typeface="Times New Roman" panose="02020603050405020304" pitchFamily="18" charset="0"/>
                        </a:rPr>
                        <a:t>a</a:t>
                      </a:r>
                      <a:r>
                        <a:rPr lang="en-US" sz="1600" dirty="0">
                          <a:effectLst/>
                          <a:latin typeface="Arial" panose="020B0604020202020204" pitchFamily="34" charset="0"/>
                          <a:ea typeface="Calibri" panose="020F0502020204030204" pitchFamily="34" charset="0"/>
                          <a:cs typeface="Times New Roman" panose="02020603050405020304" pitchFamily="18" charset="0"/>
                        </a:rPr>
                        <a:t>l &amp; </a:t>
                      </a:r>
                      <a:r>
                        <a:rPr lang="en-US" sz="1600" spc="5" dirty="0">
                          <a:effectLst/>
                          <a:latin typeface="Arial" panose="020B0604020202020204" pitchFamily="34" charset="0"/>
                          <a:ea typeface="Calibri" panose="020F0502020204030204" pitchFamily="34" charset="0"/>
                          <a:cs typeface="Times New Roman" panose="02020603050405020304" pitchFamily="18" charset="0"/>
                        </a:rPr>
                        <a:t>normal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324485" algn="just">
                        <a:lnSpc>
                          <a:spcPct val="183000"/>
                        </a:lnSpc>
                        <a:spcBef>
                          <a:spcPts val="300"/>
                        </a:spcBef>
                        <a:spcAft>
                          <a:spcPts val="0"/>
                        </a:spcAft>
                      </a:pPr>
                      <a:r>
                        <a:rPr lang="en-US" sz="1600" spc="10" dirty="0" err="1">
                          <a:effectLst/>
                          <a:latin typeface="Arial" panose="020B0604020202020204" pitchFamily="34" charset="0"/>
                          <a:ea typeface="Calibri" panose="020F0502020204030204" pitchFamily="34" charset="0"/>
                          <a:cs typeface="Times New Roman" panose="02020603050405020304" pitchFamily="18" charset="0"/>
                        </a:rPr>
                        <a:t>one­way</a:t>
                      </a:r>
                      <a:r>
                        <a:rPr lang="en-US" sz="1600" spc="105" dirty="0">
                          <a:effectLst/>
                          <a:latin typeface="Arial" panose="020B0604020202020204" pitchFamily="34" charset="0"/>
                          <a:ea typeface="Calibri" panose="020F0502020204030204" pitchFamily="34" charset="0"/>
                          <a:cs typeface="Times New Roman" panose="02020603050405020304" pitchFamily="18" charset="0"/>
                        </a:rPr>
                        <a:t> </a:t>
                      </a:r>
                      <a:r>
                        <a:rPr lang="en-US" sz="1600" spc="5" dirty="0">
                          <a:effectLst/>
                          <a:latin typeface="Arial" panose="020B0604020202020204" pitchFamily="34" charset="0"/>
                          <a:ea typeface="Calibri" panose="020F0502020204030204" pitchFamily="34" charset="0"/>
                          <a:cs typeface="Times New Roman" panose="02020603050405020304" pitchFamily="18" charset="0"/>
                        </a:rPr>
                        <a:t>repeated</a:t>
                      </a:r>
                      <a:r>
                        <a:rPr lang="en-US" sz="1600" spc="115" dirty="0">
                          <a:effectLst/>
                          <a:latin typeface="Arial" panose="020B0604020202020204" pitchFamily="34" charset="0"/>
                          <a:ea typeface="Calibri" panose="020F0502020204030204" pitchFamily="34" charset="0"/>
                          <a:cs typeface="Times New Roman" panose="02020603050405020304" pitchFamily="18" charset="0"/>
                        </a:rPr>
                        <a:t> </a:t>
                      </a:r>
                      <a:r>
                        <a:rPr lang="en-US" sz="1600" spc="5" dirty="0">
                          <a:effectLst/>
                          <a:latin typeface="Arial" panose="020B0604020202020204" pitchFamily="34" charset="0"/>
                          <a:ea typeface="Calibri" panose="020F0502020204030204" pitchFamily="34" charset="0"/>
                          <a:cs typeface="Times New Roman" panose="02020603050405020304" pitchFamily="18" charset="0"/>
                        </a:rPr>
                        <a:t>measures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lgn="just">
                        <a:spcBef>
                          <a:spcPts val="15"/>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ANOVA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extLst>
                  <a:ext uri="{0D108BD9-81ED-4DB2-BD59-A6C34878D82A}">
                    <a16:rowId xmlns:a16="http://schemas.microsoft.com/office/drawing/2014/main" val="10000"/>
                  </a:ext>
                </a:extLst>
              </a:tr>
              <a:tr h="808350">
                <a:tc vMerge="1">
                  <a:txBody>
                    <a:bodyPr/>
                    <a:lstStyle/>
                    <a:p>
                      <a:endParaRPr lang="en-US"/>
                    </a:p>
                  </a:txBody>
                  <a:tcPr/>
                </a:tc>
                <a:tc vMerge="1">
                  <a:txBody>
                    <a:bodyPr/>
                    <a:lstStyle/>
                    <a:p>
                      <a:endParaRPr lang="en-US"/>
                    </a:p>
                  </a:txBody>
                  <a:tcPr/>
                </a:tc>
                <a:tc>
                  <a:txBody>
                    <a:bodyPr/>
                    <a:lstStyle/>
                    <a:p>
                      <a:pPr marL="35560" marR="0">
                        <a:spcBef>
                          <a:spcPts val="300"/>
                        </a:spcBef>
                        <a:spcAft>
                          <a:spcPts val="0"/>
                        </a:spcAft>
                      </a:pPr>
                      <a:r>
                        <a:rPr lang="en-US" sz="1600" spc="10">
                          <a:effectLst/>
                          <a:latin typeface="Arial" panose="020B0604020202020204" pitchFamily="34" charset="0"/>
                          <a:ea typeface="Calibri" panose="020F0502020204030204" pitchFamily="34" charset="0"/>
                          <a:cs typeface="Times New Roman" panose="02020603050405020304" pitchFamily="18" charset="0"/>
                        </a:rPr>
                        <a:t>ordinal</a:t>
                      </a:r>
                      <a:r>
                        <a:rPr lang="en-US" sz="1600">
                          <a:effectLst/>
                          <a:latin typeface="Arial" panose="020B0604020202020204" pitchFamily="34" charset="0"/>
                          <a:ea typeface="Calibri" panose="020F0502020204030204" pitchFamily="34" charset="0"/>
                          <a:cs typeface="Times New Roman" panose="02020603050405020304" pitchFamily="18" charset="0"/>
                        </a:rPr>
                        <a:t> </a:t>
                      </a:r>
                      <a:r>
                        <a:rPr lang="en-US" sz="1600" spc="5">
                          <a:effectLst/>
                          <a:latin typeface="Arial" panose="020B0604020202020204" pitchFamily="34" charset="0"/>
                          <a:ea typeface="Calibri" panose="020F0502020204030204" pitchFamily="34" charset="0"/>
                          <a:cs typeface="Times New Roman" panose="02020603050405020304" pitchFamily="18" charset="0"/>
                        </a:rPr>
                        <a:t>or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spc="15">
                          <a:effectLst/>
                          <a:latin typeface="Arial" panose="020B0604020202020204" pitchFamily="34" charset="0"/>
                          <a:ea typeface="Calibri" panose="020F0502020204030204" pitchFamily="34" charset="0"/>
                          <a:cs typeface="Times New Roman" panose="02020603050405020304" pitchFamily="18" charset="0"/>
                        </a:rPr>
                        <a:t>in</a:t>
                      </a:r>
                      <a:r>
                        <a:rPr lang="en-US" sz="1600" spc="-20">
                          <a:effectLst/>
                          <a:latin typeface="Arial" panose="020B0604020202020204" pitchFamily="34" charset="0"/>
                          <a:ea typeface="Calibri" panose="020F0502020204030204" pitchFamily="34" charset="0"/>
                          <a:cs typeface="Times New Roman" panose="02020603050405020304" pitchFamily="18" charset="0"/>
                        </a:rPr>
                        <a:t>t</a:t>
                      </a:r>
                      <a:r>
                        <a:rPr lang="en-US" sz="1600" spc="15">
                          <a:effectLst/>
                          <a:latin typeface="Arial" panose="020B0604020202020204" pitchFamily="34" charset="0"/>
                          <a:ea typeface="Calibri" panose="020F0502020204030204" pitchFamily="34" charset="0"/>
                          <a:cs typeface="Times New Roman" panose="02020603050405020304" pitchFamily="18" charset="0"/>
                        </a:rPr>
                        <a:t>e</a:t>
                      </a:r>
                      <a:r>
                        <a:rPr lang="en-US" sz="1600">
                          <a:effectLst/>
                          <a:latin typeface="Arial" panose="020B0604020202020204" pitchFamily="34" charset="0"/>
                          <a:ea typeface="Calibri" panose="020F0502020204030204" pitchFamily="34" charset="0"/>
                          <a:cs typeface="Times New Roman" panose="02020603050405020304" pitchFamily="18" charset="0"/>
                        </a:rPr>
                        <a:t>rv</a:t>
                      </a:r>
                      <a:r>
                        <a:rPr lang="en-US" sz="1600" spc="15">
                          <a:effectLst/>
                          <a:latin typeface="Arial" panose="020B0604020202020204" pitchFamily="34" charset="0"/>
                          <a:ea typeface="Calibri" panose="020F0502020204030204" pitchFamily="34" charset="0"/>
                          <a:cs typeface="Times New Roman" panose="02020603050405020304" pitchFamily="18" charset="0"/>
                        </a:rPr>
                        <a:t>a</a:t>
                      </a:r>
                      <a:r>
                        <a:rPr lang="en-US" sz="1600">
                          <a:effectLst/>
                          <a:latin typeface="Arial" panose="020B0604020202020204" pitchFamily="34" charset="0"/>
                          <a:ea typeface="Calibri" panose="020F0502020204030204" pitchFamily="34" charset="0"/>
                          <a:cs typeface="Times New Roman" panose="02020603050405020304" pitchFamily="18" charset="0"/>
                        </a:rPr>
                        <a:t>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0" marR="0">
                        <a:spcBef>
                          <a:spcPts val="1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0"/>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Friedman</a:t>
                      </a:r>
                      <a:r>
                        <a:rPr lang="en-US" sz="1600" spc="-5" dirty="0">
                          <a:effectLst/>
                          <a:latin typeface="Arial" panose="020B0604020202020204" pitchFamily="34" charset="0"/>
                          <a:ea typeface="Calibri" panose="020F0502020204030204" pitchFamily="34" charset="0"/>
                          <a:cs typeface="Times New Roman" panose="02020603050405020304" pitchFamily="18" charset="0"/>
                        </a:rPr>
                        <a:t> test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extLst>
                  <a:ext uri="{0D108BD9-81ED-4DB2-BD59-A6C34878D82A}">
                    <a16:rowId xmlns:a16="http://schemas.microsoft.com/office/drawing/2014/main" val="10001"/>
                  </a:ext>
                </a:extLst>
              </a:tr>
              <a:tr h="1599409">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600">
                          <a:effectLst/>
                          <a:latin typeface="Arial" panose="020B0604020202020204" pitchFamily="34" charset="0"/>
                          <a:ea typeface="Arial" panose="020B0604020202020204" pitchFamily="34"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600">
                          <a:effectLst/>
                          <a:latin typeface="Arial" panose="020B0604020202020204" pitchFamily="34" charset="0"/>
                          <a:ea typeface="Arial" panose="020B0604020202020204" pitchFamily="34"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5"/>
                        </a:spcBef>
                        <a:spcAft>
                          <a:spcPts val="0"/>
                        </a:spcAft>
                      </a:pPr>
                      <a:r>
                        <a:rPr lang="en-US" sz="1600">
                          <a:effectLst/>
                          <a:latin typeface="Arial" panose="020B0604020202020204" pitchFamily="34" charset="0"/>
                          <a:ea typeface="Arial" panose="020B0604020202020204" pitchFamily="34"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0"/>
                        </a:spcBef>
                        <a:spcAft>
                          <a:spcPts val="0"/>
                        </a:spcAft>
                      </a:pPr>
                      <a:r>
                        <a:rPr lang="en-US" sz="1600" spc="5">
                          <a:effectLst/>
                          <a:latin typeface="Arial" panose="020B0604020202020204" pitchFamily="34" charset="0"/>
                          <a:ea typeface="Calibri" panose="020F0502020204030204" pitchFamily="34" charset="0"/>
                          <a:cs typeface="Times New Roman" panose="02020603050405020304" pitchFamily="18" charset="0"/>
                        </a:rPr>
                        <a:t>categorical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297815">
                        <a:lnSpc>
                          <a:spcPct val="183000"/>
                        </a:lnSpc>
                        <a:spcBef>
                          <a:spcPts val="300"/>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repeated</a:t>
                      </a:r>
                      <a:r>
                        <a:rPr lang="en-US" sz="1600" spc="115" dirty="0">
                          <a:effectLst/>
                          <a:latin typeface="Arial" panose="020B0604020202020204" pitchFamily="34" charset="0"/>
                          <a:ea typeface="Calibri" panose="020F0502020204030204" pitchFamily="34" charset="0"/>
                          <a:cs typeface="Times New Roman" panose="02020603050405020304" pitchFamily="18" charset="0"/>
                        </a:rPr>
                        <a:t> </a:t>
                      </a:r>
                      <a:r>
                        <a:rPr lang="en-US" sz="1600" spc="5" dirty="0">
                          <a:effectLst/>
                          <a:latin typeface="Arial" panose="020B0604020202020204" pitchFamily="34" charset="0"/>
                          <a:ea typeface="Calibri" panose="020F0502020204030204" pitchFamily="34" charset="0"/>
                          <a:cs typeface="Times New Roman" panose="02020603050405020304" pitchFamily="18" charset="0"/>
                        </a:rPr>
                        <a:t>measures</a:t>
                      </a:r>
                      <a:r>
                        <a:rPr lang="en-US" sz="1600" spc="120" dirty="0">
                          <a:effectLst/>
                          <a:latin typeface="Arial" panose="020B0604020202020204" pitchFamily="34" charset="0"/>
                          <a:ea typeface="Calibri" panose="020F0502020204030204" pitchFamily="34" charset="0"/>
                          <a:cs typeface="Times New Roman" panose="02020603050405020304" pitchFamily="18" charset="0"/>
                        </a:rPr>
                        <a:t> </a:t>
                      </a:r>
                      <a:r>
                        <a:rPr lang="en-US" sz="1600" spc="5" dirty="0">
                          <a:effectLst/>
                          <a:latin typeface="Arial" panose="020B0604020202020204" pitchFamily="34" charset="0"/>
                          <a:ea typeface="Calibri" panose="020F0502020204030204" pitchFamily="34" charset="0"/>
                          <a:cs typeface="Times New Roman" panose="02020603050405020304" pitchFamily="18" charset="0"/>
                        </a:rPr>
                        <a:t>logistic</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15"/>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regression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7791386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16659" y="80733"/>
            <a:ext cx="4150068" cy="1754326"/>
          </a:xfrm>
          <a:prstGeom prst="rect">
            <a:avLst/>
          </a:prstGeom>
          <a:solidFill>
            <a:schemeClr val="accent6">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Business Challenge:  As head of R+D for Absolutely Fabulous vodka, you’re a smart guy.  You also make a hangover remedy to help out your “best” customers.  You want to know how your hangover cure works against two other cure brands over time.</a:t>
            </a:r>
          </a:p>
        </p:txBody>
      </p:sp>
      <p:sp>
        <p:nvSpPr>
          <p:cNvPr id="7" name="TextBox 6"/>
          <p:cNvSpPr txBox="1"/>
          <p:nvPr/>
        </p:nvSpPr>
        <p:spPr>
          <a:xfrm>
            <a:off x="4940543" y="1921529"/>
            <a:ext cx="4150068" cy="2585323"/>
          </a:xfrm>
          <a:prstGeom prst="rect">
            <a:avLst/>
          </a:prstGeom>
          <a:solidFill>
            <a:schemeClr val="accent4">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Response:  You randomly select 1,450 people over age 21 and have them drink a fifth of AF vodka.  At 8am the next morning they perform a skills test.  They then take one of three hangover cures (including yours) and ten minutes later they take the skill test again.  The skill test scores range between 1 and 100 on the test.</a:t>
            </a:r>
          </a:p>
        </p:txBody>
      </p:sp>
      <p:sp>
        <p:nvSpPr>
          <p:cNvPr id="8" name="TextBox 7"/>
          <p:cNvSpPr txBox="1"/>
          <p:nvPr/>
        </p:nvSpPr>
        <p:spPr>
          <a:xfrm>
            <a:off x="4916659" y="4964668"/>
            <a:ext cx="4150068" cy="369332"/>
          </a:xfrm>
          <a:prstGeom prst="rect">
            <a:avLst/>
          </a:prstGeom>
          <a:solidFill>
            <a:srgbClr val="00B0F0"/>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Data Looks like:</a:t>
            </a:r>
          </a:p>
        </p:txBody>
      </p:sp>
      <p:graphicFrame>
        <p:nvGraphicFramePr>
          <p:cNvPr id="10" name="Object 9"/>
          <p:cNvGraphicFramePr>
            <a:graphicFrameLocks noChangeAspect="1"/>
          </p:cNvGraphicFramePr>
          <p:nvPr>
            <p:extLst>
              <p:ext uri="{D42A27DB-BD31-4B8C-83A1-F6EECF244321}">
                <p14:modId xmlns:p14="http://schemas.microsoft.com/office/powerpoint/2010/main" val="1738471359"/>
              </p:ext>
            </p:extLst>
          </p:nvPr>
        </p:nvGraphicFramePr>
        <p:xfrm>
          <a:off x="4992688" y="5345113"/>
          <a:ext cx="4151312" cy="1512887"/>
        </p:xfrm>
        <a:graphic>
          <a:graphicData uri="http://schemas.openxmlformats.org/presentationml/2006/ole">
            <mc:AlternateContent xmlns:mc="http://schemas.openxmlformats.org/markup-compatibility/2006">
              <mc:Choice xmlns:v="urn:schemas-microsoft-com:vml" Requires="v">
                <p:oleObj spid="_x0000_s15473" name="Worksheet" r:id="rId4" imgW="6648374" imgH="2390802" progId="Excel.Sheet.12">
                  <p:embed/>
                </p:oleObj>
              </mc:Choice>
              <mc:Fallback>
                <p:oleObj name="Worksheet" r:id="rId4" imgW="6648374" imgH="2390802" progId="Excel.Sheet.12">
                  <p:embed/>
                  <p:pic>
                    <p:nvPicPr>
                      <p:cNvPr id="0" name=""/>
                      <p:cNvPicPr/>
                      <p:nvPr/>
                    </p:nvPicPr>
                    <p:blipFill>
                      <a:blip r:embed="rId5"/>
                      <a:stretch>
                        <a:fillRect/>
                      </a:stretch>
                    </p:blipFill>
                    <p:spPr>
                      <a:xfrm>
                        <a:off x="4992688" y="5345113"/>
                        <a:ext cx="4151312" cy="1512887"/>
                      </a:xfrm>
                      <a:prstGeom prst="rect">
                        <a:avLst/>
                      </a:prstGeom>
                    </p:spPr>
                  </p:pic>
                </p:oleObj>
              </mc:Fallback>
            </mc:AlternateContent>
          </a:graphicData>
        </a:graphic>
      </p:graphicFrame>
      <p:pic>
        <p:nvPicPr>
          <p:cNvPr id="2" name="Picture 1"/>
          <p:cNvPicPr>
            <a:picLocks noChangeAspect="1"/>
          </p:cNvPicPr>
          <p:nvPr/>
        </p:nvPicPr>
        <p:blipFill>
          <a:blip r:embed="rId6"/>
          <a:stretch>
            <a:fillRect/>
          </a:stretch>
        </p:blipFill>
        <p:spPr>
          <a:xfrm>
            <a:off x="0" y="1137365"/>
            <a:ext cx="4718057" cy="3543817"/>
          </a:xfrm>
          <a:prstGeom prst="rect">
            <a:avLst/>
          </a:prstGeom>
        </p:spPr>
      </p:pic>
    </p:spTree>
    <p:extLst>
      <p:ext uri="{BB962C8B-B14F-4D97-AF65-F5344CB8AC3E}">
        <p14:creationId xmlns:p14="http://schemas.microsoft.com/office/powerpoint/2010/main" val="21246467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16659" y="1137365"/>
            <a:ext cx="4150068" cy="1477328"/>
          </a:xfrm>
          <a:prstGeom prst="rect">
            <a:avLst/>
          </a:prstGeom>
          <a:solidFill>
            <a:schemeClr val="accent6">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Business Challenge: You are the research manager for Suds and Duds laundry detergent.  You want to know if your TV commercial is going to have an impact on attitudes toward your brand.</a:t>
            </a:r>
          </a:p>
        </p:txBody>
      </p:sp>
      <p:sp>
        <p:nvSpPr>
          <p:cNvPr id="7" name="TextBox 6"/>
          <p:cNvSpPr txBox="1"/>
          <p:nvPr/>
        </p:nvSpPr>
        <p:spPr>
          <a:xfrm>
            <a:off x="4916659" y="2840485"/>
            <a:ext cx="4150068" cy="2031325"/>
          </a:xfrm>
          <a:prstGeom prst="rect">
            <a:avLst/>
          </a:prstGeom>
          <a:solidFill>
            <a:schemeClr val="accent4">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Response:  You randomly select 550 consumers and ask them to rank 8 popular laundry detergents including Suds and Duds on cleaning power.  Then you show them the Suds and Duds TV commercial and ask them to rank the detergents again on cleaning power.</a:t>
            </a:r>
          </a:p>
        </p:txBody>
      </p:sp>
      <p:sp>
        <p:nvSpPr>
          <p:cNvPr id="8" name="TextBox 7"/>
          <p:cNvSpPr txBox="1"/>
          <p:nvPr/>
        </p:nvSpPr>
        <p:spPr>
          <a:xfrm>
            <a:off x="4916659" y="4964668"/>
            <a:ext cx="4150068" cy="369332"/>
          </a:xfrm>
          <a:prstGeom prst="rect">
            <a:avLst/>
          </a:prstGeom>
          <a:solidFill>
            <a:srgbClr val="00B0F0"/>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Data Looks like:</a:t>
            </a:r>
          </a:p>
        </p:txBody>
      </p:sp>
      <p:graphicFrame>
        <p:nvGraphicFramePr>
          <p:cNvPr id="10" name="Object 9"/>
          <p:cNvGraphicFramePr>
            <a:graphicFrameLocks noChangeAspect="1"/>
          </p:cNvGraphicFramePr>
          <p:nvPr>
            <p:extLst>
              <p:ext uri="{D42A27DB-BD31-4B8C-83A1-F6EECF244321}">
                <p14:modId xmlns:p14="http://schemas.microsoft.com/office/powerpoint/2010/main" val="571870468"/>
              </p:ext>
            </p:extLst>
          </p:nvPr>
        </p:nvGraphicFramePr>
        <p:xfrm>
          <a:off x="4992688" y="5345113"/>
          <a:ext cx="4151312" cy="1512887"/>
        </p:xfrm>
        <a:graphic>
          <a:graphicData uri="http://schemas.openxmlformats.org/presentationml/2006/ole">
            <mc:AlternateContent xmlns:mc="http://schemas.openxmlformats.org/markup-compatibility/2006">
              <mc:Choice xmlns:v="urn:schemas-microsoft-com:vml" Requires="v">
                <p:oleObj spid="_x0000_s16493" name="Worksheet" r:id="rId4" imgW="6648374" imgH="2390802" progId="Excel.Sheet.12">
                  <p:embed/>
                </p:oleObj>
              </mc:Choice>
              <mc:Fallback>
                <p:oleObj name="Worksheet" r:id="rId4" imgW="6648374" imgH="2390802" progId="Excel.Sheet.12">
                  <p:embed/>
                  <p:pic>
                    <p:nvPicPr>
                      <p:cNvPr id="0" name=""/>
                      <p:cNvPicPr/>
                      <p:nvPr/>
                    </p:nvPicPr>
                    <p:blipFill>
                      <a:blip r:embed="rId5"/>
                      <a:stretch>
                        <a:fillRect/>
                      </a:stretch>
                    </p:blipFill>
                    <p:spPr>
                      <a:xfrm>
                        <a:off x="4992688" y="5345113"/>
                        <a:ext cx="4151312" cy="1512887"/>
                      </a:xfrm>
                      <a:prstGeom prst="rect">
                        <a:avLst/>
                      </a:prstGeom>
                    </p:spPr>
                  </p:pic>
                </p:oleObj>
              </mc:Fallback>
            </mc:AlternateContent>
          </a:graphicData>
        </a:graphic>
      </p:graphicFrame>
      <p:pic>
        <p:nvPicPr>
          <p:cNvPr id="2" name="Picture 1"/>
          <p:cNvPicPr>
            <a:picLocks noChangeAspect="1"/>
          </p:cNvPicPr>
          <p:nvPr/>
        </p:nvPicPr>
        <p:blipFill>
          <a:blip r:embed="rId6"/>
          <a:stretch>
            <a:fillRect/>
          </a:stretch>
        </p:blipFill>
        <p:spPr>
          <a:xfrm>
            <a:off x="0" y="1137365"/>
            <a:ext cx="4648200" cy="3536826"/>
          </a:xfrm>
          <a:prstGeom prst="rect">
            <a:avLst/>
          </a:prstGeom>
        </p:spPr>
      </p:pic>
    </p:spTree>
    <p:extLst>
      <p:ext uri="{BB962C8B-B14F-4D97-AF65-F5344CB8AC3E}">
        <p14:creationId xmlns:p14="http://schemas.microsoft.com/office/powerpoint/2010/main" val="7173645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16659" y="1137365"/>
            <a:ext cx="4150068" cy="1754326"/>
          </a:xfrm>
          <a:prstGeom prst="rect">
            <a:avLst/>
          </a:prstGeom>
          <a:solidFill>
            <a:schemeClr val="accent6">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Business Challenge: As the maker of </a:t>
            </a:r>
            <a:r>
              <a:rPr lang="en-US" dirty="0" err="1">
                <a:solidFill>
                  <a:prstClr val="black"/>
                </a:solidFill>
                <a:latin typeface="Calibri" panose="020F0502020204030204"/>
              </a:rPr>
              <a:t>SneezeAway</a:t>
            </a:r>
            <a:r>
              <a:rPr lang="en-US" dirty="0">
                <a:solidFill>
                  <a:prstClr val="black"/>
                </a:solidFill>
                <a:latin typeface="Calibri" panose="020F0502020204030204"/>
              </a:rPr>
              <a:t>, a popular allergy medicine, you want to know how your medication affects the chances of a patient sneezing ten or more times a day compared to other brands.</a:t>
            </a:r>
          </a:p>
        </p:txBody>
      </p:sp>
      <p:sp>
        <p:nvSpPr>
          <p:cNvPr id="7" name="TextBox 6"/>
          <p:cNvSpPr txBox="1"/>
          <p:nvPr/>
        </p:nvSpPr>
        <p:spPr>
          <a:xfrm>
            <a:off x="4903011" y="3093971"/>
            <a:ext cx="4150068" cy="1477328"/>
          </a:xfrm>
          <a:prstGeom prst="rect">
            <a:avLst/>
          </a:prstGeom>
          <a:solidFill>
            <a:schemeClr val="accent4">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Response:  You randomly select 2,200 allergy sufferers and administer one brand to them each day for five days.  You ask them to report whether or not they sneezed 10 or more times each day.</a:t>
            </a:r>
          </a:p>
        </p:txBody>
      </p:sp>
      <p:sp>
        <p:nvSpPr>
          <p:cNvPr id="8" name="TextBox 7"/>
          <p:cNvSpPr txBox="1"/>
          <p:nvPr/>
        </p:nvSpPr>
        <p:spPr>
          <a:xfrm>
            <a:off x="4903011" y="4775966"/>
            <a:ext cx="4150068" cy="369332"/>
          </a:xfrm>
          <a:prstGeom prst="rect">
            <a:avLst/>
          </a:prstGeom>
          <a:solidFill>
            <a:srgbClr val="00B0F0"/>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Data Looks like:</a:t>
            </a:r>
          </a:p>
        </p:txBody>
      </p:sp>
      <p:graphicFrame>
        <p:nvGraphicFramePr>
          <p:cNvPr id="10" name="Object 9"/>
          <p:cNvGraphicFramePr>
            <a:graphicFrameLocks noChangeAspect="1"/>
          </p:cNvGraphicFramePr>
          <p:nvPr>
            <p:extLst>
              <p:ext uri="{D42A27DB-BD31-4B8C-83A1-F6EECF244321}">
                <p14:modId xmlns:p14="http://schemas.microsoft.com/office/powerpoint/2010/main" val="893282322"/>
              </p:ext>
            </p:extLst>
          </p:nvPr>
        </p:nvGraphicFramePr>
        <p:xfrm>
          <a:off x="4916659" y="5145298"/>
          <a:ext cx="3821112" cy="1712702"/>
        </p:xfrm>
        <a:graphic>
          <a:graphicData uri="http://schemas.openxmlformats.org/presentationml/2006/ole">
            <mc:AlternateContent xmlns:mc="http://schemas.openxmlformats.org/markup-compatibility/2006">
              <mc:Choice xmlns:v="urn:schemas-microsoft-com:vml" Requires="v">
                <p:oleObj spid="_x0000_s17512" name="Worksheet" r:id="rId4" imgW="5172067" imgH="1438206" progId="Excel.Sheet.12">
                  <p:embed/>
                </p:oleObj>
              </mc:Choice>
              <mc:Fallback>
                <p:oleObj name="Worksheet" r:id="rId4" imgW="5172067" imgH="1438206" progId="Excel.Sheet.12">
                  <p:embed/>
                  <p:pic>
                    <p:nvPicPr>
                      <p:cNvPr id="0" name=""/>
                      <p:cNvPicPr/>
                      <p:nvPr/>
                    </p:nvPicPr>
                    <p:blipFill>
                      <a:blip r:embed="rId5"/>
                      <a:stretch>
                        <a:fillRect/>
                      </a:stretch>
                    </p:blipFill>
                    <p:spPr>
                      <a:xfrm>
                        <a:off x="4916659" y="5145298"/>
                        <a:ext cx="3821112" cy="1712702"/>
                      </a:xfrm>
                      <a:prstGeom prst="rect">
                        <a:avLst/>
                      </a:prstGeom>
                    </p:spPr>
                  </p:pic>
                </p:oleObj>
              </mc:Fallback>
            </mc:AlternateContent>
          </a:graphicData>
        </a:graphic>
      </p:graphicFrame>
      <p:pic>
        <p:nvPicPr>
          <p:cNvPr id="3" name="Picture 2"/>
          <p:cNvPicPr>
            <a:picLocks noChangeAspect="1"/>
          </p:cNvPicPr>
          <p:nvPr/>
        </p:nvPicPr>
        <p:blipFill>
          <a:blip r:embed="rId6"/>
          <a:stretch>
            <a:fillRect/>
          </a:stretch>
        </p:blipFill>
        <p:spPr>
          <a:xfrm>
            <a:off x="-15922" y="1118031"/>
            <a:ext cx="4877246" cy="3657935"/>
          </a:xfrm>
          <a:prstGeom prst="rect">
            <a:avLst/>
          </a:prstGeom>
        </p:spPr>
      </p:pic>
    </p:spTree>
    <p:extLst>
      <p:ext uri="{BB962C8B-B14F-4D97-AF65-F5344CB8AC3E}">
        <p14:creationId xmlns:p14="http://schemas.microsoft.com/office/powerpoint/2010/main" val="32305693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460" y="622656"/>
            <a:ext cx="8991600" cy="715962"/>
          </a:xfrm>
        </p:spPr>
        <p:txBody>
          <a:bodyPr>
            <a:normAutofit fontScale="90000"/>
          </a:bodyPr>
          <a:lstStyle/>
          <a:p>
            <a:pPr algn="ctr"/>
            <a:r>
              <a:rPr lang="en-US" sz="2800" dirty="0"/>
              <a:t>One Dependent Variable with Two or More Independent Variables </a:t>
            </a:r>
            <a:br>
              <a:rPr lang="en-US" sz="2800" dirty="0"/>
            </a:br>
            <a:r>
              <a:rPr lang="en-US" sz="2800" dirty="0"/>
              <a:t>[independent groups]</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420923828"/>
              </p:ext>
            </p:extLst>
          </p:nvPr>
        </p:nvGraphicFramePr>
        <p:xfrm>
          <a:off x="76201" y="1676400"/>
          <a:ext cx="9067799" cy="1066799"/>
        </p:xfrm>
        <a:graphic>
          <a:graphicData uri="http://schemas.openxmlformats.org/drawingml/2006/table">
            <a:tbl>
              <a:tblPr firstRow="1" firstCol="1" lastRow="1" lastCol="1" bandRow="1" bandCol="1"/>
              <a:tblGrid>
                <a:gridCol w="1850571">
                  <a:extLst>
                    <a:ext uri="{9D8B030D-6E8A-4147-A177-3AD203B41FA5}">
                      <a16:colId xmlns:a16="http://schemas.microsoft.com/office/drawing/2014/main" val="20000"/>
                    </a:ext>
                  </a:extLst>
                </a:gridCol>
                <a:gridCol w="3178629">
                  <a:extLst>
                    <a:ext uri="{9D8B030D-6E8A-4147-A177-3AD203B41FA5}">
                      <a16:colId xmlns:a16="http://schemas.microsoft.com/office/drawing/2014/main" val="20001"/>
                    </a:ext>
                  </a:extLst>
                </a:gridCol>
                <a:gridCol w="1879000">
                  <a:extLst>
                    <a:ext uri="{9D8B030D-6E8A-4147-A177-3AD203B41FA5}">
                      <a16:colId xmlns:a16="http://schemas.microsoft.com/office/drawing/2014/main" val="20002"/>
                    </a:ext>
                  </a:extLst>
                </a:gridCol>
                <a:gridCol w="2159599">
                  <a:extLst>
                    <a:ext uri="{9D8B030D-6E8A-4147-A177-3AD203B41FA5}">
                      <a16:colId xmlns:a16="http://schemas.microsoft.com/office/drawing/2014/main" val="20003"/>
                    </a:ext>
                  </a:extLst>
                </a:gridCol>
              </a:tblGrid>
              <a:tr h="1066799">
                <a:tc>
                  <a:txBody>
                    <a:bodyPr/>
                    <a:lstStyle/>
                    <a:p>
                      <a:pPr marL="35560" marR="157480" algn="ctr">
                        <a:lnSpc>
                          <a:spcPct val="150000"/>
                        </a:lnSpc>
                        <a:spcBef>
                          <a:spcPts val="30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Number</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of</a:t>
                      </a:r>
                      <a:r>
                        <a:rPr lang="en-US" sz="1600" b="1" spc="105" baseline="0"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Dependent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lgn="ctr">
                        <a:lnSpc>
                          <a:spcPct val="150000"/>
                        </a:lnSpc>
                        <a:spcBef>
                          <a:spcPts val="15"/>
                        </a:spcBef>
                        <a:spcAft>
                          <a:spcPts val="0"/>
                        </a:spcAft>
                      </a:pPr>
                      <a:r>
                        <a:rPr lang="en-US" sz="1600" b="1" spc="-5" dirty="0">
                          <a:effectLst/>
                          <a:latin typeface="Arial" panose="020B0604020202020204" pitchFamily="34" charset="0"/>
                          <a:ea typeface="Calibri" panose="020F0502020204030204" pitchFamily="34" charset="0"/>
                          <a:cs typeface="Times New Roman" panose="02020603050405020304" pitchFamily="18" charset="0"/>
                        </a:rPr>
                        <a:t>Variables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0" marR="0">
                        <a:spcBef>
                          <a:spcPts val="1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150495" algn="ctr">
                        <a:lnSpc>
                          <a:spcPct val="150000"/>
                        </a:lnSpc>
                        <a:spcBef>
                          <a:spcPts val="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Nature</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of</a:t>
                      </a:r>
                      <a:r>
                        <a:rPr lang="en-US" sz="1600" b="1" spc="-20"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Independent</a:t>
                      </a:r>
                      <a:r>
                        <a:rPr lang="en-US" sz="1600" b="1" spc="14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Variables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179705" algn="ctr">
                        <a:lnSpc>
                          <a:spcPct val="150000"/>
                        </a:lnSpc>
                        <a:spcBef>
                          <a:spcPts val="300"/>
                        </a:spcBef>
                        <a:spcAft>
                          <a:spcPts val="0"/>
                        </a:spcAft>
                      </a:pPr>
                      <a:r>
                        <a:rPr lang="en-US" sz="1600" b="1" u="none"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Nature</a:t>
                      </a:r>
                      <a:r>
                        <a:rPr lang="en-US" sz="1600" b="1" u="none" spc="-5"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 </a:t>
                      </a:r>
                      <a:r>
                        <a:rPr lang="en-US" sz="1600" b="1" u="none" spc="-10"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of</a:t>
                      </a:r>
                      <a:r>
                        <a:rPr lang="en-US" sz="1600" b="1" u="none" strike="noStrike" spc="125"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 </a:t>
                      </a:r>
                      <a:r>
                        <a:rPr lang="en-US" sz="1600" b="1" u="none" spc="-5"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Dependent</a:t>
                      </a:r>
                      <a:endParaRPr lang="en-US" sz="1600" u="none" baseline="0" dirty="0">
                        <a:solidFill>
                          <a:schemeClr val="tx1"/>
                        </a:solidFill>
                        <a:effectLst/>
                        <a:uFillTx/>
                        <a:latin typeface="Calibri" panose="020F0502020204030204" pitchFamily="34" charset="0"/>
                        <a:ea typeface="Calibri" panose="020F0502020204030204" pitchFamily="34" charset="0"/>
                        <a:cs typeface="Times New Roman" panose="02020603050405020304" pitchFamily="18" charset="0"/>
                      </a:endParaRPr>
                    </a:p>
                    <a:p>
                      <a:pPr marL="35560" marR="0" algn="ctr">
                        <a:lnSpc>
                          <a:spcPct val="150000"/>
                        </a:lnSpc>
                        <a:spcBef>
                          <a:spcPts val="15"/>
                        </a:spcBef>
                        <a:spcAft>
                          <a:spcPts val="0"/>
                        </a:spcAft>
                      </a:pPr>
                      <a:r>
                        <a:rPr lang="en-US" sz="1600" b="1" u="none"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Variable(s)</a:t>
                      </a:r>
                      <a:endParaRPr lang="en-US" sz="1600" u="none" baseline="0" dirty="0">
                        <a:solidFill>
                          <a:schemeClr val="tx1"/>
                        </a:solidFill>
                        <a:effectLst/>
                        <a:uFillTx/>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0" marR="0">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5"/>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lgn="ctr">
                        <a:spcBef>
                          <a:spcPts val="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Test(s)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5" name="Picture 4"/>
          <p:cNvPicPr>
            <a:picLocks noChangeAspect="1"/>
          </p:cNvPicPr>
          <p:nvPr/>
        </p:nvPicPr>
        <p:blipFill>
          <a:blip r:embed="rId3"/>
          <a:stretch>
            <a:fillRect/>
          </a:stretch>
        </p:blipFill>
        <p:spPr>
          <a:xfrm>
            <a:off x="6781800" y="1371600"/>
            <a:ext cx="2231329" cy="298730"/>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515064972"/>
              </p:ext>
            </p:extLst>
          </p:nvPr>
        </p:nvGraphicFramePr>
        <p:xfrm>
          <a:off x="2" y="2819401"/>
          <a:ext cx="9143998" cy="3886198"/>
        </p:xfrm>
        <a:graphic>
          <a:graphicData uri="http://schemas.openxmlformats.org/drawingml/2006/table">
            <a:tbl>
              <a:tblPr firstRow="1" firstCol="1" lastRow="1" lastCol="1" bandRow="1" bandCol="1"/>
              <a:tblGrid>
                <a:gridCol w="1926732">
                  <a:extLst>
                    <a:ext uri="{9D8B030D-6E8A-4147-A177-3AD203B41FA5}">
                      <a16:colId xmlns:a16="http://schemas.microsoft.com/office/drawing/2014/main" val="20000"/>
                    </a:ext>
                  </a:extLst>
                </a:gridCol>
                <a:gridCol w="3178666">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gridCol w="2133600">
                  <a:extLst>
                    <a:ext uri="{9D8B030D-6E8A-4147-A177-3AD203B41FA5}">
                      <a16:colId xmlns:a16="http://schemas.microsoft.com/office/drawing/2014/main" val="20003"/>
                    </a:ext>
                  </a:extLst>
                </a:gridCol>
              </a:tblGrid>
              <a:tr h="1287680">
                <a:tc rowSpan="3">
                  <a:txBody>
                    <a:bodyPr/>
                    <a:lstStyle/>
                    <a:p>
                      <a:pPr marL="0" marR="0" algn="ctr">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spcBef>
                          <a:spcPts val="10"/>
                        </a:spcBef>
                        <a:spcAft>
                          <a:spcPts val="0"/>
                        </a:spcAft>
                      </a:pPr>
                      <a:endParaRPr lang="en-US" sz="1600" b="1" dirty="0">
                        <a:effectLst/>
                        <a:latin typeface="Arial" panose="020B0604020202020204" pitchFamily="34" charset="0"/>
                        <a:ea typeface="Arial" panose="020B0604020202020204" pitchFamily="34" charset="0"/>
                        <a:cs typeface="Times New Roman" panose="02020603050405020304" pitchFamily="18" charset="0"/>
                      </a:endParaRPr>
                    </a:p>
                    <a:p>
                      <a:pPr marL="0" marR="0" algn="ctr">
                        <a:spcBef>
                          <a:spcPts val="10"/>
                        </a:spcBef>
                        <a:spcAft>
                          <a:spcPts val="0"/>
                        </a:spcAft>
                      </a:pPr>
                      <a:endParaRPr lang="en-US" sz="1600" b="1" dirty="0">
                        <a:effectLst/>
                        <a:latin typeface="Arial" panose="020B0604020202020204" pitchFamily="34" charset="0"/>
                        <a:ea typeface="Arial" panose="020B0604020202020204" pitchFamily="34" charset="0"/>
                        <a:cs typeface="Times New Roman" panose="02020603050405020304" pitchFamily="18" charset="0"/>
                      </a:endParaRPr>
                    </a:p>
                    <a:p>
                      <a:pPr marL="0" marR="0" algn="ctr">
                        <a:spcBef>
                          <a:spcPts val="10"/>
                        </a:spcBef>
                        <a:spcAft>
                          <a:spcPts val="0"/>
                        </a:spcAft>
                      </a:pPr>
                      <a:endParaRPr lang="en-US" sz="1600" b="1" dirty="0">
                        <a:effectLst/>
                        <a:latin typeface="Arial" panose="020B0604020202020204" pitchFamily="34" charset="0"/>
                        <a:ea typeface="Arial" panose="020B0604020202020204" pitchFamily="34" charset="0"/>
                        <a:cs typeface="Times New Roman" panose="02020603050405020304" pitchFamily="18" charset="0"/>
                      </a:endParaRPr>
                    </a:p>
                    <a:p>
                      <a:pPr marL="0" marR="0" algn="ctr">
                        <a:spcBef>
                          <a:spcPts val="10"/>
                        </a:spcBef>
                        <a:spcAft>
                          <a:spcPts val="0"/>
                        </a:spcAft>
                      </a:pPr>
                      <a:endParaRPr lang="en-US" sz="1600" b="1" dirty="0">
                        <a:effectLst/>
                        <a:latin typeface="Arial" panose="020B0604020202020204" pitchFamily="34" charset="0"/>
                        <a:ea typeface="Arial" panose="020B0604020202020204" pitchFamily="34" charset="0"/>
                        <a:cs typeface="Times New Roman" panose="02020603050405020304" pitchFamily="18" charset="0"/>
                      </a:endParaRPr>
                    </a:p>
                    <a:p>
                      <a:pPr marL="0" marR="0" algn="ctr">
                        <a:spcBef>
                          <a:spcPts val="10"/>
                        </a:spcBef>
                        <a:spcAft>
                          <a:spcPts val="0"/>
                        </a:spcAft>
                      </a:pPr>
                      <a:endParaRPr lang="en-US" sz="1600" b="1" dirty="0">
                        <a:effectLst/>
                        <a:latin typeface="Arial" panose="020B0604020202020204" pitchFamily="34" charset="0"/>
                        <a:ea typeface="Arial" panose="020B0604020202020204" pitchFamily="34" charset="0"/>
                        <a:cs typeface="Times New Roman" panose="02020603050405020304" pitchFamily="18" charset="0"/>
                      </a:endParaRPr>
                    </a:p>
                    <a:p>
                      <a:pPr marL="0" marR="0" algn="ctr">
                        <a:spcBef>
                          <a:spcPts val="10"/>
                        </a:spcBef>
                        <a:spcAft>
                          <a:spcPts val="0"/>
                        </a:spcAft>
                      </a:pPr>
                      <a:r>
                        <a:rPr lang="en-US" sz="1600" b="1" dirty="0">
                          <a:effectLst/>
                          <a:latin typeface="Arial" panose="020B0604020202020204" pitchFamily="34" charset="0"/>
                          <a:ea typeface="Arial" panose="020B0604020202020204" pitchFamily="34" charset="0"/>
                          <a:cs typeface="Times New Roman" panose="02020603050405020304" pitchFamily="18" charset="0"/>
                        </a:rPr>
                        <a:t>1</a:t>
                      </a: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a:noFill/>
                    </a:lnT>
                    <a:lnB w="12700" cap="flat" cmpd="sng" algn="ctr">
                      <a:solidFill>
                        <a:srgbClr val="9D9D9D"/>
                      </a:solidFill>
                      <a:prstDash val="solid"/>
                      <a:round/>
                      <a:headEnd type="none" w="med" len="med"/>
                      <a:tailEnd type="none" w="med" len="med"/>
                    </a:lnB>
                  </a:tcPr>
                </a:tc>
                <a:tc rowSpan="3">
                  <a:txBody>
                    <a:bodyPr/>
                    <a:lstStyle/>
                    <a:p>
                      <a:pPr marL="35560" marR="186690" indent="0" algn="ctr" defTabSz="914400" rtl="0" eaLnBrk="1" fontAlgn="auto" latinLnBrk="0" hangingPunct="1">
                        <a:lnSpc>
                          <a:spcPct val="183000"/>
                        </a:lnSpc>
                        <a:spcBef>
                          <a:spcPts val="0"/>
                        </a:spcBef>
                        <a:spcAft>
                          <a:spcPts val="0"/>
                        </a:spcAft>
                        <a:buClrTx/>
                        <a:buSzTx/>
                        <a:buFontTx/>
                        <a:buNone/>
                        <a:tabLst/>
                        <a:defRPr/>
                      </a:pPr>
                      <a:endParaRPr lang="en-US" sz="1600" b="1" dirty="0">
                        <a:effectLst/>
                        <a:latin typeface="Arial" panose="020B0604020202020204" pitchFamily="34" charset="0"/>
                        <a:ea typeface="Calibri" panose="020F0502020204030204" pitchFamily="34" charset="0"/>
                        <a:cs typeface="Times New Roman" panose="02020603050405020304" pitchFamily="18" charset="0"/>
                      </a:endParaRPr>
                    </a:p>
                    <a:p>
                      <a:pPr marL="35560" marR="186690" indent="0" algn="ctr" defTabSz="914400" rtl="0" eaLnBrk="1" fontAlgn="auto" latinLnBrk="0" hangingPunct="1">
                        <a:lnSpc>
                          <a:spcPct val="183000"/>
                        </a:lnSpc>
                        <a:spcBef>
                          <a:spcPts val="0"/>
                        </a:spcBef>
                        <a:spcAft>
                          <a:spcPts val="0"/>
                        </a:spcAft>
                        <a:buClrTx/>
                        <a:buSzTx/>
                        <a:buFontTx/>
                        <a:buNone/>
                        <a:tabLst/>
                        <a:defRPr/>
                      </a:pPr>
                      <a:endParaRPr lang="en-US" sz="1600" b="1" dirty="0">
                        <a:effectLst/>
                        <a:latin typeface="Arial" panose="020B0604020202020204" pitchFamily="34" charset="0"/>
                        <a:ea typeface="Calibri" panose="020F0502020204030204" pitchFamily="34" charset="0"/>
                        <a:cs typeface="Times New Roman" panose="02020603050405020304" pitchFamily="18" charset="0"/>
                      </a:endParaRPr>
                    </a:p>
                    <a:p>
                      <a:pPr marL="35560" marR="186690" indent="0" algn="ctr" defTabSz="914400" rtl="0" eaLnBrk="1" fontAlgn="auto" latinLnBrk="0" hangingPunct="1">
                        <a:lnSpc>
                          <a:spcPct val="183000"/>
                        </a:lnSpc>
                        <a:spcBef>
                          <a:spcPts val="0"/>
                        </a:spcBef>
                        <a:spcAft>
                          <a:spcPts val="0"/>
                        </a:spcAft>
                        <a:buClrTx/>
                        <a:buSzTx/>
                        <a:buFontTx/>
                        <a:buNone/>
                        <a:tabLst/>
                        <a:defRPr/>
                      </a:pPr>
                      <a:endParaRPr lang="en-US" sz="1600" b="1" dirty="0">
                        <a:effectLst/>
                        <a:latin typeface="Arial" panose="020B0604020202020204" pitchFamily="34" charset="0"/>
                        <a:ea typeface="Calibri" panose="020F0502020204030204" pitchFamily="34" charset="0"/>
                        <a:cs typeface="Times New Roman" panose="02020603050405020304" pitchFamily="18" charset="0"/>
                      </a:endParaRPr>
                    </a:p>
                    <a:p>
                      <a:pPr marL="35560" marR="186690" indent="0" algn="ctr" defTabSz="914400" rtl="0" eaLnBrk="1" fontAlgn="auto" latinLnBrk="0" hangingPunct="1">
                        <a:lnSpc>
                          <a:spcPct val="183000"/>
                        </a:lnSpc>
                        <a:spcBef>
                          <a:spcPts val="0"/>
                        </a:spcBef>
                        <a:spcAft>
                          <a:spcPts val="0"/>
                        </a:spcAft>
                        <a:buClrTx/>
                        <a:buSzTx/>
                        <a:buFontTx/>
                        <a:buNone/>
                        <a:tabLst/>
                        <a:defRPr/>
                      </a:pPr>
                      <a:r>
                        <a:rPr lang="en-US" sz="1600" b="1" dirty="0">
                          <a:effectLst/>
                          <a:latin typeface="Arial" panose="020B0604020202020204" pitchFamily="34" charset="0"/>
                          <a:ea typeface="Calibri" panose="020F0502020204030204" pitchFamily="34" charset="0"/>
                          <a:cs typeface="Times New Roman" panose="02020603050405020304" pitchFamily="18" charset="0"/>
                        </a:rPr>
                        <a:t>2</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or</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dirty="0">
                          <a:effectLst/>
                          <a:latin typeface="Arial" panose="020B0604020202020204" pitchFamily="34" charset="0"/>
                          <a:ea typeface="Calibri" panose="020F0502020204030204" pitchFamily="34" charset="0"/>
                          <a:cs typeface="Times New Roman" panose="02020603050405020304" pitchFamily="18" charset="0"/>
                        </a:rPr>
                        <a:t>more</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IVs</a:t>
                      </a:r>
                      <a:r>
                        <a:rPr lang="en-US" sz="1600" b="1" spc="120"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(independent</a:t>
                      </a:r>
                      <a:r>
                        <a:rPr lang="en-US" sz="1600" b="1" spc="-20"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groups)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186690" algn="ctr">
                        <a:lnSpc>
                          <a:spcPct val="183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a:noFill/>
                    </a:lnT>
                    <a:lnB w="12700" cap="flat" cmpd="sng" algn="ctr">
                      <a:solidFill>
                        <a:srgbClr val="9D9D9D"/>
                      </a:solidFill>
                      <a:prstDash val="solid"/>
                      <a:round/>
                      <a:headEnd type="none" w="med" len="med"/>
                      <a:tailEnd type="none" w="med" len="med"/>
                    </a:lnB>
                  </a:tcPr>
                </a:tc>
                <a:tc>
                  <a:txBody>
                    <a:bodyPr/>
                    <a:lstStyle/>
                    <a:p>
                      <a:pPr marL="35560" marR="0">
                        <a:spcBef>
                          <a:spcPts val="310"/>
                        </a:spcBef>
                        <a:spcAft>
                          <a:spcPts val="0"/>
                        </a:spcAft>
                      </a:pPr>
                      <a:r>
                        <a:rPr lang="en-US" sz="1600" spc="15" dirty="0">
                          <a:effectLst/>
                          <a:latin typeface="Arial" panose="020B0604020202020204" pitchFamily="34" charset="0"/>
                          <a:ea typeface="Calibri" panose="020F0502020204030204" pitchFamily="34" charset="0"/>
                          <a:cs typeface="Times New Roman" panose="02020603050405020304" pitchFamily="18" charset="0"/>
                        </a:rPr>
                        <a:t>in</a:t>
                      </a:r>
                      <a:r>
                        <a:rPr lang="en-US" sz="1600" spc="-20" dirty="0">
                          <a:effectLst/>
                          <a:latin typeface="Arial" panose="020B0604020202020204" pitchFamily="34" charset="0"/>
                          <a:ea typeface="Calibri" panose="020F0502020204030204" pitchFamily="34" charset="0"/>
                          <a:cs typeface="Times New Roman" panose="02020603050405020304" pitchFamily="18" charset="0"/>
                        </a:rPr>
                        <a:t>t</a:t>
                      </a:r>
                      <a:r>
                        <a:rPr lang="en-US" sz="1600" spc="15" dirty="0">
                          <a:effectLst/>
                          <a:latin typeface="Arial" panose="020B0604020202020204" pitchFamily="34" charset="0"/>
                          <a:ea typeface="Calibri" panose="020F0502020204030204" pitchFamily="34" charset="0"/>
                          <a:cs typeface="Times New Roman" panose="02020603050405020304" pitchFamily="18" charset="0"/>
                        </a:rPr>
                        <a:t>e</a:t>
                      </a:r>
                      <a:r>
                        <a:rPr lang="en-US" sz="1600" dirty="0">
                          <a:effectLst/>
                          <a:latin typeface="Arial" panose="020B0604020202020204" pitchFamily="34" charset="0"/>
                          <a:ea typeface="Calibri" panose="020F0502020204030204" pitchFamily="34" charset="0"/>
                          <a:cs typeface="Times New Roman" panose="02020603050405020304" pitchFamily="18" charset="0"/>
                        </a:rPr>
                        <a:t>rv</a:t>
                      </a:r>
                      <a:r>
                        <a:rPr lang="en-US" sz="1600" spc="15" dirty="0">
                          <a:effectLst/>
                          <a:latin typeface="Arial" panose="020B0604020202020204" pitchFamily="34" charset="0"/>
                          <a:ea typeface="Calibri" panose="020F0502020204030204" pitchFamily="34" charset="0"/>
                          <a:cs typeface="Times New Roman" panose="02020603050405020304" pitchFamily="18" charset="0"/>
                        </a:rPr>
                        <a:t>a</a:t>
                      </a:r>
                      <a:r>
                        <a:rPr lang="en-US" sz="1600" dirty="0">
                          <a:effectLst/>
                          <a:latin typeface="Arial" panose="020B0604020202020204" pitchFamily="34" charset="0"/>
                          <a:ea typeface="Calibri" panose="020F0502020204030204" pitchFamily="34" charset="0"/>
                          <a:cs typeface="Times New Roman" panose="02020603050405020304" pitchFamily="18" charset="0"/>
                        </a:rPr>
                        <a:t>l &amp;</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normal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a:noFill/>
                    </a:lnT>
                    <a:lnB w="12700" cap="flat" cmpd="sng" algn="ctr">
                      <a:solidFill>
                        <a:srgbClr val="9D9D9D"/>
                      </a:solidFill>
                      <a:prstDash val="solid"/>
                      <a:round/>
                      <a:headEnd type="none" w="med" len="med"/>
                      <a:tailEnd type="none" w="med" len="med"/>
                    </a:lnB>
                  </a:tcPr>
                </a:tc>
                <a:tc>
                  <a:txBody>
                    <a:bodyPr/>
                    <a:lstStyle/>
                    <a:p>
                      <a:pPr marL="35560" marR="0">
                        <a:spcBef>
                          <a:spcPts val="540"/>
                        </a:spcBef>
                        <a:spcAft>
                          <a:spcPts val="0"/>
                        </a:spcAft>
                      </a:pPr>
                      <a:r>
                        <a:rPr lang="en-US" sz="1600">
                          <a:effectLst/>
                          <a:latin typeface="Arial" panose="020B0604020202020204" pitchFamily="34" charset="0"/>
                          <a:ea typeface="Calibri" panose="020F0502020204030204" pitchFamily="34" charset="0"/>
                          <a:cs typeface="Times New Roman" panose="02020603050405020304" pitchFamily="18" charset="0"/>
                        </a:rPr>
                        <a:t>factorial </a:t>
                      </a:r>
                      <a:r>
                        <a:rPr lang="en-US" sz="1600" spc="-5">
                          <a:effectLst/>
                          <a:latin typeface="Arial" panose="020B0604020202020204" pitchFamily="34" charset="0"/>
                          <a:ea typeface="Calibri" panose="020F0502020204030204" pitchFamily="34" charset="0"/>
                          <a:cs typeface="Times New Roman" panose="02020603050405020304" pitchFamily="18" charset="0"/>
                        </a:rPr>
                        <a:t>ANOVA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a:noFill/>
                    </a:lnT>
                    <a:lnB w="12700" cap="flat" cmpd="sng" algn="ctr">
                      <a:solidFill>
                        <a:srgbClr val="9D9D9D"/>
                      </a:solidFill>
                      <a:prstDash val="solid"/>
                      <a:round/>
                      <a:headEnd type="none" w="med" len="med"/>
                      <a:tailEnd type="none" w="med" len="med"/>
                    </a:lnB>
                  </a:tcPr>
                </a:tc>
                <a:extLst>
                  <a:ext uri="{0D108BD9-81ED-4DB2-BD59-A6C34878D82A}">
                    <a16:rowId xmlns:a16="http://schemas.microsoft.com/office/drawing/2014/main" val="10000"/>
                  </a:ext>
                </a:extLst>
              </a:tr>
              <a:tr h="1299259">
                <a:tc vMerge="1">
                  <a:txBody>
                    <a:bodyPr/>
                    <a:lstStyle/>
                    <a:p>
                      <a:endParaRPr lang="en-US"/>
                    </a:p>
                  </a:txBody>
                  <a:tcPr/>
                </a:tc>
                <a:tc vMerge="1">
                  <a:txBody>
                    <a:bodyPr/>
                    <a:lstStyle/>
                    <a:p>
                      <a:endParaRPr lang="en-US"/>
                    </a:p>
                  </a:txBody>
                  <a:tcPr/>
                </a:tc>
                <a:tc>
                  <a:txBody>
                    <a:bodyPr/>
                    <a:lstStyle/>
                    <a:p>
                      <a:pPr marL="35560" marR="0">
                        <a:spcBef>
                          <a:spcPts val="300"/>
                        </a:spcBef>
                        <a:spcAft>
                          <a:spcPts val="0"/>
                        </a:spcAft>
                      </a:pPr>
                      <a:r>
                        <a:rPr lang="en-US" sz="1600" spc="10" dirty="0">
                          <a:effectLst/>
                          <a:latin typeface="Arial" panose="020B0604020202020204" pitchFamily="34" charset="0"/>
                          <a:ea typeface="Calibri" panose="020F0502020204030204" pitchFamily="34" charset="0"/>
                          <a:cs typeface="Times New Roman" panose="02020603050405020304" pitchFamily="18" charset="0"/>
                        </a:rPr>
                        <a:t>ordinal</a:t>
                      </a:r>
                      <a:r>
                        <a:rPr lang="en-US" sz="1600" dirty="0">
                          <a:effectLst/>
                          <a:latin typeface="Arial" panose="020B0604020202020204" pitchFamily="34" charset="0"/>
                          <a:ea typeface="Calibri" panose="020F0502020204030204" pitchFamily="34" charset="0"/>
                          <a:cs typeface="Times New Roman" panose="02020603050405020304" pitchFamily="18" charset="0"/>
                        </a:rPr>
                        <a:t> </a:t>
                      </a:r>
                      <a:r>
                        <a:rPr lang="en-US" sz="1600" spc="5" dirty="0">
                          <a:effectLst/>
                          <a:latin typeface="Arial" panose="020B0604020202020204" pitchFamily="34" charset="0"/>
                          <a:ea typeface="Calibri" panose="020F0502020204030204" pitchFamily="34" charset="0"/>
                          <a:cs typeface="Times New Roman" panose="02020603050405020304" pitchFamily="18" charset="0"/>
                        </a:rPr>
                        <a:t>or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spc="15" dirty="0">
                          <a:effectLst/>
                          <a:latin typeface="Arial" panose="020B0604020202020204" pitchFamily="34" charset="0"/>
                          <a:ea typeface="Calibri" panose="020F0502020204030204" pitchFamily="34" charset="0"/>
                          <a:cs typeface="Times New Roman" panose="02020603050405020304" pitchFamily="18" charset="0"/>
                        </a:rPr>
                        <a:t>in</a:t>
                      </a:r>
                      <a:r>
                        <a:rPr lang="en-US" sz="1600" spc="-20" dirty="0">
                          <a:effectLst/>
                          <a:latin typeface="Arial" panose="020B0604020202020204" pitchFamily="34" charset="0"/>
                          <a:ea typeface="Calibri" panose="020F0502020204030204" pitchFamily="34" charset="0"/>
                          <a:cs typeface="Times New Roman" panose="02020603050405020304" pitchFamily="18" charset="0"/>
                        </a:rPr>
                        <a:t>t</a:t>
                      </a:r>
                      <a:r>
                        <a:rPr lang="en-US" sz="1600" spc="15" dirty="0">
                          <a:effectLst/>
                          <a:latin typeface="Arial" panose="020B0604020202020204" pitchFamily="34" charset="0"/>
                          <a:ea typeface="Calibri" panose="020F0502020204030204" pitchFamily="34" charset="0"/>
                          <a:cs typeface="Times New Roman" panose="02020603050405020304" pitchFamily="18" charset="0"/>
                        </a:rPr>
                        <a:t>e</a:t>
                      </a:r>
                      <a:r>
                        <a:rPr lang="en-US" sz="1600" dirty="0">
                          <a:effectLst/>
                          <a:latin typeface="Arial" panose="020B0604020202020204" pitchFamily="34" charset="0"/>
                          <a:ea typeface="Calibri" panose="020F0502020204030204" pitchFamily="34" charset="0"/>
                          <a:cs typeface="Times New Roman" panose="02020603050405020304" pitchFamily="18" charset="0"/>
                        </a:rPr>
                        <a:t>rv</a:t>
                      </a:r>
                      <a:r>
                        <a:rPr lang="en-US" sz="1600" spc="15" dirty="0">
                          <a:effectLst/>
                          <a:latin typeface="Arial" panose="020B0604020202020204" pitchFamily="34" charset="0"/>
                          <a:ea typeface="Calibri" panose="020F0502020204030204" pitchFamily="34" charset="0"/>
                          <a:cs typeface="Times New Roman" panose="02020603050405020304" pitchFamily="18" charset="0"/>
                        </a:rPr>
                        <a:t>a</a:t>
                      </a:r>
                      <a:r>
                        <a:rPr lang="en-US" sz="1600" dirty="0">
                          <a:effectLst/>
                          <a:latin typeface="Arial" panose="020B0604020202020204" pitchFamily="34" charset="0"/>
                          <a:ea typeface="Calibri" panose="020F0502020204030204" pitchFamily="34" charset="0"/>
                          <a:cs typeface="Times New Roman" panose="02020603050405020304" pitchFamily="18" charset="0"/>
                        </a:rPr>
                        <a:t>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0">
                        <a:spcBef>
                          <a:spcPts val="300"/>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ordered</a:t>
                      </a:r>
                      <a:r>
                        <a:rPr lang="en-US" sz="1600"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spc="5" dirty="0">
                          <a:effectLst/>
                          <a:latin typeface="Arial" panose="020B0604020202020204" pitchFamily="34" charset="0"/>
                          <a:ea typeface="Calibri" panose="020F0502020204030204" pitchFamily="34" charset="0"/>
                          <a:cs typeface="Times New Roman" panose="02020603050405020304" pitchFamily="18" charset="0"/>
                        </a:rPr>
                        <a:t>logistic</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regression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extLst>
                  <a:ext uri="{0D108BD9-81ED-4DB2-BD59-A6C34878D82A}">
                    <a16:rowId xmlns:a16="http://schemas.microsoft.com/office/drawing/2014/main" val="10001"/>
                  </a:ext>
                </a:extLst>
              </a:tr>
              <a:tr h="1299259">
                <a:tc vMerge="1">
                  <a:txBody>
                    <a:bodyPr/>
                    <a:lstStyle/>
                    <a:p>
                      <a:endParaRPr lang="en-US"/>
                    </a:p>
                  </a:txBody>
                  <a:tcPr/>
                </a:tc>
                <a:tc vMerge="1">
                  <a:txBody>
                    <a:bodyPr/>
                    <a:lstStyle/>
                    <a:p>
                      <a:endParaRPr lang="en-US"/>
                    </a:p>
                  </a:txBody>
                  <a:tcPr/>
                </a:tc>
                <a:tc>
                  <a:txBody>
                    <a:bodyPr/>
                    <a:lstStyle/>
                    <a:p>
                      <a:pPr marL="0" marR="0">
                        <a:spcBef>
                          <a:spcPts val="10"/>
                        </a:spcBef>
                        <a:spcAft>
                          <a:spcPts val="0"/>
                        </a:spcAft>
                      </a:pPr>
                      <a:r>
                        <a:rPr lang="en-US" sz="1600">
                          <a:effectLst/>
                          <a:latin typeface="Arial" panose="020B0604020202020204" pitchFamily="34" charset="0"/>
                          <a:ea typeface="Arial" panose="020B0604020202020204" pitchFamily="34"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0"/>
                        </a:spcBef>
                        <a:spcAft>
                          <a:spcPts val="0"/>
                        </a:spcAft>
                      </a:pPr>
                      <a:r>
                        <a:rPr lang="en-US" sz="1600" spc="5">
                          <a:effectLst/>
                          <a:latin typeface="Arial" panose="020B0604020202020204" pitchFamily="34" charset="0"/>
                          <a:ea typeface="Calibri" panose="020F0502020204030204" pitchFamily="34" charset="0"/>
                          <a:cs typeface="Times New Roman" panose="02020603050405020304" pitchFamily="18" charset="0"/>
                        </a:rPr>
                        <a:t>categorical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0">
                        <a:spcBef>
                          <a:spcPts val="300"/>
                        </a:spcBef>
                        <a:spcAft>
                          <a:spcPts val="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factorial </a:t>
                      </a:r>
                      <a:r>
                        <a:rPr lang="en-US" sz="1600" spc="5" dirty="0">
                          <a:effectLst/>
                          <a:latin typeface="Arial" panose="020B0604020202020204" pitchFamily="34" charset="0"/>
                          <a:ea typeface="Calibri" panose="020F0502020204030204" pitchFamily="34" charset="0"/>
                          <a:cs typeface="Times New Roman" panose="02020603050405020304" pitchFamily="18" charset="0"/>
                        </a:rPr>
                        <a:t>logistic</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regression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5714928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08698" y="937862"/>
            <a:ext cx="4150068" cy="1477328"/>
          </a:xfrm>
          <a:prstGeom prst="rect">
            <a:avLst/>
          </a:prstGeom>
          <a:solidFill>
            <a:schemeClr val="accent6">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Business Challenge: As the research director of Dominators Pizza, you want to see if there are any effects for using online coupons, gender and ethnicity in the number of pizzas you order.</a:t>
            </a:r>
          </a:p>
        </p:txBody>
      </p:sp>
      <p:sp>
        <p:nvSpPr>
          <p:cNvPr id="7" name="TextBox 6"/>
          <p:cNvSpPr txBox="1"/>
          <p:nvPr/>
        </p:nvSpPr>
        <p:spPr>
          <a:xfrm>
            <a:off x="4928032" y="3089764"/>
            <a:ext cx="4150068" cy="1477328"/>
          </a:xfrm>
          <a:prstGeom prst="rect">
            <a:avLst/>
          </a:prstGeom>
          <a:solidFill>
            <a:schemeClr val="accent4">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Response:  You survey 1,450 randomly selected people and ask them how many pizzas they eat in a month, their gender, do they use online coupons and their ethnicity.</a:t>
            </a:r>
          </a:p>
        </p:txBody>
      </p:sp>
      <p:sp>
        <p:nvSpPr>
          <p:cNvPr id="8" name="TextBox 7"/>
          <p:cNvSpPr txBox="1"/>
          <p:nvPr/>
        </p:nvSpPr>
        <p:spPr>
          <a:xfrm>
            <a:off x="4916659" y="4964668"/>
            <a:ext cx="4150068" cy="369332"/>
          </a:xfrm>
          <a:prstGeom prst="rect">
            <a:avLst/>
          </a:prstGeom>
          <a:solidFill>
            <a:srgbClr val="00B0F0"/>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Data Looks like:</a:t>
            </a:r>
          </a:p>
        </p:txBody>
      </p:sp>
      <p:graphicFrame>
        <p:nvGraphicFramePr>
          <p:cNvPr id="10" name="Object 9"/>
          <p:cNvGraphicFramePr>
            <a:graphicFrameLocks noChangeAspect="1"/>
          </p:cNvGraphicFramePr>
          <p:nvPr>
            <p:extLst>
              <p:ext uri="{D42A27DB-BD31-4B8C-83A1-F6EECF244321}">
                <p14:modId xmlns:p14="http://schemas.microsoft.com/office/powerpoint/2010/main" val="1741965471"/>
              </p:ext>
            </p:extLst>
          </p:nvPr>
        </p:nvGraphicFramePr>
        <p:xfrm>
          <a:off x="4908698" y="5345113"/>
          <a:ext cx="5156200" cy="1512887"/>
        </p:xfrm>
        <a:graphic>
          <a:graphicData uri="http://schemas.openxmlformats.org/presentationml/2006/ole">
            <mc:AlternateContent xmlns:mc="http://schemas.openxmlformats.org/markup-compatibility/2006">
              <mc:Choice xmlns:v="urn:schemas-microsoft-com:vml" Requires="v">
                <p:oleObj spid="_x0000_s18527" name="Worksheet" r:id="rId4" imgW="8153294" imgH="2390802" progId="Excel.Sheet.12">
                  <p:embed/>
                </p:oleObj>
              </mc:Choice>
              <mc:Fallback>
                <p:oleObj name="Worksheet" r:id="rId4" imgW="8153294" imgH="2390802" progId="Excel.Sheet.12">
                  <p:embed/>
                  <p:pic>
                    <p:nvPicPr>
                      <p:cNvPr id="0" name=""/>
                      <p:cNvPicPr/>
                      <p:nvPr/>
                    </p:nvPicPr>
                    <p:blipFill>
                      <a:blip r:embed="rId5"/>
                      <a:stretch>
                        <a:fillRect/>
                      </a:stretch>
                    </p:blipFill>
                    <p:spPr>
                      <a:xfrm>
                        <a:off x="4908698" y="5345113"/>
                        <a:ext cx="5156200" cy="1512887"/>
                      </a:xfrm>
                      <a:prstGeom prst="rect">
                        <a:avLst/>
                      </a:prstGeom>
                    </p:spPr>
                  </p:pic>
                </p:oleObj>
              </mc:Fallback>
            </mc:AlternateContent>
          </a:graphicData>
        </a:graphic>
      </p:graphicFrame>
      <p:pic>
        <p:nvPicPr>
          <p:cNvPr id="3" name="Picture 2"/>
          <p:cNvPicPr>
            <a:picLocks noChangeAspect="1"/>
          </p:cNvPicPr>
          <p:nvPr/>
        </p:nvPicPr>
        <p:blipFill>
          <a:blip r:embed="rId6"/>
          <a:stretch>
            <a:fillRect/>
          </a:stretch>
        </p:blipFill>
        <p:spPr>
          <a:xfrm>
            <a:off x="0" y="1137365"/>
            <a:ext cx="4851127" cy="3622079"/>
          </a:xfrm>
          <a:prstGeom prst="rect">
            <a:avLst/>
          </a:prstGeom>
        </p:spPr>
      </p:pic>
    </p:spTree>
    <p:extLst>
      <p:ext uri="{BB962C8B-B14F-4D97-AF65-F5344CB8AC3E}">
        <p14:creationId xmlns:p14="http://schemas.microsoft.com/office/powerpoint/2010/main" val="4108686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600" dirty="0">
                <a:solidFill>
                  <a:schemeClr val="tx2"/>
                </a:solidFill>
                <a:latin typeface="+mj-lt"/>
                <a:ea typeface="+mj-ea"/>
                <a:cs typeface="+mj-cs"/>
              </a:rPr>
              <a:t>The Four Levels of Measurement for  Variables</a:t>
            </a:r>
            <a:endParaRPr kumimoji="0" lang="en-US" sz="46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600200"/>
            <a:ext cx="8686800" cy="4953000"/>
          </a:xfrm>
        </p:spPr>
        <p:txBody>
          <a:bodyPr>
            <a:noAutofit/>
          </a:bodyPr>
          <a:lstStyle/>
          <a:p>
            <a:pPr marL="514350" indent="-514350">
              <a:lnSpc>
                <a:spcPct val="150000"/>
              </a:lnSpc>
              <a:buAutoNum type="arabicPeriod"/>
            </a:pPr>
            <a:r>
              <a:rPr lang="en-US" dirty="0"/>
              <a:t>Nominal – the variable can be placed into categories.</a:t>
            </a:r>
          </a:p>
          <a:p>
            <a:pPr marL="514350" indent="-514350">
              <a:lnSpc>
                <a:spcPct val="150000"/>
              </a:lnSpc>
              <a:buAutoNum type="arabicPeriod"/>
            </a:pPr>
            <a:endParaRPr lang="en-US" dirty="0"/>
          </a:p>
          <a:p>
            <a:pPr marL="514350" indent="-514350">
              <a:buAutoNum type="arabicPeriod"/>
            </a:pPr>
            <a:r>
              <a:rPr lang="en-US" dirty="0"/>
              <a:t>Ordinal – the variable has categories that can be ordered from low to high or high to low.</a:t>
            </a:r>
          </a:p>
          <a:p>
            <a:pPr marL="514350" indent="-514350">
              <a:buAutoNum type="arabicPeriod"/>
            </a:pPr>
            <a:endParaRPr lang="en-US" dirty="0"/>
          </a:p>
          <a:p>
            <a:pPr marL="514350" indent="-514350">
              <a:buAutoNum type="arabicPeriod"/>
            </a:pPr>
            <a:r>
              <a:rPr lang="en-US" dirty="0"/>
              <a:t>Interval – the variable has categories that are equidistant from each other.</a:t>
            </a:r>
          </a:p>
          <a:p>
            <a:pPr marL="514350" indent="-514350">
              <a:buAutoNum type="arabicPeriod"/>
            </a:pPr>
            <a:endParaRPr lang="en-US" dirty="0"/>
          </a:p>
          <a:p>
            <a:pPr marL="514350" indent="-514350">
              <a:lnSpc>
                <a:spcPct val="150000"/>
              </a:lnSpc>
              <a:buAutoNum type="arabicPeriod"/>
            </a:pPr>
            <a:r>
              <a:rPr lang="en-US" dirty="0"/>
              <a:t>Ratio – the variable has an absolute zero point.</a:t>
            </a:r>
          </a:p>
          <a:p>
            <a:pPr marL="514350" indent="-514350">
              <a:lnSpc>
                <a:spcPct val="150000"/>
              </a:lnSpc>
              <a:buAutoNum type="arabicPeriod"/>
            </a:pPr>
            <a:endParaRPr lang="en-US" dirty="0"/>
          </a:p>
        </p:txBody>
      </p:sp>
    </p:spTree>
    <p:extLst>
      <p:ext uri="{BB962C8B-B14F-4D97-AF65-F5344CB8AC3E}">
        <p14:creationId xmlns:p14="http://schemas.microsoft.com/office/powerpoint/2010/main" val="21160175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03011" y="18249"/>
            <a:ext cx="4150068" cy="2862322"/>
          </a:xfrm>
          <a:prstGeom prst="rect">
            <a:avLst/>
          </a:prstGeom>
          <a:solidFill>
            <a:schemeClr val="accent6">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Business Challenge: In the intelligence community, daily risks are often categorized in “buckets”, often low, medium and high risks.  As an analyst for a risk management company, you are analyzing the risk of a terrorist attack on any given day. You think the risk assessment on any given day may depend upon the direction of the NYSE index and the direction of a price of a barrel of oil.</a:t>
            </a:r>
          </a:p>
        </p:txBody>
      </p:sp>
      <p:sp>
        <p:nvSpPr>
          <p:cNvPr id="7" name="TextBox 6"/>
          <p:cNvSpPr txBox="1"/>
          <p:nvPr/>
        </p:nvSpPr>
        <p:spPr>
          <a:xfrm>
            <a:off x="4903011" y="3093971"/>
            <a:ext cx="4150068" cy="1200329"/>
          </a:xfrm>
          <a:prstGeom prst="rect">
            <a:avLst/>
          </a:prstGeom>
          <a:solidFill>
            <a:schemeClr val="accent4">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Response:  You collect the official daily risk assessment each day for two years, along with the daily closing NYSE index and the price of oil that day.</a:t>
            </a:r>
          </a:p>
        </p:txBody>
      </p:sp>
      <p:sp>
        <p:nvSpPr>
          <p:cNvPr id="8" name="TextBox 7"/>
          <p:cNvSpPr txBox="1"/>
          <p:nvPr/>
        </p:nvSpPr>
        <p:spPr>
          <a:xfrm>
            <a:off x="4916488" y="4675536"/>
            <a:ext cx="4150068" cy="369332"/>
          </a:xfrm>
          <a:prstGeom prst="rect">
            <a:avLst/>
          </a:prstGeom>
          <a:solidFill>
            <a:srgbClr val="00B0F0"/>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Data Looks like:</a:t>
            </a:r>
          </a:p>
        </p:txBody>
      </p:sp>
      <p:graphicFrame>
        <p:nvGraphicFramePr>
          <p:cNvPr id="10" name="Object 9"/>
          <p:cNvGraphicFramePr>
            <a:graphicFrameLocks noChangeAspect="1"/>
          </p:cNvGraphicFramePr>
          <p:nvPr>
            <p:extLst>
              <p:ext uri="{D42A27DB-BD31-4B8C-83A1-F6EECF244321}">
                <p14:modId xmlns:p14="http://schemas.microsoft.com/office/powerpoint/2010/main" val="257631999"/>
              </p:ext>
            </p:extLst>
          </p:nvPr>
        </p:nvGraphicFramePr>
        <p:xfrm>
          <a:off x="4916488" y="5145088"/>
          <a:ext cx="5981700" cy="1712912"/>
        </p:xfrm>
        <a:graphic>
          <a:graphicData uri="http://schemas.openxmlformats.org/presentationml/2006/ole">
            <mc:AlternateContent xmlns:mc="http://schemas.openxmlformats.org/markup-compatibility/2006">
              <mc:Choice xmlns:v="urn:schemas-microsoft-com:vml" Requires="v">
                <p:oleObj spid="_x0000_s19547" name="Worksheet" r:id="rId4" imgW="8096337" imgH="1438206" progId="Excel.Sheet.12">
                  <p:embed/>
                </p:oleObj>
              </mc:Choice>
              <mc:Fallback>
                <p:oleObj name="Worksheet" r:id="rId4" imgW="8096337" imgH="1438206" progId="Excel.Sheet.12">
                  <p:embed/>
                  <p:pic>
                    <p:nvPicPr>
                      <p:cNvPr id="0" name=""/>
                      <p:cNvPicPr/>
                      <p:nvPr/>
                    </p:nvPicPr>
                    <p:blipFill>
                      <a:blip r:embed="rId5"/>
                      <a:stretch>
                        <a:fillRect/>
                      </a:stretch>
                    </p:blipFill>
                    <p:spPr>
                      <a:xfrm>
                        <a:off x="4916488" y="5145088"/>
                        <a:ext cx="5981700" cy="1712912"/>
                      </a:xfrm>
                      <a:prstGeom prst="rect">
                        <a:avLst/>
                      </a:prstGeom>
                    </p:spPr>
                  </p:pic>
                </p:oleObj>
              </mc:Fallback>
            </mc:AlternateContent>
          </a:graphicData>
        </a:graphic>
      </p:graphicFrame>
      <p:pic>
        <p:nvPicPr>
          <p:cNvPr id="2" name="Picture 1"/>
          <p:cNvPicPr>
            <a:picLocks noChangeAspect="1"/>
          </p:cNvPicPr>
          <p:nvPr/>
        </p:nvPicPr>
        <p:blipFill>
          <a:blip r:embed="rId6"/>
          <a:stretch>
            <a:fillRect/>
          </a:stretch>
        </p:blipFill>
        <p:spPr>
          <a:xfrm>
            <a:off x="0" y="1137365"/>
            <a:ext cx="4783213" cy="3538171"/>
          </a:xfrm>
          <a:prstGeom prst="rect">
            <a:avLst/>
          </a:prstGeom>
        </p:spPr>
      </p:pic>
    </p:spTree>
    <p:extLst>
      <p:ext uri="{BB962C8B-B14F-4D97-AF65-F5344CB8AC3E}">
        <p14:creationId xmlns:p14="http://schemas.microsoft.com/office/powerpoint/2010/main" val="32294988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16659" y="1137365"/>
            <a:ext cx="4150068" cy="1754326"/>
          </a:xfrm>
          <a:prstGeom prst="rect">
            <a:avLst/>
          </a:prstGeom>
          <a:solidFill>
            <a:schemeClr val="accent6">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Business Challenge: Your product </a:t>
            </a:r>
            <a:r>
              <a:rPr lang="en-US" dirty="0" err="1">
                <a:solidFill>
                  <a:prstClr val="black"/>
                </a:solidFill>
                <a:latin typeface="Calibri" panose="020F0502020204030204"/>
              </a:rPr>
              <a:t>StainAway</a:t>
            </a:r>
            <a:r>
              <a:rPr lang="en-US" dirty="0">
                <a:solidFill>
                  <a:prstClr val="black"/>
                </a:solidFill>
                <a:latin typeface="Calibri" panose="020F0502020204030204"/>
              </a:rPr>
              <a:t> competes with other products to remove stains from clothing.  You want to see how well it works against its competitors under varying conditions including prewash and type of stain.</a:t>
            </a:r>
          </a:p>
        </p:txBody>
      </p:sp>
      <p:sp>
        <p:nvSpPr>
          <p:cNvPr id="7" name="TextBox 6"/>
          <p:cNvSpPr txBox="1"/>
          <p:nvPr/>
        </p:nvSpPr>
        <p:spPr>
          <a:xfrm>
            <a:off x="4903011" y="3093971"/>
            <a:ext cx="4150068" cy="1477328"/>
          </a:xfrm>
          <a:prstGeom prst="rect">
            <a:avLst/>
          </a:prstGeom>
          <a:solidFill>
            <a:schemeClr val="accent4">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Response:  You purchase 450 identical white shirts and stain them with three different stains and either prewash or don’t prewash them and see if the stain is removed.</a:t>
            </a:r>
          </a:p>
        </p:txBody>
      </p:sp>
      <p:sp>
        <p:nvSpPr>
          <p:cNvPr id="8" name="TextBox 7"/>
          <p:cNvSpPr txBox="1"/>
          <p:nvPr/>
        </p:nvSpPr>
        <p:spPr>
          <a:xfrm>
            <a:off x="4903011" y="4775966"/>
            <a:ext cx="4150068" cy="369332"/>
          </a:xfrm>
          <a:prstGeom prst="rect">
            <a:avLst/>
          </a:prstGeom>
          <a:solidFill>
            <a:srgbClr val="00B0F0"/>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Data Looks like:</a:t>
            </a:r>
          </a:p>
        </p:txBody>
      </p:sp>
      <p:graphicFrame>
        <p:nvGraphicFramePr>
          <p:cNvPr id="10" name="Object 9"/>
          <p:cNvGraphicFramePr>
            <a:graphicFrameLocks noChangeAspect="1"/>
          </p:cNvGraphicFramePr>
          <p:nvPr>
            <p:extLst>
              <p:ext uri="{D42A27DB-BD31-4B8C-83A1-F6EECF244321}">
                <p14:modId xmlns:p14="http://schemas.microsoft.com/office/powerpoint/2010/main" val="2919138628"/>
              </p:ext>
            </p:extLst>
          </p:nvPr>
        </p:nvGraphicFramePr>
        <p:xfrm>
          <a:off x="4916488" y="5145088"/>
          <a:ext cx="5727700" cy="1712912"/>
        </p:xfrm>
        <a:graphic>
          <a:graphicData uri="http://schemas.openxmlformats.org/presentationml/2006/ole">
            <mc:AlternateContent xmlns:mc="http://schemas.openxmlformats.org/markup-compatibility/2006">
              <mc:Choice xmlns:v="urn:schemas-microsoft-com:vml" Requires="v">
                <p:oleObj spid="_x0000_s20568" name="Worksheet" r:id="rId4" imgW="7753242" imgH="1438206" progId="Excel.Sheet.12">
                  <p:embed/>
                </p:oleObj>
              </mc:Choice>
              <mc:Fallback>
                <p:oleObj name="Worksheet" r:id="rId4" imgW="7753242" imgH="1438206" progId="Excel.Sheet.12">
                  <p:embed/>
                  <p:pic>
                    <p:nvPicPr>
                      <p:cNvPr id="0" name=""/>
                      <p:cNvPicPr/>
                      <p:nvPr/>
                    </p:nvPicPr>
                    <p:blipFill>
                      <a:blip r:embed="rId5"/>
                      <a:stretch>
                        <a:fillRect/>
                      </a:stretch>
                    </p:blipFill>
                    <p:spPr>
                      <a:xfrm>
                        <a:off x="4916488" y="5145088"/>
                        <a:ext cx="5727700" cy="1712912"/>
                      </a:xfrm>
                      <a:prstGeom prst="rect">
                        <a:avLst/>
                      </a:prstGeom>
                    </p:spPr>
                  </p:pic>
                </p:oleObj>
              </mc:Fallback>
            </mc:AlternateContent>
          </a:graphicData>
        </a:graphic>
      </p:graphicFrame>
      <p:pic>
        <p:nvPicPr>
          <p:cNvPr id="2" name="Picture 1"/>
          <p:cNvPicPr>
            <a:picLocks noChangeAspect="1"/>
          </p:cNvPicPr>
          <p:nvPr/>
        </p:nvPicPr>
        <p:blipFill>
          <a:blip r:embed="rId6"/>
          <a:stretch>
            <a:fillRect/>
          </a:stretch>
        </p:blipFill>
        <p:spPr>
          <a:xfrm>
            <a:off x="-2275" y="1137365"/>
            <a:ext cx="4733033" cy="3528645"/>
          </a:xfrm>
          <a:prstGeom prst="rect">
            <a:avLst/>
          </a:prstGeom>
        </p:spPr>
      </p:pic>
    </p:spTree>
    <p:extLst>
      <p:ext uri="{BB962C8B-B14F-4D97-AF65-F5344CB8AC3E}">
        <p14:creationId xmlns:p14="http://schemas.microsoft.com/office/powerpoint/2010/main" val="10366236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460" y="622656"/>
            <a:ext cx="8991600" cy="715962"/>
          </a:xfrm>
        </p:spPr>
        <p:txBody>
          <a:bodyPr>
            <a:normAutofit fontScale="90000"/>
          </a:bodyPr>
          <a:lstStyle/>
          <a:p>
            <a:pPr algn="ctr"/>
            <a:r>
              <a:rPr lang="en-US" sz="2800" dirty="0"/>
              <a:t>One Dependent Variable with One </a:t>
            </a:r>
            <a:br>
              <a:rPr lang="en-US" sz="2800" dirty="0"/>
            </a:br>
            <a:r>
              <a:rPr lang="en-US" sz="2800" dirty="0"/>
              <a:t>Interval Level Independent Variable </a:t>
            </a:r>
            <a:br>
              <a:rPr lang="en-US" sz="2800" dirty="0"/>
            </a:br>
            <a:endParaRPr lang="en-US" sz="2800"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420923828"/>
              </p:ext>
            </p:extLst>
          </p:nvPr>
        </p:nvGraphicFramePr>
        <p:xfrm>
          <a:off x="76201" y="1676400"/>
          <a:ext cx="9067799" cy="1066799"/>
        </p:xfrm>
        <a:graphic>
          <a:graphicData uri="http://schemas.openxmlformats.org/drawingml/2006/table">
            <a:tbl>
              <a:tblPr firstRow="1" firstCol="1" lastRow="1" lastCol="1" bandRow="1" bandCol="1"/>
              <a:tblGrid>
                <a:gridCol w="1850571">
                  <a:extLst>
                    <a:ext uri="{9D8B030D-6E8A-4147-A177-3AD203B41FA5}">
                      <a16:colId xmlns:a16="http://schemas.microsoft.com/office/drawing/2014/main" val="20000"/>
                    </a:ext>
                  </a:extLst>
                </a:gridCol>
                <a:gridCol w="3178629">
                  <a:extLst>
                    <a:ext uri="{9D8B030D-6E8A-4147-A177-3AD203B41FA5}">
                      <a16:colId xmlns:a16="http://schemas.microsoft.com/office/drawing/2014/main" val="20001"/>
                    </a:ext>
                  </a:extLst>
                </a:gridCol>
                <a:gridCol w="1879000">
                  <a:extLst>
                    <a:ext uri="{9D8B030D-6E8A-4147-A177-3AD203B41FA5}">
                      <a16:colId xmlns:a16="http://schemas.microsoft.com/office/drawing/2014/main" val="20002"/>
                    </a:ext>
                  </a:extLst>
                </a:gridCol>
                <a:gridCol w="2159599">
                  <a:extLst>
                    <a:ext uri="{9D8B030D-6E8A-4147-A177-3AD203B41FA5}">
                      <a16:colId xmlns:a16="http://schemas.microsoft.com/office/drawing/2014/main" val="20003"/>
                    </a:ext>
                  </a:extLst>
                </a:gridCol>
              </a:tblGrid>
              <a:tr h="1066799">
                <a:tc>
                  <a:txBody>
                    <a:bodyPr/>
                    <a:lstStyle/>
                    <a:p>
                      <a:pPr marL="35560" marR="157480" algn="ctr">
                        <a:lnSpc>
                          <a:spcPct val="150000"/>
                        </a:lnSpc>
                        <a:spcBef>
                          <a:spcPts val="30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Number</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of</a:t>
                      </a:r>
                      <a:r>
                        <a:rPr lang="en-US" sz="1600" b="1" spc="105" baseline="0"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Dependent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lgn="ctr">
                        <a:lnSpc>
                          <a:spcPct val="150000"/>
                        </a:lnSpc>
                        <a:spcBef>
                          <a:spcPts val="15"/>
                        </a:spcBef>
                        <a:spcAft>
                          <a:spcPts val="0"/>
                        </a:spcAft>
                      </a:pPr>
                      <a:r>
                        <a:rPr lang="en-US" sz="1600" b="1" spc="-5" dirty="0">
                          <a:effectLst/>
                          <a:latin typeface="Arial" panose="020B0604020202020204" pitchFamily="34" charset="0"/>
                          <a:ea typeface="Calibri" panose="020F0502020204030204" pitchFamily="34" charset="0"/>
                          <a:cs typeface="Times New Roman" panose="02020603050405020304" pitchFamily="18" charset="0"/>
                        </a:rPr>
                        <a:t>Variables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0" marR="0">
                        <a:spcBef>
                          <a:spcPts val="1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150495" algn="ctr">
                        <a:lnSpc>
                          <a:spcPct val="150000"/>
                        </a:lnSpc>
                        <a:spcBef>
                          <a:spcPts val="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Nature</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of</a:t>
                      </a:r>
                      <a:r>
                        <a:rPr lang="en-US" sz="1600" b="1" spc="-20"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Independent</a:t>
                      </a:r>
                      <a:r>
                        <a:rPr lang="en-US" sz="1600" b="1" spc="14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Variables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179705" algn="ctr">
                        <a:lnSpc>
                          <a:spcPct val="150000"/>
                        </a:lnSpc>
                        <a:spcBef>
                          <a:spcPts val="300"/>
                        </a:spcBef>
                        <a:spcAft>
                          <a:spcPts val="0"/>
                        </a:spcAft>
                      </a:pPr>
                      <a:r>
                        <a:rPr lang="en-US" sz="1600" b="1" u="none"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Nature</a:t>
                      </a:r>
                      <a:r>
                        <a:rPr lang="en-US" sz="1600" b="1" u="none" spc="-5"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 </a:t>
                      </a:r>
                      <a:r>
                        <a:rPr lang="en-US" sz="1600" b="1" u="none" spc="-10"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of</a:t>
                      </a:r>
                      <a:r>
                        <a:rPr lang="en-US" sz="1600" b="1" u="none" strike="noStrike" spc="125"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 </a:t>
                      </a:r>
                      <a:r>
                        <a:rPr lang="en-US" sz="1600" b="1" u="none" spc="-5"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Dependent</a:t>
                      </a:r>
                      <a:endParaRPr lang="en-US" sz="1600" u="none" baseline="0" dirty="0">
                        <a:solidFill>
                          <a:schemeClr val="tx1"/>
                        </a:solidFill>
                        <a:effectLst/>
                        <a:uFillTx/>
                        <a:latin typeface="Calibri" panose="020F0502020204030204" pitchFamily="34" charset="0"/>
                        <a:ea typeface="Calibri" panose="020F0502020204030204" pitchFamily="34" charset="0"/>
                        <a:cs typeface="Times New Roman" panose="02020603050405020304" pitchFamily="18" charset="0"/>
                      </a:endParaRPr>
                    </a:p>
                    <a:p>
                      <a:pPr marL="35560" marR="0" algn="ctr">
                        <a:lnSpc>
                          <a:spcPct val="150000"/>
                        </a:lnSpc>
                        <a:spcBef>
                          <a:spcPts val="15"/>
                        </a:spcBef>
                        <a:spcAft>
                          <a:spcPts val="0"/>
                        </a:spcAft>
                      </a:pPr>
                      <a:r>
                        <a:rPr lang="en-US" sz="1600" b="1" u="none"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Variable(s)</a:t>
                      </a:r>
                      <a:endParaRPr lang="en-US" sz="1600" u="none" baseline="0" dirty="0">
                        <a:solidFill>
                          <a:schemeClr val="tx1"/>
                        </a:solidFill>
                        <a:effectLst/>
                        <a:uFillTx/>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0" marR="0">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5"/>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lgn="ctr">
                        <a:spcBef>
                          <a:spcPts val="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Test(s)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5" name="Picture 4"/>
          <p:cNvPicPr>
            <a:picLocks noChangeAspect="1"/>
          </p:cNvPicPr>
          <p:nvPr/>
        </p:nvPicPr>
        <p:blipFill>
          <a:blip r:embed="rId3"/>
          <a:stretch>
            <a:fillRect/>
          </a:stretch>
        </p:blipFill>
        <p:spPr>
          <a:xfrm>
            <a:off x="6781800" y="1371600"/>
            <a:ext cx="2231329" cy="298730"/>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4198558506"/>
              </p:ext>
            </p:extLst>
          </p:nvPr>
        </p:nvGraphicFramePr>
        <p:xfrm>
          <a:off x="169462" y="2819398"/>
          <a:ext cx="8974538" cy="4038604"/>
        </p:xfrm>
        <a:graphic>
          <a:graphicData uri="http://schemas.openxmlformats.org/drawingml/2006/table">
            <a:tbl>
              <a:tblPr firstRow="1" firstCol="1" lastRow="1" lastCol="1" bandRow="1" bandCol="1"/>
              <a:tblGrid>
                <a:gridCol w="1735538">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gridCol w="2133600">
                  <a:extLst>
                    <a:ext uri="{9D8B030D-6E8A-4147-A177-3AD203B41FA5}">
                      <a16:colId xmlns:a16="http://schemas.microsoft.com/office/drawing/2014/main" val="20003"/>
                    </a:ext>
                  </a:extLst>
                </a:gridCol>
              </a:tblGrid>
              <a:tr h="1009651">
                <a:tc rowSpan="4">
                  <a:txBody>
                    <a:bodyPr/>
                    <a:lstStyle/>
                    <a:p>
                      <a:pPr marL="0" marR="0" algn="ctr">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spcBef>
                          <a:spcPts val="0"/>
                        </a:spcBef>
                        <a:spcAft>
                          <a:spcPts val="0"/>
                        </a:spcAft>
                      </a:pPr>
                      <a:endParaRPr lang="en-US" sz="1600" dirty="0">
                        <a:effectLst/>
                        <a:latin typeface="Arial" panose="020B0604020202020204" pitchFamily="34" charset="0"/>
                        <a:ea typeface="Arial" panose="020B0604020202020204" pitchFamily="34" charset="0"/>
                        <a:cs typeface="Times New Roman" panose="02020603050405020304" pitchFamily="18" charset="0"/>
                      </a:endParaRPr>
                    </a:p>
                    <a:p>
                      <a:pPr marL="0" marR="0" algn="ctr">
                        <a:spcBef>
                          <a:spcPts val="0"/>
                        </a:spcBef>
                        <a:spcAft>
                          <a:spcPts val="0"/>
                        </a:spcAft>
                      </a:pPr>
                      <a:endParaRPr lang="en-US" sz="1600" dirty="0">
                        <a:effectLst/>
                        <a:latin typeface="Arial" panose="020B0604020202020204" pitchFamily="34" charset="0"/>
                        <a:ea typeface="Arial" panose="020B0604020202020204" pitchFamily="34" charset="0"/>
                        <a:cs typeface="Times New Roman" panose="02020603050405020304" pitchFamily="18" charset="0"/>
                      </a:endParaRPr>
                    </a:p>
                    <a:p>
                      <a:pPr marL="0" marR="0" algn="ctr">
                        <a:spcBef>
                          <a:spcPts val="0"/>
                        </a:spcBef>
                        <a:spcAft>
                          <a:spcPts val="0"/>
                        </a:spcAft>
                      </a:pPr>
                      <a:endParaRPr lang="en-US" sz="1600" dirty="0">
                        <a:effectLst/>
                        <a:latin typeface="Arial" panose="020B0604020202020204" pitchFamily="34" charset="0"/>
                        <a:ea typeface="Arial" panose="020B0604020202020204" pitchFamily="34" charset="0"/>
                        <a:cs typeface="Times New Roman" panose="02020603050405020304" pitchFamily="18" charset="0"/>
                      </a:endParaRPr>
                    </a:p>
                    <a:p>
                      <a:pPr marL="0" marR="0" algn="ctr">
                        <a:spcBef>
                          <a:spcPts val="0"/>
                        </a:spcBef>
                        <a:spcAft>
                          <a:spcPts val="0"/>
                        </a:spcAft>
                      </a:pPr>
                      <a:r>
                        <a:rPr lang="en-US" sz="1600" b="1" dirty="0">
                          <a:effectLst/>
                          <a:latin typeface="Arial" panose="020B0604020202020204" pitchFamily="34" charset="0"/>
                          <a:ea typeface="Arial" panose="020B0604020202020204" pitchFamily="34" charset="0"/>
                          <a:cs typeface="Times New Roman" panose="02020603050405020304" pitchFamily="18" charset="0"/>
                        </a:rPr>
                        <a:t>1</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spcBef>
                          <a:spcPts val="45"/>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rowSpan="4">
                  <a:txBody>
                    <a:bodyPr/>
                    <a:lstStyle/>
                    <a:p>
                      <a:pPr marL="35560" marR="0" indent="0" algn="ctr" defTabSz="914400" rtl="0" eaLnBrk="1" fontAlgn="auto" latinLnBrk="0" hangingPunct="1">
                        <a:lnSpc>
                          <a:spcPct val="100000"/>
                        </a:lnSpc>
                        <a:spcBef>
                          <a:spcPts val="0"/>
                        </a:spcBef>
                        <a:spcAft>
                          <a:spcPts val="0"/>
                        </a:spcAft>
                        <a:buClrTx/>
                        <a:buSzTx/>
                        <a:buFontTx/>
                        <a:buNone/>
                        <a:tabLst/>
                        <a:defRPr/>
                      </a:pPr>
                      <a:endParaRPr lang="en-US" sz="1600" b="1" dirty="0">
                        <a:effectLst/>
                        <a:latin typeface="Arial" panose="020B0604020202020204" pitchFamily="34" charset="0"/>
                        <a:ea typeface="Calibri" panose="020F0502020204030204" pitchFamily="34" charset="0"/>
                        <a:cs typeface="Times New Roman" panose="02020603050405020304" pitchFamily="18" charset="0"/>
                      </a:endParaRPr>
                    </a:p>
                    <a:p>
                      <a:pPr marL="35560" marR="0" indent="0" algn="ctr" defTabSz="914400" rtl="0" eaLnBrk="1" fontAlgn="auto" latinLnBrk="0" hangingPunct="1">
                        <a:lnSpc>
                          <a:spcPct val="100000"/>
                        </a:lnSpc>
                        <a:spcBef>
                          <a:spcPts val="0"/>
                        </a:spcBef>
                        <a:spcAft>
                          <a:spcPts val="0"/>
                        </a:spcAft>
                        <a:buClrTx/>
                        <a:buSzTx/>
                        <a:buFontTx/>
                        <a:buNone/>
                        <a:tabLst/>
                        <a:defRPr/>
                      </a:pPr>
                      <a:endParaRPr lang="en-US" sz="1600" b="1" dirty="0">
                        <a:effectLst/>
                        <a:latin typeface="Arial" panose="020B0604020202020204" pitchFamily="34" charset="0"/>
                        <a:ea typeface="Calibri" panose="020F0502020204030204" pitchFamily="34" charset="0"/>
                        <a:cs typeface="Times New Roman" panose="02020603050405020304" pitchFamily="18" charset="0"/>
                      </a:endParaRPr>
                    </a:p>
                    <a:p>
                      <a:pPr marL="35560" marR="0" indent="0" algn="ctr" defTabSz="914400" rtl="0" eaLnBrk="1" fontAlgn="auto" latinLnBrk="0" hangingPunct="1">
                        <a:lnSpc>
                          <a:spcPct val="100000"/>
                        </a:lnSpc>
                        <a:spcBef>
                          <a:spcPts val="0"/>
                        </a:spcBef>
                        <a:spcAft>
                          <a:spcPts val="0"/>
                        </a:spcAft>
                        <a:buClrTx/>
                        <a:buSzTx/>
                        <a:buFontTx/>
                        <a:buNone/>
                        <a:tabLst/>
                        <a:defRPr/>
                      </a:pPr>
                      <a:endParaRPr lang="en-US" sz="1600" b="1" dirty="0">
                        <a:effectLst/>
                        <a:latin typeface="Arial" panose="020B0604020202020204" pitchFamily="34" charset="0"/>
                        <a:ea typeface="Calibri" panose="020F0502020204030204" pitchFamily="34" charset="0"/>
                        <a:cs typeface="Times New Roman" panose="02020603050405020304" pitchFamily="18" charset="0"/>
                      </a:endParaRPr>
                    </a:p>
                    <a:p>
                      <a:pPr marL="35560" marR="0" indent="0" algn="ctr" defTabSz="914400" rtl="0" eaLnBrk="1" fontAlgn="auto" latinLnBrk="0" hangingPunct="1">
                        <a:lnSpc>
                          <a:spcPct val="100000"/>
                        </a:lnSpc>
                        <a:spcBef>
                          <a:spcPts val="0"/>
                        </a:spcBef>
                        <a:spcAft>
                          <a:spcPts val="0"/>
                        </a:spcAft>
                        <a:buClrTx/>
                        <a:buSzTx/>
                        <a:buFontTx/>
                        <a:buNone/>
                        <a:tabLst/>
                        <a:defRPr/>
                      </a:pPr>
                      <a:endParaRPr lang="en-US" sz="1600" b="1" dirty="0">
                        <a:effectLst/>
                        <a:latin typeface="Arial" panose="020B0604020202020204" pitchFamily="34" charset="0"/>
                        <a:ea typeface="Calibri" panose="020F0502020204030204" pitchFamily="34" charset="0"/>
                        <a:cs typeface="Times New Roman" panose="02020603050405020304" pitchFamily="18" charset="0"/>
                      </a:endParaRPr>
                    </a:p>
                    <a:p>
                      <a:pPr marL="35560" marR="0" indent="0" algn="ctr" defTabSz="914400" rtl="0" eaLnBrk="1" fontAlgn="auto" latinLnBrk="0" hangingPunct="1">
                        <a:lnSpc>
                          <a:spcPct val="100000"/>
                        </a:lnSpc>
                        <a:spcBef>
                          <a:spcPts val="0"/>
                        </a:spcBef>
                        <a:spcAft>
                          <a:spcPts val="0"/>
                        </a:spcAft>
                        <a:buClrTx/>
                        <a:buSzTx/>
                        <a:buFontTx/>
                        <a:buNone/>
                        <a:tabLst/>
                        <a:defRPr/>
                      </a:pPr>
                      <a:endParaRPr lang="en-US" sz="1600" b="1" dirty="0">
                        <a:effectLst/>
                        <a:latin typeface="Arial" panose="020B0604020202020204" pitchFamily="34" charset="0"/>
                        <a:ea typeface="Calibri" panose="020F0502020204030204" pitchFamily="34" charset="0"/>
                        <a:cs typeface="Times New Roman" panose="02020603050405020304" pitchFamily="18" charset="0"/>
                      </a:endParaRPr>
                    </a:p>
                    <a:p>
                      <a:pPr marL="35560" marR="0" indent="0" algn="ctr" defTabSz="914400" rtl="0" eaLnBrk="1" fontAlgn="auto" latinLnBrk="0" hangingPunct="1">
                        <a:lnSpc>
                          <a:spcPct val="100000"/>
                        </a:lnSpc>
                        <a:spcBef>
                          <a:spcPts val="0"/>
                        </a:spcBef>
                        <a:spcAft>
                          <a:spcPts val="0"/>
                        </a:spcAft>
                        <a:buClrTx/>
                        <a:buSzTx/>
                        <a:buFontTx/>
                        <a:buNone/>
                        <a:tabLst/>
                        <a:defRPr/>
                      </a:pPr>
                      <a:endParaRPr lang="en-US" sz="1600" b="1" dirty="0">
                        <a:effectLst/>
                        <a:latin typeface="Arial" panose="020B0604020202020204" pitchFamily="34" charset="0"/>
                        <a:ea typeface="Calibri" panose="020F0502020204030204" pitchFamily="34" charset="0"/>
                        <a:cs typeface="Times New Roman" panose="02020603050405020304" pitchFamily="18" charset="0"/>
                      </a:endParaRPr>
                    </a:p>
                    <a:p>
                      <a:pPr marL="35560" marR="0" indent="0" algn="ctr" defTabSz="914400" rtl="0" eaLnBrk="1" fontAlgn="auto" latinLnBrk="0" hangingPunct="1">
                        <a:lnSpc>
                          <a:spcPct val="100000"/>
                        </a:lnSpc>
                        <a:spcBef>
                          <a:spcPts val="0"/>
                        </a:spcBef>
                        <a:spcAft>
                          <a:spcPts val="0"/>
                        </a:spcAft>
                        <a:buClrTx/>
                        <a:buSzTx/>
                        <a:buFontTx/>
                        <a:buNone/>
                        <a:tabLst/>
                        <a:defRPr/>
                      </a:pPr>
                      <a:r>
                        <a:rPr lang="en-US" sz="1600" b="1" dirty="0">
                          <a:effectLst/>
                          <a:latin typeface="Arial" panose="020B0604020202020204" pitchFamily="34" charset="0"/>
                          <a:ea typeface="Calibri" panose="020F0502020204030204" pitchFamily="34" charset="0"/>
                          <a:cs typeface="Times New Roman" panose="02020603050405020304" pitchFamily="18" charset="0"/>
                        </a:rPr>
                        <a:t>1</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dirty="0">
                          <a:effectLst/>
                          <a:latin typeface="Arial" panose="020B0604020202020204" pitchFamily="34" charset="0"/>
                          <a:ea typeface="Calibri" panose="020F0502020204030204" pitchFamily="34" charset="0"/>
                          <a:cs typeface="Times New Roman" panose="02020603050405020304" pitchFamily="18" charset="0"/>
                        </a:rPr>
                        <a:t>interval</a:t>
                      </a:r>
                      <a:r>
                        <a:rPr lang="en-US" sz="1600" b="1" spc="-40"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IV</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lgn="ctr">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0">
                        <a:spcBef>
                          <a:spcPts val="300"/>
                        </a:spcBef>
                        <a:spcAft>
                          <a:spcPts val="0"/>
                        </a:spcAft>
                      </a:pPr>
                      <a:r>
                        <a:rPr lang="en-US" sz="1600" spc="15" dirty="0">
                          <a:effectLst/>
                          <a:latin typeface="Arial" panose="020B0604020202020204" pitchFamily="34" charset="0"/>
                          <a:ea typeface="Calibri" panose="020F0502020204030204" pitchFamily="34" charset="0"/>
                          <a:cs typeface="Times New Roman" panose="02020603050405020304" pitchFamily="18" charset="0"/>
                        </a:rPr>
                        <a:t>in</a:t>
                      </a:r>
                      <a:r>
                        <a:rPr lang="en-US" sz="1600" spc="-20" dirty="0">
                          <a:effectLst/>
                          <a:latin typeface="Arial" panose="020B0604020202020204" pitchFamily="34" charset="0"/>
                          <a:ea typeface="Calibri" panose="020F0502020204030204" pitchFamily="34" charset="0"/>
                          <a:cs typeface="Times New Roman" panose="02020603050405020304" pitchFamily="18" charset="0"/>
                        </a:rPr>
                        <a:t>t</a:t>
                      </a:r>
                      <a:r>
                        <a:rPr lang="en-US" sz="1600" spc="15" dirty="0">
                          <a:effectLst/>
                          <a:latin typeface="Arial" panose="020B0604020202020204" pitchFamily="34" charset="0"/>
                          <a:ea typeface="Calibri" panose="020F0502020204030204" pitchFamily="34" charset="0"/>
                          <a:cs typeface="Times New Roman" panose="02020603050405020304" pitchFamily="18" charset="0"/>
                        </a:rPr>
                        <a:t>e</a:t>
                      </a:r>
                      <a:r>
                        <a:rPr lang="en-US" sz="1600" dirty="0">
                          <a:effectLst/>
                          <a:latin typeface="Arial" panose="020B0604020202020204" pitchFamily="34" charset="0"/>
                          <a:ea typeface="Calibri" panose="020F0502020204030204" pitchFamily="34" charset="0"/>
                          <a:cs typeface="Times New Roman" panose="02020603050405020304" pitchFamily="18" charset="0"/>
                        </a:rPr>
                        <a:t>rv</a:t>
                      </a:r>
                      <a:r>
                        <a:rPr lang="en-US" sz="1600" spc="15" dirty="0">
                          <a:effectLst/>
                          <a:latin typeface="Arial" panose="020B0604020202020204" pitchFamily="34" charset="0"/>
                          <a:ea typeface="Calibri" panose="020F0502020204030204" pitchFamily="34" charset="0"/>
                          <a:cs typeface="Times New Roman" panose="02020603050405020304" pitchFamily="18" charset="0"/>
                        </a:rPr>
                        <a:t>a</a:t>
                      </a:r>
                      <a:r>
                        <a:rPr lang="en-US" sz="1600" dirty="0">
                          <a:effectLst/>
                          <a:latin typeface="Arial" panose="020B0604020202020204" pitchFamily="34" charset="0"/>
                          <a:ea typeface="Calibri" panose="020F0502020204030204" pitchFamily="34" charset="0"/>
                          <a:cs typeface="Times New Roman" panose="02020603050405020304" pitchFamily="18" charset="0"/>
                        </a:rPr>
                        <a:t>l &amp;</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normal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0" marR="0">
                        <a:spcBef>
                          <a:spcPts val="10"/>
                        </a:spcBef>
                        <a:spcAft>
                          <a:spcPts val="0"/>
                        </a:spcAft>
                      </a:pPr>
                      <a:r>
                        <a:rPr lang="en-US" sz="1600">
                          <a:effectLst/>
                          <a:latin typeface="Arial" panose="020B0604020202020204" pitchFamily="34" charset="0"/>
                          <a:ea typeface="Arial" panose="020B0604020202020204" pitchFamily="34"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0"/>
                        </a:spcBef>
                        <a:spcAft>
                          <a:spcPts val="0"/>
                        </a:spcAft>
                      </a:pPr>
                      <a:r>
                        <a:rPr lang="en-US" sz="1600" spc="5">
                          <a:effectLst/>
                          <a:latin typeface="Arial" panose="020B0604020202020204" pitchFamily="34" charset="0"/>
                          <a:ea typeface="Calibri" panose="020F0502020204030204" pitchFamily="34" charset="0"/>
                          <a:cs typeface="Times New Roman" panose="02020603050405020304" pitchFamily="18" charset="0"/>
                        </a:rPr>
                        <a:t>correlation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extLst>
                  <a:ext uri="{0D108BD9-81ED-4DB2-BD59-A6C34878D82A}">
                    <a16:rowId xmlns:a16="http://schemas.microsoft.com/office/drawing/2014/main" val="10000"/>
                  </a:ext>
                </a:extLst>
              </a:tr>
              <a:tr h="1009651">
                <a:tc vMerge="1">
                  <a:txBody>
                    <a:bodyPr/>
                    <a:lstStyle/>
                    <a:p>
                      <a:endParaRPr lang="en-US"/>
                    </a:p>
                  </a:txBody>
                  <a:tcPr/>
                </a:tc>
                <a:tc vMerge="1">
                  <a:txBody>
                    <a:bodyPr/>
                    <a:lstStyle/>
                    <a:p>
                      <a:endParaRPr lang="en-US"/>
                    </a:p>
                  </a:txBody>
                  <a:tcPr/>
                </a:tc>
                <a:tc>
                  <a:txBody>
                    <a:bodyPr/>
                    <a:lstStyle/>
                    <a:p>
                      <a:pPr marL="35560" marR="0">
                        <a:spcBef>
                          <a:spcPts val="300"/>
                        </a:spcBef>
                        <a:spcAft>
                          <a:spcPts val="0"/>
                        </a:spcAft>
                      </a:pPr>
                      <a:r>
                        <a:rPr lang="en-US" sz="1600" spc="15" dirty="0">
                          <a:effectLst/>
                          <a:latin typeface="Arial" panose="020B0604020202020204" pitchFamily="34" charset="0"/>
                          <a:ea typeface="Calibri" panose="020F0502020204030204" pitchFamily="34" charset="0"/>
                          <a:cs typeface="Times New Roman" panose="02020603050405020304" pitchFamily="18" charset="0"/>
                        </a:rPr>
                        <a:t>in</a:t>
                      </a:r>
                      <a:r>
                        <a:rPr lang="en-US" sz="1600" spc="-20" dirty="0">
                          <a:effectLst/>
                          <a:latin typeface="Arial" panose="020B0604020202020204" pitchFamily="34" charset="0"/>
                          <a:ea typeface="Calibri" panose="020F0502020204030204" pitchFamily="34" charset="0"/>
                          <a:cs typeface="Times New Roman" panose="02020603050405020304" pitchFamily="18" charset="0"/>
                        </a:rPr>
                        <a:t>t</a:t>
                      </a:r>
                      <a:r>
                        <a:rPr lang="en-US" sz="1600" spc="15" dirty="0">
                          <a:effectLst/>
                          <a:latin typeface="Arial" panose="020B0604020202020204" pitchFamily="34" charset="0"/>
                          <a:ea typeface="Calibri" panose="020F0502020204030204" pitchFamily="34" charset="0"/>
                          <a:cs typeface="Times New Roman" panose="02020603050405020304" pitchFamily="18" charset="0"/>
                        </a:rPr>
                        <a:t>e</a:t>
                      </a:r>
                      <a:r>
                        <a:rPr lang="en-US" sz="1600" dirty="0">
                          <a:effectLst/>
                          <a:latin typeface="Arial" panose="020B0604020202020204" pitchFamily="34" charset="0"/>
                          <a:ea typeface="Calibri" panose="020F0502020204030204" pitchFamily="34" charset="0"/>
                          <a:cs typeface="Times New Roman" panose="02020603050405020304" pitchFamily="18" charset="0"/>
                        </a:rPr>
                        <a:t>rv</a:t>
                      </a:r>
                      <a:r>
                        <a:rPr lang="en-US" sz="1600" spc="15" dirty="0">
                          <a:effectLst/>
                          <a:latin typeface="Arial" panose="020B0604020202020204" pitchFamily="34" charset="0"/>
                          <a:ea typeface="Calibri" panose="020F0502020204030204" pitchFamily="34" charset="0"/>
                          <a:cs typeface="Times New Roman" panose="02020603050405020304" pitchFamily="18" charset="0"/>
                        </a:rPr>
                        <a:t>a</a:t>
                      </a:r>
                      <a:r>
                        <a:rPr lang="en-US" sz="1600" dirty="0">
                          <a:effectLst/>
                          <a:latin typeface="Arial" panose="020B0604020202020204" pitchFamily="34" charset="0"/>
                          <a:ea typeface="Calibri" panose="020F0502020204030204" pitchFamily="34" charset="0"/>
                          <a:cs typeface="Times New Roman" panose="02020603050405020304" pitchFamily="18" charset="0"/>
                        </a:rPr>
                        <a:t>l &amp;</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normal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0">
                        <a:spcBef>
                          <a:spcPts val="300"/>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simple</a:t>
                      </a:r>
                      <a:r>
                        <a:rPr lang="en-US" sz="1600"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spc="10" dirty="0">
                          <a:effectLst/>
                          <a:latin typeface="Arial" panose="020B0604020202020204" pitchFamily="34" charset="0"/>
                          <a:ea typeface="Calibri" panose="020F0502020204030204" pitchFamily="34" charset="0"/>
                          <a:cs typeface="Times New Roman" panose="02020603050405020304" pitchFamily="18" charset="0"/>
                        </a:rPr>
                        <a:t>linear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regression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extLst>
                  <a:ext uri="{0D108BD9-81ED-4DB2-BD59-A6C34878D82A}">
                    <a16:rowId xmlns:a16="http://schemas.microsoft.com/office/drawing/2014/main" val="10001"/>
                  </a:ext>
                </a:extLst>
              </a:tr>
              <a:tr h="1009651">
                <a:tc vMerge="1">
                  <a:txBody>
                    <a:bodyPr/>
                    <a:lstStyle/>
                    <a:p>
                      <a:endParaRPr lang="en-US"/>
                    </a:p>
                  </a:txBody>
                  <a:tcPr/>
                </a:tc>
                <a:tc vMerge="1">
                  <a:txBody>
                    <a:bodyPr/>
                    <a:lstStyle/>
                    <a:p>
                      <a:endParaRPr lang="en-US"/>
                    </a:p>
                  </a:txBody>
                  <a:tcPr/>
                </a:tc>
                <a:tc>
                  <a:txBody>
                    <a:bodyPr/>
                    <a:lstStyle/>
                    <a:p>
                      <a:pPr marL="35560" marR="0">
                        <a:spcBef>
                          <a:spcPts val="300"/>
                        </a:spcBef>
                        <a:spcAft>
                          <a:spcPts val="0"/>
                        </a:spcAft>
                      </a:pPr>
                      <a:r>
                        <a:rPr lang="en-US" sz="1600" spc="10">
                          <a:effectLst/>
                          <a:latin typeface="Arial" panose="020B0604020202020204" pitchFamily="34" charset="0"/>
                          <a:ea typeface="Calibri" panose="020F0502020204030204" pitchFamily="34" charset="0"/>
                          <a:cs typeface="Times New Roman" panose="02020603050405020304" pitchFamily="18" charset="0"/>
                        </a:rPr>
                        <a:t>ordinal</a:t>
                      </a:r>
                      <a:r>
                        <a:rPr lang="en-US" sz="1600">
                          <a:effectLst/>
                          <a:latin typeface="Arial" panose="020B0604020202020204" pitchFamily="34" charset="0"/>
                          <a:ea typeface="Calibri" panose="020F0502020204030204" pitchFamily="34" charset="0"/>
                          <a:cs typeface="Times New Roman" panose="02020603050405020304" pitchFamily="18" charset="0"/>
                        </a:rPr>
                        <a:t> </a:t>
                      </a:r>
                      <a:r>
                        <a:rPr lang="en-US" sz="1600" spc="5">
                          <a:effectLst/>
                          <a:latin typeface="Arial" panose="020B0604020202020204" pitchFamily="34" charset="0"/>
                          <a:ea typeface="Calibri" panose="020F0502020204030204" pitchFamily="34" charset="0"/>
                          <a:cs typeface="Times New Roman" panose="02020603050405020304" pitchFamily="18" charset="0"/>
                        </a:rPr>
                        <a:t>or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spc="15">
                          <a:effectLst/>
                          <a:latin typeface="Arial" panose="020B0604020202020204" pitchFamily="34" charset="0"/>
                          <a:ea typeface="Calibri" panose="020F0502020204030204" pitchFamily="34" charset="0"/>
                          <a:cs typeface="Times New Roman" panose="02020603050405020304" pitchFamily="18" charset="0"/>
                        </a:rPr>
                        <a:t>in</a:t>
                      </a:r>
                      <a:r>
                        <a:rPr lang="en-US" sz="1600" spc="-20">
                          <a:effectLst/>
                          <a:latin typeface="Arial" panose="020B0604020202020204" pitchFamily="34" charset="0"/>
                          <a:ea typeface="Calibri" panose="020F0502020204030204" pitchFamily="34" charset="0"/>
                          <a:cs typeface="Times New Roman" panose="02020603050405020304" pitchFamily="18" charset="0"/>
                        </a:rPr>
                        <a:t>t</a:t>
                      </a:r>
                      <a:r>
                        <a:rPr lang="en-US" sz="1600" spc="15">
                          <a:effectLst/>
                          <a:latin typeface="Arial" panose="020B0604020202020204" pitchFamily="34" charset="0"/>
                          <a:ea typeface="Calibri" panose="020F0502020204030204" pitchFamily="34" charset="0"/>
                          <a:cs typeface="Times New Roman" panose="02020603050405020304" pitchFamily="18" charset="0"/>
                        </a:rPr>
                        <a:t>e</a:t>
                      </a:r>
                      <a:r>
                        <a:rPr lang="en-US" sz="1600">
                          <a:effectLst/>
                          <a:latin typeface="Arial" panose="020B0604020202020204" pitchFamily="34" charset="0"/>
                          <a:ea typeface="Calibri" panose="020F0502020204030204" pitchFamily="34" charset="0"/>
                          <a:cs typeface="Times New Roman" panose="02020603050405020304" pitchFamily="18" charset="0"/>
                        </a:rPr>
                        <a:t>rv</a:t>
                      </a:r>
                      <a:r>
                        <a:rPr lang="en-US" sz="1600" spc="15">
                          <a:effectLst/>
                          <a:latin typeface="Arial" panose="020B0604020202020204" pitchFamily="34" charset="0"/>
                          <a:ea typeface="Calibri" panose="020F0502020204030204" pitchFamily="34" charset="0"/>
                          <a:cs typeface="Times New Roman" panose="02020603050405020304" pitchFamily="18" charset="0"/>
                        </a:rPr>
                        <a:t>a</a:t>
                      </a:r>
                      <a:r>
                        <a:rPr lang="en-US" sz="1600">
                          <a:effectLst/>
                          <a:latin typeface="Arial" panose="020B0604020202020204" pitchFamily="34" charset="0"/>
                          <a:ea typeface="Calibri" panose="020F0502020204030204" pitchFamily="34" charset="0"/>
                          <a:cs typeface="Times New Roman" panose="02020603050405020304" pitchFamily="18" charset="0"/>
                        </a:rPr>
                        <a:t>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0">
                        <a:spcBef>
                          <a:spcPts val="300"/>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non­parametric</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correlation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extLst>
                  <a:ext uri="{0D108BD9-81ED-4DB2-BD59-A6C34878D82A}">
                    <a16:rowId xmlns:a16="http://schemas.microsoft.com/office/drawing/2014/main" val="10002"/>
                  </a:ext>
                </a:extLst>
              </a:tr>
              <a:tr h="1009651">
                <a:tc vMerge="1">
                  <a:txBody>
                    <a:bodyPr/>
                    <a:lstStyle/>
                    <a:p>
                      <a:endParaRPr lang="en-US"/>
                    </a:p>
                  </a:txBody>
                  <a:tcPr/>
                </a:tc>
                <a:tc vMerge="1">
                  <a:txBody>
                    <a:bodyPr/>
                    <a:lstStyle/>
                    <a:p>
                      <a:endParaRPr lang="en-US"/>
                    </a:p>
                  </a:txBody>
                  <a:tcPr/>
                </a:tc>
                <a:tc>
                  <a:txBody>
                    <a:bodyPr/>
                    <a:lstStyle/>
                    <a:p>
                      <a:pPr marL="0" marR="0">
                        <a:spcBef>
                          <a:spcPts val="10"/>
                        </a:spcBef>
                        <a:spcAft>
                          <a:spcPts val="0"/>
                        </a:spcAft>
                      </a:pPr>
                      <a:r>
                        <a:rPr lang="en-US" sz="1600">
                          <a:effectLst/>
                          <a:latin typeface="Arial" panose="020B0604020202020204" pitchFamily="34" charset="0"/>
                          <a:ea typeface="Arial" panose="020B0604020202020204" pitchFamily="34"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0"/>
                        </a:spcBef>
                        <a:spcAft>
                          <a:spcPts val="0"/>
                        </a:spcAft>
                      </a:pPr>
                      <a:r>
                        <a:rPr lang="en-US" sz="1600" spc="5">
                          <a:effectLst/>
                          <a:latin typeface="Arial" panose="020B0604020202020204" pitchFamily="34" charset="0"/>
                          <a:ea typeface="Calibri" panose="020F0502020204030204" pitchFamily="34" charset="0"/>
                          <a:cs typeface="Times New Roman" panose="02020603050405020304" pitchFamily="18" charset="0"/>
                        </a:rPr>
                        <a:t>categorical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0">
                        <a:spcBef>
                          <a:spcPts val="300"/>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simple</a:t>
                      </a:r>
                      <a:r>
                        <a:rPr lang="en-US" sz="1600"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spc="5" dirty="0">
                          <a:effectLst/>
                          <a:latin typeface="Arial" panose="020B0604020202020204" pitchFamily="34" charset="0"/>
                          <a:ea typeface="Calibri" panose="020F0502020204030204" pitchFamily="34" charset="0"/>
                          <a:cs typeface="Times New Roman" panose="02020603050405020304" pitchFamily="18" charset="0"/>
                        </a:rPr>
                        <a:t>logistic</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regression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2832567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16659" y="1137365"/>
            <a:ext cx="4150068" cy="2031325"/>
          </a:xfrm>
          <a:prstGeom prst="rect">
            <a:avLst/>
          </a:prstGeom>
          <a:solidFill>
            <a:schemeClr val="accent6">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Business Challenge: You make </a:t>
            </a:r>
            <a:r>
              <a:rPr lang="en-US" dirty="0" err="1">
                <a:solidFill>
                  <a:prstClr val="black"/>
                </a:solidFill>
                <a:latin typeface="Calibri" panose="020F0502020204030204"/>
              </a:rPr>
              <a:t>Kaboom</a:t>
            </a:r>
            <a:r>
              <a:rPr lang="en-US" dirty="0">
                <a:solidFill>
                  <a:prstClr val="black"/>
                </a:solidFill>
                <a:latin typeface="Calibri" panose="020F0502020204030204"/>
              </a:rPr>
              <a:t> brand gasoline.  It has a secret mileage increasing ingredient – </a:t>
            </a:r>
            <a:r>
              <a:rPr lang="en-US" dirty="0" err="1">
                <a:solidFill>
                  <a:prstClr val="black"/>
                </a:solidFill>
                <a:latin typeface="Calibri" panose="020F0502020204030204"/>
              </a:rPr>
              <a:t>nitroboom</a:t>
            </a:r>
            <a:r>
              <a:rPr lang="en-US" dirty="0">
                <a:solidFill>
                  <a:prstClr val="black"/>
                </a:solidFill>
                <a:latin typeface="Calibri" panose="020F0502020204030204"/>
              </a:rPr>
              <a:t> – and you want to find some evidence that your secret ingredient increases vehicle mileage and if so, how strong is the relationship.</a:t>
            </a:r>
          </a:p>
        </p:txBody>
      </p:sp>
      <p:sp>
        <p:nvSpPr>
          <p:cNvPr id="7" name="TextBox 6"/>
          <p:cNvSpPr txBox="1"/>
          <p:nvPr/>
        </p:nvSpPr>
        <p:spPr>
          <a:xfrm>
            <a:off x="4903011" y="3233664"/>
            <a:ext cx="4150068" cy="1477328"/>
          </a:xfrm>
          <a:prstGeom prst="rect">
            <a:avLst/>
          </a:prstGeom>
          <a:solidFill>
            <a:schemeClr val="accent4">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Response:  You randomly select 450 drivers and each is given a free tank of gas with randomly varying amounts of </a:t>
            </a:r>
            <a:r>
              <a:rPr lang="en-US" dirty="0" err="1">
                <a:solidFill>
                  <a:prstClr val="black"/>
                </a:solidFill>
                <a:latin typeface="Calibri" panose="020F0502020204030204"/>
              </a:rPr>
              <a:t>nitroboom</a:t>
            </a:r>
            <a:r>
              <a:rPr lang="en-US" dirty="0">
                <a:solidFill>
                  <a:prstClr val="black"/>
                </a:solidFill>
                <a:latin typeface="Calibri" panose="020F0502020204030204"/>
              </a:rPr>
              <a:t> in it.  They drive until the tank is empty and report the mileage they got.</a:t>
            </a:r>
          </a:p>
        </p:txBody>
      </p:sp>
      <p:sp>
        <p:nvSpPr>
          <p:cNvPr id="8" name="TextBox 7"/>
          <p:cNvSpPr txBox="1"/>
          <p:nvPr/>
        </p:nvSpPr>
        <p:spPr>
          <a:xfrm>
            <a:off x="4903011" y="4775966"/>
            <a:ext cx="4150068" cy="369332"/>
          </a:xfrm>
          <a:prstGeom prst="rect">
            <a:avLst/>
          </a:prstGeom>
          <a:solidFill>
            <a:srgbClr val="00B0F0"/>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Data Looks like:</a:t>
            </a:r>
          </a:p>
        </p:txBody>
      </p:sp>
      <p:graphicFrame>
        <p:nvGraphicFramePr>
          <p:cNvPr id="10" name="Object 9"/>
          <p:cNvGraphicFramePr>
            <a:graphicFrameLocks noChangeAspect="1"/>
          </p:cNvGraphicFramePr>
          <p:nvPr>
            <p:extLst>
              <p:ext uri="{D42A27DB-BD31-4B8C-83A1-F6EECF244321}">
                <p14:modId xmlns:p14="http://schemas.microsoft.com/office/powerpoint/2010/main" val="3032598544"/>
              </p:ext>
            </p:extLst>
          </p:nvPr>
        </p:nvGraphicFramePr>
        <p:xfrm>
          <a:off x="4916488" y="5145088"/>
          <a:ext cx="5340350" cy="1712912"/>
        </p:xfrm>
        <a:graphic>
          <a:graphicData uri="http://schemas.openxmlformats.org/presentationml/2006/ole">
            <mc:AlternateContent xmlns:mc="http://schemas.openxmlformats.org/markup-compatibility/2006">
              <mc:Choice xmlns:v="urn:schemas-microsoft-com:vml" Requires="v">
                <p:oleObj spid="_x0000_s21587" name="Worksheet" r:id="rId4" imgW="7229556" imgH="1438206" progId="Excel.Sheet.12">
                  <p:embed/>
                </p:oleObj>
              </mc:Choice>
              <mc:Fallback>
                <p:oleObj name="Worksheet" r:id="rId4" imgW="7229556" imgH="1438206" progId="Excel.Sheet.12">
                  <p:embed/>
                  <p:pic>
                    <p:nvPicPr>
                      <p:cNvPr id="0" name=""/>
                      <p:cNvPicPr/>
                      <p:nvPr/>
                    </p:nvPicPr>
                    <p:blipFill>
                      <a:blip r:embed="rId5"/>
                      <a:stretch>
                        <a:fillRect/>
                      </a:stretch>
                    </p:blipFill>
                    <p:spPr>
                      <a:xfrm>
                        <a:off x="4916488" y="5145088"/>
                        <a:ext cx="5340350" cy="1712912"/>
                      </a:xfrm>
                      <a:prstGeom prst="rect">
                        <a:avLst/>
                      </a:prstGeom>
                    </p:spPr>
                  </p:pic>
                </p:oleObj>
              </mc:Fallback>
            </mc:AlternateContent>
          </a:graphicData>
        </a:graphic>
      </p:graphicFrame>
      <p:pic>
        <p:nvPicPr>
          <p:cNvPr id="3" name="Picture 2"/>
          <p:cNvPicPr>
            <a:picLocks noChangeAspect="1"/>
          </p:cNvPicPr>
          <p:nvPr/>
        </p:nvPicPr>
        <p:blipFill>
          <a:blip r:embed="rId6"/>
          <a:stretch>
            <a:fillRect/>
          </a:stretch>
        </p:blipFill>
        <p:spPr>
          <a:xfrm>
            <a:off x="0" y="1137365"/>
            <a:ext cx="4720988" cy="3507812"/>
          </a:xfrm>
          <a:prstGeom prst="rect">
            <a:avLst/>
          </a:prstGeom>
        </p:spPr>
      </p:pic>
    </p:spTree>
    <p:extLst>
      <p:ext uri="{BB962C8B-B14F-4D97-AF65-F5344CB8AC3E}">
        <p14:creationId xmlns:p14="http://schemas.microsoft.com/office/powerpoint/2010/main" val="7581290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16488" y="381000"/>
            <a:ext cx="4150068" cy="2308324"/>
          </a:xfrm>
          <a:prstGeom prst="rect">
            <a:avLst/>
          </a:prstGeom>
          <a:solidFill>
            <a:schemeClr val="accent6">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Business Challenge: As a dairy cooperative you are trying to establish the strength of the relationship between the amount of the feed additive </a:t>
            </a:r>
            <a:r>
              <a:rPr lang="en-US" dirty="0" err="1">
                <a:solidFill>
                  <a:prstClr val="black"/>
                </a:solidFill>
                <a:latin typeface="Calibri" panose="020F0502020204030204"/>
              </a:rPr>
              <a:t>Milkorama</a:t>
            </a:r>
            <a:r>
              <a:rPr lang="en-US" dirty="0">
                <a:solidFill>
                  <a:prstClr val="black"/>
                </a:solidFill>
                <a:latin typeface="Calibri" panose="020F0502020204030204"/>
              </a:rPr>
              <a:t> added to your cows feed and the amount of milk each cow produces and predict how much milk would be produced at different standard levels of </a:t>
            </a:r>
            <a:r>
              <a:rPr lang="en-US" dirty="0" err="1">
                <a:solidFill>
                  <a:prstClr val="black"/>
                </a:solidFill>
                <a:latin typeface="Calibri" panose="020F0502020204030204"/>
              </a:rPr>
              <a:t>Milkorama</a:t>
            </a:r>
            <a:r>
              <a:rPr lang="en-US" dirty="0">
                <a:solidFill>
                  <a:prstClr val="black"/>
                </a:solidFill>
                <a:latin typeface="Calibri" panose="020F0502020204030204"/>
              </a:rPr>
              <a:t>.</a:t>
            </a:r>
          </a:p>
        </p:txBody>
      </p:sp>
      <p:sp>
        <p:nvSpPr>
          <p:cNvPr id="7" name="TextBox 6"/>
          <p:cNvSpPr txBox="1"/>
          <p:nvPr/>
        </p:nvSpPr>
        <p:spPr>
          <a:xfrm>
            <a:off x="4903011" y="3093971"/>
            <a:ext cx="4150068" cy="1477328"/>
          </a:xfrm>
          <a:prstGeom prst="rect">
            <a:avLst/>
          </a:prstGeom>
          <a:solidFill>
            <a:schemeClr val="accent4">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Response:  You randomly select 250 cows across all of your farms and assign farmers a random amount of </a:t>
            </a:r>
            <a:r>
              <a:rPr lang="en-US" dirty="0" err="1">
                <a:solidFill>
                  <a:prstClr val="black"/>
                </a:solidFill>
                <a:latin typeface="Calibri" panose="020F0502020204030204"/>
              </a:rPr>
              <a:t>Milkorama</a:t>
            </a:r>
            <a:r>
              <a:rPr lang="en-US" dirty="0">
                <a:solidFill>
                  <a:prstClr val="black"/>
                </a:solidFill>
                <a:latin typeface="Calibri" panose="020F0502020204030204"/>
              </a:rPr>
              <a:t> to their cow feed.  You then measure the milk production of each cow.</a:t>
            </a:r>
          </a:p>
        </p:txBody>
      </p:sp>
      <p:sp>
        <p:nvSpPr>
          <p:cNvPr id="8" name="TextBox 7"/>
          <p:cNvSpPr txBox="1"/>
          <p:nvPr/>
        </p:nvSpPr>
        <p:spPr>
          <a:xfrm>
            <a:off x="4903011" y="4775966"/>
            <a:ext cx="4150068" cy="369332"/>
          </a:xfrm>
          <a:prstGeom prst="rect">
            <a:avLst/>
          </a:prstGeom>
          <a:solidFill>
            <a:srgbClr val="00B0F0"/>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Data Looks like:</a:t>
            </a:r>
          </a:p>
        </p:txBody>
      </p:sp>
      <p:graphicFrame>
        <p:nvGraphicFramePr>
          <p:cNvPr id="10" name="Object 9"/>
          <p:cNvGraphicFramePr>
            <a:graphicFrameLocks noChangeAspect="1"/>
          </p:cNvGraphicFramePr>
          <p:nvPr>
            <p:extLst>
              <p:ext uri="{D42A27DB-BD31-4B8C-83A1-F6EECF244321}">
                <p14:modId xmlns:p14="http://schemas.microsoft.com/office/powerpoint/2010/main" val="3488512587"/>
              </p:ext>
            </p:extLst>
          </p:nvPr>
        </p:nvGraphicFramePr>
        <p:xfrm>
          <a:off x="4916488" y="5145088"/>
          <a:ext cx="5340350" cy="1712912"/>
        </p:xfrm>
        <a:graphic>
          <a:graphicData uri="http://schemas.openxmlformats.org/presentationml/2006/ole">
            <mc:AlternateContent xmlns:mc="http://schemas.openxmlformats.org/markup-compatibility/2006">
              <mc:Choice xmlns:v="urn:schemas-microsoft-com:vml" Requires="v">
                <p:oleObj spid="_x0000_s22609" name="Worksheet" r:id="rId4" imgW="7229556" imgH="1438206" progId="Excel.Sheet.12">
                  <p:embed/>
                </p:oleObj>
              </mc:Choice>
              <mc:Fallback>
                <p:oleObj name="Worksheet" r:id="rId4" imgW="7229556" imgH="1438206" progId="Excel.Sheet.12">
                  <p:embed/>
                  <p:pic>
                    <p:nvPicPr>
                      <p:cNvPr id="0" name=""/>
                      <p:cNvPicPr/>
                      <p:nvPr/>
                    </p:nvPicPr>
                    <p:blipFill>
                      <a:blip r:embed="rId5"/>
                      <a:stretch>
                        <a:fillRect/>
                      </a:stretch>
                    </p:blipFill>
                    <p:spPr>
                      <a:xfrm>
                        <a:off x="4916488" y="5145088"/>
                        <a:ext cx="5340350" cy="1712912"/>
                      </a:xfrm>
                      <a:prstGeom prst="rect">
                        <a:avLst/>
                      </a:prstGeom>
                    </p:spPr>
                  </p:pic>
                </p:oleObj>
              </mc:Fallback>
            </mc:AlternateContent>
          </a:graphicData>
        </a:graphic>
      </p:graphicFrame>
      <p:pic>
        <p:nvPicPr>
          <p:cNvPr id="2" name="Picture 1"/>
          <p:cNvPicPr>
            <a:picLocks noChangeAspect="1"/>
          </p:cNvPicPr>
          <p:nvPr/>
        </p:nvPicPr>
        <p:blipFill>
          <a:blip r:embed="rId6"/>
          <a:stretch>
            <a:fillRect/>
          </a:stretch>
        </p:blipFill>
        <p:spPr>
          <a:xfrm>
            <a:off x="-28433" y="1137365"/>
            <a:ext cx="4820099" cy="3565162"/>
          </a:xfrm>
          <a:prstGeom prst="rect">
            <a:avLst/>
          </a:prstGeom>
        </p:spPr>
      </p:pic>
    </p:spTree>
    <p:extLst>
      <p:ext uri="{BB962C8B-B14F-4D97-AF65-F5344CB8AC3E}">
        <p14:creationId xmlns:p14="http://schemas.microsoft.com/office/powerpoint/2010/main" val="34999405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03011" y="504106"/>
            <a:ext cx="4150068" cy="2031325"/>
          </a:xfrm>
          <a:prstGeom prst="rect">
            <a:avLst/>
          </a:prstGeom>
          <a:solidFill>
            <a:schemeClr val="accent6">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Business Challenge: As immigration satisfaction officer, you want to see if there is a relationship and if so how strong is that relationship between satisfaction of personal experience at port of entry and the hours of training an immigration officer receives.</a:t>
            </a:r>
          </a:p>
        </p:txBody>
      </p:sp>
      <p:sp>
        <p:nvSpPr>
          <p:cNvPr id="7" name="TextBox 6"/>
          <p:cNvSpPr txBox="1"/>
          <p:nvPr/>
        </p:nvSpPr>
        <p:spPr>
          <a:xfrm>
            <a:off x="4903011" y="3093971"/>
            <a:ext cx="4150068" cy="1477328"/>
          </a:xfrm>
          <a:prstGeom prst="rect">
            <a:avLst/>
          </a:prstGeom>
          <a:solidFill>
            <a:schemeClr val="accent4">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Response:  A random selection of 120 entrants are given the opportunity to hit a smiley face, a neutral face or sad face button after leaving their encounter with the immigration officer at the border.</a:t>
            </a:r>
          </a:p>
        </p:txBody>
      </p:sp>
      <p:sp>
        <p:nvSpPr>
          <p:cNvPr id="8" name="TextBox 7"/>
          <p:cNvSpPr txBox="1"/>
          <p:nvPr/>
        </p:nvSpPr>
        <p:spPr>
          <a:xfrm>
            <a:off x="4903011" y="4775966"/>
            <a:ext cx="4150068" cy="369332"/>
          </a:xfrm>
          <a:prstGeom prst="rect">
            <a:avLst/>
          </a:prstGeom>
          <a:solidFill>
            <a:srgbClr val="00B0F0"/>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Data Looks like:</a:t>
            </a:r>
          </a:p>
        </p:txBody>
      </p:sp>
      <p:graphicFrame>
        <p:nvGraphicFramePr>
          <p:cNvPr id="10" name="Object 9"/>
          <p:cNvGraphicFramePr>
            <a:graphicFrameLocks noChangeAspect="1"/>
          </p:cNvGraphicFramePr>
          <p:nvPr>
            <p:extLst>
              <p:ext uri="{D42A27DB-BD31-4B8C-83A1-F6EECF244321}">
                <p14:modId xmlns:p14="http://schemas.microsoft.com/office/powerpoint/2010/main" val="2490307919"/>
              </p:ext>
            </p:extLst>
          </p:nvPr>
        </p:nvGraphicFramePr>
        <p:xfrm>
          <a:off x="4916488" y="5145088"/>
          <a:ext cx="5340350" cy="1712912"/>
        </p:xfrm>
        <a:graphic>
          <a:graphicData uri="http://schemas.openxmlformats.org/presentationml/2006/ole">
            <mc:AlternateContent xmlns:mc="http://schemas.openxmlformats.org/markup-compatibility/2006">
              <mc:Choice xmlns:v="urn:schemas-microsoft-com:vml" Requires="v">
                <p:oleObj spid="_x0000_s23630" name="Worksheet" r:id="rId4" imgW="7229556" imgH="1438206" progId="Excel.Sheet.12">
                  <p:embed/>
                </p:oleObj>
              </mc:Choice>
              <mc:Fallback>
                <p:oleObj name="Worksheet" r:id="rId4" imgW="7229556" imgH="1438206" progId="Excel.Sheet.12">
                  <p:embed/>
                  <p:pic>
                    <p:nvPicPr>
                      <p:cNvPr id="0" name=""/>
                      <p:cNvPicPr/>
                      <p:nvPr/>
                    </p:nvPicPr>
                    <p:blipFill>
                      <a:blip r:embed="rId5"/>
                      <a:stretch>
                        <a:fillRect/>
                      </a:stretch>
                    </p:blipFill>
                    <p:spPr>
                      <a:xfrm>
                        <a:off x="4916488" y="5145088"/>
                        <a:ext cx="5340350" cy="1712912"/>
                      </a:xfrm>
                      <a:prstGeom prst="rect">
                        <a:avLst/>
                      </a:prstGeom>
                    </p:spPr>
                  </p:pic>
                </p:oleObj>
              </mc:Fallback>
            </mc:AlternateContent>
          </a:graphicData>
        </a:graphic>
      </p:graphicFrame>
      <p:pic>
        <p:nvPicPr>
          <p:cNvPr id="3" name="Picture 2"/>
          <p:cNvPicPr>
            <a:picLocks noChangeAspect="1"/>
          </p:cNvPicPr>
          <p:nvPr/>
        </p:nvPicPr>
        <p:blipFill>
          <a:blip r:embed="rId6"/>
          <a:stretch>
            <a:fillRect/>
          </a:stretch>
        </p:blipFill>
        <p:spPr>
          <a:xfrm>
            <a:off x="71704" y="1752020"/>
            <a:ext cx="4558157" cy="3393068"/>
          </a:xfrm>
          <a:prstGeom prst="rect">
            <a:avLst/>
          </a:prstGeom>
        </p:spPr>
      </p:pic>
    </p:spTree>
    <p:extLst>
      <p:ext uri="{BB962C8B-B14F-4D97-AF65-F5344CB8AC3E}">
        <p14:creationId xmlns:p14="http://schemas.microsoft.com/office/powerpoint/2010/main" val="28874351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03011" y="1237312"/>
            <a:ext cx="4150068" cy="1754326"/>
          </a:xfrm>
          <a:prstGeom prst="rect">
            <a:avLst/>
          </a:prstGeom>
          <a:solidFill>
            <a:schemeClr val="accent6">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Business Challenge: As customer retention director for </a:t>
            </a:r>
            <a:r>
              <a:rPr lang="en-US" dirty="0" err="1">
                <a:solidFill>
                  <a:prstClr val="black"/>
                </a:solidFill>
                <a:latin typeface="Calibri" panose="020F0502020204030204"/>
              </a:rPr>
              <a:t>TransTupolev</a:t>
            </a:r>
            <a:r>
              <a:rPr lang="en-US" dirty="0">
                <a:solidFill>
                  <a:prstClr val="black"/>
                </a:solidFill>
                <a:latin typeface="Calibri" panose="020F0502020204030204"/>
              </a:rPr>
              <a:t> airlines, you are trying to see if household income is related to the probability of people who fly your airline joining your frequent flyer program.</a:t>
            </a:r>
          </a:p>
        </p:txBody>
      </p:sp>
      <p:sp>
        <p:nvSpPr>
          <p:cNvPr id="7" name="TextBox 6"/>
          <p:cNvSpPr txBox="1"/>
          <p:nvPr/>
        </p:nvSpPr>
        <p:spPr>
          <a:xfrm>
            <a:off x="4903011" y="3093971"/>
            <a:ext cx="4150068" cy="1477328"/>
          </a:xfrm>
          <a:prstGeom prst="rect">
            <a:avLst/>
          </a:prstGeom>
          <a:solidFill>
            <a:schemeClr val="accent4">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Response:  You select 550 random passengers and acquire their household income figures, along with whether or not they are members of your frequent flyer program.</a:t>
            </a:r>
          </a:p>
        </p:txBody>
      </p:sp>
      <p:sp>
        <p:nvSpPr>
          <p:cNvPr id="8" name="TextBox 7"/>
          <p:cNvSpPr txBox="1"/>
          <p:nvPr/>
        </p:nvSpPr>
        <p:spPr>
          <a:xfrm>
            <a:off x="4903011" y="4775966"/>
            <a:ext cx="4150068" cy="369332"/>
          </a:xfrm>
          <a:prstGeom prst="rect">
            <a:avLst/>
          </a:prstGeom>
          <a:solidFill>
            <a:srgbClr val="00B0F0"/>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Data Looks like:</a:t>
            </a:r>
          </a:p>
        </p:txBody>
      </p:sp>
      <p:graphicFrame>
        <p:nvGraphicFramePr>
          <p:cNvPr id="10" name="Object 9"/>
          <p:cNvGraphicFramePr>
            <a:graphicFrameLocks noChangeAspect="1"/>
          </p:cNvGraphicFramePr>
          <p:nvPr>
            <p:extLst>
              <p:ext uri="{D42A27DB-BD31-4B8C-83A1-F6EECF244321}">
                <p14:modId xmlns:p14="http://schemas.microsoft.com/office/powerpoint/2010/main" val="1569576428"/>
              </p:ext>
            </p:extLst>
          </p:nvPr>
        </p:nvGraphicFramePr>
        <p:xfrm>
          <a:off x="4916488" y="5145088"/>
          <a:ext cx="5340350" cy="1712912"/>
        </p:xfrm>
        <a:graphic>
          <a:graphicData uri="http://schemas.openxmlformats.org/presentationml/2006/ole">
            <mc:AlternateContent xmlns:mc="http://schemas.openxmlformats.org/markup-compatibility/2006">
              <mc:Choice xmlns:v="urn:schemas-microsoft-com:vml" Requires="v">
                <p:oleObj spid="_x0000_s24650" name="Worksheet" r:id="rId4" imgW="7229556" imgH="1438206" progId="Excel.Sheet.12">
                  <p:embed/>
                </p:oleObj>
              </mc:Choice>
              <mc:Fallback>
                <p:oleObj name="Worksheet" r:id="rId4" imgW="7229556" imgH="1438206" progId="Excel.Sheet.12">
                  <p:embed/>
                  <p:pic>
                    <p:nvPicPr>
                      <p:cNvPr id="0" name=""/>
                      <p:cNvPicPr/>
                      <p:nvPr/>
                    </p:nvPicPr>
                    <p:blipFill>
                      <a:blip r:embed="rId5"/>
                      <a:stretch>
                        <a:fillRect/>
                      </a:stretch>
                    </p:blipFill>
                    <p:spPr>
                      <a:xfrm>
                        <a:off x="4916488" y="5145088"/>
                        <a:ext cx="5340350" cy="1712912"/>
                      </a:xfrm>
                      <a:prstGeom prst="rect">
                        <a:avLst/>
                      </a:prstGeom>
                    </p:spPr>
                  </p:pic>
                </p:oleObj>
              </mc:Fallback>
            </mc:AlternateContent>
          </a:graphicData>
        </a:graphic>
      </p:graphicFrame>
      <p:pic>
        <p:nvPicPr>
          <p:cNvPr id="4" name="Picture 3"/>
          <p:cNvPicPr>
            <a:picLocks noChangeAspect="1"/>
          </p:cNvPicPr>
          <p:nvPr/>
        </p:nvPicPr>
        <p:blipFill>
          <a:blip r:embed="rId6"/>
          <a:stretch>
            <a:fillRect/>
          </a:stretch>
        </p:blipFill>
        <p:spPr>
          <a:xfrm>
            <a:off x="0" y="1628598"/>
            <a:ext cx="4724400" cy="3518766"/>
          </a:xfrm>
          <a:prstGeom prst="rect">
            <a:avLst/>
          </a:prstGeom>
        </p:spPr>
      </p:pic>
    </p:spTree>
    <p:extLst>
      <p:ext uri="{BB962C8B-B14F-4D97-AF65-F5344CB8AC3E}">
        <p14:creationId xmlns:p14="http://schemas.microsoft.com/office/powerpoint/2010/main" val="35169603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460" y="622656"/>
            <a:ext cx="8991600" cy="715962"/>
          </a:xfrm>
        </p:spPr>
        <p:txBody>
          <a:bodyPr>
            <a:normAutofit fontScale="90000"/>
          </a:bodyPr>
          <a:lstStyle/>
          <a:p>
            <a:pPr algn="ctr"/>
            <a:r>
              <a:rPr lang="en-US" sz="2800" dirty="0"/>
              <a:t>One Dependent Variable with One or More </a:t>
            </a:r>
            <a:br>
              <a:rPr lang="en-US" sz="2800" dirty="0"/>
            </a:br>
            <a:r>
              <a:rPr lang="en-US" sz="2800" dirty="0"/>
              <a:t>Interval and/or Categorical Level Independent Variables </a:t>
            </a:r>
            <a:br>
              <a:rPr lang="en-US" sz="2800" dirty="0"/>
            </a:br>
            <a:endParaRPr lang="en-US" sz="2800"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420923828"/>
              </p:ext>
            </p:extLst>
          </p:nvPr>
        </p:nvGraphicFramePr>
        <p:xfrm>
          <a:off x="76201" y="1676400"/>
          <a:ext cx="9067799" cy="1066799"/>
        </p:xfrm>
        <a:graphic>
          <a:graphicData uri="http://schemas.openxmlformats.org/drawingml/2006/table">
            <a:tbl>
              <a:tblPr firstRow="1" firstCol="1" lastRow="1" lastCol="1" bandRow="1" bandCol="1"/>
              <a:tblGrid>
                <a:gridCol w="1850571">
                  <a:extLst>
                    <a:ext uri="{9D8B030D-6E8A-4147-A177-3AD203B41FA5}">
                      <a16:colId xmlns:a16="http://schemas.microsoft.com/office/drawing/2014/main" val="20000"/>
                    </a:ext>
                  </a:extLst>
                </a:gridCol>
                <a:gridCol w="3178629">
                  <a:extLst>
                    <a:ext uri="{9D8B030D-6E8A-4147-A177-3AD203B41FA5}">
                      <a16:colId xmlns:a16="http://schemas.microsoft.com/office/drawing/2014/main" val="20001"/>
                    </a:ext>
                  </a:extLst>
                </a:gridCol>
                <a:gridCol w="1879000">
                  <a:extLst>
                    <a:ext uri="{9D8B030D-6E8A-4147-A177-3AD203B41FA5}">
                      <a16:colId xmlns:a16="http://schemas.microsoft.com/office/drawing/2014/main" val="20002"/>
                    </a:ext>
                  </a:extLst>
                </a:gridCol>
                <a:gridCol w="2159599">
                  <a:extLst>
                    <a:ext uri="{9D8B030D-6E8A-4147-A177-3AD203B41FA5}">
                      <a16:colId xmlns:a16="http://schemas.microsoft.com/office/drawing/2014/main" val="20003"/>
                    </a:ext>
                  </a:extLst>
                </a:gridCol>
              </a:tblGrid>
              <a:tr h="1066799">
                <a:tc>
                  <a:txBody>
                    <a:bodyPr/>
                    <a:lstStyle/>
                    <a:p>
                      <a:pPr marL="35560" marR="157480" algn="ctr">
                        <a:lnSpc>
                          <a:spcPct val="150000"/>
                        </a:lnSpc>
                        <a:spcBef>
                          <a:spcPts val="30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Number</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of</a:t>
                      </a:r>
                      <a:r>
                        <a:rPr lang="en-US" sz="1600" b="1" spc="105" baseline="0"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Dependent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lgn="ctr">
                        <a:lnSpc>
                          <a:spcPct val="150000"/>
                        </a:lnSpc>
                        <a:spcBef>
                          <a:spcPts val="15"/>
                        </a:spcBef>
                        <a:spcAft>
                          <a:spcPts val="0"/>
                        </a:spcAft>
                      </a:pPr>
                      <a:r>
                        <a:rPr lang="en-US" sz="1600" b="1" spc="-5" dirty="0">
                          <a:effectLst/>
                          <a:latin typeface="Arial" panose="020B0604020202020204" pitchFamily="34" charset="0"/>
                          <a:ea typeface="Calibri" panose="020F0502020204030204" pitchFamily="34" charset="0"/>
                          <a:cs typeface="Times New Roman" panose="02020603050405020304" pitchFamily="18" charset="0"/>
                        </a:rPr>
                        <a:t>Variables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0" marR="0">
                        <a:spcBef>
                          <a:spcPts val="1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150495" algn="ctr">
                        <a:lnSpc>
                          <a:spcPct val="150000"/>
                        </a:lnSpc>
                        <a:spcBef>
                          <a:spcPts val="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Nature</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of</a:t>
                      </a:r>
                      <a:r>
                        <a:rPr lang="en-US" sz="1600" b="1" spc="-20"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Independent</a:t>
                      </a:r>
                      <a:r>
                        <a:rPr lang="en-US" sz="1600" b="1" spc="14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Variables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179705" algn="ctr">
                        <a:lnSpc>
                          <a:spcPct val="150000"/>
                        </a:lnSpc>
                        <a:spcBef>
                          <a:spcPts val="300"/>
                        </a:spcBef>
                        <a:spcAft>
                          <a:spcPts val="0"/>
                        </a:spcAft>
                      </a:pPr>
                      <a:r>
                        <a:rPr lang="en-US" sz="1600" b="1" u="none"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Nature</a:t>
                      </a:r>
                      <a:r>
                        <a:rPr lang="en-US" sz="1600" b="1" u="none" spc="-5"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 </a:t>
                      </a:r>
                      <a:r>
                        <a:rPr lang="en-US" sz="1600" b="1" u="none" spc="-10"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of</a:t>
                      </a:r>
                      <a:r>
                        <a:rPr lang="en-US" sz="1600" b="1" u="none" strike="noStrike" spc="125"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 </a:t>
                      </a:r>
                      <a:r>
                        <a:rPr lang="en-US" sz="1600" b="1" u="none" spc="-5"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Dependent</a:t>
                      </a:r>
                      <a:endParaRPr lang="en-US" sz="1600" u="none" baseline="0" dirty="0">
                        <a:solidFill>
                          <a:schemeClr val="tx1"/>
                        </a:solidFill>
                        <a:effectLst/>
                        <a:uFillTx/>
                        <a:latin typeface="Calibri" panose="020F0502020204030204" pitchFamily="34" charset="0"/>
                        <a:ea typeface="Calibri" panose="020F0502020204030204" pitchFamily="34" charset="0"/>
                        <a:cs typeface="Times New Roman" panose="02020603050405020304" pitchFamily="18" charset="0"/>
                      </a:endParaRPr>
                    </a:p>
                    <a:p>
                      <a:pPr marL="35560" marR="0" algn="ctr">
                        <a:lnSpc>
                          <a:spcPct val="150000"/>
                        </a:lnSpc>
                        <a:spcBef>
                          <a:spcPts val="15"/>
                        </a:spcBef>
                        <a:spcAft>
                          <a:spcPts val="0"/>
                        </a:spcAft>
                      </a:pPr>
                      <a:r>
                        <a:rPr lang="en-US" sz="1600" b="1" u="none"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Variable(s)</a:t>
                      </a:r>
                      <a:endParaRPr lang="en-US" sz="1600" u="none" baseline="0" dirty="0">
                        <a:solidFill>
                          <a:schemeClr val="tx1"/>
                        </a:solidFill>
                        <a:effectLst/>
                        <a:uFillTx/>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0" marR="0">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5"/>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lgn="ctr">
                        <a:spcBef>
                          <a:spcPts val="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Test(s)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5" name="Picture 4"/>
          <p:cNvPicPr>
            <a:picLocks noChangeAspect="1"/>
          </p:cNvPicPr>
          <p:nvPr/>
        </p:nvPicPr>
        <p:blipFill>
          <a:blip r:embed="rId3"/>
          <a:stretch>
            <a:fillRect/>
          </a:stretch>
        </p:blipFill>
        <p:spPr>
          <a:xfrm>
            <a:off x="6781800" y="1371600"/>
            <a:ext cx="2231329" cy="298730"/>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590545701"/>
              </p:ext>
            </p:extLst>
          </p:nvPr>
        </p:nvGraphicFramePr>
        <p:xfrm>
          <a:off x="2" y="2819398"/>
          <a:ext cx="9143998" cy="4038604"/>
        </p:xfrm>
        <a:graphic>
          <a:graphicData uri="http://schemas.openxmlformats.org/drawingml/2006/table">
            <a:tbl>
              <a:tblPr firstRow="1" firstCol="1" lastRow="1" lastCol="1" bandRow="1" bandCol="1"/>
              <a:tblGrid>
                <a:gridCol w="1926732">
                  <a:extLst>
                    <a:ext uri="{9D8B030D-6E8A-4147-A177-3AD203B41FA5}">
                      <a16:colId xmlns:a16="http://schemas.microsoft.com/office/drawing/2014/main" val="20000"/>
                    </a:ext>
                  </a:extLst>
                </a:gridCol>
                <a:gridCol w="3178666">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gridCol w="2133600">
                  <a:extLst>
                    <a:ext uri="{9D8B030D-6E8A-4147-A177-3AD203B41FA5}">
                      <a16:colId xmlns:a16="http://schemas.microsoft.com/office/drawing/2014/main" val="20003"/>
                    </a:ext>
                  </a:extLst>
                </a:gridCol>
              </a:tblGrid>
              <a:tr h="1009651">
                <a:tc rowSpan="4">
                  <a:txBody>
                    <a:bodyPr/>
                    <a:lstStyle/>
                    <a:p>
                      <a:pPr marL="0" marR="0" algn="ctr">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p>
                    <a:p>
                      <a:pPr marL="0" marR="0" algn="ctr">
                        <a:spcBef>
                          <a:spcPts val="0"/>
                        </a:spcBef>
                        <a:spcAft>
                          <a:spcPts val="0"/>
                        </a:spcAft>
                      </a:pPr>
                      <a:endParaRPr lang="en-US" sz="1600" b="1" dirty="0">
                        <a:effectLst/>
                        <a:latin typeface="Arial" panose="020B0604020202020204" pitchFamily="34" charset="0"/>
                        <a:ea typeface="Arial" panose="020B0604020202020204" pitchFamily="34" charset="0"/>
                        <a:cs typeface="Times New Roman" panose="02020603050405020304" pitchFamily="18" charset="0"/>
                      </a:endParaRPr>
                    </a:p>
                    <a:p>
                      <a:pPr marL="0" marR="0" algn="ctr">
                        <a:spcBef>
                          <a:spcPts val="0"/>
                        </a:spcBef>
                        <a:spcAft>
                          <a:spcPts val="0"/>
                        </a:spcAft>
                      </a:pPr>
                      <a:endParaRPr lang="en-US" sz="1600" b="1" dirty="0">
                        <a:effectLst/>
                        <a:latin typeface="Arial" panose="020B0604020202020204" pitchFamily="34" charset="0"/>
                        <a:ea typeface="Arial" panose="020B0604020202020204" pitchFamily="34" charset="0"/>
                        <a:cs typeface="Times New Roman" panose="02020603050405020304" pitchFamily="18" charset="0"/>
                      </a:endParaRPr>
                    </a:p>
                    <a:p>
                      <a:pPr marL="0" marR="0" algn="ctr">
                        <a:spcBef>
                          <a:spcPts val="0"/>
                        </a:spcBef>
                        <a:spcAft>
                          <a:spcPts val="0"/>
                        </a:spcAft>
                      </a:pPr>
                      <a:r>
                        <a:rPr lang="en-US" sz="1600" b="1" dirty="0">
                          <a:effectLst/>
                          <a:latin typeface="Arial" panose="020B0604020202020204" pitchFamily="34" charset="0"/>
                          <a:ea typeface="Arial" panose="020B0604020202020204" pitchFamily="34" charset="0"/>
                          <a:cs typeface="Times New Roman" panose="02020603050405020304" pitchFamily="18" charset="0"/>
                        </a:rPr>
                        <a:t>1</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rowSpan="4">
                  <a:txBody>
                    <a:bodyPr/>
                    <a:lstStyle/>
                    <a:p>
                      <a:pPr marL="35560" marR="181610" indent="0" algn="ctr" defTabSz="914400" rtl="0" eaLnBrk="1" fontAlgn="auto" latinLnBrk="0" hangingPunct="1">
                        <a:lnSpc>
                          <a:spcPct val="183000"/>
                        </a:lnSpc>
                        <a:spcBef>
                          <a:spcPts val="570"/>
                        </a:spcBef>
                        <a:spcAft>
                          <a:spcPts val="0"/>
                        </a:spcAft>
                        <a:buClrTx/>
                        <a:buSzTx/>
                        <a:buFontTx/>
                        <a:buNone/>
                        <a:tabLst/>
                        <a:defRPr/>
                      </a:pPr>
                      <a:endParaRPr lang="en-US" sz="1600" b="1" dirty="0">
                        <a:effectLst/>
                        <a:latin typeface="Arial" panose="020B0604020202020204" pitchFamily="34" charset="0"/>
                        <a:ea typeface="Calibri" panose="020F0502020204030204" pitchFamily="34" charset="0"/>
                        <a:cs typeface="Times New Roman" panose="02020603050405020304" pitchFamily="18" charset="0"/>
                      </a:endParaRPr>
                    </a:p>
                    <a:p>
                      <a:pPr marL="35560" marR="181610" indent="0" algn="ctr" defTabSz="914400" rtl="0" eaLnBrk="1" fontAlgn="auto" latinLnBrk="0" hangingPunct="1">
                        <a:lnSpc>
                          <a:spcPct val="183000"/>
                        </a:lnSpc>
                        <a:spcBef>
                          <a:spcPts val="570"/>
                        </a:spcBef>
                        <a:spcAft>
                          <a:spcPts val="0"/>
                        </a:spcAft>
                        <a:buClrTx/>
                        <a:buSzTx/>
                        <a:buFontTx/>
                        <a:buNone/>
                        <a:tabLst/>
                        <a:defRPr/>
                      </a:pPr>
                      <a:endParaRPr lang="en-US" sz="1600" b="1" dirty="0">
                        <a:effectLst/>
                        <a:latin typeface="Arial" panose="020B0604020202020204" pitchFamily="34" charset="0"/>
                        <a:ea typeface="Calibri" panose="020F0502020204030204" pitchFamily="34" charset="0"/>
                        <a:cs typeface="Times New Roman" panose="02020603050405020304" pitchFamily="18" charset="0"/>
                      </a:endParaRPr>
                    </a:p>
                    <a:p>
                      <a:pPr marL="35560" marR="181610" indent="0" algn="ctr" defTabSz="914400" rtl="0" eaLnBrk="1" fontAlgn="auto" latinLnBrk="0" hangingPunct="1">
                        <a:lnSpc>
                          <a:spcPct val="183000"/>
                        </a:lnSpc>
                        <a:spcBef>
                          <a:spcPts val="570"/>
                        </a:spcBef>
                        <a:spcAft>
                          <a:spcPts val="0"/>
                        </a:spcAft>
                        <a:buClrTx/>
                        <a:buSzTx/>
                        <a:buFontTx/>
                        <a:buNone/>
                        <a:tabLst/>
                        <a:defRPr/>
                      </a:pPr>
                      <a:r>
                        <a:rPr lang="en-US" sz="1600" b="1" dirty="0">
                          <a:effectLst/>
                          <a:latin typeface="Arial" panose="020B0604020202020204" pitchFamily="34" charset="0"/>
                          <a:ea typeface="Calibri" panose="020F0502020204030204" pitchFamily="34" charset="0"/>
                          <a:cs typeface="Times New Roman" panose="02020603050405020304" pitchFamily="18" charset="0"/>
                        </a:rPr>
                        <a:t>1</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or</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dirty="0">
                          <a:effectLst/>
                          <a:latin typeface="Arial" panose="020B0604020202020204" pitchFamily="34" charset="0"/>
                          <a:ea typeface="Calibri" panose="020F0502020204030204" pitchFamily="34" charset="0"/>
                          <a:cs typeface="Times New Roman" panose="02020603050405020304" pitchFamily="18" charset="0"/>
                        </a:rPr>
                        <a:t>more</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dirty="0">
                          <a:effectLst/>
                          <a:latin typeface="Arial" panose="020B0604020202020204" pitchFamily="34" charset="0"/>
                          <a:ea typeface="Calibri" panose="020F0502020204030204" pitchFamily="34" charset="0"/>
                          <a:cs typeface="Times New Roman" panose="02020603050405020304" pitchFamily="18" charset="0"/>
                        </a:rPr>
                        <a:t>interval</a:t>
                      </a:r>
                      <a:r>
                        <a:rPr lang="en-US" sz="1600" b="1" spc="-40"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IVs</a:t>
                      </a:r>
                      <a:r>
                        <a:rPr lang="en-US" sz="1600" b="1" spc="13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5" dirty="0">
                          <a:effectLst/>
                          <a:latin typeface="Arial" panose="020B0604020202020204" pitchFamily="34" charset="0"/>
                          <a:ea typeface="Calibri" panose="020F0502020204030204" pitchFamily="34" charset="0"/>
                          <a:cs typeface="Times New Roman" panose="02020603050405020304" pitchFamily="18" charset="0"/>
                        </a:rPr>
                        <a:t>and/or</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dirty="0">
                          <a:effectLst/>
                          <a:latin typeface="Arial" panose="020B0604020202020204" pitchFamily="34" charset="0"/>
                          <a:ea typeface="Calibri" panose="020F0502020204030204" pitchFamily="34" charset="0"/>
                          <a:cs typeface="Times New Roman" panose="02020603050405020304" pitchFamily="18" charset="0"/>
                        </a:rPr>
                        <a:t>1</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or</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dirty="0">
                          <a:effectLst/>
                          <a:latin typeface="Arial" panose="020B0604020202020204" pitchFamily="34" charset="0"/>
                          <a:ea typeface="Calibri" panose="020F0502020204030204" pitchFamily="34" charset="0"/>
                          <a:cs typeface="Times New Roman" panose="02020603050405020304" pitchFamily="18" charset="0"/>
                        </a:rPr>
                        <a:t>more</a:t>
                      </a:r>
                      <a:r>
                        <a:rPr lang="en-US" sz="1600" b="1" spc="140" dirty="0">
                          <a:effectLst/>
                          <a:latin typeface="Arial" panose="020B0604020202020204" pitchFamily="34" charset="0"/>
                          <a:ea typeface="Calibri" panose="020F0502020204030204" pitchFamily="34" charset="0"/>
                          <a:cs typeface="Times New Roman" panose="02020603050405020304" pitchFamily="18" charset="0"/>
                        </a:rPr>
                        <a:t> </a:t>
                      </a:r>
                      <a:r>
                        <a:rPr lang="en-US" sz="1600" b="1" dirty="0">
                          <a:effectLst/>
                          <a:latin typeface="Arial" panose="020B0604020202020204" pitchFamily="34" charset="0"/>
                          <a:ea typeface="Calibri" panose="020F0502020204030204" pitchFamily="34" charset="0"/>
                          <a:cs typeface="Times New Roman" panose="02020603050405020304" pitchFamily="18" charset="0"/>
                        </a:rPr>
                        <a:t>categorical</a:t>
                      </a:r>
                      <a:r>
                        <a:rPr lang="en-US" sz="1600" b="1" spc="-40"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IVs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181610" algn="ctr">
                        <a:lnSpc>
                          <a:spcPct val="183000"/>
                        </a:lnSpc>
                        <a:spcBef>
                          <a:spcPts val="57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rowSpan="2">
                  <a:txBody>
                    <a:bodyPr/>
                    <a:lstStyle/>
                    <a:p>
                      <a:pPr marL="0" marR="0">
                        <a:spcBef>
                          <a:spcPts val="0"/>
                        </a:spcBef>
                        <a:spcAft>
                          <a:spcPts val="0"/>
                        </a:spcAft>
                      </a:pPr>
                      <a:r>
                        <a:rPr lang="en-US" sz="1600" b="0" dirty="0">
                          <a:effectLst/>
                          <a:latin typeface="Arial" panose="020B0604020202020204" pitchFamily="34" charset="0"/>
                          <a:ea typeface="Arial" panose="020B0604020202020204" pitchFamily="34" charset="0"/>
                          <a:cs typeface="Times New Roman" panose="02020603050405020304" pitchFamily="18" charset="0"/>
                        </a:rPr>
                        <a:t>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5"/>
                        </a:spcBef>
                        <a:spcAft>
                          <a:spcPts val="0"/>
                        </a:spcAft>
                      </a:pPr>
                      <a:r>
                        <a:rPr lang="en-US" sz="1600" b="0" dirty="0">
                          <a:effectLst/>
                          <a:latin typeface="Arial" panose="020B0604020202020204" pitchFamily="34" charset="0"/>
                          <a:ea typeface="Arial" panose="020B0604020202020204" pitchFamily="34" charset="0"/>
                          <a:cs typeface="Times New Roman" panose="02020603050405020304" pitchFamily="18" charset="0"/>
                        </a:rPr>
                        <a:t>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p>
                      <a:pPr marL="35560" marR="233045">
                        <a:lnSpc>
                          <a:spcPct val="183000"/>
                        </a:lnSpc>
                        <a:spcBef>
                          <a:spcPts val="0"/>
                        </a:spcBef>
                        <a:spcAft>
                          <a:spcPts val="0"/>
                        </a:spcAft>
                      </a:pPr>
                      <a:r>
                        <a:rPr lang="en-US" sz="1600" b="0" dirty="0">
                          <a:effectLst/>
                          <a:latin typeface="Arial" panose="020B0604020202020204" pitchFamily="34" charset="0"/>
                          <a:ea typeface="Calibri" panose="020F0502020204030204" pitchFamily="34" charset="0"/>
                          <a:cs typeface="Times New Roman" panose="02020603050405020304" pitchFamily="18" charset="0"/>
                        </a:rPr>
                        <a:t>interval</a:t>
                      </a:r>
                      <a:r>
                        <a:rPr lang="en-US" sz="1600" b="0" spc="-40" dirty="0">
                          <a:effectLst/>
                          <a:latin typeface="Arial" panose="020B0604020202020204" pitchFamily="34" charset="0"/>
                          <a:ea typeface="Calibri" panose="020F0502020204030204" pitchFamily="34" charset="0"/>
                          <a:cs typeface="Times New Roman" panose="02020603050405020304" pitchFamily="18" charset="0"/>
                        </a:rPr>
                        <a:t> </a:t>
                      </a:r>
                      <a:r>
                        <a:rPr lang="en-US" sz="1600" b="0" dirty="0">
                          <a:effectLst/>
                          <a:latin typeface="Arial" panose="020B0604020202020204" pitchFamily="34" charset="0"/>
                          <a:ea typeface="Calibri" panose="020F0502020204030204" pitchFamily="34" charset="0"/>
                          <a:cs typeface="Times New Roman" panose="02020603050405020304" pitchFamily="18" charset="0"/>
                        </a:rPr>
                        <a:t>&amp;</a:t>
                      </a:r>
                      <a:r>
                        <a:rPr lang="en-US" sz="1600" b="0" spc="120" dirty="0">
                          <a:effectLst/>
                          <a:latin typeface="Arial" panose="020B0604020202020204" pitchFamily="34" charset="0"/>
                          <a:ea typeface="Calibri" panose="020F0502020204030204" pitchFamily="34" charset="0"/>
                          <a:cs typeface="Times New Roman" panose="02020603050405020304" pitchFamily="18" charset="0"/>
                        </a:rPr>
                        <a:t> </a:t>
                      </a:r>
                      <a:r>
                        <a:rPr lang="en-US" sz="1600" b="0" dirty="0">
                          <a:effectLst/>
                          <a:latin typeface="Arial" panose="020B0604020202020204" pitchFamily="34" charset="0"/>
                          <a:ea typeface="Calibri" panose="020F0502020204030204" pitchFamily="34" charset="0"/>
                          <a:cs typeface="Times New Roman" panose="02020603050405020304" pitchFamily="18" charset="0"/>
                        </a:rPr>
                        <a:t>normal</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0">
                        <a:spcBef>
                          <a:spcPts val="300"/>
                        </a:spcBef>
                        <a:spcAft>
                          <a:spcPts val="0"/>
                        </a:spcAft>
                      </a:pPr>
                      <a:r>
                        <a:rPr lang="en-US" sz="1600" spc="5">
                          <a:effectLst/>
                          <a:latin typeface="Arial" panose="020B0604020202020204" pitchFamily="34" charset="0"/>
                          <a:ea typeface="Calibri" panose="020F0502020204030204" pitchFamily="34" charset="0"/>
                          <a:cs typeface="Times New Roman" panose="02020603050405020304" pitchFamily="18" charset="0"/>
                        </a:rPr>
                        <a:t>multiple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spc="5">
                          <a:effectLst/>
                          <a:latin typeface="Arial" panose="020B0604020202020204" pitchFamily="34" charset="0"/>
                          <a:ea typeface="Calibri" panose="020F0502020204030204" pitchFamily="34" charset="0"/>
                          <a:cs typeface="Times New Roman" panose="02020603050405020304" pitchFamily="18" charset="0"/>
                        </a:rPr>
                        <a:t>regression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extLst>
                  <a:ext uri="{0D108BD9-81ED-4DB2-BD59-A6C34878D82A}">
                    <a16:rowId xmlns:a16="http://schemas.microsoft.com/office/drawing/2014/main" val="10000"/>
                  </a:ext>
                </a:extLst>
              </a:tr>
              <a:tr h="100965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35560" marR="0">
                        <a:spcBef>
                          <a:spcPts val="300"/>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analysis</a:t>
                      </a:r>
                      <a:r>
                        <a:rPr lang="en-US" sz="1600" spc="-20" dirty="0">
                          <a:effectLst/>
                          <a:latin typeface="Arial" panose="020B0604020202020204" pitchFamily="34" charset="0"/>
                          <a:ea typeface="Calibri" panose="020F0502020204030204" pitchFamily="34" charset="0"/>
                          <a:cs typeface="Times New Roman" panose="02020603050405020304" pitchFamily="18" charset="0"/>
                        </a:rPr>
                        <a:t> </a:t>
                      </a:r>
                      <a:r>
                        <a:rPr lang="en-US" sz="1600" spc="5" dirty="0">
                          <a:effectLst/>
                          <a:latin typeface="Arial" panose="020B0604020202020204" pitchFamily="34" charset="0"/>
                          <a:ea typeface="Calibri" panose="020F0502020204030204" pitchFamily="34" charset="0"/>
                          <a:cs typeface="Times New Roman" panose="02020603050405020304" pitchFamily="18" charset="0"/>
                        </a:rPr>
                        <a:t>of</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covariance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extLst>
                  <a:ext uri="{0D108BD9-81ED-4DB2-BD59-A6C34878D82A}">
                    <a16:rowId xmlns:a16="http://schemas.microsoft.com/office/drawing/2014/main" val="10001"/>
                  </a:ext>
                </a:extLst>
              </a:tr>
              <a:tr h="1009651">
                <a:tc vMerge="1">
                  <a:txBody>
                    <a:bodyPr/>
                    <a:lstStyle/>
                    <a:p>
                      <a:endParaRPr lang="en-US"/>
                    </a:p>
                  </a:txBody>
                  <a:tcPr/>
                </a:tc>
                <a:tc vMerge="1">
                  <a:txBody>
                    <a:bodyPr/>
                    <a:lstStyle/>
                    <a:p>
                      <a:endParaRPr lang="en-US"/>
                    </a:p>
                  </a:txBody>
                  <a:tcPr/>
                </a:tc>
                <a:tc rowSpan="2">
                  <a:txBody>
                    <a:bodyPr/>
                    <a:lstStyle/>
                    <a:p>
                      <a:pPr marL="0" marR="0">
                        <a:spcBef>
                          <a:spcPts val="0"/>
                        </a:spcBef>
                        <a:spcAft>
                          <a:spcPts val="0"/>
                        </a:spcAft>
                      </a:pPr>
                      <a:r>
                        <a:rPr lang="en-US" sz="1600" b="0" dirty="0">
                          <a:effectLst/>
                          <a:latin typeface="Arial" panose="020B0604020202020204" pitchFamily="34" charset="0"/>
                          <a:ea typeface="Arial" panose="020B0604020202020204" pitchFamily="34" charset="0"/>
                          <a:cs typeface="Times New Roman" panose="02020603050405020304" pitchFamily="18" charset="0"/>
                        </a:rPr>
                        <a:t>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600" b="0" dirty="0">
                          <a:effectLst/>
                          <a:latin typeface="Arial" panose="020B0604020202020204" pitchFamily="34" charset="0"/>
                          <a:ea typeface="Arial" panose="020B0604020202020204" pitchFamily="34" charset="0"/>
                          <a:cs typeface="Times New Roman" panose="02020603050405020304" pitchFamily="18" charset="0"/>
                        </a:rPr>
                        <a:t>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5"/>
                        </a:spcBef>
                        <a:spcAft>
                          <a:spcPts val="0"/>
                        </a:spcAft>
                      </a:pPr>
                      <a:r>
                        <a:rPr lang="en-US" sz="1600" b="0" dirty="0">
                          <a:effectLst/>
                          <a:latin typeface="Arial" panose="020B0604020202020204" pitchFamily="34" charset="0"/>
                          <a:ea typeface="Arial" panose="020B0604020202020204" pitchFamily="34" charset="0"/>
                          <a:cs typeface="Times New Roman" panose="02020603050405020304" pitchFamily="18" charset="0"/>
                        </a:rPr>
                        <a:t>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0"/>
                        </a:spcBef>
                        <a:spcAft>
                          <a:spcPts val="0"/>
                        </a:spcAft>
                      </a:pPr>
                      <a:r>
                        <a:rPr lang="en-US" sz="1600" b="0" dirty="0">
                          <a:effectLst/>
                          <a:latin typeface="Arial" panose="020B0604020202020204" pitchFamily="34" charset="0"/>
                          <a:ea typeface="Calibri" panose="020F0502020204030204" pitchFamily="34" charset="0"/>
                          <a:cs typeface="Times New Roman" panose="02020603050405020304" pitchFamily="18" charset="0"/>
                        </a:rPr>
                        <a:t>categorical</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0">
                        <a:spcBef>
                          <a:spcPts val="300"/>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multiple</a:t>
                      </a:r>
                      <a:r>
                        <a:rPr lang="en-US" sz="1600"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spc="5" dirty="0">
                          <a:effectLst/>
                          <a:latin typeface="Arial" panose="020B0604020202020204" pitchFamily="34" charset="0"/>
                          <a:ea typeface="Calibri" panose="020F0502020204030204" pitchFamily="34" charset="0"/>
                          <a:cs typeface="Times New Roman" panose="02020603050405020304" pitchFamily="18" charset="0"/>
                        </a:rPr>
                        <a:t>logistic</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regression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extLst>
                  <a:ext uri="{0D108BD9-81ED-4DB2-BD59-A6C34878D82A}">
                    <a16:rowId xmlns:a16="http://schemas.microsoft.com/office/drawing/2014/main" val="10002"/>
                  </a:ext>
                </a:extLst>
              </a:tr>
              <a:tr h="100965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35560" marR="0">
                        <a:spcBef>
                          <a:spcPts val="300"/>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discriminant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analysis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0939149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03011" y="40453"/>
            <a:ext cx="4150068" cy="2585323"/>
          </a:xfrm>
          <a:prstGeom prst="rect">
            <a:avLst/>
          </a:prstGeom>
          <a:solidFill>
            <a:schemeClr val="accent6">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Business Challenge: As the analyst for the Beaver Creek Power Cooperative, you are trying to better understand factors that drive residential power consumption.  You think it has to do with size of house, urban or rural setting, number of occupants and average temperature set in the house.  You also want to make a predictive residential model for power consumption.</a:t>
            </a:r>
          </a:p>
        </p:txBody>
      </p:sp>
      <p:sp>
        <p:nvSpPr>
          <p:cNvPr id="7" name="TextBox 6"/>
          <p:cNvSpPr txBox="1"/>
          <p:nvPr/>
        </p:nvSpPr>
        <p:spPr>
          <a:xfrm>
            <a:off x="4916488" y="2743200"/>
            <a:ext cx="4150068" cy="2308324"/>
          </a:xfrm>
          <a:prstGeom prst="rect">
            <a:avLst/>
          </a:prstGeom>
          <a:solidFill>
            <a:schemeClr val="accent4">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Response:  You select 1,550 random residences, get their power consumption for each day in the year, and collect data on square footage of the house, get temperature settings from their thermostat each day, note urban or not urban location and number of household members</a:t>
            </a:r>
          </a:p>
        </p:txBody>
      </p:sp>
      <p:sp>
        <p:nvSpPr>
          <p:cNvPr id="8" name="TextBox 7"/>
          <p:cNvSpPr txBox="1"/>
          <p:nvPr/>
        </p:nvSpPr>
        <p:spPr>
          <a:xfrm>
            <a:off x="152400" y="4650228"/>
            <a:ext cx="4150068" cy="369332"/>
          </a:xfrm>
          <a:prstGeom prst="rect">
            <a:avLst/>
          </a:prstGeom>
          <a:solidFill>
            <a:srgbClr val="00B0F0"/>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Data Looks like:</a:t>
            </a:r>
          </a:p>
        </p:txBody>
      </p:sp>
      <p:graphicFrame>
        <p:nvGraphicFramePr>
          <p:cNvPr id="10" name="Object 9"/>
          <p:cNvGraphicFramePr>
            <a:graphicFrameLocks noChangeAspect="1"/>
          </p:cNvGraphicFramePr>
          <p:nvPr>
            <p:extLst>
              <p:ext uri="{D42A27DB-BD31-4B8C-83A1-F6EECF244321}">
                <p14:modId xmlns:p14="http://schemas.microsoft.com/office/powerpoint/2010/main" val="2636098312"/>
              </p:ext>
            </p:extLst>
          </p:nvPr>
        </p:nvGraphicFramePr>
        <p:xfrm>
          <a:off x="41275" y="5145088"/>
          <a:ext cx="10047288" cy="1712912"/>
        </p:xfrm>
        <a:graphic>
          <a:graphicData uri="http://schemas.openxmlformats.org/presentationml/2006/ole">
            <mc:AlternateContent xmlns:mc="http://schemas.openxmlformats.org/markup-compatibility/2006">
              <mc:Choice xmlns:v="urn:schemas-microsoft-com:vml" Requires="v">
                <p:oleObj spid="_x0000_s25667" name="Worksheet" r:id="rId4" imgW="6581698" imgH="1438206" progId="Excel.Sheet.12">
                  <p:embed/>
                </p:oleObj>
              </mc:Choice>
              <mc:Fallback>
                <p:oleObj name="Worksheet" r:id="rId4" imgW="6581698" imgH="1438206" progId="Excel.Sheet.12">
                  <p:embed/>
                  <p:pic>
                    <p:nvPicPr>
                      <p:cNvPr id="0" name=""/>
                      <p:cNvPicPr/>
                      <p:nvPr/>
                    </p:nvPicPr>
                    <p:blipFill>
                      <a:blip r:embed="rId5"/>
                      <a:stretch>
                        <a:fillRect/>
                      </a:stretch>
                    </p:blipFill>
                    <p:spPr>
                      <a:xfrm>
                        <a:off x="41275" y="5145088"/>
                        <a:ext cx="10047288" cy="1712912"/>
                      </a:xfrm>
                      <a:prstGeom prst="rect">
                        <a:avLst/>
                      </a:prstGeom>
                    </p:spPr>
                  </p:pic>
                </p:oleObj>
              </mc:Fallback>
            </mc:AlternateContent>
          </a:graphicData>
        </a:graphic>
      </p:graphicFrame>
      <p:pic>
        <p:nvPicPr>
          <p:cNvPr id="2" name="Picture 1"/>
          <p:cNvPicPr>
            <a:picLocks noChangeAspect="1"/>
          </p:cNvPicPr>
          <p:nvPr/>
        </p:nvPicPr>
        <p:blipFill>
          <a:blip r:embed="rId6"/>
          <a:stretch>
            <a:fillRect/>
          </a:stretch>
        </p:blipFill>
        <p:spPr>
          <a:xfrm>
            <a:off x="53291" y="40453"/>
            <a:ext cx="4748662" cy="3535193"/>
          </a:xfrm>
          <a:prstGeom prst="rect">
            <a:avLst/>
          </a:prstGeom>
        </p:spPr>
      </p:pic>
    </p:spTree>
    <p:extLst>
      <p:ext uri="{BB962C8B-B14F-4D97-AF65-F5344CB8AC3E}">
        <p14:creationId xmlns:p14="http://schemas.microsoft.com/office/powerpoint/2010/main" val="21825455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864342" y="552032"/>
            <a:ext cx="4150068" cy="1477328"/>
          </a:xfrm>
          <a:prstGeom prst="rect">
            <a:avLst/>
          </a:prstGeom>
          <a:solidFill>
            <a:schemeClr val="accent6">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Business Challenge: As an exercise professional, you are investigating the role of exercise in cholesterol levels among Hispanics and non-Hispanics.  You also know that gender and age are factors.</a:t>
            </a:r>
          </a:p>
        </p:txBody>
      </p:sp>
      <p:sp>
        <p:nvSpPr>
          <p:cNvPr id="7" name="TextBox 6"/>
          <p:cNvSpPr txBox="1"/>
          <p:nvPr/>
        </p:nvSpPr>
        <p:spPr>
          <a:xfrm>
            <a:off x="4881402" y="2996099"/>
            <a:ext cx="4150068" cy="1200329"/>
          </a:xfrm>
          <a:prstGeom prst="rect">
            <a:avLst/>
          </a:prstGeom>
          <a:solidFill>
            <a:schemeClr val="accent4">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Response:  You randomly select 1,200 respondents, obtain their cholesterol levels, whether they exercise regularly or not, their gender and age</a:t>
            </a:r>
          </a:p>
        </p:txBody>
      </p:sp>
      <p:sp>
        <p:nvSpPr>
          <p:cNvPr id="8" name="TextBox 7"/>
          <p:cNvSpPr txBox="1"/>
          <p:nvPr/>
        </p:nvSpPr>
        <p:spPr>
          <a:xfrm>
            <a:off x="152400" y="4650228"/>
            <a:ext cx="4150068" cy="369332"/>
          </a:xfrm>
          <a:prstGeom prst="rect">
            <a:avLst/>
          </a:prstGeom>
          <a:solidFill>
            <a:srgbClr val="00B0F0"/>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Data Looks like:</a:t>
            </a:r>
          </a:p>
        </p:txBody>
      </p:sp>
      <p:graphicFrame>
        <p:nvGraphicFramePr>
          <p:cNvPr id="10" name="Object 9"/>
          <p:cNvGraphicFramePr>
            <a:graphicFrameLocks noChangeAspect="1"/>
          </p:cNvGraphicFramePr>
          <p:nvPr>
            <p:extLst>
              <p:ext uri="{D42A27DB-BD31-4B8C-83A1-F6EECF244321}">
                <p14:modId xmlns:p14="http://schemas.microsoft.com/office/powerpoint/2010/main" val="2826446689"/>
              </p:ext>
            </p:extLst>
          </p:nvPr>
        </p:nvGraphicFramePr>
        <p:xfrm>
          <a:off x="112713" y="5135563"/>
          <a:ext cx="8797925" cy="1712912"/>
        </p:xfrm>
        <a:graphic>
          <a:graphicData uri="http://schemas.openxmlformats.org/presentationml/2006/ole">
            <mc:AlternateContent xmlns:mc="http://schemas.openxmlformats.org/markup-compatibility/2006">
              <mc:Choice xmlns:v="urn:schemas-microsoft-com:vml" Requires="v">
                <p:oleObj spid="_x0000_s26687" name="Worksheet" r:id="rId4" imgW="5762698" imgH="1438206" progId="Excel.Sheet.12">
                  <p:embed/>
                </p:oleObj>
              </mc:Choice>
              <mc:Fallback>
                <p:oleObj name="Worksheet" r:id="rId4" imgW="5762698" imgH="1438206" progId="Excel.Sheet.12">
                  <p:embed/>
                  <p:pic>
                    <p:nvPicPr>
                      <p:cNvPr id="0" name=""/>
                      <p:cNvPicPr/>
                      <p:nvPr/>
                    </p:nvPicPr>
                    <p:blipFill>
                      <a:blip r:embed="rId5"/>
                      <a:stretch>
                        <a:fillRect/>
                      </a:stretch>
                    </p:blipFill>
                    <p:spPr>
                      <a:xfrm>
                        <a:off x="112713" y="5135563"/>
                        <a:ext cx="8797925" cy="1712912"/>
                      </a:xfrm>
                      <a:prstGeom prst="rect">
                        <a:avLst/>
                      </a:prstGeom>
                    </p:spPr>
                  </p:pic>
                </p:oleObj>
              </mc:Fallback>
            </mc:AlternateContent>
          </a:graphicData>
        </a:graphic>
      </p:graphicFrame>
      <p:pic>
        <p:nvPicPr>
          <p:cNvPr id="3" name="Picture 2"/>
          <p:cNvPicPr>
            <a:picLocks noChangeAspect="1"/>
          </p:cNvPicPr>
          <p:nvPr/>
        </p:nvPicPr>
        <p:blipFill>
          <a:blip r:embed="rId6"/>
          <a:stretch>
            <a:fillRect/>
          </a:stretch>
        </p:blipFill>
        <p:spPr>
          <a:xfrm>
            <a:off x="41275" y="552032"/>
            <a:ext cx="4767668" cy="3617100"/>
          </a:xfrm>
          <a:prstGeom prst="rect">
            <a:avLst/>
          </a:prstGeom>
        </p:spPr>
      </p:pic>
    </p:spTree>
    <p:extLst>
      <p:ext uri="{BB962C8B-B14F-4D97-AF65-F5344CB8AC3E}">
        <p14:creationId xmlns:p14="http://schemas.microsoft.com/office/powerpoint/2010/main" val="4098169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600" b="0" i="0" u="none" strike="noStrike" kern="1200" cap="none" spc="0" normalizeH="0" baseline="0" noProof="0" dirty="0">
                <a:ln>
                  <a:noFill/>
                </a:ln>
                <a:solidFill>
                  <a:schemeClr val="tx2"/>
                </a:solidFill>
                <a:effectLst/>
                <a:uLnTx/>
                <a:uFillTx/>
                <a:latin typeface="+mj-lt"/>
                <a:ea typeface="+mj-ea"/>
                <a:cs typeface="+mj-cs"/>
              </a:rPr>
              <a:t>Criteria Used to Select Appropriate Statistical</a:t>
            </a:r>
            <a:r>
              <a:rPr kumimoji="0" lang="en-US" sz="4600" b="0" i="0" u="none" strike="noStrike" kern="1200" cap="none" spc="0" normalizeH="0" noProof="0" dirty="0">
                <a:ln>
                  <a:noFill/>
                </a:ln>
                <a:solidFill>
                  <a:schemeClr val="tx2"/>
                </a:solidFill>
                <a:effectLst/>
                <a:uLnTx/>
                <a:uFillTx/>
                <a:latin typeface="+mj-lt"/>
                <a:ea typeface="+mj-ea"/>
                <a:cs typeface="+mj-cs"/>
              </a:rPr>
              <a:t> Technique</a:t>
            </a:r>
            <a:endParaRPr kumimoji="0" lang="en-US" sz="46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492154"/>
            <a:ext cx="8686800" cy="5289645"/>
          </a:xfrm>
        </p:spPr>
        <p:txBody>
          <a:bodyPr>
            <a:noAutofit/>
          </a:bodyPr>
          <a:lstStyle/>
          <a:p>
            <a:pPr marL="514350" indent="-514350">
              <a:lnSpc>
                <a:spcPct val="150000"/>
              </a:lnSpc>
              <a:buAutoNum type="arabicPeriod"/>
            </a:pPr>
            <a:r>
              <a:rPr lang="en-US" dirty="0"/>
              <a:t>Level of measurement of the dependent.</a:t>
            </a:r>
          </a:p>
          <a:p>
            <a:pPr marL="514350" indent="-514350">
              <a:lnSpc>
                <a:spcPct val="150000"/>
              </a:lnSpc>
              <a:buAutoNum type="arabicPeriod"/>
            </a:pPr>
            <a:r>
              <a:rPr lang="en-US" dirty="0"/>
              <a:t> Level of measurement of the independent variable.</a:t>
            </a:r>
            <a:endParaRPr lang="en-US" b="1" dirty="0"/>
          </a:p>
          <a:p>
            <a:pPr marL="514350" indent="-514350">
              <a:lnSpc>
                <a:spcPct val="150000"/>
              </a:lnSpc>
              <a:buAutoNum type="arabicPeriod"/>
            </a:pPr>
            <a:r>
              <a:rPr lang="en-US" dirty="0"/>
              <a:t>Number of dependent variables.</a:t>
            </a:r>
          </a:p>
          <a:p>
            <a:pPr marL="514350" indent="-514350">
              <a:lnSpc>
                <a:spcPct val="150000"/>
              </a:lnSpc>
              <a:buAutoNum type="arabicPeriod"/>
            </a:pPr>
            <a:r>
              <a:rPr lang="en-US" dirty="0"/>
              <a:t>Number of independent variables.</a:t>
            </a:r>
          </a:p>
          <a:p>
            <a:pPr marL="514350" indent="-514350">
              <a:lnSpc>
                <a:spcPct val="150000"/>
              </a:lnSpc>
              <a:buAutoNum type="arabicPeriod"/>
            </a:pPr>
            <a:r>
              <a:rPr lang="en-US" dirty="0"/>
              <a:t>Nature of the research question and its associated H</a:t>
            </a:r>
            <a:r>
              <a:rPr lang="en-US" baseline="-25000" dirty="0"/>
              <a:t>null</a:t>
            </a:r>
            <a:r>
              <a:rPr lang="en-US" dirty="0"/>
              <a:t> and H</a:t>
            </a:r>
            <a:r>
              <a:rPr lang="en-US" baseline="-25000" dirty="0"/>
              <a:t>alt</a:t>
            </a:r>
          </a:p>
          <a:p>
            <a:pPr marL="514350" indent="-514350">
              <a:lnSpc>
                <a:spcPct val="150000"/>
              </a:lnSpc>
              <a:buAutoNum type="arabicPeriod"/>
            </a:pPr>
            <a:r>
              <a:rPr lang="en-US" dirty="0"/>
              <a:t> Assumptions of the test.</a:t>
            </a:r>
          </a:p>
          <a:p>
            <a:pPr marL="514350" indent="-514350">
              <a:lnSpc>
                <a:spcPct val="150000"/>
              </a:lnSpc>
              <a:buAutoNum type="arabicPeriod"/>
            </a:pPr>
            <a:r>
              <a:rPr lang="en-US" dirty="0"/>
              <a:t>Independence or dependence of groups or observations.</a:t>
            </a:r>
          </a:p>
        </p:txBody>
      </p:sp>
    </p:spTree>
    <p:extLst>
      <p:ext uri="{BB962C8B-B14F-4D97-AF65-F5344CB8AC3E}">
        <p14:creationId xmlns:p14="http://schemas.microsoft.com/office/powerpoint/2010/main" val="30227588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864342" y="552032"/>
            <a:ext cx="4150068" cy="2031325"/>
          </a:xfrm>
          <a:prstGeom prst="rect">
            <a:avLst/>
          </a:prstGeom>
          <a:solidFill>
            <a:schemeClr val="accent6">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Business Challenge: As the savvy owner of the Semi-Hard Rock Casino, you want to understand how age, marital status and household income affect the probabilities of visiting a casino in the last 6 months.  You also want to build a predictive model for direct mail purposes.</a:t>
            </a:r>
          </a:p>
        </p:txBody>
      </p:sp>
      <p:sp>
        <p:nvSpPr>
          <p:cNvPr id="7" name="TextBox 6"/>
          <p:cNvSpPr txBox="1"/>
          <p:nvPr/>
        </p:nvSpPr>
        <p:spPr>
          <a:xfrm>
            <a:off x="4827459" y="2971800"/>
            <a:ext cx="4150068" cy="1477328"/>
          </a:xfrm>
          <a:prstGeom prst="rect">
            <a:avLst/>
          </a:prstGeom>
          <a:solidFill>
            <a:schemeClr val="accent4">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Response:  You randomly select 1,250 respondents and ask them if they have visited a casino in the last 6 months. You also record their age, household income and marital status.</a:t>
            </a:r>
          </a:p>
        </p:txBody>
      </p:sp>
      <p:sp>
        <p:nvSpPr>
          <p:cNvPr id="8" name="TextBox 7"/>
          <p:cNvSpPr txBox="1"/>
          <p:nvPr/>
        </p:nvSpPr>
        <p:spPr>
          <a:xfrm>
            <a:off x="152400" y="4650228"/>
            <a:ext cx="4150068" cy="369332"/>
          </a:xfrm>
          <a:prstGeom prst="rect">
            <a:avLst/>
          </a:prstGeom>
          <a:solidFill>
            <a:srgbClr val="00B0F0"/>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Data Looks like:</a:t>
            </a:r>
          </a:p>
        </p:txBody>
      </p:sp>
      <p:graphicFrame>
        <p:nvGraphicFramePr>
          <p:cNvPr id="10" name="Object 9"/>
          <p:cNvGraphicFramePr>
            <a:graphicFrameLocks noChangeAspect="1"/>
          </p:cNvGraphicFramePr>
          <p:nvPr>
            <p:extLst>
              <p:ext uri="{D42A27DB-BD31-4B8C-83A1-F6EECF244321}">
                <p14:modId xmlns:p14="http://schemas.microsoft.com/office/powerpoint/2010/main" val="762060143"/>
              </p:ext>
            </p:extLst>
          </p:nvPr>
        </p:nvGraphicFramePr>
        <p:xfrm>
          <a:off x="41275" y="5145088"/>
          <a:ext cx="8447088" cy="1712912"/>
        </p:xfrm>
        <a:graphic>
          <a:graphicData uri="http://schemas.openxmlformats.org/presentationml/2006/ole">
            <mc:AlternateContent xmlns:mc="http://schemas.openxmlformats.org/markup-compatibility/2006">
              <mc:Choice xmlns:v="urn:schemas-microsoft-com:vml" Requires="v">
                <p:oleObj spid="_x0000_s27708" name="Worksheet" r:id="rId4" imgW="5534058" imgH="1438206" progId="Excel.Sheet.12">
                  <p:embed/>
                </p:oleObj>
              </mc:Choice>
              <mc:Fallback>
                <p:oleObj name="Worksheet" r:id="rId4" imgW="5534058" imgH="1438206" progId="Excel.Sheet.12">
                  <p:embed/>
                  <p:pic>
                    <p:nvPicPr>
                      <p:cNvPr id="0" name=""/>
                      <p:cNvPicPr/>
                      <p:nvPr/>
                    </p:nvPicPr>
                    <p:blipFill>
                      <a:blip r:embed="rId5"/>
                      <a:stretch>
                        <a:fillRect/>
                      </a:stretch>
                    </p:blipFill>
                    <p:spPr>
                      <a:xfrm>
                        <a:off x="41275" y="5145088"/>
                        <a:ext cx="8447088" cy="1712912"/>
                      </a:xfrm>
                      <a:prstGeom prst="rect">
                        <a:avLst/>
                      </a:prstGeom>
                    </p:spPr>
                  </p:pic>
                </p:oleObj>
              </mc:Fallback>
            </mc:AlternateContent>
          </a:graphicData>
        </a:graphic>
      </p:graphicFrame>
      <p:pic>
        <p:nvPicPr>
          <p:cNvPr id="2" name="Picture 1"/>
          <p:cNvPicPr>
            <a:picLocks noChangeAspect="1"/>
          </p:cNvPicPr>
          <p:nvPr/>
        </p:nvPicPr>
        <p:blipFill>
          <a:blip r:embed="rId6"/>
          <a:stretch>
            <a:fillRect/>
          </a:stretch>
        </p:blipFill>
        <p:spPr>
          <a:xfrm>
            <a:off x="0" y="0"/>
            <a:ext cx="4651612" cy="3428230"/>
          </a:xfrm>
          <a:prstGeom prst="rect">
            <a:avLst/>
          </a:prstGeom>
        </p:spPr>
      </p:pic>
    </p:spTree>
    <p:extLst>
      <p:ext uri="{BB962C8B-B14F-4D97-AF65-F5344CB8AC3E}">
        <p14:creationId xmlns:p14="http://schemas.microsoft.com/office/powerpoint/2010/main" val="21210491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864342" y="552032"/>
            <a:ext cx="4150068" cy="2308324"/>
          </a:xfrm>
          <a:prstGeom prst="rect">
            <a:avLst/>
          </a:prstGeom>
          <a:solidFill>
            <a:schemeClr val="accent6">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Business Challenge: As the segmentation specialist for Blue Cow ice cream, you have created a market segmentation on the past 6 months customer data base.  Now 6 months later, you have many new customers you want to classify into your segmentation system without changing the system itself.</a:t>
            </a:r>
          </a:p>
        </p:txBody>
      </p:sp>
      <p:sp>
        <p:nvSpPr>
          <p:cNvPr id="7" name="TextBox 6"/>
          <p:cNvSpPr txBox="1"/>
          <p:nvPr/>
        </p:nvSpPr>
        <p:spPr>
          <a:xfrm>
            <a:off x="4827459" y="2971800"/>
            <a:ext cx="4150068" cy="1477328"/>
          </a:xfrm>
          <a:prstGeom prst="rect">
            <a:avLst/>
          </a:prstGeom>
          <a:solidFill>
            <a:schemeClr val="accent4">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Response:  You gather data for the same variables that drove the original cluster solution and use discriminant analysis to predict each customer’s cluster membership.</a:t>
            </a:r>
          </a:p>
        </p:txBody>
      </p:sp>
      <p:sp>
        <p:nvSpPr>
          <p:cNvPr id="8" name="TextBox 7"/>
          <p:cNvSpPr txBox="1"/>
          <p:nvPr/>
        </p:nvSpPr>
        <p:spPr>
          <a:xfrm>
            <a:off x="152400" y="4650228"/>
            <a:ext cx="4150068" cy="369332"/>
          </a:xfrm>
          <a:prstGeom prst="rect">
            <a:avLst/>
          </a:prstGeom>
          <a:solidFill>
            <a:srgbClr val="00B0F0"/>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Data Looks like:</a:t>
            </a:r>
          </a:p>
        </p:txBody>
      </p:sp>
      <p:graphicFrame>
        <p:nvGraphicFramePr>
          <p:cNvPr id="10" name="Object 9"/>
          <p:cNvGraphicFramePr>
            <a:graphicFrameLocks noChangeAspect="1"/>
          </p:cNvGraphicFramePr>
          <p:nvPr>
            <p:extLst>
              <p:ext uri="{D42A27DB-BD31-4B8C-83A1-F6EECF244321}">
                <p14:modId xmlns:p14="http://schemas.microsoft.com/office/powerpoint/2010/main" val="403602046"/>
              </p:ext>
            </p:extLst>
          </p:nvPr>
        </p:nvGraphicFramePr>
        <p:xfrm>
          <a:off x="41275" y="5145088"/>
          <a:ext cx="9318625" cy="1712912"/>
        </p:xfrm>
        <a:graphic>
          <a:graphicData uri="http://schemas.openxmlformats.org/presentationml/2006/ole">
            <mc:AlternateContent xmlns:mc="http://schemas.openxmlformats.org/markup-compatibility/2006">
              <mc:Choice xmlns:v="urn:schemas-microsoft-com:vml" Requires="v">
                <p:oleObj spid="_x0000_s28727" name="Worksheet" r:id="rId4" imgW="6105523" imgH="1438206" progId="Excel.Sheet.12">
                  <p:embed/>
                </p:oleObj>
              </mc:Choice>
              <mc:Fallback>
                <p:oleObj name="Worksheet" r:id="rId4" imgW="6105523" imgH="1438206" progId="Excel.Sheet.12">
                  <p:embed/>
                  <p:pic>
                    <p:nvPicPr>
                      <p:cNvPr id="0" name=""/>
                      <p:cNvPicPr/>
                      <p:nvPr/>
                    </p:nvPicPr>
                    <p:blipFill>
                      <a:blip r:embed="rId5"/>
                      <a:stretch>
                        <a:fillRect/>
                      </a:stretch>
                    </p:blipFill>
                    <p:spPr>
                      <a:xfrm>
                        <a:off x="41275" y="5145088"/>
                        <a:ext cx="9318625" cy="1712912"/>
                      </a:xfrm>
                      <a:prstGeom prst="rect">
                        <a:avLst/>
                      </a:prstGeom>
                    </p:spPr>
                  </p:pic>
                </p:oleObj>
              </mc:Fallback>
            </mc:AlternateContent>
          </a:graphicData>
        </a:graphic>
      </p:graphicFrame>
      <p:pic>
        <p:nvPicPr>
          <p:cNvPr id="3" name="Picture 2"/>
          <p:cNvPicPr>
            <a:picLocks noChangeAspect="1"/>
          </p:cNvPicPr>
          <p:nvPr/>
        </p:nvPicPr>
        <p:blipFill>
          <a:blip r:embed="rId6"/>
          <a:stretch>
            <a:fillRect/>
          </a:stretch>
        </p:blipFill>
        <p:spPr>
          <a:xfrm>
            <a:off x="41275" y="15922"/>
            <a:ext cx="4524815" cy="3431204"/>
          </a:xfrm>
          <a:prstGeom prst="rect">
            <a:avLst/>
          </a:prstGeom>
        </p:spPr>
      </p:pic>
    </p:spTree>
    <p:extLst>
      <p:ext uri="{BB962C8B-B14F-4D97-AF65-F5344CB8AC3E}">
        <p14:creationId xmlns:p14="http://schemas.microsoft.com/office/powerpoint/2010/main" val="19824060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03405"/>
            <a:ext cx="8991600" cy="715962"/>
          </a:xfrm>
        </p:spPr>
        <p:txBody>
          <a:bodyPr>
            <a:normAutofit fontScale="90000"/>
          </a:bodyPr>
          <a:lstStyle/>
          <a:p>
            <a:pPr algn="ctr"/>
            <a:r>
              <a:rPr lang="en-US" sz="2800" dirty="0"/>
              <a:t>Two or More Dependent Variables with Varying Number and Nature of Independent Variables</a:t>
            </a:r>
            <a:br>
              <a:rPr lang="en-US" sz="2800" dirty="0"/>
            </a:br>
            <a:endParaRPr lang="en-US" sz="2800"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420923828"/>
              </p:ext>
            </p:extLst>
          </p:nvPr>
        </p:nvGraphicFramePr>
        <p:xfrm>
          <a:off x="76201" y="1676400"/>
          <a:ext cx="9067799" cy="1097280"/>
        </p:xfrm>
        <a:graphic>
          <a:graphicData uri="http://schemas.openxmlformats.org/drawingml/2006/table">
            <a:tbl>
              <a:tblPr firstRow="1" firstCol="1" lastRow="1" lastCol="1" bandRow="1" bandCol="1"/>
              <a:tblGrid>
                <a:gridCol w="1850571">
                  <a:extLst>
                    <a:ext uri="{9D8B030D-6E8A-4147-A177-3AD203B41FA5}">
                      <a16:colId xmlns:a16="http://schemas.microsoft.com/office/drawing/2014/main" val="20000"/>
                    </a:ext>
                  </a:extLst>
                </a:gridCol>
                <a:gridCol w="3178629">
                  <a:extLst>
                    <a:ext uri="{9D8B030D-6E8A-4147-A177-3AD203B41FA5}">
                      <a16:colId xmlns:a16="http://schemas.microsoft.com/office/drawing/2014/main" val="20001"/>
                    </a:ext>
                  </a:extLst>
                </a:gridCol>
                <a:gridCol w="1879000">
                  <a:extLst>
                    <a:ext uri="{9D8B030D-6E8A-4147-A177-3AD203B41FA5}">
                      <a16:colId xmlns:a16="http://schemas.microsoft.com/office/drawing/2014/main" val="20002"/>
                    </a:ext>
                  </a:extLst>
                </a:gridCol>
                <a:gridCol w="2159599">
                  <a:extLst>
                    <a:ext uri="{9D8B030D-6E8A-4147-A177-3AD203B41FA5}">
                      <a16:colId xmlns:a16="http://schemas.microsoft.com/office/drawing/2014/main" val="20003"/>
                    </a:ext>
                  </a:extLst>
                </a:gridCol>
              </a:tblGrid>
              <a:tr h="1066799">
                <a:tc>
                  <a:txBody>
                    <a:bodyPr/>
                    <a:lstStyle/>
                    <a:p>
                      <a:pPr marL="35560" marR="157480" algn="ctr">
                        <a:lnSpc>
                          <a:spcPct val="150000"/>
                        </a:lnSpc>
                        <a:spcBef>
                          <a:spcPts val="30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Number</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of</a:t>
                      </a:r>
                      <a:r>
                        <a:rPr lang="en-US" sz="1600" b="1" spc="105" baseline="0"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Dependent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lgn="ctr">
                        <a:lnSpc>
                          <a:spcPct val="150000"/>
                        </a:lnSpc>
                        <a:spcBef>
                          <a:spcPts val="15"/>
                        </a:spcBef>
                        <a:spcAft>
                          <a:spcPts val="0"/>
                        </a:spcAft>
                      </a:pPr>
                      <a:r>
                        <a:rPr lang="en-US" sz="1600" b="1" spc="-5" dirty="0">
                          <a:effectLst/>
                          <a:latin typeface="Arial" panose="020B0604020202020204" pitchFamily="34" charset="0"/>
                          <a:ea typeface="Calibri" panose="020F0502020204030204" pitchFamily="34" charset="0"/>
                          <a:cs typeface="Times New Roman" panose="02020603050405020304" pitchFamily="18" charset="0"/>
                        </a:rPr>
                        <a:t>Variables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0" marR="0">
                        <a:spcBef>
                          <a:spcPts val="1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150495" algn="ctr">
                        <a:lnSpc>
                          <a:spcPct val="150000"/>
                        </a:lnSpc>
                        <a:spcBef>
                          <a:spcPts val="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Nature</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of</a:t>
                      </a:r>
                      <a:r>
                        <a:rPr lang="en-US" sz="1600" b="1" spc="-20"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Independent</a:t>
                      </a:r>
                      <a:r>
                        <a:rPr lang="en-US" sz="1600" b="1" spc="14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Variables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179705" algn="ctr">
                        <a:lnSpc>
                          <a:spcPct val="150000"/>
                        </a:lnSpc>
                        <a:spcBef>
                          <a:spcPts val="300"/>
                        </a:spcBef>
                        <a:spcAft>
                          <a:spcPts val="0"/>
                        </a:spcAft>
                      </a:pPr>
                      <a:r>
                        <a:rPr lang="en-US" sz="1600" b="1" u="none"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3"/>
                        </a:rPr>
                        <a:t>Nature</a:t>
                      </a:r>
                      <a:r>
                        <a:rPr lang="en-US" sz="1600" b="1" u="none" spc="-5"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3"/>
                        </a:rPr>
                        <a:t> </a:t>
                      </a:r>
                      <a:r>
                        <a:rPr lang="en-US" sz="1600" b="1" u="none" spc="-10"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3"/>
                        </a:rPr>
                        <a:t>of</a:t>
                      </a:r>
                      <a:r>
                        <a:rPr lang="en-US" sz="1600" b="1" u="none" strike="noStrike" spc="125"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3"/>
                        </a:rPr>
                        <a:t> </a:t>
                      </a:r>
                      <a:r>
                        <a:rPr lang="en-US" sz="1600" b="1" u="none" spc="-5"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3"/>
                        </a:rPr>
                        <a:t>Dependent</a:t>
                      </a:r>
                      <a:endParaRPr lang="en-US" sz="1600" u="none" baseline="0" dirty="0">
                        <a:solidFill>
                          <a:schemeClr val="tx1"/>
                        </a:solidFill>
                        <a:effectLst/>
                        <a:uFillTx/>
                        <a:latin typeface="Calibri" panose="020F0502020204030204" pitchFamily="34" charset="0"/>
                        <a:ea typeface="Calibri" panose="020F0502020204030204" pitchFamily="34" charset="0"/>
                        <a:cs typeface="Times New Roman" panose="02020603050405020304" pitchFamily="18" charset="0"/>
                      </a:endParaRPr>
                    </a:p>
                    <a:p>
                      <a:pPr marL="35560" marR="0" algn="ctr">
                        <a:lnSpc>
                          <a:spcPct val="150000"/>
                        </a:lnSpc>
                        <a:spcBef>
                          <a:spcPts val="15"/>
                        </a:spcBef>
                        <a:spcAft>
                          <a:spcPts val="0"/>
                        </a:spcAft>
                      </a:pPr>
                      <a:r>
                        <a:rPr lang="en-US" sz="1600" b="1" u="none"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3"/>
                        </a:rPr>
                        <a:t>Variable(s)</a:t>
                      </a:r>
                      <a:endParaRPr lang="en-US" sz="1600" u="none" baseline="0" dirty="0">
                        <a:solidFill>
                          <a:schemeClr val="tx1"/>
                        </a:solidFill>
                        <a:effectLst/>
                        <a:uFillTx/>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0" marR="0">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5"/>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lgn="ctr">
                        <a:spcBef>
                          <a:spcPts val="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Test(s)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5" name="Picture 4"/>
          <p:cNvPicPr>
            <a:picLocks noChangeAspect="1"/>
          </p:cNvPicPr>
          <p:nvPr/>
        </p:nvPicPr>
        <p:blipFill>
          <a:blip r:embed="rId4"/>
          <a:stretch>
            <a:fillRect/>
          </a:stretch>
        </p:blipFill>
        <p:spPr>
          <a:xfrm>
            <a:off x="6781800" y="1371600"/>
            <a:ext cx="2231329" cy="298730"/>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2441830163"/>
              </p:ext>
            </p:extLst>
          </p:nvPr>
        </p:nvGraphicFramePr>
        <p:xfrm>
          <a:off x="169460" y="2743200"/>
          <a:ext cx="8843670" cy="3982192"/>
        </p:xfrm>
        <a:graphic>
          <a:graphicData uri="http://schemas.openxmlformats.org/drawingml/2006/table">
            <a:tbl>
              <a:tblPr firstRow="1" firstCol="1" lastRow="1" lastCol="1" bandRow="1" bandCol="1"/>
              <a:tblGrid>
                <a:gridCol w="1735540">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gridCol w="2002730">
                  <a:extLst>
                    <a:ext uri="{9D8B030D-6E8A-4147-A177-3AD203B41FA5}">
                      <a16:colId xmlns:a16="http://schemas.microsoft.com/office/drawing/2014/main" val="20003"/>
                    </a:ext>
                  </a:extLst>
                </a:gridCol>
              </a:tblGrid>
              <a:tr h="1584551">
                <a:tc rowSpan="3">
                  <a:txBody>
                    <a:bodyPr/>
                    <a:lstStyle/>
                    <a:p>
                      <a:pPr marL="0" marR="0" algn="ctr">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spcBef>
                          <a:spcPts val="5"/>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spcBef>
                          <a:spcPts val="1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p>
                    <a:p>
                      <a:pPr marL="0" marR="0" algn="ctr">
                        <a:spcBef>
                          <a:spcPts val="10"/>
                        </a:spcBef>
                        <a:spcAft>
                          <a:spcPts val="0"/>
                        </a:spcAft>
                      </a:pPr>
                      <a:endParaRPr lang="en-US" sz="1600" dirty="0">
                        <a:effectLst/>
                        <a:latin typeface="Arial" panose="020B0604020202020204" pitchFamily="34" charset="0"/>
                        <a:ea typeface="Calibri" panose="020F0502020204030204" pitchFamily="34" charset="0"/>
                        <a:cs typeface="Times New Roman" panose="02020603050405020304" pitchFamily="18" charset="0"/>
                      </a:endParaRPr>
                    </a:p>
                    <a:p>
                      <a:pPr marL="0" marR="0" algn="ctr">
                        <a:spcBef>
                          <a:spcPts val="10"/>
                        </a:spcBef>
                        <a:spcAft>
                          <a:spcPts val="0"/>
                        </a:spcAft>
                      </a:pPr>
                      <a:endParaRPr lang="en-US" sz="1600" dirty="0">
                        <a:effectLst/>
                        <a:latin typeface="Arial" panose="020B0604020202020204" pitchFamily="34" charset="0"/>
                        <a:ea typeface="Calibri" panose="020F0502020204030204" pitchFamily="34" charset="0"/>
                        <a:cs typeface="Times New Roman" panose="02020603050405020304" pitchFamily="18" charset="0"/>
                      </a:endParaRPr>
                    </a:p>
                    <a:p>
                      <a:pPr marL="0" marR="0" algn="ctr">
                        <a:spcBef>
                          <a:spcPts val="10"/>
                        </a:spcBef>
                        <a:spcAft>
                          <a:spcPts val="0"/>
                        </a:spcAft>
                      </a:pPr>
                      <a:endParaRPr lang="en-US" sz="1600" dirty="0">
                        <a:effectLst/>
                        <a:latin typeface="Arial" panose="020B0604020202020204" pitchFamily="34" charset="0"/>
                        <a:ea typeface="Calibri" panose="020F0502020204030204" pitchFamily="34" charset="0"/>
                        <a:cs typeface="Times New Roman" panose="02020603050405020304" pitchFamily="18" charset="0"/>
                      </a:endParaRPr>
                    </a:p>
                    <a:p>
                      <a:pPr marL="0" marR="0" algn="ctr">
                        <a:spcBef>
                          <a:spcPts val="10"/>
                        </a:spcBef>
                        <a:spcAft>
                          <a:spcPts val="0"/>
                        </a:spcAft>
                      </a:pPr>
                      <a:endParaRPr lang="en-US" sz="1600" dirty="0">
                        <a:effectLst/>
                        <a:latin typeface="Arial" panose="020B0604020202020204" pitchFamily="34" charset="0"/>
                        <a:ea typeface="Calibri" panose="020F0502020204030204" pitchFamily="34" charset="0"/>
                        <a:cs typeface="Times New Roman" panose="02020603050405020304" pitchFamily="18" charset="0"/>
                      </a:endParaRPr>
                    </a:p>
                    <a:p>
                      <a:pPr marL="0" marR="0" algn="ctr">
                        <a:spcBef>
                          <a:spcPts val="1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2+</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0" algn="ctr">
                        <a:spcBef>
                          <a:spcPts val="300"/>
                        </a:spcBef>
                        <a:spcAft>
                          <a:spcPts val="0"/>
                        </a:spcAft>
                      </a:pPr>
                      <a:endParaRPr lang="en-US" sz="1600" b="1" dirty="0">
                        <a:effectLst/>
                        <a:latin typeface="Arial" panose="020B0604020202020204" pitchFamily="34" charset="0"/>
                        <a:ea typeface="Calibri" panose="020F0502020204030204" pitchFamily="34" charset="0"/>
                        <a:cs typeface="Times New Roman" panose="02020603050405020304" pitchFamily="18" charset="0"/>
                      </a:endParaRPr>
                    </a:p>
                    <a:p>
                      <a:pPr marL="35560" marR="0" algn="ctr">
                        <a:spcBef>
                          <a:spcPts val="30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1</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IV</a:t>
                      </a:r>
                      <a:r>
                        <a:rPr lang="en-US" sz="1600" b="1" spc="-20"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with</a:t>
                      </a:r>
                      <a:r>
                        <a:rPr lang="en-US" sz="1600" b="1" spc="-40" dirty="0">
                          <a:effectLst/>
                          <a:latin typeface="Arial" panose="020B0604020202020204" pitchFamily="34" charset="0"/>
                          <a:ea typeface="Calibri" panose="020F0502020204030204" pitchFamily="34" charset="0"/>
                          <a:cs typeface="Times New Roman" panose="02020603050405020304" pitchFamily="18" charset="0"/>
                        </a:rPr>
                        <a:t> </a:t>
                      </a:r>
                      <a:r>
                        <a:rPr lang="en-US" sz="1600" b="1" dirty="0">
                          <a:effectLst/>
                          <a:latin typeface="Arial" panose="020B0604020202020204" pitchFamily="34" charset="0"/>
                          <a:ea typeface="Calibri" panose="020F0502020204030204" pitchFamily="34" charset="0"/>
                          <a:cs typeface="Times New Roman" panose="02020603050405020304" pitchFamily="18" charset="0"/>
                        </a:rPr>
                        <a:t>2</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or</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dirty="0">
                          <a:effectLst/>
                          <a:latin typeface="Arial" panose="020B0604020202020204" pitchFamily="34" charset="0"/>
                          <a:ea typeface="Calibri" panose="020F0502020204030204" pitchFamily="34" charset="0"/>
                          <a:cs typeface="Times New Roman" panose="02020603050405020304" pitchFamily="18" charset="0"/>
                        </a:rPr>
                        <a:t>more levels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lgn="ctr">
                        <a:spcBef>
                          <a:spcPts val="625"/>
                        </a:spcBef>
                        <a:spcAft>
                          <a:spcPts val="0"/>
                        </a:spcAft>
                      </a:pPr>
                      <a:r>
                        <a:rPr lang="en-US" sz="1600" b="1" spc="-10" dirty="0">
                          <a:effectLst/>
                          <a:latin typeface="Arial" panose="020B0604020202020204" pitchFamily="34" charset="0"/>
                          <a:ea typeface="Calibri" panose="020F0502020204030204" pitchFamily="34" charset="0"/>
                          <a:cs typeface="Times New Roman" panose="02020603050405020304" pitchFamily="18" charset="0"/>
                        </a:rPr>
                        <a:t>(independent</a:t>
                      </a:r>
                      <a:r>
                        <a:rPr lang="en-US" sz="1600" b="1" spc="-20"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groups)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lgn="ctr">
                        <a:spcBef>
                          <a:spcPts val="625"/>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0">
                        <a:spcBef>
                          <a:spcPts val="300"/>
                        </a:spcBef>
                        <a:spcAft>
                          <a:spcPts val="0"/>
                        </a:spcAft>
                      </a:pPr>
                      <a:r>
                        <a:rPr lang="en-US" sz="1600" spc="15">
                          <a:effectLst/>
                          <a:latin typeface="Arial" panose="020B0604020202020204" pitchFamily="34" charset="0"/>
                          <a:ea typeface="Calibri" panose="020F0502020204030204" pitchFamily="34" charset="0"/>
                          <a:cs typeface="Times New Roman" panose="02020603050405020304" pitchFamily="18" charset="0"/>
                        </a:rPr>
                        <a:t>in</a:t>
                      </a:r>
                      <a:r>
                        <a:rPr lang="en-US" sz="1600" spc="-20">
                          <a:effectLst/>
                          <a:latin typeface="Arial" panose="020B0604020202020204" pitchFamily="34" charset="0"/>
                          <a:ea typeface="Calibri" panose="020F0502020204030204" pitchFamily="34" charset="0"/>
                          <a:cs typeface="Times New Roman" panose="02020603050405020304" pitchFamily="18" charset="0"/>
                        </a:rPr>
                        <a:t>t</a:t>
                      </a:r>
                      <a:r>
                        <a:rPr lang="en-US" sz="1600" spc="15">
                          <a:effectLst/>
                          <a:latin typeface="Arial" panose="020B0604020202020204" pitchFamily="34" charset="0"/>
                          <a:ea typeface="Calibri" panose="020F0502020204030204" pitchFamily="34" charset="0"/>
                          <a:cs typeface="Times New Roman" panose="02020603050405020304" pitchFamily="18" charset="0"/>
                        </a:rPr>
                        <a:t>e</a:t>
                      </a:r>
                      <a:r>
                        <a:rPr lang="en-US" sz="1600">
                          <a:effectLst/>
                          <a:latin typeface="Arial" panose="020B0604020202020204" pitchFamily="34" charset="0"/>
                          <a:ea typeface="Calibri" panose="020F0502020204030204" pitchFamily="34" charset="0"/>
                          <a:cs typeface="Times New Roman" panose="02020603050405020304" pitchFamily="18" charset="0"/>
                        </a:rPr>
                        <a:t>rv</a:t>
                      </a:r>
                      <a:r>
                        <a:rPr lang="en-US" sz="1600" spc="15">
                          <a:effectLst/>
                          <a:latin typeface="Arial" panose="020B0604020202020204" pitchFamily="34" charset="0"/>
                          <a:ea typeface="Calibri" panose="020F0502020204030204" pitchFamily="34" charset="0"/>
                          <a:cs typeface="Times New Roman" panose="02020603050405020304" pitchFamily="18" charset="0"/>
                        </a:rPr>
                        <a:t>a</a:t>
                      </a:r>
                      <a:r>
                        <a:rPr lang="en-US" sz="1600">
                          <a:effectLst/>
                          <a:latin typeface="Arial" panose="020B0604020202020204" pitchFamily="34" charset="0"/>
                          <a:ea typeface="Calibri" panose="020F0502020204030204" pitchFamily="34" charset="0"/>
                          <a:cs typeface="Times New Roman" panose="02020603050405020304" pitchFamily="18" charset="0"/>
                        </a:rPr>
                        <a:t>l &amp;</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spc="5">
                          <a:effectLst/>
                          <a:latin typeface="Arial" panose="020B0604020202020204" pitchFamily="34" charset="0"/>
                          <a:ea typeface="Calibri" panose="020F0502020204030204" pitchFamily="34" charset="0"/>
                          <a:cs typeface="Times New Roman" panose="02020603050405020304" pitchFamily="18" charset="0"/>
                        </a:rPr>
                        <a:t>normal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0">
                        <a:spcBef>
                          <a:spcPts val="300"/>
                        </a:spcBef>
                        <a:spcAft>
                          <a:spcPts val="0"/>
                        </a:spcAft>
                      </a:pPr>
                      <a:r>
                        <a:rPr lang="en-US" sz="1600" spc="10">
                          <a:effectLst/>
                          <a:latin typeface="Arial" panose="020B0604020202020204" pitchFamily="34" charset="0"/>
                          <a:ea typeface="Calibri" panose="020F0502020204030204" pitchFamily="34" charset="0"/>
                          <a:cs typeface="Times New Roman" panose="02020603050405020304" pitchFamily="18" charset="0"/>
                        </a:rPr>
                        <a:t>one­way</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spc="-5">
                          <a:effectLst/>
                          <a:latin typeface="Arial" panose="020B0604020202020204" pitchFamily="34" charset="0"/>
                          <a:ea typeface="Calibri" panose="020F0502020204030204" pitchFamily="34" charset="0"/>
                          <a:cs typeface="Times New Roman" panose="02020603050405020304" pitchFamily="18" charset="0"/>
                        </a:rPr>
                        <a:t>MANOVA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extLst>
                  <a:ext uri="{0D108BD9-81ED-4DB2-BD59-A6C34878D82A}">
                    <a16:rowId xmlns:a16="http://schemas.microsoft.com/office/drawing/2014/main" val="10000"/>
                  </a:ext>
                </a:extLst>
              </a:tr>
              <a:tr h="1422281">
                <a:tc vMerge="1">
                  <a:txBody>
                    <a:bodyPr/>
                    <a:lstStyle/>
                    <a:p>
                      <a:pPr marL="0" marR="0" algn="ctr">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0" indent="0" algn="ctr" defTabSz="914400" rtl="0" eaLnBrk="1" fontAlgn="auto" latinLnBrk="0" hangingPunct="1">
                        <a:lnSpc>
                          <a:spcPct val="100000"/>
                        </a:lnSpc>
                        <a:spcBef>
                          <a:spcPts val="0"/>
                        </a:spcBef>
                        <a:spcAft>
                          <a:spcPts val="0"/>
                        </a:spcAft>
                        <a:buClrTx/>
                        <a:buSzTx/>
                        <a:buFontTx/>
                        <a:buNone/>
                        <a:tabLst/>
                        <a:defRPr/>
                      </a:pPr>
                      <a:endParaRPr lang="en-US" sz="1600" b="1" spc="5" dirty="0">
                        <a:effectLst/>
                        <a:latin typeface="Arial" panose="020B0604020202020204" pitchFamily="34" charset="0"/>
                        <a:ea typeface="Calibri" panose="020F0502020204030204" pitchFamily="34" charset="0"/>
                        <a:cs typeface="Times New Roman" panose="02020603050405020304" pitchFamily="18" charset="0"/>
                      </a:endParaRPr>
                    </a:p>
                    <a:p>
                      <a:pPr marL="35560" marR="0" indent="0" algn="ctr" defTabSz="914400" rtl="0" eaLnBrk="1" fontAlgn="auto" latinLnBrk="0" hangingPunct="1">
                        <a:lnSpc>
                          <a:spcPct val="100000"/>
                        </a:lnSpc>
                        <a:spcBef>
                          <a:spcPts val="0"/>
                        </a:spcBef>
                        <a:spcAft>
                          <a:spcPts val="0"/>
                        </a:spcAft>
                        <a:buClrTx/>
                        <a:buSzTx/>
                        <a:buFontTx/>
                        <a:buNone/>
                        <a:tabLst/>
                        <a:defRPr/>
                      </a:pPr>
                      <a:endParaRPr lang="en-US" sz="1600" b="1" spc="5" dirty="0">
                        <a:effectLst/>
                        <a:latin typeface="Arial" panose="020B0604020202020204" pitchFamily="34" charset="0"/>
                        <a:ea typeface="Calibri" panose="020F0502020204030204" pitchFamily="34" charset="0"/>
                        <a:cs typeface="Times New Roman" panose="02020603050405020304" pitchFamily="18" charset="0"/>
                      </a:endParaRPr>
                    </a:p>
                    <a:p>
                      <a:pPr marL="35560" marR="0" indent="0" algn="ctr" defTabSz="914400" rtl="0" eaLnBrk="1" fontAlgn="auto" latinLnBrk="0" hangingPunct="1">
                        <a:lnSpc>
                          <a:spcPct val="100000"/>
                        </a:lnSpc>
                        <a:spcBef>
                          <a:spcPts val="0"/>
                        </a:spcBef>
                        <a:spcAft>
                          <a:spcPts val="0"/>
                        </a:spcAft>
                        <a:buClrTx/>
                        <a:buSzTx/>
                        <a:buFontTx/>
                        <a:buNone/>
                        <a:tabLst/>
                        <a:defRPr/>
                      </a:pPr>
                      <a:endParaRPr lang="en-US" sz="1600" b="1" spc="5" dirty="0">
                        <a:effectLst/>
                        <a:latin typeface="Arial" panose="020B0604020202020204" pitchFamily="34" charset="0"/>
                        <a:ea typeface="Calibri" panose="020F0502020204030204" pitchFamily="34" charset="0"/>
                        <a:cs typeface="Times New Roman" panose="02020603050405020304" pitchFamily="18" charset="0"/>
                      </a:endParaRPr>
                    </a:p>
                    <a:p>
                      <a:pPr marL="35560" marR="0" indent="0" algn="ctr" defTabSz="914400" rtl="0" eaLnBrk="1" fontAlgn="auto" latinLnBrk="0" hangingPunct="1">
                        <a:lnSpc>
                          <a:spcPct val="100000"/>
                        </a:lnSpc>
                        <a:spcBef>
                          <a:spcPts val="0"/>
                        </a:spcBef>
                        <a:spcAft>
                          <a:spcPts val="0"/>
                        </a:spcAft>
                        <a:buClrTx/>
                        <a:buSzTx/>
                        <a:buFontTx/>
                        <a:buNone/>
                        <a:tabLst/>
                        <a:defRPr/>
                      </a:pPr>
                      <a:r>
                        <a:rPr lang="en-US" sz="1600" b="1" spc="5" dirty="0">
                          <a:effectLst/>
                          <a:latin typeface="Arial" panose="020B0604020202020204" pitchFamily="34" charset="0"/>
                          <a:ea typeface="Calibri" panose="020F0502020204030204" pitchFamily="34" charset="0"/>
                          <a:cs typeface="Times New Roman" panose="02020603050405020304" pitchFamily="18" charset="0"/>
                        </a:rPr>
                        <a:t>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lgn="ctr">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0" marR="0">
                        <a:spcBef>
                          <a:spcPts val="1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259080">
                        <a:lnSpc>
                          <a:spcPct val="183000"/>
                        </a:lnSpc>
                        <a:spcBef>
                          <a:spcPts val="0"/>
                        </a:spcBef>
                        <a:spcAft>
                          <a:spcPts val="0"/>
                        </a:spcAft>
                      </a:pPr>
                      <a:r>
                        <a:rPr lang="en-US" sz="1600" spc="15" dirty="0">
                          <a:effectLst/>
                          <a:latin typeface="Arial" panose="020B0604020202020204" pitchFamily="34" charset="0"/>
                          <a:ea typeface="Calibri" panose="020F0502020204030204" pitchFamily="34" charset="0"/>
                          <a:cs typeface="Times New Roman" panose="02020603050405020304" pitchFamily="18" charset="0"/>
                        </a:rPr>
                        <a:t>in</a:t>
                      </a:r>
                      <a:r>
                        <a:rPr lang="en-US" sz="1600" spc="-20" dirty="0">
                          <a:effectLst/>
                          <a:latin typeface="Arial" panose="020B0604020202020204" pitchFamily="34" charset="0"/>
                          <a:ea typeface="Calibri" panose="020F0502020204030204" pitchFamily="34" charset="0"/>
                          <a:cs typeface="Times New Roman" panose="02020603050405020304" pitchFamily="18" charset="0"/>
                        </a:rPr>
                        <a:t>t</a:t>
                      </a:r>
                      <a:r>
                        <a:rPr lang="en-US" sz="1600" spc="15" dirty="0">
                          <a:effectLst/>
                          <a:latin typeface="Arial" panose="020B0604020202020204" pitchFamily="34" charset="0"/>
                          <a:ea typeface="Calibri" panose="020F0502020204030204" pitchFamily="34" charset="0"/>
                          <a:cs typeface="Times New Roman" panose="02020603050405020304" pitchFamily="18" charset="0"/>
                        </a:rPr>
                        <a:t>e</a:t>
                      </a:r>
                      <a:r>
                        <a:rPr lang="en-US" sz="1600" dirty="0">
                          <a:effectLst/>
                          <a:latin typeface="Arial" panose="020B0604020202020204" pitchFamily="34" charset="0"/>
                          <a:ea typeface="Calibri" panose="020F0502020204030204" pitchFamily="34" charset="0"/>
                          <a:cs typeface="Times New Roman" panose="02020603050405020304" pitchFamily="18" charset="0"/>
                        </a:rPr>
                        <a:t>rv</a:t>
                      </a:r>
                      <a:r>
                        <a:rPr lang="en-US" sz="1600" spc="15" dirty="0">
                          <a:effectLst/>
                          <a:latin typeface="Arial" panose="020B0604020202020204" pitchFamily="34" charset="0"/>
                          <a:ea typeface="Calibri" panose="020F0502020204030204" pitchFamily="34" charset="0"/>
                          <a:cs typeface="Times New Roman" panose="02020603050405020304" pitchFamily="18" charset="0"/>
                        </a:rPr>
                        <a:t>a</a:t>
                      </a:r>
                      <a:r>
                        <a:rPr lang="en-US" sz="1600" dirty="0">
                          <a:effectLst/>
                          <a:latin typeface="Arial" panose="020B0604020202020204" pitchFamily="34" charset="0"/>
                          <a:ea typeface="Calibri" panose="020F0502020204030204" pitchFamily="34" charset="0"/>
                          <a:cs typeface="Times New Roman" panose="02020603050405020304" pitchFamily="18" charset="0"/>
                        </a:rPr>
                        <a:t>l &amp; </a:t>
                      </a:r>
                      <a:r>
                        <a:rPr lang="en-US" sz="1600" spc="5" dirty="0">
                          <a:effectLst/>
                          <a:latin typeface="Arial" panose="020B0604020202020204" pitchFamily="34" charset="0"/>
                          <a:ea typeface="Calibri" panose="020F0502020204030204" pitchFamily="34" charset="0"/>
                          <a:cs typeface="Times New Roman" panose="02020603050405020304" pitchFamily="18" charset="0"/>
                        </a:rPr>
                        <a:t>normal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157480">
                        <a:lnSpc>
                          <a:spcPct val="183000"/>
                        </a:lnSpc>
                        <a:spcBef>
                          <a:spcPts val="300"/>
                        </a:spcBef>
                        <a:spcAft>
                          <a:spcPts val="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multivariate</a:t>
                      </a:r>
                      <a:r>
                        <a:rPr lang="en-US" sz="1600" spc="150" dirty="0">
                          <a:effectLst/>
                          <a:latin typeface="Arial" panose="020B0604020202020204" pitchFamily="34" charset="0"/>
                          <a:ea typeface="Calibri" panose="020F0502020204030204" pitchFamily="34" charset="0"/>
                          <a:cs typeface="Times New Roman" panose="02020603050405020304" pitchFamily="18" charset="0"/>
                        </a:rPr>
                        <a:t> </a:t>
                      </a:r>
                      <a:r>
                        <a:rPr lang="en-US" sz="1600" spc="5" dirty="0">
                          <a:effectLst/>
                          <a:latin typeface="Arial" panose="020B0604020202020204" pitchFamily="34" charset="0"/>
                          <a:ea typeface="Calibri" panose="020F0502020204030204" pitchFamily="34" charset="0"/>
                          <a:cs typeface="Times New Roman" panose="02020603050405020304" pitchFamily="18" charset="0"/>
                        </a:rPr>
                        <a:t>multiple</a:t>
                      </a:r>
                      <a:r>
                        <a:rPr lang="en-US" sz="1600"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spc="10" dirty="0">
                          <a:effectLst/>
                          <a:latin typeface="Arial" panose="020B0604020202020204" pitchFamily="34" charset="0"/>
                          <a:ea typeface="Calibri" panose="020F0502020204030204" pitchFamily="34" charset="0"/>
                          <a:cs typeface="Times New Roman" panose="02020603050405020304" pitchFamily="18" charset="0"/>
                        </a:rPr>
                        <a:t>linear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15"/>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regressions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extLst>
                  <a:ext uri="{0D108BD9-81ED-4DB2-BD59-A6C34878D82A}">
                    <a16:rowId xmlns:a16="http://schemas.microsoft.com/office/drawing/2014/main" val="10001"/>
                  </a:ext>
                </a:extLst>
              </a:tr>
              <a:tr h="955568">
                <a:tc vMerge="1">
                  <a:txBody>
                    <a:bodyPr/>
                    <a:lstStyle/>
                    <a:p>
                      <a:pPr marL="0" marR="0" algn="ctr">
                        <a:spcBef>
                          <a:spcPts val="1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0" indent="0" algn="ctr" defTabSz="914400" rtl="0" eaLnBrk="1" fontAlgn="auto" latinLnBrk="0" hangingPunct="1">
                        <a:lnSpc>
                          <a:spcPct val="100000"/>
                        </a:lnSpc>
                        <a:spcBef>
                          <a:spcPts val="0"/>
                        </a:spcBef>
                        <a:spcAft>
                          <a:spcPts val="0"/>
                        </a:spcAft>
                        <a:buClrTx/>
                        <a:buSzTx/>
                        <a:buFontTx/>
                        <a:buNone/>
                        <a:tabLst/>
                        <a:defRPr/>
                      </a:pPr>
                      <a:endParaRPr lang="en-US" sz="1600" b="1" dirty="0">
                        <a:effectLst/>
                        <a:latin typeface="Arial" panose="020B0604020202020204" pitchFamily="34" charset="0"/>
                        <a:ea typeface="Calibri" panose="020F0502020204030204" pitchFamily="34" charset="0"/>
                        <a:cs typeface="Times New Roman" panose="02020603050405020304" pitchFamily="18" charset="0"/>
                      </a:endParaRPr>
                    </a:p>
                    <a:p>
                      <a:pPr marL="35560" marR="0" indent="0" algn="ctr" defTabSz="914400" rtl="0" eaLnBrk="1" fontAlgn="auto" latinLnBrk="0" hangingPunct="1">
                        <a:lnSpc>
                          <a:spcPct val="100000"/>
                        </a:lnSpc>
                        <a:spcBef>
                          <a:spcPts val="0"/>
                        </a:spcBef>
                        <a:spcAft>
                          <a:spcPts val="0"/>
                        </a:spcAft>
                        <a:buClrTx/>
                        <a:buSzTx/>
                        <a:buFontTx/>
                        <a:buNone/>
                        <a:tabLst/>
                        <a:defRPr/>
                      </a:pPr>
                      <a:endParaRPr lang="en-US" sz="1600" b="1" dirty="0">
                        <a:effectLst/>
                        <a:latin typeface="Arial" panose="020B0604020202020204" pitchFamily="34" charset="0"/>
                        <a:ea typeface="Calibri" panose="020F0502020204030204" pitchFamily="34" charset="0"/>
                        <a:cs typeface="Times New Roman" panose="02020603050405020304" pitchFamily="18" charset="0"/>
                      </a:endParaRPr>
                    </a:p>
                    <a:p>
                      <a:pPr marL="35560" marR="0" indent="0" algn="ctr" defTabSz="914400" rtl="0" eaLnBrk="1" fontAlgn="auto" latinLnBrk="0" hangingPunct="1">
                        <a:lnSpc>
                          <a:spcPct val="100000"/>
                        </a:lnSpc>
                        <a:spcBef>
                          <a:spcPts val="0"/>
                        </a:spcBef>
                        <a:spcAft>
                          <a:spcPts val="0"/>
                        </a:spcAft>
                        <a:buClrTx/>
                        <a:buSzTx/>
                        <a:buFontTx/>
                        <a:buNone/>
                        <a:tabLst/>
                        <a:defRPr/>
                      </a:pPr>
                      <a:r>
                        <a:rPr lang="en-US" sz="1600" b="1" dirty="0">
                          <a:effectLst/>
                          <a:latin typeface="Arial" panose="020B0604020202020204" pitchFamily="34" charset="0"/>
                          <a:ea typeface="Calibri" panose="020F0502020204030204" pitchFamily="34" charset="0"/>
                          <a:cs typeface="Times New Roman" panose="02020603050405020304" pitchFamily="18" charset="0"/>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lgn="ctr">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0">
                        <a:spcBef>
                          <a:spcPts val="300"/>
                        </a:spcBef>
                        <a:spcAft>
                          <a:spcPts val="0"/>
                        </a:spcAft>
                      </a:pPr>
                      <a:r>
                        <a:rPr lang="en-US" sz="1600" spc="15" dirty="0">
                          <a:effectLst/>
                          <a:latin typeface="Arial" panose="020B0604020202020204" pitchFamily="34" charset="0"/>
                          <a:ea typeface="Calibri" panose="020F0502020204030204" pitchFamily="34" charset="0"/>
                          <a:cs typeface="Times New Roman" panose="02020603050405020304" pitchFamily="18" charset="0"/>
                        </a:rPr>
                        <a:t>in</a:t>
                      </a:r>
                      <a:r>
                        <a:rPr lang="en-US" sz="1600" spc="-20" dirty="0">
                          <a:effectLst/>
                          <a:latin typeface="Arial" panose="020B0604020202020204" pitchFamily="34" charset="0"/>
                          <a:ea typeface="Calibri" panose="020F0502020204030204" pitchFamily="34" charset="0"/>
                          <a:cs typeface="Times New Roman" panose="02020603050405020304" pitchFamily="18" charset="0"/>
                        </a:rPr>
                        <a:t>t</a:t>
                      </a:r>
                      <a:r>
                        <a:rPr lang="en-US" sz="1600" spc="15" dirty="0">
                          <a:effectLst/>
                          <a:latin typeface="Arial" panose="020B0604020202020204" pitchFamily="34" charset="0"/>
                          <a:ea typeface="Calibri" panose="020F0502020204030204" pitchFamily="34" charset="0"/>
                          <a:cs typeface="Times New Roman" panose="02020603050405020304" pitchFamily="18" charset="0"/>
                        </a:rPr>
                        <a:t>e</a:t>
                      </a:r>
                      <a:r>
                        <a:rPr lang="en-US" sz="1600" dirty="0">
                          <a:effectLst/>
                          <a:latin typeface="Arial" panose="020B0604020202020204" pitchFamily="34" charset="0"/>
                          <a:ea typeface="Calibri" panose="020F0502020204030204" pitchFamily="34" charset="0"/>
                          <a:cs typeface="Times New Roman" panose="02020603050405020304" pitchFamily="18" charset="0"/>
                        </a:rPr>
                        <a:t>rv</a:t>
                      </a:r>
                      <a:r>
                        <a:rPr lang="en-US" sz="1600" spc="15" dirty="0">
                          <a:effectLst/>
                          <a:latin typeface="Arial" panose="020B0604020202020204" pitchFamily="34" charset="0"/>
                          <a:ea typeface="Calibri" panose="020F0502020204030204" pitchFamily="34" charset="0"/>
                          <a:cs typeface="Times New Roman" panose="02020603050405020304" pitchFamily="18" charset="0"/>
                        </a:rPr>
                        <a:t>a</a:t>
                      </a:r>
                      <a:r>
                        <a:rPr lang="en-US" sz="1600" dirty="0">
                          <a:effectLst/>
                          <a:latin typeface="Arial" panose="020B0604020202020204" pitchFamily="34" charset="0"/>
                          <a:ea typeface="Calibri" panose="020F0502020204030204" pitchFamily="34" charset="0"/>
                          <a:cs typeface="Times New Roman" panose="02020603050405020304" pitchFamily="18" charset="0"/>
                        </a:rPr>
                        <a:t>l &amp;</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normal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0" marR="0">
                        <a:spcBef>
                          <a:spcPts val="1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0"/>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factor</a:t>
                      </a:r>
                      <a:r>
                        <a:rPr lang="en-US" sz="1600" spc="-20" dirty="0">
                          <a:effectLst/>
                          <a:latin typeface="Arial" panose="020B0604020202020204" pitchFamily="34" charset="0"/>
                          <a:ea typeface="Calibri" panose="020F0502020204030204" pitchFamily="34" charset="0"/>
                          <a:cs typeface="Times New Roman" panose="02020603050405020304" pitchFamily="18" charset="0"/>
                        </a:rPr>
                        <a:t> </a:t>
                      </a:r>
                      <a:r>
                        <a:rPr lang="en-US" sz="1600" spc="5" dirty="0">
                          <a:effectLst/>
                          <a:latin typeface="Arial" panose="020B0604020202020204" pitchFamily="34" charset="0"/>
                          <a:ea typeface="Calibri" panose="020F0502020204030204" pitchFamily="34" charset="0"/>
                          <a:cs typeface="Times New Roman" panose="02020603050405020304" pitchFamily="18" charset="0"/>
                        </a:rPr>
                        <a:t>analysis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5163027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827459" y="38497"/>
            <a:ext cx="4150068" cy="2585323"/>
          </a:xfrm>
          <a:prstGeom prst="rect">
            <a:avLst/>
          </a:prstGeom>
          <a:solidFill>
            <a:schemeClr val="accent6">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Business Challenge: As research director for the Forrest Gump tutoring centers, your students aren’t doing so well and you suspect your clients are from “the bottom of the barrel”.  You want to compare your program to two other tutoring programs to see if there are any differences in the skill level of entering students in math, science and reading.</a:t>
            </a:r>
          </a:p>
        </p:txBody>
      </p:sp>
      <p:sp>
        <p:nvSpPr>
          <p:cNvPr id="7" name="TextBox 6"/>
          <p:cNvSpPr txBox="1"/>
          <p:nvPr/>
        </p:nvSpPr>
        <p:spPr>
          <a:xfrm>
            <a:off x="4827459" y="2783718"/>
            <a:ext cx="4150068" cy="1200329"/>
          </a:xfrm>
          <a:prstGeom prst="rect">
            <a:avLst/>
          </a:prstGeom>
          <a:solidFill>
            <a:schemeClr val="accent4">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Response:  You gather math, science and reading skill scores for entering students across the three tutoring programs.</a:t>
            </a:r>
          </a:p>
        </p:txBody>
      </p:sp>
      <p:sp>
        <p:nvSpPr>
          <p:cNvPr id="8" name="TextBox 7"/>
          <p:cNvSpPr txBox="1"/>
          <p:nvPr/>
        </p:nvSpPr>
        <p:spPr>
          <a:xfrm>
            <a:off x="152400" y="4650228"/>
            <a:ext cx="4150068" cy="369332"/>
          </a:xfrm>
          <a:prstGeom prst="rect">
            <a:avLst/>
          </a:prstGeom>
          <a:solidFill>
            <a:srgbClr val="00B0F0"/>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Data Looks like:</a:t>
            </a:r>
          </a:p>
        </p:txBody>
      </p:sp>
      <p:graphicFrame>
        <p:nvGraphicFramePr>
          <p:cNvPr id="10" name="Object 9"/>
          <p:cNvGraphicFramePr>
            <a:graphicFrameLocks noChangeAspect="1"/>
          </p:cNvGraphicFramePr>
          <p:nvPr>
            <p:extLst>
              <p:ext uri="{D42A27DB-BD31-4B8C-83A1-F6EECF244321}">
                <p14:modId xmlns:p14="http://schemas.microsoft.com/office/powerpoint/2010/main" val="2819831549"/>
              </p:ext>
            </p:extLst>
          </p:nvPr>
        </p:nvGraphicFramePr>
        <p:xfrm>
          <a:off x="41275" y="5145088"/>
          <a:ext cx="9944100" cy="1712912"/>
        </p:xfrm>
        <a:graphic>
          <a:graphicData uri="http://schemas.openxmlformats.org/presentationml/2006/ole">
            <mc:AlternateContent xmlns:mc="http://schemas.openxmlformats.org/markup-compatibility/2006">
              <mc:Choice xmlns:v="urn:schemas-microsoft-com:vml" Requires="v">
                <p:oleObj spid="_x0000_s29746" name="Worksheet" r:id="rId4" imgW="6515023" imgH="1438206" progId="Excel.Sheet.12">
                  <p:embed/>
                </p:oleObj>
              </mc:Choice>
              <mc:Fallback>
                <p:oleObj name="Worksheet" r:id="rId4" imgW="6515023" imgH="1438206" progId="Excel.Sheet.12">
                  <p:embed/>
                  <p:pic>
                    <p:nvPicPr>
                      <p:cNvPr id="0" name=""/>
                      <p:cNvPicPr/>
                      <p:nvPr/>
                    </p:nvPicPr>
                    <p:blipFill>
                      <a:blip r:embed="rId5"/>
                      <a:stretch>
                        <a:fillRect/>
                      </a:stretch>
                    </p:blipFill>
                    <p:spPr>
                      <a:xfrm>
                        <a:off x="41275" y="5145088"/>
                        <a:ext cx="9944100" cy="1712912"/>
                      </a:xfrm>
                      <a:prstGeom prst="rect">
                        <a:avLst/>
                      </a:prstGeom>
                    </p:spPr>
                  </p:pic>
                </p:oleObj>
              </mc:Fallback>
            </mc:AlternateContent>
          </a:graphicData>
        </a:graphic>
      </p:graphicFrame>
      <p:pic>
        <p:nvPicPr>
          <p:cNvPr id="4" name="Picture 3"/>
          <p:cNvPicPr>
            <a:picLocks noChangeAspect="1"/>
          </p:cNvPicPr>
          <p:nvPr/>
        </p:nvPicPr>
        <p:blipFill>
          <a:blip r:embed="rId6"/>
          <a:stretch>
            <a:fillRect/>
          </a:stretch>
        </p:blipFill>
        <p:spPr>
          <a:xfrm>
            <a:off x="0" y="2662"/>
            <a:ext cx="4659691" cy="3505200"/>
          </a:xfrm>
          <a:prstGeom prst="rect">
            <a:avLst/>
          </a:prstGeom>
        </p:spPr>
      </p:pic>
    </p:spTree>
    <p:extLst>
      <p:ext uri="{BB962C8B-B14F-4D97-AF65-F5344CB8AC3E}">
        <p14:creationId xmlns:p14="http://schemas.microsoft.com/office/powerpoint/2010/main" val="32354436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827459" y="38497"/>
            <a:ext cx="4150068" cy="2585323"/>
          </a:xfrm>
          <a:prstGeom prst="rect">
            <a:avLst/>
          </a:prstGeom>
          <a:solidFill>
            <a:schemeClr val="accent6">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Business Challenge: As the research director for Corporal Mills cereal, you are investigating the sales of three different variations of the same cereal.  Each variation has different levels of ingredients and processes and you want to assess how each affects characteristics of the cereal.  You may also want to compare the cereals across some of these characteristics.</a:t>
            </a:r>
          </a:p>
        </p:txBody>
      </p:sp>
      <p:sp>
        <p:nvSpPr>
          <p:cNvPr id="7" name="TextBox 6"/>
          <p:cNvSpPr txBox="1"/>
          <p:nvPr/>
        </p:nvSpPr>
        <p:spPr>
          <a:xfrm>
            <a:off x="4827459" y="2783718"/>
            <a:ext cx="4150068" cy="1754326"/>
          </a:xfrm>
          <a:prstGeom prst="rect">
            <a:avLst/>
          </a:prstGeom>
          <a:solidFill>
            <a:schemeClr val="accent4">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Response:  You collect data from 600 boxes of cereal on the ingredient levels, processes as well as the characteristics of the three cereals – sweetness, crunchiness, amount of “cereal dust” and number of broken pieces.</a:t>
            </a:r>
          </a:p>
        </p:txBody>
      </p:sp>
      <p:sp>
        <p:nvSpPr>
          <p:cNvPr id="8" name="TextBox 7"/>
          <p:cNvSpPr txBox="1"/>
          <p:nvPr/>
        </p:nvSpPr>
        <p:spPr>
          <a:xfrm>
            <a:off x="152400" y="4650228"/>
            <a:ext cx="4150068" cy="369332"/>
          </a:xfrm>
          <a:prstGeom prst="rect">
            <a:avLst/>
          </a:prstGeom>
          <a:solidFill>
            <a:srgbClr val="00B0F0"/>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Data Looks like:</a:t>
            </a:r>
          </a:p>
        </p:txBody>
      </p:sp>
      <p:graphicFrame>
        <p:nvGraphicFramePr>
          <p:cNvPr id="10" name="Object 9"/>
          <p:cNvGraphicFramePr>
            <a:graphicFrameLocks noChangeAspect="1"/>
          </p:cNvGraphicFramePr>
          <p:nvPr>
            <p:extLst>
              <p:ext uri="{D42A27DB-BD31-4B8C-83A1-F6EECF244321}">
                <p14:modId xmlns:p14="http://schemas.microsoft.com/office/powerpoint/2010/main" val="2511633401"/>
              </p:ext>
            </p:extLst>
          </p:nvPr>
        </p:nvGraphicFramePr>
        <p:xfrm>
          <a:off x="58738" y="5045075"/>
          <a:ext cx="8937625" cy="1655763"/>
        </p:xfrm>
        <a:graphic>
          <a:graphicData uri="http://schemas.openxmlformats.org/presentationml/2006/ole">
            <mc:AlternateContent xmlns:mc="http://schemas.openxmlformats.org/markup-compatibility/2006">
              <mc:Choice xmlns:v="urn:schemas-microsoft-com:vml" Requires="v">
                <p:oleObj spid="_x0000_s30769" name="Worksheet" r:id="rId4" imgW="5324584" imgH="1390698" progId="Excel.Sheet.12">
                  <p:embed/>
                </p:oleObj>
              </mc:Choice>
              <mc:Fallback>
                <p:oleObj name="Worksheet" r:id="rId4" imgW="5324584" imgH="1390698" progId="Excel.Sheet.12">
                  <p:embed/>
                  <p:pic>
                    <p:nvPicPr>
                      <p:cNvPr id="0" name=""/>
                      <p:cNvPicPr/>
                      <p:nvPr/>
                    </p:nvPicPr>
                    <p:blipFill>
                      <a:blip r:embed="rId5"/>
                      <a:stretch>
                        <a:fillRect/>
                      </a:stretch>
                    </p:blipFill>
                    <p:spPr>
                      <a:xfrm>
                        <a:off x="58738" y="5045075"/>
                        <a:ext cx="8937625" cy="1655763"/>
                      </a:xfrm>
                      <a:prstGeom prst="rect">
                        <a:avLst/>
                      </a:prstGeom>
                    </p:spPr>
                  </p:pic>
                </p:oleObj>
              </mc:Fallback>
            </mc:AlternateContent>
          </a:graphicData>
        </a:graphic>
      </p:graphicFrame>
      <p:pic>
        <p:nvPicPr>
          <p:cNvPr id="2" name="Picture 1"/>
          <p:cNvPicPr>
            <a:picLocks noChangeAspect="1"/>
          </p:cNvPicPr>
          <p:nvPr/>
        </p:nvPicPr>
        <p:blipFill>
          <a:blip r:embed="rId6"/>
          <a:stretch>
            <a:fillRect/>
          </a:stretch>
        </p:blipFill>
        <p:spPr>
          <a:xfrm>
            <a:off x="0" y="38497"/>
            <a:ext cx="4615494" cy="3442648"/>
          </a:xfrm>
          <a:prstGeom prst="rect">
            <a:avLst/>
          </a:prstGeom>
        </p:spPr>
      </p:pic>
    </p:spTree>
    <p:extLst>
      <p:ext uri="{BB962C8B-B14F-4D97-AF65-F5344CB8AC3E}">
        <p14:creationId xmlns:p14="http://schemas.microsoft.com/office/powerpoint/2010/main" val="2622689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827459" y="38497"/>
            <a:ext cx="4150068" cy="1477328"/>
          </a:xfrm>
          <a:prstGeom prst="rect">
            <a:avLst/>
          </a:prstGeom>
          <a:solidFill>
            <a:schemeClr val="accent6">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Business Challenge: As the campaign manager for Hillary Clinton, you need to define nationalism and patriotism constructs to measure these feelings in the voting population.</a:t>
            </a:r>
          </a:p>
        </p:txBody>
      </p:sp>
      <p:sp>
        <p:nvSpPr>
          <p:cNvPr id="7" name="TextBox 6"/>
          <p:cNvSpPr txBox="1"/>
          <p:nvPr/>
        </p:nvSpPr>
        <p:spPr>
          <a:xfrm>
            <a:off x="4792202" y="1981200"/>
            <a:ext cx="4150068" cy="2585323"/>
          </a:xfrm>
          <a:prstGeom prst="rect">
            <a:avLst/>
          </a:prstGeom>
          <a:solidFill>
            <a:schemeClr val="accent4">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Response:  Your search of the literature uncovered factors such as thinking of your country as the best, imagining other countries trying to imitate you, strong feelings of loyalty to country, etc.  You run a factor analysis on a set of 7 point scaled questions about these and then use factor analysis to produce  constructs of nationalism and patriotism.</a:t>
            </a:r>
          </a:p>
        </p:txBody>
      </p:sp>
      <p:sp>
        <p:nvSpPr>
          <p:cNvPr id="8" name="TextBox 7"/>
          <p:cNvSpPr txBox="1"/>
          <p:nvPr/>
        </p:nvSpPr>
        <p:spPr>
          <a:xfrm>
            <a:off x="152400" y="4650228"/>
            <a:ext cx="4150068" cy="369332"/>
          </a:xfrm>
          <a:prstGeom prst="rect">
            <a:avLst/>
          </a:prstGeom>
          <a:solidFill>
            <a:srgbClr val="00B0F0"/>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Data Looks like:</a:t>
            </a:r>
          </a:p>
        </p:txBody>
      </p:sp>
      <p:graphicFrame>
        <p:nvGraphicFramePr>
          <p:cNvPr id="10" name="Object 9"/>
          <p:cNvGraphicFramePr>
            <a:graphicFrameLocks noChangeAspect="1"/>
          </p:cNvGraphicFramePr>
          <p:nvPr>
            <p:extLst>
              <p:ext uri="{D42A27DB-BD31-4B8C-83A1-F6EECF244321}">
                <p14:modId xmlns:p14="http://schemas.microsoft.com/office/powerpoint/2010/main" val="2106129623"/>
              </p:ext>
            </p:extLst>
          </p:nvPr>
        </p:nvGraphicFramePr>
        <p:xfrm>
          <a:off x="58738" y="5045075"/>
          <a:ext cx="8650287" cy="1655763"/>
        </p:xfrm>
        <a:graphic>
          <a:graphicData uri="http://schemas.openxmlformats.org/presentationml/2006/ole">
            <mc:AlternateContent xmlns:mc="http://schemas.openxmlformats.org/markup-compatibility/2006">
              <mc:Choice xmlns:v="urn:schemas-microsoft-com:vml" Requires="v">
                <p:oleObj spid="_x0000_s31786" name="Worksheet" r:id="rId4" imgW="5152901" imgH="1390698" progId="Excel.Sheet.12">
                  <p:embed/>
                </p:oleObj>
              </mc:Choice>
              <mc:Fallback>
                <p:oleObj name="Worksheet" r:id="rId4" imgW="5152901" imgH="1390698" progId="Excel.Sheet.12">
                  <p:embed/>
                  <p:pic>
                    <p:nvPicPr>
                      <p:cNvPr id="0" name=""/>
                      <p:cNvPicPr/>
                      <p:nvPr/>
                    </p:nvPicPr>
                    <p:blipFill>
                      <a:blip r:embed="rId5"/>
                      <a:stretch>
                        <a:fillRect/>
                      </a:stretch>
                    </p:blipFill>
                    <p:spPr>
                      <a:xfrm>
                        <a:off x="58738" y="5045075"/>
                        <a:ext cx="8650287" cy="1655763"/>
                      </a:xfrm>
                      <a:prstGeom prst="rect">
                        <a:avLst/>
                      </a:prstGeom>
                    </p:spPr>
                  </p:pic>
                </p:oleObj>
              </mc:Fallback>
            </mc:AlternateContent>
          </a:graphicData>
        </a:graphic>
      </p:graphicFrame>
      <p:pic>
        <p:nvPicPr>
          <p:cNvPr id="3" name="Picture 2"/>
          <p:cNvPicPr>
            <a:picLocks noChangeAspect="1"/>
          </p:cNvPicPr>
          <p:nvPr/>
        </p:nvPicPr>
        <p:blipFill>
          <a:blip r:embed="rId6"/>
          <a:stretch>
            <a:fillRect/>
          </a:stretch>
        </p:blipFill>
        <p:spPr>
          <a:xfrm>
            <a:off x="0" y="38497"/>
            <a:ext cx="4585689" cy="3429000"/>
          </a:xfrm>
          <a:prstGeom prst="rect">
            <a:avLst/>
          </a:prstGeom>
        </p:spPr>
      </p:pic>
    </p:spTree>
    <p:extLst>
      <p:ext uri="{BB962C8B-B14F-4D97-AF65-F5344CB8AC3E}">
        <p14:creationId xmlns:p14="http://schemas.microsoft.com/office/powerpoint/2010/main" val="19388004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03405"/>
            <a:ext cx="8991600" cy="715962"/>
          </a:xfrm>
        </p:spPr>
        <p:txBody>
          <a:bodyPr>
            <a:normAutofit fontScale="90000"/>
          </a:bodyPr>
          <a:lstStyle/>
          <a:p>
            <a:pPr algn="ctr"/>
            <a:r>
              <a:rPr lang="en-US" sz="2800" dirty="0"/>
              <a:t>Two Sets of Two or More Dependent Variables with No Independent Variables</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420923828"/>
              </p:ext>
            </p:extLst>
          </p:nvPr>
        </p:nvGraphicFramePr>
        <p:xfrm>
          <a:off x="76201" y="1676400"/>
          <a:ext cx="9067799" cy="1097280"/>
        </p:xfrm>
        <a:graphic>
          <a:graphicData uri="http://schemas.openxmlformats.org/drawingml/2006/table">
            <a:tbl>
              <a:tblPr firstRow="1" firstCol="1" lastRow="1" lastCol="1" bandRow="1" bandCol="1"/>
              <a:tblGrid>
                <a:gridCol w="1850571">
                  <a:extLst>
                    <a:ext uri="{9D8B030D-6E8A-4147-A177-3AD203B41FA5}">
                      <a16:colId xmlns:a16="http://schemas.microsoft.com/office/drawing/2014/main" val="20000"/>
                    </a:ext>
                  </a:extLst>
                </a:gridCol>
                <a:gridCol w="3178629">
                  <a:extLst>
                    <a:ext uri="{9D8B030D-6E8A-4147-A177-3AD203B41FA5}">
                      <a16:colId xmlns:a16="http://schemas.microsoft.com/office/drawing/2014/main" val="20001"/>
                    </a:ext>
                  </a:extLst>
                </a:gridCol>
                <a:gridCol w="1879000">
                  <a:extLst>
                    <a:ext uri="{9D8B030D-6E8A-4147-A177-3AD203B41FA5}">
                      <a16:colId xmlns:a16="http://schemas.microsoft.com/office/drawing/2014/main" val="20002"/>
                    </a:ext>
                  </a:extLst>
                </a:gridCol>
                <a:gridCol w="2159599">
                  <a:extLst>
                    <a:ext uri="{9D8B030D-6E8A-4147-A177-3AD203B41FA5}">
                      <a16:colId xmlns:a16="http://schemas.microsoft.com/office/drawing/2014/main" val="20003"/>
                    </a:ext>
                  </a:extLst>
                </a:gridCol>
              </a:tblGrid>
              <a:tr h="1066799">
                <a:tc>
                  <a:txBody>
                    <a:bodyPr/>
                    <a:lstStyle/>
                    <a:p>
                      <a:pPr marL="35560" marR="157480" algn="ctr">
                        <a:lnSpc>
                          <a:spcPct val="150000"/>
                        </a:lnSpc>
                        <a:spcBef>
                          <a:spcPts val="30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Number</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of</a:t>
                      </a:r>
                      <a:r>
                        <a:rPr lang="en-US" sz="1600" b="1" spc="105" baseline="0"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Dependent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lgn="ctr">
                        <a:lnSpc>
                          <a:spcPct val="150000"/>
                        </a:lnSpc>
                        <a:spcBef>
                          <a:spcPts val="15"/>
                        </a:spcBef>
                        <a:spcAft>
                          <a:spcPts val="0"/>
                        </a:spcAft>
                      </a:pPr>
                      <a:r>
                        <a:rPr lang="en-US" sz="1600" b="1" spc="-5" dirty="0">
                          <a:effectLst/>
                          <a:latin typeface="Arial" panose="020B0604020202020204" pitchFamily="34" charset="0"/>
                          <a:ea typeface="Calibri" panose="020F0502020204030204" pitchFamily="34" charset="0"/>
                          <a:cs typeface="Times New Roman" panose="02020603050405020304" pitchFamily="18" charset="0"/>
                        </a:rPr>
                        <a:t>Variables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0" marR="0">
                        <a:spcBef>
                          <a:spcPts val="1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150495" algn="ctr">
                        <a:lnSpc>
                          <a:spcPct val="150000"/>
                        </a:lnSpc>
                        <a:spcBef>
                          <a:spcPts val="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Nature</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of</a:t>
                      </a:r>
                      <a:r>
                        <a:rPr lang="en-US" sz="1600" b="1" spc="-20"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Independent</a:t>
                      </a:r>
                      <a:r>
                        <a:rPr lang="en-US" sz="1600" b="1" spc="14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Variables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179705" algn="ctr">
                        <a:lnSpc>
                          <a:spcPct val="150000"/>
                        </a:lnSpc>
                        <a:spcBef>
                          <a:spcPts val="300"/>
                        </a:spcBef>
                        <a:spcAft>
                          <a:spcPts val="0"/>
                        </a:spcAft>
                      </a:pPr>
                      <a:r>
                        <a:rPr lang="en-US" sz="1600" b="1" u="none"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3"/>
                        </a:rPr>
                        <a:t>Nature</a:t>
                      </a:r>
                      <a:r>
                        <a:rPr lang="en-US" sz="1600" b="1" u="none" spc="-5"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3"/>
                        </a:rPr>
                        <a:t> </a:t>
                      </a:r>
                      <a:r>
                        <a:rPr lang="en-US" sz="1600" b="1" u="none" spc="-10"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3"/>
                        </a:rPr>
                        <a:t>of</a:t>
                      </a:r>
                      <a:r>
                        <a:rPr lang="en-US" sz="1600" b="1" u="none" strike="noStrike" spc="125"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3"/>
                        </a:rPr>
                        <a:t> </a:t>
                      </a:r>
                      <a:r>
                        <a:rPr lang="en-US" sz="1600" b="1" u="none" spc="-5"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3"/>
                        </a:rPr>
                        <a:t>Dependent</a:t>
                      </a:r>
                      <a:endParaRPr lang="en-US" sz="1600" u="none" baseline="0" dirty="0">
                        <a:solidFill>
                          <a:schemeClr val="tx1"/>
                        </a:solidFill>
                        <a:effectLst/>
                        <a:uFillTx/>
                        <a:latin typeface="Calibri" panose="020F0502020204030204" pitchFamily="34" charset="0"/>
                        <a:ea typeface="Calibri" panose="020F0502020204030204" pitchFamily="34" charset="0"/>
                        <a:cs typeface="Times New Roman" panose="02020603050405020304" pitchFamily="18" charset="0"/>
                      </a:endParaRPr>
                    </a:p>
                    <a:p>
                      <a:pPr marL="35560" marR="0" algn="ctr">
                        <a:lnSpc>
                          <a:spcPct val="150000"/>
                        </a:lnSpc>
                        <a:spcBef>
                          <a:spcPts val="15"/>
                        </a:spcBef>
                        <a:spcAft>
                          <a:spcPts val="0"/>
                        </a:spcAft>
                      </a:pPr>
                      <a:r>
                        <a:rPr lang="en-US" sz="1600" b="1" u="none"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3"/>
                        </a:rPr>
                        <a:t>Variable(s)</a:t>
                      </a:r>
                      <a:endParaRPr lang="en-US" sz="1600" u="none" baseline="0" dirty="0">
                        <a:solidFill>
                          <a:schemeClr val="tx1"/>
                        </a:solidFill>
                        <a:effectLst/>
                        <a:uFillTx/>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0" marR="0">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5"/>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lgn="ctr">
                        <a:spcBef>
                          <a:spcPts val="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Test(s)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5" name="Picture 4"/>
          <p:cNvPicPr>
            <a:picLocks noChangeAspect="1"/>
          </p:cNvPicPr>
          <p:nvPr/>
        </p:nvPicPr>
        <p:blipFill>
          <a:blip r:embed="rId4"/>
          <a:stretch>
            <a:fillRect/>
          </a:stretch>
        </p:blipFill>
        <p:spPr>
          <a:xfrm>
            <a:off x="6781800" y="1371600"/>
            <a:ext cx="2231329" cy="298730"/>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1062582003"/>
              </p:ext>
            </p:extLst>
          </p:nvPr>
        </p:nvGraphicFramePr>
        <p:xfrm>
          <a:off x="152398" y="2819400"/>
          <a:ext cx="8991601" cy="1143000"/>
        </p:xfrm>
        <a:graphic>
          <a:graphicData uri="http://schemas.openxmlformats.org/drawingml/2006/table">
            <a:tbl>
              <a:tblPr firstRow="1" firstCol="1" lastRow="1" lastCol="1" bandRow="1" bandCol="1"/>
              <a:tblGrid>
                <a:gridCol w="1752602">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gridCol w="2133599">
                  <a:extLst>
                    <a:ext uri="{9D8B030D-6E8A-4147-A177-3AD203B41FA5}">
                      <a16:colId xmlns:a16="http://schemas.microsoft.com/office/drawing/2014/main" val="20003"/>
                    </a:ext>
                  </a:extLst>
                </a:gridCol>
              </a:tblGrid>
              <a:tr h="1143000">
                <a:tc>
                  <a:txBody>
                    <a:bodyPr/>
                    <a:lstStyle/>
                    <a:p>
                      <a:pPr marL="0" marR="0" algn="ctr">
                        <a:spcBef>
                          <a:spcPts val="10"/>
                        </a:spcBef>
                        <a:spcAft>
                          <a:spcPts val="0"/>
                        </a:spcAft>
                      </a:pPr>
                      <a:endParaRPr lang="en-US" sz="1600" b="1" dirty="0">
                        <a:effectLst/>
                        <a:latin typeface="Arial" panose="020B0604020202020204" pitchFamily="34" charset="0"/>
                        <a:ea typeface="Arial" panose="020B0604020202020204" pitchFamily="34" charset="0"/>
                        <a:cs typeface="Times New Roman" panose="02020603050405020304" pitchFamily="18" charset="0"/>
                      </a:endParaRPr>
                    </a:p>
                    <a:p>
                      <a:pPr marL="0" marR="0" algn="ctr">
                        <a:spcBef>
                          <a:spcPts val="10"/>
                        </a:spcBef>
                        <a:spcAft>
                          <a:spcPts val="0"/>
                        </a:spcAft>
                      </a:pPr>
                      <a:endParaRPr lang="en-US" sz="1600" b="1" dirty="0">
                        <a:effectLst/>
                        <a:latin typeface="Arial" panose="020B0604020202020204" pitchFamily="34" charset="0"/>
                        <a:ea typeface="Arial" panose="020B0604020202020204" pitchFamily="34" charset="0"/>
                        <a:cs typeface="Times New Roman" panose="02020603050405020304" pitchFamily="18" charset="0"/>
                      </a:endParaRPr>
                    </a:p>
                    <a:p>
                      <a:pPr marL="0" marR="0" algn="ctr">
                        <a:spcBef>
                          <a:spcPts val="10"/>
                        </a:spcBef>
                        <a:spcAft>
                          <a:spcPts val="0"/>
                        </a:spcAft>
                      </a:pPr>
                      <a:r>
                        <a:rPr lang="en-US" sz="1600" b="1" dirty="0">
                          <a:effectLst/>
                          <a:latin typeface="Arial" panose="020B0604020202020204" pitchFamily="34" charset="0"/>
                          <a:ea typeface="Arial" panose="020B0604020202020204" pitchFamily="34" charset="0"/>
                          <a:cs typeface="Times New Roman" panose="02020603050405020304" pitchFamily="18" charset="0"/>
                        </a:rPr>
                        <a:t>2 sets</a:t>
                      </a:r>
                      <a:r>
                        <a:rPr lang="en-US" sz="1600" b="1" baseline="0" dirty="0">
                          <a:effectLst/>
                          <a:latin typeface="Arial" panose="020B0604020202020204" pitchFamily="34" charset="0"/>
                          <a:ea typeface="Arial" panose="020B0604020202020204" pitchFamily="34" charset="0"/>
                          <a:cs typeface="Times New Roman" panose="02020603050405020304" pitchFamily="18" charset="0"/>
                        </a:rPr>
                        <a:t> of 2+</a:t>
                      </a:r>
                      <a:r>
                        <a:rPr lang="en-US" sz="1600" b="1" dirty="0">
                          <a:effectLst/>
                          <a:latin typeface="Arial" panose="020B0604020202020204" pitchFamily="34" charset="0"/>
                          <a:ea typeface="Arial" panose="020B0604020202020204" pitchFamily="34" charset="0"/>
                          <a:cs typeface="Times New Roman" panose="02020603050405020304" pitchFamily="18" charset="0"/>
                        </a:rPr>
                        <a:t>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0" indent="0" algn="ctr" defTabSz="914400" rtl="0" eaLnBrk="1" fontAlgn="auto" latinLnBrk="0" hangingPunct="1">
                        <a:lnSpc>
                          <a:spcPct val="100000"/>
                        </a:lnSpc>
                        <a:spcBef>
                          <a:spcPts val="0"/>
                        </a:spcBef>
                        <a:spcAft>
                          <a:spcPts val="0"/>
                        </a:spcAft>
                        <a:buClrTx/>
                        <a:buSzTx/>
                        <a:buFontTx/>
                        <a:buNone/>
                        <a:tabLst/>
                        <a:defRPr/>
                      </a:pPr>
                      <a:endParaRPr lang="en-US" sz="1600" b="1" dirty="0">
                        <a:effectLst/>
                        <a:latin typeface="Arial" panose="020B0604020202020204" pitchFamily="34" charset="0"/>
                        <a:ea typeface="Calibri" panose="020F0502020204030204" pitchFamily="34" charset="0"/>
                        <a:cs typeface="Times New Roman" panose="02020603050405020304" pitchFamily="18" charset="0"/>
                      </a:endParaRPr>
                    </a:p>
                    <a:p>
                      <a:pPr marL="35560" marR="0" indent="0" algn="ctr" defTabSz="914400" rtl="0" eaLnBrk="1" fontAlgn="auto" latinLnBrk="0" hangingPunct="1">
                        <a:lnSpc>
                          <a:spcPct val="100000"/>
                        </a:lnSpc>
                        <a:spcBef>
                          <a:spcPts val="0"/>
                        </a:spcBef>
                        <a:spcAft>
                          <a:spcPts val="0"/>
                        </a:spcAft>
                        <a:buClrTx/>
                        <a:buSzTx/>
                        <a:buFontTx/>
                        <a:buNone/>
                        <a:tabLst/>
                        <a:defRPr/>
                      </a:pPr>
                      <a:endParaRPr lang="en-US" sz="1600" b="1" dirty="0">
                        <a:effectLst/>
                        <a:latin typeface="Arial" panose="020B0604020202020204" pitchFamily="34" charset="0"/>
                        <a:ea typeface="Calibri" panose="020F0502020204030204" pitchFamily="34" charset="0"/>
                        <a:cs typeface="Times New Roman" panose="02020603050405020304" pitchFamily="18" charset="0"/>
                      </a:endParaRPr>
                    </a:p>
                    <a:p>
                      <a:pPr marL="35560" marR="0" indent="0" algn="ctr" defTabSz="914400" rtl="0" eaLnBrk="1" fontAlgn="auto" latinLnBrk="0" hangingPunct="1">
                        <a:lnSpc>
                          <a:spcPct val="100000"/>
                        </a:lnSpc>
                        <a:spcBef>
                          <a:spcPts val="0"/>
                        </a:spcBef>
                        <a:spcAft>
                          <a:spcPts val="0"/>
                        </a:spcAft>
                        <a:buClrTx/>
                        <a:buSzTx/>
                        <a:buFontTx/>
                        <a:buNone/>
                        <a:tabLst/>
                        <a:defRPr/>
                      </a:pPr>
                      <a:r>
                        <a:rPr lang="en-US" sz="1600" b="1" dirty="0">
                          <a:effectLst/>
                          <a:latin typeface="Arial" panose="020B0604020202020204" pitchFamily="34" charset="0"/>
                          <a:ea typeface="Calibri" panose="020F0502020204030204" pitchFamily="34" charset="0"/>
                          <a:cs typeface="Times New Roman" panose="02020603050405020304" pitchFamily="18" charset="0"/>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lgn="ctr">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0">
                        <a:spcBef>
                          <a:spcPts val="300"/>
                        </a:spcBef>
                        <a:spcAft>
                          <a:spcPts val="0"/>
                        </a:spcAft>
                      </a:pPr>
                      <a:r>
                        <a:rPr lang="en-US" sz="1600" spc="15" dirty="0">
                          <a:effectLst/>
                          <a:latin typeface="Arial" panose="020B0604020202020204" pitchFamily="34" charset="0"/>
                          <a:ea typeface="Calibri" panose="020F0502020204030204" pitchFamily="34" charset="0"/>
                          <a:cs typeface="Times New Roman" panose="02020603050405020304" pitchFamily="18" charset="0"/>
                        </a:rPr>
                        <a:t>in</a:t>
                      </a:r>
                      <a:r>
                        <a:rPr lang="en-US" sz="1600" spc="-20" dirty="0">
                          <a:effectLst/>
                          <a:latin typeface="Arial" panose="020B0604020202020204" pitchFamily="34" charset="0"/>
                          <a:ea typeface="Calibri" panose="020F0502020204030204" pitchFamily="34" charset="0"/>
                          <a:cs typeface="Times New Roman" panose="02020603050405020304" pitchFamily="18" charset="0"/>
                        </a:rPr>
                        <a:t>t</a:t>
                      </a:r>
                      <a:r>
                        <a:rPr lang="en-US" sz="1600" spc="15" dirty="0">
                          <a:effectLst/>
                          <a:latin typeface="Arial" panose="020B0604020202020204" pitchFamily="34" charset="0"/>
                          <a:ea typeface="Calibri" panose="020F0502020204030204" pitchFamily="34" charset="0"/>
                          <a:cs typeface="Times New Roman" panose="02020603050405020304" pitchFamily="18" charset="0"/>
                        </a:rPr>
                        <a:t>e</a:t>
                      </a:r>
                      <a:r>
                        <a:rPr lang="en-US" sz="1600" dirty="0">
                          <a:effectLst/>
                          <a:latin typeface="Arial" panose="020B0604020202020204" pitchFamily="34" charset="0"/>
                          <a:ea typeface="Calibri" panose="020F0502020204030204" pitchFamily="34" charset="0"/>
                          <a:cs typeface="Times New Roman" panose="02020603050405020304" pitchFamily="18" charset="0"/>
                        </a:rPr>
                        <a:t>rv</a:t>
                      </a:r>
                      <a:r>
                        <a:rPr lang="en-US" sz="1600" spc="15" dirty="0">
                          <a:effectLst/>
                          <a:latin typeface="Arial" panose="020B0604020202020204" pitchFamily="34" charset="0"/>
                          <a:ea typeface="Calibri" panose="020F0502020204030204" pitchFamily="34" charset="0"/>
                          <a:cs typeface="Times New Roman" panose="02020603050405020304" pitchFamily="18" charset="0"/>
                        </a:rPr>
                        <a:t>a</a:t>
                      </a:r>
                      <a:r>
                        <a:rPr lang="en-US" sz="1600" dirty="0">
                          <a:effectLst/>
                          <a:latin typeface="Arial" panose="020B0604020202020204" pitchFamily="34" charset="0"/>
                          <a:ea typeface="Calibri" panose="020F0502020204030204" pitchFamily="34" charset="0"/>
                          <a:cs typeface="Times New Roman" panose="02020603050405020304" pitchFamily="18" charset="0"/>
                        </a:rPr>
                        <a:t>l &amp;</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normal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0">
                        <a:spcBef>
                          <a:spcPts val="300"/>
                        </a:spcBef>
                        <a:spcAft>
                          <a:spcPts val="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c</a:t>
                      </a:r>
                      <a:r>
                        <a:rPr lang="en-US" sz="1600" spc="15" dirty="0">
                          <a:effectLst/>
                          <a:latin typeface="Arial" panose="020B0604020202020204" pitchFamily="34" charset="0"/>
                          <a:ea typeface="Calibri" panose="020F0502020204030204" pitchFamily="34" charset="0"/>
                          <a:cs typeface="Times New Roman" panose="02020603050405020304" pitchFamily="18" charset="0"/>
                        </a:rPr>
                        <a:t>anoni</a:t>
                      </a:r>
                      <a:r>
                        <a:rPr lang="en-US" sz="1600" dirty="0">
                          <a:effectLst/>
                          <a:latin typeface="Arial" panose="020B0604020202020204" pitchFamily="34" charset="0"/>
                          <a:ea typeface="Calibri" panose="020F0502020204030204" pitchFamily="34" charset="0"/>
                          <a:cs typeface="Times New Roman" panose="02020603050405020304" pitchFamily="18" charset="0"/>
                        </a:rPr>
                        <a:t>c</a:t>
                      </a:r>
                      <a:r>
                        <a:rPr lang="en-US" sz="1600" spc="15" dirty="0">
                          <a:effectLst/>
                          <a:latin typeface="Arial" panose="020B0604020202020204" pitchFamily="34" charset="0"/>
                          <a:ea typeface="Calibri" panose="020F0502020204030204" pitchFamily="34" charset="0"/>
                          <a:cs typeface="Times New Roman" panose="02020603050405020304" pitchFamily="18" charset="0"/>
                        </a:rPr>
                        <a:t>a</a:t>
                      </a:r>
                      <a:r>
                        <a:rPr lang="en-US" sz="1600" dirty="0">
                          <a:effectLst/>
                          <a:latin typeface="Arial" panose="020B0604020202020204" pitchFamily="34" charset="0"/>
                          <a:ea typeface="Calibri" panose="020F0502020204030204" pitchFamily="34" charset="0"/>
                          <a:cs typeface="Times New Roman" panose="02020603050405020304" pitchFamily="18" charset="0"/>
                        </a:rPr>
                        <a:t>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correlation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814413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827459" y="38497"/>
            <a:ext cx="4150068" cy="1754326"/>
          </a:xfrm>
          <a:prstGeom prst="rect">
            <a:avLst/>
          </a:prstGeom>
          <a:solidFill>
            <a:schemeClr val="accent6">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Business Challenge: As the maker of </a:t>
            </a:r>
            <a:r>
              <a:rPr lang="en-US" dirty="0" err="1">
                <a:solidFill>
                  <a:prstClr val="black"/>
                </a:solidFill>
                <a:latin typeface="Calibri" panose="020F0502020204030204"/>
              </a:rPr>
              <a:t>BlueGreenPurple</a:t>
            </a:r>
            <a:r>
              <a:rPr lang="en-US" dirty="0">
                <a:solidFill>
                  <a:prstClr val="black"/>
                </a:solidFill>
                <a:latin typeface="Calibri" panose="020F0502020204030204"/>
              </a:rPr>
              <a:t> nutritional supplement, you want to measure the strength of the relationship between the perceived product benefits with how people who take your product feel.</a:t>
            </a:r>
          </a:p>
        </p:txBody>
      </p:sp>
      <p:sp>
        <p:nvSpPr>
          <p:cNvPr id="7" name="TextBox 6"/>
          <p:cNvSpPr txBox="1"/>
          <p:nvPr/>
        </p:nvSpPr>
        <p:spPr>
          <a:xfrm>
            <a:off x="4792202" y="1981200"/>
            <a:ext cx="4150068" cy="2031325"/>
          </a:xfrm>
          <a:prstGeom prst="rect">
            <a:avLst/>
          </a:prstGeom>
          <a:solidFill>
            <a:schemeClr val="accent4">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Response:  You collect data on 700 randomly selected customers and ask how they think your product should make people feel as well as how they think your product makes them feel.  Potential benefits such as energy, stamina </a:t>
            </a:r>
            <a:r>
              <a:rPr lang="en-US">
                <a:solidFill>
                  <a:prstClr val="black"/>
                </a:solidFill>
                <a:latin typeface="Calibri" panose="020F0502020204030204"/>
              </a:rPr>
              <a:t>and alertness are </a:t>
            </a:r>
            <a:r>
              <a:rPr lang="en-US" dirty="0">
                <a:solidFill>
                  <a:prstClr val="black"/>
                </a:solidFill>
                <a:latin typeface="Calibri" panose="020F0502020204030204"/>
              </a:rPr>
              <a:t>measured.</a:t>
            </a:r>
          </a:p>
        </p:txBody>
      </p:sp>
      <p:sp>
        <p:nvSpPr>
          <p:cNvPr id="8" name="TextBox 7"/>
          <p:cNvSpPr txBox="1"/>
          <p:nvPr/>
        </p:nvSpPr>
        <p:spPr>
          <a:xfrm>
            <a:off x="152400" y="4650228"/>
            <a:ext cx="4150068" cy="369332"/>
          </a:xfrm>
          <a:prstGeom prst="rect">
            <a:avLst/>
          </a:prstGeom>
          <a:solidFill>
            <a:srgbClr val="00B0F0"/>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Data Looks like:</a:t>
            </a:r>
          </a:p>
        </p:txBody>
      </p:sp>
      <p:graphicFrame>
        <p:nvGraphicFramePr>
          <p:cNvPr id="10" name="Object 9"/>
          <p:cNvGraphicFramePr>
            <a:graphicFrameLocks noChangeAspect="1"/>
          </p:cNvGraphicFramePr>
          <p:nvPr>
            <p:extLst>
              <p:ext uri="{D42A27DB-BD31-4B8C-83A1-F6EECF244321}">
                <p14:modId xmlns:p14="http://schemas.microsoft.com/office/powerpoint/2010/main" val="2288894808"/>
              </p:ext>
            </p:extLst>
          </p:nvPr>
        </p:nvGraphicFramePr>
        <p:xfrm>
          <a:off x="180975" y="5033963"/>
          <a:ext cx="9401175" cy="1655762"/>
        </p:xfrm>
        <a:graphic>
          <a:graphicData uri="http://schemas.openxmlformats.org/presentationml/2006/ole">
            <mc:AlternateContent xmlns:mc="http://schemas.openxmlformats.org/markup-compatibility/2006">
              <mc:Choice xmlns:v="urn:schemas-microsoft-com:vml" Requires="v">
                <p:oleObj spid="_x0000_s32807" name="Worksheet" r:id="rId4" imgW="5600733" imgH="1390698" progId="Excel.Sheet.12">
                  <p:embed/>
                </p:oleObj>
              </mc:Choice>
              <mc:Fallback>
                <p:oleObj name="Worksheet" r:id="rId4" imgW="5600733" imgH="1390698" progId="Excel.Sheet.12">
                  <p:embed/>
                  <p:pic>
                    <p:nvPicPr>
                      <p:cNvPr id="0" name=""/>
                      <p:cNvPicPr/>
                      <p:nvPr/>
                    </p:nvPicPr>
                    <p:blipFill>
                      <a:blip r:embed="rId5"/>
                      <a:stretch>
                        <a:fillRect/>
                      </a:stretch>
                    </p:blipFill>
                    <p:spPr>
                      <a:xfrm>
                        <a:off x="180975" y="5033963"/>
                        <a:ext cx="9401175" cy="1655762"/>
                      </a:xfrm>
                      <a:prstGeom prst="rect">
                        <a:avLst/>
                      </a:prstGeom>
                    </p:spPr>
                  </p:pic>
                </p:oleObj>
              </mc:Fallback>
            </mc:AlternateContent>
          </a:graphicData>
        </a:graphic>
      </p:graphicFrame>
      <p:pic>
        <p:nvPicPr>
          <p:cNvPr id="2" name="Picture 1"/>
          <p:cNvPicPr>
            <a:picLocks noChangeAspect="1"/>
          </p:cNvPicPr>
          <p:nvPr/>
        </p:nvPicPr>
        <p:blipFill>
          <a:blip r:embed="rId6"/>
          <a:stretch>
            <a:fillRect/>
          </a:stretch>
        </p:blipFill>
        <p:spPr>
          <a:xfrm>
            <a:off x="37129" y="-13648"/>
            <a:ext cx="4659335" cy="3489278"/>
          </a:xfrm>
          <a:prstGeom prst="rect">
            <a:avLst/>
          </a:prstGeom>
        </p:spPr>
      </p:pic>
    </p:spTree>
    <p:extLst>
      <p:ext uri="{BB962C8B-B14F-4D97-AF65-F5344CB8AC3E}">
        <p14:creationId xmlns:p14="http://schemas.microsoft.com/office/powerpoint/2010/main" val="28287558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600" dirty="0">
                <a:solidFill>
                  <a:schemeClr val="tx2"/>
                </a:solidFill>
                <a:latin typeface="+mj-lt"/>
                <a:ea typeface="+mj-ea"/>
                <a:cs typeface="+mj-cs"/>
              </a:rPr>
              <a:t>Summary</a:t>
            </a:r>
            <a:endParaRPr kumimoji="0" lang="en-US" sz="46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600200"/>
            <a:ext cx="8686800" cy="4953000"/>
          </a:xfrm>
        </p:spPr>
        <p:txBody>
          <a:bodyPr>
            <a:noAutofit/>
          </a:bodyPr>
          <a:lstStyle/>
          <a:p>
            <a:pPr marL="514350" indent="-514350">
              <a:buAutoNum type="arabicPeriod"/>
            </a:pPr>
            <a:r>
              <a:rPr lang="en-US" dirty="0"/>
              <a:t>Selecting the appropriate statistical technique takes into account a large number of factors.</a:t>
            </a:r>
          </a:p>
          <a:p>
            <a:pPr marL="514350" indent="-514350">
              <a:buAutoNum type="arabicPeriod"/>
            </a:pPr>
            <a:endParaRPr lang="en-US" dirty="0"/>
          </a:p>
          <a:p>
            <a:pPr marL="514350" indent="-514350">
              <a:buAutoNum type="arabicPeriod"/>
            </a:pPr>
            <a:r>
              <a:rPr lang="en-US" dirty="0"/>
              <a:t>There are a plethora of statistical techniques available to use</a:t>
            </a:r>
          </a:p>
          <a:p>
            <a:pPr marL="514350" indent="-514350">
              <a:buAutoNum type="arabicPeriod"/>
            </a:pPr>
            <a:endParaRPr lang="en-US" dirty="0"/>
          </a:p>
          <a:p>
            <a:pPr marL="514350" indent="-514350">
              <a:buAutoNum type="arabicPeriod"/>
            </a:pPr>
            <a:r>
              <a:rPr lang="en-US" dirty="0"/>
              <a:t>There are oftentimes more than one way to analyze the data</a:t>
            </a:r>
          </a:p>
          <a:p>
            <a:pPr marL="514350" indent="-514350">
              <a:buAutoNum type="arabicPeriod"/>
            </a:pPr>
            <a:endParaRPr lang="en-US" dirty="0"/>
          </a:p>
          <a:p>
            <a:pPr marL="514350" indent="-514350">
              <a:buAutoNum type="arabicPeriod"/>
            </a:pPr>
            <a:r>
              <a:rPr lang="en-US" dirty="0"/>
              <a:t>It’s important to get a good look at the data and think carefully about the business decision at hand before selecting a statistical procedure</a:t>
            </a:r>
          </a:p>
          <a:p>
            <a:pPr marL="514350" indent="-514350">
              <a:lnSpc>
                <a:spcPct val="150000"/>
              </a:lnSpc>
              <a:buAutoNum type="arabicPeriod"/>
            </a:pPr>
            <a:endParaRPr lang="en-US" dirty="0"/>
          </a:p>
        </p:txBody>
      </p:sp>
    </p:spTree>
    <p:extLst>
      <p:ext uri="{BB962C8B-B14F-4D97-AF65-F5344CB8AC3E}">
        <p14:creationId xmlns:p14="http://schemas.microsoft.com/office/powerpoint/2010/main" val="7679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Good Guys at IDRE…</a:t>
            </a:r>
          </a:p>
        </p:txBody>
      </p:sp>
      <p:sp>
        <p:nvSpPr>
          <p:cNvPr id="3" name="Content Placeholder 2"/>
          <p:cNvSpPr>
            <a:spLocks noGrp="1"/>
          </p:cNvSpPr>
          <p:nvPr>
            <p:ph sz="quarter" idx="1"/>
          </p:nvPr>
        </p:nvSpPr>
        <p:spPr/>
        <p:txBody>
          <a:bodyPr/>
          <a:lstStyle/>
          <a:p>
            <a:endParaRPr lang="en-US"/>
          </a:p>
        </p:txBody>
      </p:sp>
      <p:pic>
        <p:nvPicPr>
          <p:cNvPr id="4" name="Picture 3"/>
          <p:cNvPicPr>
            <a:picLocks noChangeAspect="1"/>
          </p:cNvPicPr>
          <p:nvPr/>
        </p:nvPicPr>
        <p:blipFill>
          <a:blip r:embed="rId3"/>
          <a:stretch>
            <a:fillRect/>
          </a:stretch>
        </p:blipFill>
        <p:spPr>
          <a:xfrm>
            <a:off x="882554" y="1447800"/>
            <a:ext cx="7804245" cy="4387745"/>
          </a:xfrm>
          <a:prstGeom prst="rect">
            <a:avLst/>
          </a:prstGeom>
        </p:spPr>
      </p:pic>
      <p:sp>
        <p:nvSpPr>
          <p:cNvPr id="5" name="TextBox 4"/>
          <p:cNvSpPr txBox="1"/>
          <p:nvPr/>
        </p:nvSpPr>
        <p:spPr>
          <a:xfrm>
            <a:off x="2133600" y="6172200"/>
            <a:ext cx="4980915" cy="369332"/>
          </a:xfrm>
          <a:prstGeom prst="rect">
            <a:avLst/>
          </a:prstGeom>
          <a:noFill/>
        </p:spPr>
        <p:txBody>
          <a:bodyPr wrap="none" rtlCol="0">
            <a:spAutoFit/>
          </a:bodyPr>
          <a:lstStyle/>
          <a:p>
            <a:r>
              <a:rPr lang="en-US" dirty="0"/>
              <a:t>http://www.ats.ucla.edu/stat/mult_pkg/whatstat/</a:t>
            </a:r>
          </a:p>
        </p:txBody>
      </p:sp>
    </p:spTree>
    <p:extLst>
      <p:ext uri="{BB962C8B-B14F-4D97-AF65-F5344CB8AC3E}">
        <p14:creationId xmlns:p14="http://schemas.microsoft.com/office/powerpoint/2010/main" val="3467234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600" dirty="0">
                <a:solidFill>
                  <a:schemeClr val="tx2"/>
                </a:solidFill>
                <a:latin typeface="+mj-lt"/>
                <a:ea typeface="+mj-ea"/>
                <a:cs typeface="+mj-cs"/>
              </a:rPr>
              <a:t>Criteria Used by IDRE in their Chart</a:t>
            </a:r>
            <a:endParaRPr kumimoji="0" lang="en-US" sz="46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492154"/>
            <a:ext cx="8686800" cy="5289645"/>
          </a:xfrm>
        </p:spPr>
        <p:txBody>
          <a:bodyPr>
            <a:noAutofit/>
          </a:bodyPr>
          <a:lstStyle/>
          <a:p>
            <a:pPr marL="514350" indent="-514350">
              <a:lnSpc>
                <a:spcPct val="150000"/>
              </a:lnSpc>
              <a:buAutoNum type="arabicPeriod"/>
            </a:pPr>
            <a:r>
              <a:rPr lang="en-US" dirty="0"/>
              <a:t>Level of measurement of the dependent.</a:t>
            </a:r>
          </a:p>
          <a:p>
            <a:pPr marL="514350" indent="-514350">
              <a:lnSpc>
                <a:spcPct val="150000"/>
              </a:lnSpc>
              <a:buAutoNum type="arabicPeriod"/>
            </a:pPr>
            <a:r>
              <a:rPr lang="en-US" dirty="0"/>
              <a:t> Level of measurement of the independent variable.</a:t>
            </a:r>
            <a:endParaRPr lang="en-US" b="1" dirty="0"/>
          </a:p>
          <a:p>
            <a:pPr marL="514350" indent="-514350">
              <a:lnSpc>
                <a:spcPct val="150000"/>
              </a:lnSpc>
              <a:buAutoNum type="arabicPeriod"/>
            </a:pPr>
            <a:r>
              <a:rPr lang="en-US" dirty="0"/>
              <a:t>Number of dependent variables.</a:t>
            </a:r>
          </a:p>
          <a:p>
            <a:pPr marL="514350" indent="-514350">
              <a:lnSpc>
                <a:spcPct val="150000"/>
              </a:lnSpc>
              <a:buAutoNum type="arabicPeriod"/>
            </a:pPr>
            <a:r>
              <a:rPr lang="en-US" dirty="0"/>
              <a:t>Number of independent variables.</a:t>
            </a:r>
          </a:p>
          <a:p>
            <a:pPr marL="514350" indent="-514350">
              <a:lnSpc>
                <a:spcPct val="150000"/>
              </a:lnSpc>
              <a:buAutoNum type="arabicPeriod"/>
            </a:pPr>
            <a:r>
              <a:rPr lang="en-US" dirty="0"/>
              <a:t>Assumptions of the test.</a:t>
            </a:r>
          </a:p>
          <a:p>
            <a:pPr marL="514350" indent="-514350">
              <a:lnSpc>
                <a:spcPct val="150000"/>
              </a:lnSpc>
              <a:buAutoNum type="arabicPeriod"/>
            </a:pPr>
            <a:r>
              <a:rPr lang="en-US" dirty="0"/>
              <a:t>Independence or dependence of groups </a:t>
            </a:r>
            <a:r>
              <a:rPr lang="en-US"/>
              <a:t>or observations.</a:t>
            </a:r>
            <a:endParaRPr lang="en-US" dirty="0"/>
          </a:p>
        </p:txBody>
      </p:sp>
    </p:spTree>
    <p:extLst>
      <p:ext uri="{BB962C8B-B14F-4D97-AF65-F5344CB8AC3E}">
        <p14:creationId xmlns:p14="http://schemas.microsoft.com/office/powerpoint/2010/main" val="105416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991600" cy="715962"/>
          </a:xfrm>
        </p:spPr>
        <p:txBody>
          <a:bodyPr>
            <a:normAutofit/>
          </a:bodyPr>
          <a:lstStyle/>
          <a:p>
            <a:r>
              <a:rPr lang="en-US" sz="2800" dirty="0"/>
              <a:t>One Dependent Variable and No Independent Variables</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420923828"/>
              </p:ext>
            </p:extLst>
          </p:nvPr>
        </p:nvGraphicFramePr>
        <p:xfrm>
          <a:off x="76201" y="1676400"/>
          <a:ext cx="9067799" cy="1066799"/>
        </p:xfrm>
        <a:graphic>
          <a:graphicData uri="http://schemas.openxmlformats.org/drawingml/2006/table">
            <a:tbl>
              <a:tblPr firstRow="1" firstCol="1" lastRow="1" lastCol="1" bandRow="1" bandCol="1"/>
              <a:tblGrid>
                <a:gridCol w="1850571">
                  <a:extLst>
                    <a:ext uri="{9D8B030D-6E8A-4147-A177-3AD203B41FA5}">
                      <a16:colId xmlns:a16="http://schemas.microsoft.com/office/drawing/2014/main" val="20000"/>
                    </a:ext>
                  </a:extLst>
                </a:gridCol>
                <a:gridCol w="3178629">
                  <a:extLst>
                    <a:ext uri="{9D8B030D-6E8A-4147-A177-3AD203B41FA5}">
                      <a16:colId xmlns:a16="http://schemas.microsoft.com/office/drawing/2014/main" val="20001"/>
                    </a:ext>
                  </a:extLst>
                </a:gridCol>
                <a:gridCol w="1879000">
                  <a:extLst>
                    <a:ext uri="{9D8B030D-6E8A-4147-A177-3AD203B41FA5}">
                      <a16:colId xmlns:a16="http://schemas.microsoft.com/office/drawing/2014/main" val="20002"/>
                    </a:ext>
                  </a:extLst>
                </a:gridCol>
                <a:gridCol w="2159599">
                  <a:extLst>
                    <a:ext uri="{9D8B030D-6E8A-4147-A177-3AD203B41FA5}">
                      <a16:colId xmlns:a16="http://schemas.microsoft.com/office/drawing/2014/main" val="20003"/>
                    </a:ext>
                  </a:extLst>
                </a:gridCol>
              </a:tblGrid>
              <a:tr h="1066799">
                <a:tc>
                  <a:txBody>
                    <a:bodyPr/>
                    <a:lstStyle/>
                    <a:p>
                      <a:pPr marL="35560" marR="157480" algn="ctr">
                        <a:lnSpc>
                          <a:spcPct val="150000"/>
                        </a:lnSpc>
                        <a:spcBef>
                          <a:spcPts val="30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Number</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of</a:t>
                      </a:r>
                      <a:r>
                        <a:rPr lang="en-US" sz="1600" b="1" spc="105" baseline="0"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Dependent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lgn="ctr">
                        <a:lnSpc>
                          <a:spcPct val="150000"/>
                        </a:lnSpc>
                        <a:spcBef>
                          <a:spcPts val="15"/>
                        </a:spcBef>
                        <a:spcAft>
                          <a:spcPts val="0"/>
                        </a:spcAft>
                      </a:pPr>
                      <a:r>
                        <a:rPr lang="en-US" sz="1600" b="1" spc="-5" dirty="0">
                          <a:effectLst/>
                          <a:latin typeface="Arial" panose="020B0604020202020204" pitchFamily="34" charset="0"/>
                          <a:ea typeface="Calibri" panose="020F0502020204030204" pitchFamily="34" charset="0"/>
                          <a:cs typeface="Times New Roman" panose="02020603050405020304" pitchFamily="18" charset="0"/>
                        </a:rPr>
                        <a:t>Variables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0" marR="0">
                        <a:spcBef>
                          <a:spcPts val="1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150495" algn="ctr">
                        <a:lnSpc>
                          <a:spcPct val="150000"/>
                        </a:lnSpc>
                        <a:spcBef>
                          <a:spcPts val="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Nature</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of</a:t>
                      </a:r>
                      <a:r>
                        <a:rPr lang="en-US" sz="1600" b="1" spc="-20"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Independent</a:t>
                      </a:r>
                      <a:r>
                        <a:rPr lang="en-US" sz="1600" b="1" spc="14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Variables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179705" algn="ctr">
                        <a:lnSpc>
                          <a:spcPct val="150000"/>
                        </a:lnSpc>
                        <a:spcBef>
                          <a:spcPts val="300"/>
                        </a:spcBef>
                        <a:spcAft>
                          <a:spcPts val="0"/>
                        </a:spcAft>
                      </a:pPr>
                      <a:r>
                        <a:rPr lang="en-US" sz="1600" b="1" u="none"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Nature</a:t>
                      </a:r>
                      <a:r>
                        <a:rPr lang="en-US" sz="1600" b="1" u="none" spc="-5"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 </a:t>
                      </a:r>
                      <a:r>
                        <a:rPr lang="en-US" sz="1600" b="1" u="none" spc="-10"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of</a:t>
                      </a:r>
                      <a:r>
                        <a:rPr lang="en-US" sz="1600" b="1" u="none" strike="noStrike" spc="125"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 </a:t>
                      </a:r>
                      <a:r>
                        <a:rPr lang="en-US" sz="1600" b="1" u="none" spc="-5"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Dependent</a:t>
                      </a:r>
                      <a:endParaRPr lang="en-US" sz="1600" u="none" baseline="0" dirty="0">
                        <a:solidFill>
                          <a:schemeClr val="tx1"/>
                        </a:solidFill>
                        <a:effectLst/>
                        <a:uFillTx/>
                        <a:latin typeface="Calibri" panose="020F0502020204030204" pitchFamily="34" charset="0"/>
                        <a:ea typeface="Calibri" panose="020F0502020204030204" pitchFamily="34" charset="0"/>
                        <a:cs typeface="Times New Roman" panose="02020603050405020304" pitchFamily="18" charset="0"/>
                      </a:endParaRPr>
                    </a:p>
                    <a:p>
                      <a:pPr marL="35560" marR="0" algn="ctr">
                        <a:lnSpc>
                          <a:spcPct val="150000"/>
                        </a:lnSpc>
                        <a:spcBef>
                          <a:spcPts val="15"/>
                        </a:spcBef>
                        <a:spcAft>
                          <a:spcPts val="0"/>
                        </a:spcAft>
                      </a:pPr>
                      <a:r>
                        <a:rPr lang="en-US" sz="1600" b="1" u="none"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Variable(s)</a:t>
                      </a:r>
                      <a:endParaRPr lang="en-US" sz="1600" u="none" baseline="0" dirty="0">
                        <a:solidFill>
                          <a:schemeClr val="tx1"/>
                        </a:solidFill>
                        <a:effectLst/>
                        <a:uFillTx/>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0" marR="0">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5"/>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lgn="ctr">
                        <a:spcBef>
                          <a:spcPts val="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Test(s)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5" name="Picture 4"/>
          <p:cNvPicPr>
            <a:picLocks noChangeAspect="1"/>
          </p:cNvPicPr>
          <p:nvPr/>
        </p:nvPicPr>
        <p:blipFill>
          <a:blip r:embed="rId3"/>
          <a:stretch>
            <a:fillRect/>
          </a:stretch>
        </p:blipFill>
        <p:spPr>
          <a:xfrm>
            <a:off x="6781800" y="1371600"/>
            <a:ext cx="2231329" cy="298730"/>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555026160"/>
              </p:ext>
            </p:extLst>
          </p:nvPr>
        </p:nvGraphicFramePr>
        <p:xfrm>
          <a:off x="152400" y="2819400"/>
          <a:ext cx="8991601" cy="3776388"/>
        </p:xfrm>
        <a:graphic>
          <a:graphicData uri="http://schemas.openxmlformats.org/drawingml/2006/table">
            <a:tbl>
              <a:tblPr firstRow="1" firstCol="1" lastRow="1" lastCol="1" bandRow="1" bandCol="1"/>
              <a:tblGrid>
                <a:gridCol w="1752600">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gridCol w="1940266">
                  <a:extLst>
                    <a:ext uri="{9D8B030D-6E8A-4147-A177-3AD203B41FA5}">
                      <a16:colId xmlns:a16="http://schemas.microsoft.com/office/drawing/2014/main" val="20002"/>
                    </a:ext>
                  </a:extLst>
                </a:gridCol>
                <a:gridCol w="2098335">
                  <a:extLst>
                    <a:ext uri="{9D8B030D-6E8A-4147-A177-3AD203B41FA5}">
                      <a16:colId xmlns:a16="http://schemas.microsoft.com/office/drawing/2014/main" val="20003"/>
                    </a:ext>
                  </a:extLst>
                </a:gridCol>
              </a:tblGrid>
              <a:tr h="944097">
                <a:tc rowSpan="4">
                  <a:txBody>
                    <a:bodyPr/>
                    <a:lstStyle/>
                    <a:p>
                      <a:pPr marL="0" marR="0">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l" defTabSz="914400" rtl="0" eaLnBrk="1" fontAlgn="auto" latinLnBrk="0" hangingPunct="1">
                        <a:lnSpc>
                          <a:spcPct val="100000"/>
                        </a:lnSpc>
                        <a:spcBef>
                          <a:spcPts val="45"/>
                        </a:spcBef>
                        <a:spcAft>
                          <a:spcPts val="0"/>
                        </a:spcAft>
                        <a:buClrTx/>
                        <a:buSzTx/>
                        <a:buFontTx/>
                        <a:buNone/>
                        <a:tabLst/>
                        <a:defRPr/>
                      </a:pPr>
                      <a:endParaRPr lang="en-US" sz="1600" dirty="0">
                        <a:effectLst/>
                        <a:latin typeface="Arial" panose="020B0604020202020204" pitchFamily="34" charset="0"/>
                        <a:ea typeface="Arial" panose="020B0604020202020204" pitchFamily="34" charset="0"/>
                        <a:cs typeface="Times New Roman" panose="02020603050405020304" pitchFamily="18" charset="0"/>
                      </a:endParaRPr>
                    </a:p>
                    <a:p>
                      <a:pPr marL="0" marR="0" indent="0" algn="l" defTabSz="914400" rtl="0" eaLnBrk="1" fontAlgn="auto" latinLnBrk="0" hangingPunct="1">
                        <a:lnSpc>
                          <a:spcPct val="100000"/>
                        </a:lnSpc>
                        <a:spcBef>
                          <a:spcPts val="45"/>
                        </a:spcBef>
                        <a:spcAft>
                          <a:spcPts val="0"/>
                        </a:spcAft>
                        <a:buClrTx/>
                        <a:buSzTx/>
                        <a:buFontTx/>
                        <a:buNone/>
                        <a:tabLst/>
                        <a:defRPr/>
                      </a:pPr>
                      <a:r>
                        <a:rPr lang="en-US" sz="1600" b="1" dirty="0">
                          <a:effectLst/>
                          <a:latin typeface="Arial" panose="020B0604020202020204" pitchFamily="34" charset="0"/>
                          <a:ea typeface="Calibri" panose="020F0502020204030204" pitchFamily="34" charset="0"/>
                          <a:cs typeface="Times New Roman" panose="02020603050405020304" pitchFamily="18" charset="0"/>
                        </a:rPr>
                        <a:t>           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45"/>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rowSpan="4">
                  <a:txBody>
                    <a:bodyPr/>
                    <a:lstStyle/>
                    <a:p>
                      <a:pPr marL="35560" marR="0" indent="0" algn="l" defTabSz="914400" rtl="0" eaLnBrk="1" fontAlgn="auto" latinLnBrk="0" hangingPunct="1">
                        <a:lnSpc>
                          <a:spcPct val="100000"/>
                        </a:lnSpc>
                        <a:spcBef>
                          <a:spcPts val="0"/>
                        </a:spcBef>
                        <a:spcAft>
                          <a:spcPts val="0"/>
                        </a:spcAft>
                        <a:buClrTx/>
                        <a:buSzTx/>
                        <a:buFontTx/>
                        <a:buNone/>
                        <a:tabLst/>
                        <a:defRPr/>
                      </a:pPr>
                      <a:endParaRPr lang="en-US" sz="1600" b="1" dirty="0">
                        <a:effectLst/>
                        <a:latin typeface="Arial" panose="020B0604020202020204" pitchFamily="34" charset="0"/>
                        <a:ea typeface="Calibri" panose="020F0502020204030204" pitchFamily="34" charset="0"/>
                        <a:cs typeface="Times New Roman" panose="02020603050405020304" pitchFamily="18" charset="0"/>
                      </a:endParaRPr>
                    </a:p>
                    <a:p>
                      <a:pPr marL="35560" marR="0" indent="0" algn="l" defTabSz="914400" rtl="0" eaLnBrk="1" fontAlgn="auto" latinLnBrk="0" hangingPunct="1">
                        <a:lnSpc>
                          <a:spcPct val="100000"/>
                        </a:lnSpc>
                        <a:spcBef>
                          <a:spcPts val="0"/>
                        </a:spcBef>
                        <a:spcAft>
                          <a:spcPts val="0"/>
                        </a:spcAft>
                        <a:buClrTx/>
                        <a:buSzTx/>
                        <a:buFontTx/>
                        <a:buNone/>
                        <a:tabLst/>
                        <a:defRPr/>
                      </a:pPr>
                      <a:endParaRPr lang="en-US" sz="1600" b="1" dirty="0">
                        <a:effectLst/>
                        <a:latin typeface="Arial" panose="020B0604020202020204" pitchFamily="34" charset="0"/>
                        <a:ea typeface="Calibri" panose="020F0502020204030204" pitchFamily="34" charset="0"/>
                        <a:cs typeface="Times New Roman" panose="02020603050405020304" pitchFamily="18" charset="0"/>
                      </a:endParaRPr>
                    </a:p>
                    <a:p>
                      <a:pPr marL="35560" marR="0" indent="0" algn="l" defTabSz="914400" rtl="0" eaLnBrk="1" fontAlgn="auto" latinLnBrk="0" hangingPunct="1">
                        <a:lnSpc>
                          <a:spcPct val="100000"/>
                        </a:lnSpc>
                        <a:spcBef>
                          <a:spcPts val="0"/>
                        </a:spcBef>
                        <a:spcAft>
                          <a:spcPts val="0"/>
                        </a:spcAft>
                        <a:buClrTx/>
                        <a:buSzTx/>
                        <a:buFontTx/>
                        <a:buNone/>
                        <a:tabLst/>
                        <a:defRPr/>
                      </a:pPr>
                      <a:endParaRPr lang="en-US" sz="1600" b="1" dirty="0">
                        <a:effectLst/>
                        <a:latin typeface="Arial" panose="020B0604020202020204" pitchFamily="34" charset="0"/>
                        <a:ea typeface="Calibri" panose="020F0502020204030204" pitchFamily="34" charset="0"/>
                        <a:cs typeface="Times New Roman" panose="02020603050405020304" pitchFamily="18" charset="0"/>
                      </a:endParaRPr>
                    </a:p>
                    <a:p>
                      <a:pPr marL="35560" marR="0" indent="0" algn="l" defTabSz="914400" rtl="0" eaLnBrk="1" fontAlgn="auto" latinLnBrk="0" hangingPunct="1">
                        <a:lnSpc>
                          <a:spcPct val="100000"/>
                        </a:lnSpc>
                        <a:spcBef>
                          <a:spcPts val="0"/>
                        </a:spcBef>
                        <a:spcAft>
                          <a:spcPts val="0"/>
                        </a:spcAft>
                        <a:buClrTx/>
                        <a:buSzTx/>
                        <a:buFontTx/>
                        <a:buNone/>
                        <a:tabLst/>
                        <a:defRPr/>
                      </a:pPr>
                      <a:endParaRPr lang="en-US" sz="1600" b="1" dirty="0">
                        <a:effectLst/>
                        <a:latin typeface="Arial" panose="020B0604020202020204" pitchFamily="34" charset="0"/>
                        <a:ea typeface="Calibri" panose="020F0502020204030204" pitchFamily="34" charset="0"/>
                        <a:cs typeface="Times New Roman" panose="02020603050405020304" pitchFamily="18" charset="0"/>
                      </a:endParaRPr>
                    </a:p>
                    <a:p>
                      <a:pPr marL="35560" marR="0" indent="0" algn="l" defTabSz="914400" rtl="0" eaLnBrk="1" fontAlgn="auto" latinLnBrk="0" hangingPunct="1">
                        <a:lnSpc>
                          <a:spcPct val="100000"/>
                        </a:lnSpc>
                        <a:spcBef>
                          <a:spcPts val="0"/>
                        </a:spcBef>
                        <a:spcAft>
                          <a:spcPts val="0"/>
                        </a:spcAft>
                        <a:buClrTx/>
                        <a:buSzTx/>
                        <a:buFontTx/>
                        <a:buNone/>
                        <a:tabLst/>
                        <a:defRPr/>
                      </a:pPr>
                      <a:endParaRPr lang="en-US" sz="1600" b="1" dirty="0">
                        <a:effectLst/>
                        <a:latin typeface="Arial" panose="020B0604020202020204" pitchFamily="34" charset="0"/>
                        <a:ea typeface="Calibri" panose="020F0502020204030204" pitchFamily="34" charset="0"/>
                        <a:cs typeface="Times New Roman" panose="02020603050405020304" pitchFamily="18" charset="0"/>
                      </a:endParaRPr>
                    </a:p>
                    <a:p>
                      <a:pPr marL="35560" marR="0" indent="0" algn="l" defTabSz="914400" rtl="0" eaLnBrk="1" fontAlgn="auto" latinLnBrk="0" hangingPunct="1">
                        <a:lnSpc>
                          <a:spcPct val="100000"/>
                        </a:lnSpc>
                        <a:spcBef>
                          <a:spcPts val="0"/>
                        </a:spcBef>
                        <a:spcAft>
                          <a:spcPts val="0"/>
                        </a:spcAft>
                        <a:buClrTx/>
                        <a:buSzTx/>
                        <a:buFontTx/>
                        <a:buNone/>
                        <a:tabLst/>
                        <a:defRPr/>
                      </a:pPr>
                      <a:endParaRPr lang="en-US" sz="1600" b="1" dirty="0">
                        <a:effectLst/>
                        <a:latin typeface="Arial" panose="020B0604020202020204" pitchFamily="34" charset="0"/>
                        <a:ea typeface="Calibri" panose="020F0502020204030204" pitchFamily="34" charset="0"/>
                        <a:cs typeface="Times New Roman" panose="02020603050405020304" pitchFamily="18" charset="0"/>
                      </a:endParaRPr>
                    </a:p>
                    <a:p>
                      <a:pPr marL="35560" marR="0" indent="0" algn="ctr" defTabSz="914400" rtl="0" eaLnBrk="1" fontAlgn="auto" latinLnBrk="0" hangingPunct="1">
                        <a:lnSpc>
                          <a:spcPct val="100000"/>
                        </a:lnSpc>
                        <a:spcBef>
                          <a:spcPts val="0"/>
                        </a:spcBef>
                        <a:spcAft>
                          <a:spcPts val="0"/>
                        </a:spcAft>
                        <a:buClrTx/>
                        <a:buSzTx/>
                        <a:buFontTx/>
                        <a:buNone/>
                        <a:tabLst/>
                        <a:defRPr/>
                      </a:pPr>
                      <a:r>
                        <a:rPr lang="en-US" sz="1600" b="1" dirty="0">
                          <a:effectLst/>
                          <a:latin typeface="Arial" panose="020B0604020202020204" pitchFamily="34" charset="0"/>
                          <a:ea typeface="Calibri" panose="020F0502020204030204" pitchFamily="34" charset="0"/>
                          <a:cs typeface="Times New Roman" panose="02020603050405020304" pitchFamily="18" charset="0"/>
                        </a:rPr>
                        <a:t>0</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IVs</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dirty="0">
                          <a:effectLst/>
                          <a:latin typeface="Arial" panose="020B0604020202020204" pitchFamily="34" charset="0"/>
                          <a:ea typeface="Calibri" panose="020F0502020204030204" pitchFamily="34" charset="0"/>
                          <a:cs typeface="Times New Roman" panose="02020603050405020304" pitchFamily="18" charset="0"/>
                        </a:rPr>
                        <a:t>(1</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5" dirty="0">
                          <a:effectLst/>
                          <a:latin typeface="Arial" panose="020B0604020202020204" pitchFamily="34" charset="0"/>
                          <a:ea typeface="Calibri" panose="020F0502020204030204" pitchFamily="34" charset="0"/>
                          <a:cs typeface="Times New Roman" panose="02020603050405020304" pitchFamily="18" charset="0"/>
                        </a:rPr>
                        <a:t>population)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0">
                        <a:spcBef>
                          <a:spcPts val="300"/>
                        </a:spcBef>
                        <a:spcAft>
                          <a:spcPts val="0"/>
                        </a:spcAft>
                      </a:pPr>
                      <a:r>
                        <a:rPr lang="en-US" sz="1600" spc="15" dirty="0">
                          <a:effectLst/>
                          <a:latin typeface="Arial" panose="020B0604020202020204" pitchFamily="34" charset="0"/>
                          <a:ea typeface="Calibri" panose="020F0502020204030204" pitchFamily="34" charset="0"/>
                          <a:cs typeface="Times New Roman" panose="02020603050405020304" pitchFamily="18" charset="0"/>
                        </a:rPr>
                        <a:t>in</a:t>
                      </a:r>
                      <a:r>
                        <a:rPr lang="en-US" sz="1600" spc="-20" dirty="0">
                          <a:effectLst/>
                          <a:latin typeface="Arial" panose="020B0604020202020204" pitchFamily="34" charset="0"/>
                          <a:ea typeface="Calibri" panose="020F0502020204030204" pitchFamily="34" charset="0"/>
                          <a:cs typeface="Times New Roman" panose="02020603050405020304" pitchFamily="18" charset="0"/>
                        </a:rPr>
                        <a:t>t</a:t>
                      </a:r>
                      <a:r>
                        <a:rPr lang="en-US" sz="1600" spc="15" dirty="0">
                          <a:effectLst/>
                          <a:latin typeface="Arial" panose="020B0604020202020204" pitchFamily="34" charset="0"/>
                          <a:ea typeface="Calibri" panose="020F0502020204030204" pitchFamily="34" charset="0"/>
                          <a:cs typeface="Times New Roman" panose="02020603050405020304" pitchFamily="18" charset="0"/>
                        </a:rPr>
                        <a:t>e</a:t>
                      </a:r>
                      <a:r>
                        <a:rPr lang="en-US" sz="1600" dirty="0">
                          <a:effectLst/>
                          <a:latin typeface="Arial" panose="020B0604020202020204" pitchFamily="34" charset="0"/>
                          <a:ea typeface="Calibri" panose="020F0502020204030204" pitchFamily="34" charset="0"/>
                          <a:cs typeface="Times New Roman" panose="02020603050405020304" pitchFamily="18" charset="0"/>
                        </a:rPr>
                        <a:t>rv</a:t>
                      </a:r>
                      <a:r>
                        <a:rPr lang="en-US" sz="1600" spc="15" dirty="0">
                          <a:effectLst/>
                          <a:latin typeface="Arial" panose="020B0604020202020204" pitchFamily="34" charset="0"/>
                          <a:ea typeface="Calibri" panose="020F0502020204030204" pitchFamily="34" charset="0"/>
                          <a:cs typeface="Times New Roman" panose="02020603050405020304" pitchFamily="18" charset="0"/>
                        </a:rPr>
                        <a:t>a</a:t>
                      </a:r>
                      <a:r>
                        <a:rPr lang="en-US" sz="1600" dirty="0">
                          <a:effectLst/>
                          <a:latin typeface="Arial" panose="020B0604020202020204" pitchFamily="34" charset="0"/>
                          <a:ea typeface="Calibri" panose="020F0502020204030204" pitchFamily="34" charset="0"/>
                          <a:cs typeface="Times New Roman" panose="02020603050405020304" pitchFamily="18" charset="0"/>
                        </a:rPr>
                        <a:t>l &amp;</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normal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0" marR="0">
                        <a:spcBef>
                          <a:spcPts val="10"/>
                        </a:spcBef>
                        <a:spcAft>
                          <a:spcPts val="0"/>
                        </a:spcAft>
                      </a:pPr>
                      <a:r>
                        <a:rPr lang="en-US" sz="1600">
                          <a:effectLst/>
                          <a:latin typeface="Arial" panose="020B0604020202020204" pitchFamily="34" charset="0"/>
                          <a:ea typeface="Arial" panose="020B0604020202020204" pitchFamily="34"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0"/>
                        </a:spcBef>
                        <a:spcAft>
                          <a:spcPts val="0"/>
                        </a:spcAft>
                      </a:pPr>
                      <a:r>
                        <a:rPr lang="en-US" sz="1600" spc="5">
                          <a:effectLst/>
                          <a:latin typeface="Arial" panose="020B0604020202020204" pitchFamily="34" charset="0"/>
                          <a:ea typeface="Calibri" panose="020F0502020204030204" pitchFamily="34" charset="0"/>
                          <a:cs typeface="Times New Roman" panose="02020603050405020304" pitchFamily="18" charset="0"/>
                        </a:rPr>
                        <a:t>one­sample</a:t>
                      </a:r>
                      <a:r>
                        <a:rPr lang="en-US" sz="1600" spc="-5">
                          <a:effectLst/>
                          <a:latin typeface="Arial" panose="020B0604020202020204" pitchFamily="34" charset="0"/>
                          <a:ea typeface="Calibri" panose="020F0502020204030204" pitchFamily="34" charset="0"/>
                          <a:cs typeface="Times New Roman" panose="02020603050405020304" pitchFamily="18" charset="0"/>
                        </a:rPr>
                        <a:t> t­test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extLst>
                  <a:ext uri="{0D108BD9-81ED-4DB2-BD59-A6C34878D82A}">
                    <a16:rowId xmlns:a16="http://schemas.microsoft.com/office/drawing/2014/main" val="10000"/>
                  </a:ext>
                </a:extLst>
              </a:tr>
              <a:tr h="944097">
                <a:tc vMerge="1">
                  <a:txBody>
                    <a:bodyPr/>
                    <a:lstStyle/>
                    <a:p>
                      <a:endParaRPr lang="en-US"/>
                    </a:p>
                  </a:txBody>
                  <a:tcPr/>
                </a:tc>
                <a:tc vMerge="1">
                  <a:txBody>
                    <a:bodyPr/>
                    <a:lstStyle/>
                    <a:p>
                      <a:endParaRPr lang="en-US"/>
                    </a:p>
                  </a:txBody>
                  <a:tcPr/>
                </a:tc>
                <a:tc>
                  <a:txBody>
                    <a:bodyPr/>
                    <a:lstStyle/>
                    <a:p>
                      <a:pPr marL="35560" marR="0">
                        <a:spcBef>
                          <a:spcPts val="300"/>
                        </a:spcBef>
                        <a:spcAft>
                          <a:spcPts val="0"/>
                        </a:spcAft>
                      </a:pPr>
                      <a:r>
                        <a:rPr lang="en-US" sz="1600" spc="10" dirty="0">
                          <a:effectLst/>
                          <a:latin typeface="Arial" panose="020B0604020202020204" pitchFamily="34" charset="0"/>
                          <a:ea typeface="Calibri" panose="020F0502020204030204" pitchFamily="34" charset="0"/>
                          <a:cs typeface="Times New Roman" panose="02020603050405020304" pitchFamily="18" charset="0"/>
                        </a:rPr>
                        <a:t>ordinal</a:t>
                      </a:r>
                      <a:r>
                        <a:rPr lang="en-US" sz="1600" dirty="0">
                          <a:effectLst/>
                          <a:latin typeface="Arial" panose="020B0604020202020204" pitchFamily="34" charset="0"/>
                          <a:ea typeface="Calibri" panose="020F0502020204030204" pitchFamily="34" charset="0"/>
                          <a:cs typeface="Times New Roman" panose="02020603050405020304" pitchFamily="18" charset="0"/>
                        </a:rPr>
                        <a:t> </a:t>
                      </a:r>
                      <a:r>
                        <a:rPr lang="en-US" sz="1600" spc="5" dirty="0">
                          <a:effectLst/>
                          <a:latin typeface="Arial" panose="020B0604020202020204" pitchFamily="34" charset="0"/>
                          <a:ea typeface="Calibri" panose="020F0502020204030204" pitchFamily="34" charset="0"/>
                          <a:cs typeface="Times New Roman" panose="02020603050405020304" pitchFamily="18" charset="0"/>
                        </a:rPr>
                        <a:t>or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spc="15" dirty="0">
                          <a:effectLst/>
                          <a:latin typeface="Arial" panose="020B0604020202020204" pitchFamily="34" charset="0"/>
                          <a:ea typeface="Calibri" panose="020F0502020204030204" pitchFamily="34" charset="0"/>
                          <a:cs typeface="Times New Roman" panose="02020603050405020304" pitchFamily="18" charset="0"/>
                        </a:rPr>
                        <a:t>in</a:t>
                      </a:r>
                      <a:r>
                        <a:rPr lang="en-US" sz="1600" spc="-20" dirty="0">
                          <a:effectLst/>
                          <a:latin typeface="Arial" panose="020B0604020202020204" pitchFamily="34" charset="0"/>
                          <a:ea typeface="Calibri" panose="020F0502020204030204" pitchFamily="34" charset="0"/>
                          <a:cs typeface="Times New Roman" panose="02020603050405020304" pitchFamily="18" charset="0"/>
                        </a:rPr>
                        <a:t>t</a:t>
                      </a:r>
                      <a:r>
                        <a:rPr lang="en-US" sz="1600" spc="15" dirty="0">
                          <a:effectLst/>
                          <a:latin typeface="Arial" panose="020B0604020202020204" pitchFamily="34" charset="0"/>
                          <a:ea typeface="Calibri" panose="020F0502020204030204" pitchFamily="34" charset="0"/>
                          <a:cs typeface="Times New Roman" panose="02020603050405020304" pitchFamily="18" charset="0"/>
                        </a:rPr>
                        <a:t>e</a:t>
                      </a:r>
                      <a:r>
                        <a:rPr lang="en-US" sz="1600" dirty="0">
                          <a:effectLst/>
                          <a:latin typeface="Arial" panose="020B0604020202020204" pitchFamily="34" charset="0"/>
                          <a:ea typeface="Calibri" panose="020F0502020204030204" pitchFamily="34" charset="0"/>
                          <a:cs typeface="Times New Roman" panose="02020603050405020304" pitchFamily="18" charset="0"/>
                        </a:rPr>
                        <a:t>rv</a:t>
                      </a:r>
                      <a:r>
                        <a:rPr lang="en-US" sz="1600" spc="15" dirty="0">
                          <a:effectLst/>
                          <a:latin typeface="Arial" panose="020B0604020202020204" pitchFamily="34" charset="0"/>
                          <a:ea typeface="Calibri" panose="020F0502020204030204" pitchFamily="34" charset="0"/>
                          <a:cs typeface="Times New Roman" panose="02020603050405020304" pitchFamily="18" charset="0"/>
                        </a:rPr>
                        <a:t>a</a:t>
                      </a:r>
                      <a:r>
                        <a:rPr lang="en-US" sz="1600" dirty="0">
                          <a:effectLst/>
                          <a:latin typeface="Arial" panose="020B0604020202020204" pitchFamily="34" charset="0"/>
                          <a:ea typeface="Calibri" panose="020F0502020204030204" pitchFamily="34" charset="0"/>
                          <a:cs typeface="Times New Roman" panose="02020603050405020304" pitchFamily="18" charset="0"/>
                        </a:rPr>
                        <a:t>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0">
                        <a:spcBef>
                          <a:spcPts val="300"/>
                        </a:spcBef>
                        <a:spcAft>
                          <a:spcPts val="0"/>
                        </a:spcAft>
                      </a:pPr>
                      <a:r>
                        <a:rPr lang="en-US" sz="1600" spc="5" dirty="0" err="1">
                          <a:effectLst/>
                          <a:latin typeface="Arial" panose="020B0604020202020204" pitchFamily="34" charset="0"/>
                          <a:ea typeface="Calibri" panose="020F0502020204030204" pitchFamily="34" charset="0"/>
                          <a:cs typeface="Times New Roman" panose="02020603050405020304" pitchFamily="18" charset="0"/>
                        </a:rPr>
                        <a:t>one­sample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m</a:t>
                      </a:r>
                      <a:r>
                        <a:rPr lang="en-US" sz="1600" spc="15" dirty="0">
                          <a:effectLst/>
                          <a:latin typeface="Arial" panose="020B0604020202020204" pitchFamily="34" charset="0"/>
                          <a:ea typeface="Calibri" panose="020F0502020204030204" pitchFamily="34" charset="0"/>
                          <a:cs typeface="Times New Roman" panose="02020603050405020304" pitchFamily="18" charset="0"/>
                        </a:rPr>
                        <a:t>edia</a:t>
                      </a:r>
                      <a:r>
                        <a:rPr lang="en-US" sz="1600" dirty="0">
                          <a:effectLst/>
                          <a:latin typeface="Arial" panose="020B0604020202020204" pitchFamily="34" charset="0"/>
                          <a:ea typeface="Calibri" panose="020F0502020204030204" pitchFamily="34" charset="0"/>
                          <a:cs typeface="Times New Roman" panose="02020603050405020304" pitchFamily="18" charset="0"/>
                        </a:rPr>
                        <a:t>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extLst>
                  <a:ext uri="{0D108BD9-81ED-4DB2-BD59-A6C34878D82A}">
                    <a16:rowId xmlns:a16="http://schemas.microsoft.com/office/drawing/2014/main" val="10001"/>
                  </a:ext>
                </a:extLst>
              </a:tr>
              <a:tr h="944097">
                <a:tc vMerge="1">
                  <a:txBody>
                    <a:bodyPr/>
                    <a:lstStyle/>
                    <a:p>
                      <a:endParaRPr lang="en-US"/>
                    </a:p>
                  </a:txBody>
                  <a:tcPr/>
                </a:tc>
                <a:tc vMerge="1">
                  <a:txBody>
                    <a:bodyPr/>
                    <a:lstStyle/>
                    <a:p>
                      <a:endParaRPr lang="en-US"/>
                    </a:p>
                  </a:txBody>
                  <a:tcPr/>
                </a:tc>
                <a:tc>
                  <a:txBody>
                    <a:bodyPr/>
                    <a:lstStyle/>
                    <a:p>
                      <a:pPr marL="35560" marR="0">
                        <a:spcBef>
                          <a:spcPts val="300"/>
                        </a:spcBef>
                        <a:spcAft>
                          <a:spcPts val="0"/>
                        </a:spcAft>
                      </a:pPr>
                      <a:r>
                        <a:rPr lang="en-US" sz="1600" spc="5">
                          <a:effectLst/>
                          <a:latin typeface="Arial" panose="020B0604020202020204" pitchFamily="34" charset="0"/>
                          <a:ea typeface="Calibri" panose="020F0502020204030204" pitchFamily="34" charset="0"/>
                          <a:cs typeface="Times New Roman" panose="02020603050405020304" pitchFamily="18" charset="0"/>
                        </a:rPr>
                        <a:t>categorical</a:t>
                      </a:r>
                      <a:r>
                        <a:rPr lang="en-US" sz="1600">
                          <a:effectLst/>
                          <a:latin typeface="Arial" panose="020B0604020202020204" pitchFamily="34" charset="0"/>
                          <a:ea typeface="Calibri" panose="020F0502020204030204" pitchFamily="34" charset="0"/>
                          <a:cs typeface="Times New Roman" panose="02020603050405020304" pitchFamily="18" charset="0"/>
                        </a:rPr>
                        <a:t> (2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spc="5">
                          <a:effectLst/>
                          <a:latin typeface="Arial" panose="020B0604020202020204" pitchFamily="34" charset="0"/>
                          <a:ea typeface="Calibri" panose="020F0502020204030204" pitchFamily="34" charset="0"/>
                          <a:cs typeface="Times New Roman" panose="02020603050405020304" pitchFamily="18" charset="0"/>
                        </a:rPr>
                        <a:t>categories)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0" marR="0">
                        <a:spcBef>
                          <a:spcPts val="1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0"/>
                        </a:spcBef>
                        <a:spcAft>
                          <a:spcPts val="0"/>
                        </a:spcAft>
                      </a:pPr>
                      <a:r>
                        <a:rPr lang="en-US" sz="1600" spc="10" dirty="0">
                          <a:effectLst/>
                          <a:latin typeface="Arial" panose="020B0604020202020204" pitchFamily="34" charset="0"/>
                          <a:ea typeface="Calibri" panose="020F0502020204030204" pitchFamily="34" charset="0"/>
                          <a:cs typeface="Times New Roman" panose="02020603050405020304" pitchFamily="18" charset="0"/>
                        </a:rPr>
                        <a:t>binomial</a:t>
                      </a:r>
                      <a:r>
                        <a:rPr lang="en-US" sz="1600" dirty="0">
                          <a:effectLst/>
                          <a:latin typeface="Arial" panose="020B0604020202020204" pitchFamily="34" charset="0"/>
                          <a:ea typeface="Calibri" panose="020F0502020204030204" pitchFamily="34" charset="0"/>
                          <a:cs typeface="Times New Roman" panose="02020603050405020304" pitchFamily="18" charset="0"/>
                        </a:rPr>
                        <a:t> </a:t>
                      </a:r>
                      <a:r>
                        <a:rPr lang="en-US" sz="1600" spc="-5" dirty="0">
                          <a:effectLst/>
                          <a:latin typeface="Arial" panose="020B0604020202020204" pitchFamily="34" charset="0"/>
                          <a:ea typeface="Calibri" panose="020F0502020204030204" pitchFamily="34" charset="0"/>
                          <a:cs typeface="Times New Roman" panose="02020603050405020304" pitchFamily="18" charset="0"/>
                        </a:rPr>
                        <a:t>test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extLst>
                  <a:ext uri="{0D108BD9-81ED-4DB2-BD59-A6C34878D82A}">
                    <a16:rowId xmlns:a16="http://schemas.microsoft.com/office/drawing/2014/main" val="10002"/>
                  </a:ext>
                </a:extLst>
              </a:tr>
              <a:tr h="944097">
                <a:tc vMerge="1">
                  <a:txBody>
                    <a:bodyPr/>
                    <a:lstStyle/>
                    <a:p>
                      <a:endParaRPr lang="en-US"/>
                    </a:p>
                  </a:txBody>
                  <a:tcPr/>
                </a:tc>
                <a:tc vMerge="1">
                  <a:txBody>
                    <a:bodyPr/>
                    <a:lstStyle/>
                    <a:p>
                      <a:endParaRPr lang="en-US"/>
                    </a:p>
                  </a:txBody>
                  <a:tcPr/>
                </a:tc>
                <a:tc>
                  <a:txBody>
                    <a:bodyPr/>
                    <a:lstStyle/>
                    <a:p>
                      <a:pPr marL="0" marR="0">
                        <a:spcBef>
                          <a:spcPts val="1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0"/>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categorical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0">
                        <a:spcBef>
                          <a:spcPts val="300"/>
                        </a:spcBef>
                        <a:spcAft>
                          <a:spcPts val="0"/>
                        </a:spcAft>
                      </a:pPr>
                      <a:r>
                        <a:rPr lang="en-US" sz="1600" spc="5" dirty="0" err="1">
                          <a:effectLst/>
                          <a:latin typeface="Arial" panose="020B0604020202020204" pitchFamily="34" charset="0"/>
                          <a:ea typeface="Calibri" panose="020F0502020204030204" pitchFamily="34" charset="0"/>
                          <a:cs typeface="Times New Roman" panose="02020603050405020304" pitchFamily="18" charset="0"/>
                        </a:rPr>
                        <a:t>Chi­square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spc="5" dirty="0" err="1">
                          <a:effectLst/>
                          <a:latin typeface="Arial" panose="020B0604020202020204" pitchFamily="34" charset="0"/>
                          <a:ea typeface="Calibri" panose="020F0502020204030204" pitchFamily="34" charset="0"/>
                          <a:cs typeface="Times New Roman" panose="02020603050405020304" pitchFamily="18" charset="0"/>
                        </a:rPr>
                        <a:t>goodness­of­fit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59602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16659" y="1137365"/>
            <a:ext cx="4150068" cy="2031325"/>
          </a:xfrm>
          <a:prstGeom prst="rect">
            <a:avLst/>
          </a:prstGeom>
          <a:solidFill>
            <a:schemeClr val="accent6">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Business Challenge:   Your company makes light bulbs and you advertise that the average lifespan of your “</a:t>
            </a:r>
            <a:r>
              <a:rPr lang="en-US" dirty="0" err="1">
                <a:solidFill>
                  <a:prstClr val="black"/>
                </a:solidFill>
                <a:latin typeface="Calibri" panose="020F0502020204030204"/>
              </a:rPr>
              <a:t>superbulb</a:t>
            </a:r>
            <a:r>
              <a:rPr lang="en-US" dirty="0">
                <a:solidFill>
                  <a:prstClr val="black"/>
                </a:solidFill>
                <a:latin typeface="Calibri" panose="020F0502020204030204"/>
              </a:rPr>
              <a:t>” is 1500 hours.  However, you’ve noticed recently on social media that people are complaining that your bulbs don’t last as long as you claim.</a:t>
            </a:r>
          </a:p>
        </p:txBody>
      </p:sp>
      <p:pic>
        <p:nvPicPr>
          <p:cNvPr id="6" name="Picture 5"/>
          <p:cNvPicPr>
            <a:picLocks noChangeAspect="1"/>
          </p:cNvPicPr>
          <p:nvPr/>
        </p:nvPicPr>
        <p:blipFill>
          <a:blip r:embed="rId3"/>
          <a:stretch>
            <a:fillRect/>
          </a:stretch>
        </p:blipFill>
        <p:spPr>
          <a:xfrm>
            <a:off x="0" y="949685"/>
            <a:ext cx="4786981" cy="3622387"/>
          </a:xfrm>
          <a:prstGeom prst="rect">
            <a:avLst/>
          </a:prstGeom>
        </p:spPr>
      </p:pic>
      <p:sp>
        <p:nvSpPr>
          <p:cNvPr id="7" name="TextBox 6"/>
          <p:cNvSpPr txBox="1"/>
          <p:nvPr/>
        </p:nvSpPr>
        <p:spPr>
          <a:xfrm>
            <a:off x="4916659" y="3524071"/>
            <a:ext cx="4150068" cy="1200329"/>
          </a:xfrm>
          <a:prstGeom prst="rect">
            <a:avLst/>
          </a:prstGeom>
          <a:solidFill>
            <a:schemeClr val="accent4">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Response:  You take a random sample of 500 bulbs and measure their average life span to compare it against the 1500 hours claimed.</a:t>
            </a:r>
          </a:p>
        </p:txBody>
      </p:sp>
      <p:sp>
        <p:nvSpPr>
          <p:cNvPr id="8" name="TextBox 7"/>
          <p:cNvSpPr txBox="1"/>
          <p:nvPr/>
        </p:nvSpPr>
        <p:spPr>
          <a:xfrm>
            <a:off x="4916659" y="4964668"/>
            <a:ext cx="4150068" cy="369332"/>
          </a:xfrm>
          <a:prstGeom prst="rect">
            <a:avLst/>
          </a:prstGeom>
          <a:solidFill>
            <a:srgbClr val="00B0F0"/>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Data Looks like:</a:t>
            </a:r>
          </a:p>
        </p:txBody>
      </p:sp>
      <p:graphicFrame>
        <p:nvGraphicFramePr>
          <p:cNvPr id="10" name="Object 9"/>
          <p:cNvGraphicFramePr>
            <a:graphicFrameLocks noChangeAspect="1"/>
          </p:cNvGraphicFramePr>
          <p:nvPr>
            <p:extLst>
              <p:ext uri="{D42A27DB-BD31-4B8C-83A1-F6EECF244321}">
                <p14:modId xmlns:p14="http://schemas.microsoft.com/office/powerpoint/2010/main" val="2931339851"/>
              </p:ext>
            </p:extLst>
          </p:nvPr>
        </p:nvGraphicFramePr>
        <p:xfrm>
          <a:off x="4992688" y="5345113"/>
          <a:ext cx="3800475" cy="1757362"/>
        </p:xfrm>
        <a:graphic>
          <a:graphicData uri="http://schemas.openxmlformats.org/presentationml/2006/ole">
            <mc:AlternateContent xmlns:mc="http://schemas.openxmlformats.org/markup-compatibility/2006">
              <mc:Choice xmlns:v="urn:schemas-microsoft-com:vml" Requires="v">
                <p:oleObj spid="_x0000_s1192" name="Worksheet" r:id="rId4" imgW="5067330" imgH="2343023" progId="Excel.Sheet.12">
                  <p:embed/>
                </p:oleObj>
              </mc:Choice>
              <mc:Fallback>
                <p:oleObj name="Worksheet" r:id="rId4" imgW="5067330" imgH="2343023" progId="Excel.Sheet.12">
                  <p:embed/>
                  <p:pic>
                    <p:nvPicPr>
                      <p:cNvPr id="0" name=""/>
                      <p:cNvPicPr/>
                      <p:nvPr/>
                    </p:nvPicPr>
                    <p:blipFill>
                      <a:blip r:embed="rId5"/>
                      <a:stretch>
                        <a:fillRect/>
                      </a:stretch>
                    </p:blipFill>
                    <p:spPr>
                      <a:xfrm>
                        <a:off x="4992688" y="5345113"/>
                        <a:ext cx="3800475" cy="1757362"/>
                      </a:xfrm>
                      <a:prstGeom prst="rect">
                        <a:avLst/>
                      </a:prstGeom>
                    </p:spPr>
                  </p:pic>
                </p:oleObj>
              </mc:Fallback>
            </mc:AlternateContent>
          </a:graphicData>
        </a:graphic>
      </p:graphicFrame>
    </p:spTree>
    <p:extLst>
      <p:ext uri="{BB962C8B-B14F-4D97-AF65-F5344CB8AC3E}">
        <p14:creationId xmlns:p14="http://schemas.microsoft.com/office/powerpoint/2010/main" val="1291004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16659" y="1137365"/>
            <a:ext cx="4150068" cy="1754326"/>
          </a:xfrm>
          <a:prstGeom prst="rect">
            <a:avLst/>
          </a:prstGeom>
          <a:solidFill>
            <a:schemeClr val="accent6">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Business Challenge:   In taste tests, your hamburger chain’s “Big Kitty” burger is known as ranking 5</a:t>
            </a:r>
            <a:r>
              <a:rPr lang="en-US" baseline="30000" dirty="0">
                <a:solidFill>
                  <a:prstClr val="black"/>
                </a:solidFill>
                <a:latin typeface="Calibri" panose="020F0502020204030204"/>
              </a:rPr>
              <a:t>th</a:t>
            </a:r>
            <a:r>
              <a:rPr lang="en-US" dirty="0">
                <a:solidFill>
                  <a:prstClr val="black"/>
                </a:solidFill>
                <a:latin typeface="Calibri" panose="020F0502020204030204"/>
              </a:rPr>
              <a:t> in overall flavor across 10 brands.  But in recent secret taste tests it seems people are liking your burger better than your top competitors.</a:t>
            </a:r>
          </a:p>
        </p:txBody>
      </p:sp>
      <p:sp>
        <p:nvSpPr>
          <p:cNvPr id="7" name="TextBox 6"/>
          <p:cNvSpPr txBox="1"/>
          <p:nvPr/>
        </p:nvSpPr>
        <p:spPr>
          <a:xfrm>
            <a:off x="4916659" y="3524071"/>
            <a:ext cx="4150068" cy="1200329"/>
          </a:xfrm>
          <a:prstGeom prst="rect">
            <a:avLst/>
          </a:prstGeom>
          <a:solidFill>
            <a:schemeClr val="accent4">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Response:  You conduct a taste test with 800 people and have them rank your Kitty Burger and your nine top competitors in terms of taste of burger.</a:t>
            </a:r>
          </a:p>
        </p:txBody>
      </p:sp>
      <p:sp>
        <p:nvSpPr>
          <p:cNvPr id="8" name="TextBox 7"/>
          <p:cNvSpPr txBox="1"/>
          <p:nvPr/>
        </p:nvSpPr>
        <p:spPr>
          <a:xfrm>
            <a:off x="4916659" y="4964668"/>
            <a:ext cx="4150068" cy="369332"/>
          </a:xfrm>
          <a:prstGeom prst="rect">
            <a:avLst/>
          </a:prstGeom>
          <a:solidFill>
            <a:srgbClr val="00B0F0"/>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Data Looks like:</a:t>
            </a:r>
          </a:p>
        </p:txBody>
      </p:sp>
      <p:graphicFrame>
        <p:nvGraphicFramePr>
          <p:cNvPr id="10" name="Object 9"/>
          <p:cNvGraphicFramePr>
            <a:graphicFrameLocks noChangeAspect="1"/>
          </p:cNvGraphicFramePr>
          <p:nvPr>
            <p:extLst>
              <p:ext uri="{D42A27DB-BD31-4B8C-83A1-F6EECF244321}">
                <p14:modId xmlns:p14="http://schemas.microsoft.com/office/powerpoint/2010/main" val="3189623227"/>
              </p:ext>
            </p:extLst>
          </p:nvPr>
        </p:nvGraphicFramePr>
        <p:xfrm>
          <a:off x="4992688" y="5345113"/>
          <a:ext cx="3800475" cy="1512887"/>
        </p:xfrm>
        <a:graphic>
          <a:graphicData uri="http://schemas.openxmlformats.org/presentationml/2006/ole">
            <mc:AlternateContent xmlns:mc="http://schemas.openxmlformats.org/markup-compatibility/2006">
              <mc:Choice xmlns:v="urn:schemas-microsoft-com:vml" Requires="v">
                <p:oleObj spid="_x0000_s2215" name="Worksheet" r:id="rId4" imgW="5067330" imgH="2390802" progId="Excel.Sheet.12">
                  <p:embed/>
                </p:oleObj>
              </mc:Choice>
              <mc:Fallback>
                <p:oleObj name="Worksheet" r:id="rId4" imgW="5067330" imgH="2390802" progId="Excel.Sheet.12">
                  <p:embed/>
                  <p:pic>
                    <p:nvPicPr>
                      <p:cNvPr id="0" name=""/>
                      <p:cNvPicPr/>
                      <p:nvPr/>
                    </p:nvPicPr>
                    <p:blipFill>
                      <a:blip r:embed="rId5"/>
                      <a:stretch>
                        <a:fillRect/>
                      </a:stretch>
                    </p:blipFill>
                    <p:spPr>
                      <a:xfrm>
                        <a:off x="4992688" y="5345113"/>
                        <a:ext cx="3800475" cy="1512887"/>
                      </a:xfrm>
                      <a:prstGeom prst="rect">
                        <a:avLst/>
                      </a:prstGeom>
                    </p:spPr>
                  </p:pic>
                </p:oleObj>
              </mc:Fallback>
            </mc:AlternateContent>
          </a:graphicData>
        </a:graphic>
      </p:graphicFrame>
      <p:pic>
        <p:nvPicPr>
          <p:cNvPr id="2" name="Picture 1"/>
          <p:cNvPicPr>
            <a:picLocks noChangeAspect="1"/>
          </p:cNvPicPr>
          <p:nvPr/>
        </p:nvPicPr>
        <p:blipFill>
          <a:blip r:embed="rId6"/>
          <a:stretch>
            <a:fillRect/>
          </a:stretch>
        </p:blipFill>
        <p:spPr>
          <a:xfrm>
            <a:off x="0" y="1137365"/>
            <a:ext cx="4706530" cy="3579816"/>
          </a:xfrm>
          <a:prstGeom prst="rect">
            <a:avLst/>
          </a:prstGeom>
        </p:spPr>
      </p:pic>
    </p:spTree>
    <p:extLst>
      <p:ext uri="{BB962C8B-B14F-4D97-AF65-F5344CB8AC3E}">
        <p14:creationId xmlns:p14="http://schemas.microsoft.com/office/powerpoint/2010/main" val="37873434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4599</TotalTime>
  <Words>3842</Words>
  <Application>Microsoft Macintosh PowerPoint</Application>
  <PresentationFormat>On-screen Show (4:3)</PresentationFormat>
  <Paragraphs>531</Paragraphs>
  <Slides>48</Slides>
  <Notes>34</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48</vt:i4>
      </vt:variant>
    </vt:vector>
  </HeadingPairs>
  <TitlesOfParts>
    <vt:vector size="57" baseType="lpstr">
      <vt:lpstr>Arial</vt:lpstr>
      <vt:lpstr>Calibri</vt:lpstr>
      <vt:lpstr>Calibri Light</vt:lpstr>
      <vt:lpstr>Franklin Gothic Book</vt:lpstr>
      <vt:lpstr>Perpetua</vt:lpstr>
      <vt:lpstr>Wingdings 2</vt:lpstr>
      <vt:lpstr>Equity</vt:lpstr>
      <vt:lpstr>Office Theme</vt:lpstr>
      <vt:lpstr>Worksheet</vt:lpstr>
      <vt:lpstr>Choosing the Appropriate Technique*</vt:lpstr>
      <vt:lpstr>PowerPoint Presentation</vt:lpstr>
      <vt:lpstr>PowerPoint Presentation</vt:lpstr>
      <vt:lpstr>PowerPoint Presentation</vt:lpstr>
      <vt:lpstr>The Good Guys at IDRE…</vt:lpstr>
      <vt:lpstr>PowerPoint Presentation</vt:lpstr>
      <vt:lpstr>One Dependent Variable and No Independent Variables</vt:lpstr>
      <vt:lpstr>PowerPoint Presentation</vt:lpstr>
      <vt:lpstr>PowerPoint Presentation</vt:lpstr>
      <vt:lpstr>PowerPoint Presentation</vt:lpstr>
      <vt:lpstr>PowerPoint Presentation</vt:lpstr>
      <vt:lpstr>One Dependent Variable with One Independent Variable  with two levels [independent groups]</vt:lpstr>
      <vt:lpstr>PowerPoint Presentation</vt:lpstr>
      <vt:lpstr>PowerPoint Presentation</vt:lpstr>
      <vt:lpstr>PowerPoint Presentation</vt:lpstr>
      <vt:lpstr>One Dependent Variable with One Independent Variable  with two or more levels [independent groups]</vt:lpstr>
      <vt:lpstr>PowerPoint Presentation</vt:lpstr>
      <vt:lpstr>PowerPoint Presentation</vt:lpstr>
      <vt:lpstr>PowerPoint Presentation</vt:lpstr>
      <vt:lpstr>One Dependent Variable with One Independent Variable  with two levels [dependent groups]</vt:lpstr>
      <vt:lpstr>PowerPoint Presentation</vt:lpstr>
      <vt:lpstr>PowerPoint Presentation</vt:lpstr>
      <vt:lpstr>PowerPoint Presentation</vt:lpstr>
      <vt:lpstr>One Dependent Variable with One Independent Variable  with two or more levels [dependent/matched groups]</vt:lpstr>
      <vt:lpstr>PowerPoint Presentation</vt:lpstr>
      <vt:lpstr>PowerPoint Presentation</vt:lpstr>
      <vt:lpstr>PowerPoint Presentation</vt:lpstr>
      <vt:lpstr>One Dependent Variable with Two or More Independent Variables  [independent groups]</vt:lpstr>
      <vt:lpstr>PowerPoint Presentation</vt:lpstr>
      <vt:lpstr>PowerPoint Presentation</vt:lpstr>
      <vt:lpstr>PowerPoint Presentation</vt:lpstr>
      <vt:lpstr>One Dependent Variable with One  Interval Level Independent Variable  </vt:lpstr>
      <vt:lpstr>PowerPoint Presentation</vt:lpstr>
      <vt:lpstr>PowerPoint Presentation</vt:lpstr>
      <vt:lpstr>PowerPoint Presentation</vt:lpstr>
      <vt:lpstr>PowerPoint Presentation</vt:lpstr>
      <vt:lpstr>One Dependent Variable with One or More  Interval and/or Categorical Level Independent Variables  </vt:lpstr>
      <vt:lpstr>PowerPoint Presentation</vt:lpstr>
      <vt:lpstr>PowerPoint Presentation</vt:lpstr>
      <vt:lpstr>PowerPoint Presentation</vt:lpstr>
      <vt:lpstr>PowerPoint Presentation</vt:lpstr>
      <vt:lpstr>Two or More Dependent Variables with Varying Number and Nature of Independent Variables </vt:lpstr>
      <vt:lpstr>PowerPoint Presentation</vt:lpstr>
      <vt:lpstr>PowerPoint Presentation</vt:lpstr>
      <vt:lpstr>PowerPoint Presentation</vt:lpstr>
      <vt:lpstr>Two Sets of Two or More Dependent Variables with No Independent Variables</vt:lpstr>
      <vt:lpstr>PowerPoint Presentation</vt:lpstr>
      <vt:lpstr>PowerPoint Presentation</vt:lpstr>
    </vt:vector>
  </TitlesOfParts>
  <Company>UNIVERSITY OF NEW HAMPSHIRE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Review of Basic Concepts</dc:title>
  <dc:creator>R-WARNER</dc:creator>
  <cp:lastModifiedBy>Rudy Martinez</cp:lastModifiedBy>
  <cp:revision>247</cp:revision>
  <dcterms:created xsi:type="dcterms:W3CDTF">2007-03-27T14:14:02Z</dcterms:created>
  <dcterms:modified xsi:type="dcterms:W3CDTF">2021-01-26T05:02:17Z</dcterms:modified>
</cp:coreProperties>
</file>