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46" r:id="rId3"/>
    <p:sldId id="347" r:id="rId4"/>
    <p:sldId id="348" r:id="rId5"/>
    <p:sldId id="349" r:id="rId6"/>
    <p:sldId id="350" r:id="rId7"/>
    <p:sldId id="342" r:id="rId8"/>
    <p:sldId id="343" r:id="rId9"/>
    <p:sldId id="351" r:id="rId10"/>
    <p:sldId id="276" r:id="rId11"/>
    <p:sldId id="345" r:id="rId12"/>
    <p:sldId id="259" r:id="rId13"/>
  </p:sldIdLst>
  <p:sldSz cx="12192000" cy="6858000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Play" panose="020B0604020202020204" pitchFamily="34" charset="0"/>
      <p:regular r:id="rId17"/>
      <p:bold r:id="rId18"/>
    </p:embeddedFont>
    <p:embeddedFont>
      <p:font typeface="Wells Fargo Sans" panose="020B0503020203020204" pitchFamily="34" charset="0"/>
      <p:regular r:id="rId19"/>
      <p:bold r:id="rId20"/>
      <p:italic r:id="rId21"/>
      <p:boldItalic r:id="rId22"/>
    </p:embeddedFont>
    <p:embeddedFont>
      <p:font typeface="Wells Fargo Sans Display" panose="020B0503020203020204" pitchFamily="3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B94A1D-A631-704B-853A-9451CC0E5746}">
          <p14:sldIdLst>
            <p14:sldId id="256"/>
            <p14:sldId id="346"/>
            <p14:sldId id="347"/>
            <p14:sldId id="348"/>
            <p14:sldId id="349"/>
            <p14:sldId id="350"/>
            <p14:sldId id="342"/>
            <p14:sldId id="343"/>
            <p14:sldId id="351"/>
            <p14:sldId id="276"/>
            <p14:sldId id="34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94626" autoAdjust="0"/>
  </p:normalViewPr>
  <p:slideViewPr>
    <p:cSldViewPr snapToGrid="0">
      <p:cViewPr>
        <p:scale>
          <a:sx n="100" d="100"/>
          <a:sy n="100" d="100"/>
        </p:scale>
        <p:origin x="976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A3B40-5DCF-4258-96D0-70E04B8F9A4E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DE8A5-C84C-4699-91F1-F4F019581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31B60-9600-4716-A2FD-EB59D46AC6B1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8B7A0-04DA-4663-A775-37F4D474D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5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odor.org/interactivate/activities/Regress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8B7A0-04DA-4663-A775-37F4D474DE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6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http://www.shodor.org/interactivate/activities/Regression/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8B7A0-04DA-4663-A775-37F4D474DE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02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4" name="Google Shape;3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9781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3070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9" name="Google Shape;3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5BF1F789-5F18-4A39-AD7A-F27D50655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6833" y="2834640"/>
            <a:ext cx="7803728" cy="1779684"/>
          </a:xfrm>
        </p:spPr>
        <p:txBody>
          <a:bodyPr anchor="t" anchorCtr="0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[Presentation title, </a:t>
            </a:r>
            <a:br>
              <a:rPr lang="en-US" dirty="0"/>
            </a:br>
            <a:r>
              <a:rPr lang="en-US" dirty="0"/>
              <a:t>four lines max]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6A76A1E-D9BB-3D47-BDB3-0A2EB2F6A22E}"/>
              </a:ext>
            </a:extLst>
          </p:cNvPr>
          <p:cNvCxnSpPr>
            <a:cxnSpLocks/>
          </p:cNvCxnSpPr>
          <p:nvPr/>
        </p:nvCxnSpPr>
        <p:spPr bwMode="hidden">
          <a:xfrm>
            <a:off x="486832" y="4846320"/>
            <a:ext cx="1706880" cy="0"/>
          </a:xfrm>
          <a:prstGeom prst="line">
            <a:avLst/>
          </a:prstGeom>
          <a:ln w="2540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6833" y="5074921"/>
            <a:ext cx="5730240" cy="822893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ells Fargo Sans" panose="020B0503020203020204" pitchFamily="34" charset="0"/>
              <a:buNone/>
              <a:tabLst/>
              <a:defRPr sz="1200" baseline="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en-US" dirty="0"/>
              <a:t>[Date]</a:t>
            </a:r>
          </a:p>
          <a:p>
            <a:r>
              <a:rPr lang="en-US" dirty="0"/>
              <a:t>[Presenter 1]</a:t>
            </a:r>
          </a:p>
          <a:p>
            <a:r>
              <a:rPr lang="en-US" dirty="0"/>
              <a:t>[Presenter 2]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 txBox="1">
            <a:spLocks/>
          </p:cNvSpPr>
          <p:nvPr userDrawn="1"/>
        </p:nvSpPr>
        <p:spPr>
          <a:xfrm>
            <a:off x="486833" y="545254"/>
            <a:ext cx="5730240" cy="822893"/>
          </a:xfrm>
          <a:prstGeom prst="rect">
            <a:avLst/>
          </a:prstGeom>
        </p:spPr>
        <p:txBody>
          <a:bodyPr vert="horz" lIns="0" tIns="0" rIns="0" bIns="0" spcCol="36576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ells Fargo Sans" panose="020B0503020203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ells Fargo Sans" panose="020B0503020203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2023</a:t>
            </a:r>
            <a:r>
              <a:rPr lang="en-US" sz="1800" baseline="0" dirty="0"/>
              <a:t> Data Science Camp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377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681" y="1600200"/>
            <a:ext cx="731520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0561" y="1600200"/>
            <a:ext cx="3413759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4BDA51D-739A-6147-AE33-B80AD5046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0E22618-D046-4A43-A145-B5CC229DCC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5" name="Chart Placeholder 1">
            <a:extLst>
              <a:ext uri="{FF2B5EF4-FFF2-40B4-BE49-F238E27FC236}">
                <a16:creationId xmlns:a16="http://schemas.microsoft.com/office/drawing/2014/main" id="{1739FB7C-9269-7342-8648-01158E245B2B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87680" y="16002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A9A5DDBF-F036-D247-8214-85BE84E1C4F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389120" y="16002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E53449-679B-CC46-BF8F-F1C105ECD91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290560" y="16002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Chart Placeholder 4">
            <a:extLst>
              <a:ext uri="{FF2B5EF4-FFF2-40B4-BE49-F238E27FC236}">
                <a16:creationId xmlns:a16="http://schemas.microsoft.com/office/drawing/2014/main" id="{964DD178-5836-D24D-9CF5-2E0FDE4934E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87680" y="41148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9" name="Chart Placeholder 5">
            <a:extLst>
              <a:ext uri="{FF2B5EF4-FFF2-40B4-BE49-F238E27FC236}">
                <a16:creationId xmlns:a16="http://schemas.microsoft.com/office/drawing/2014/main" id="{CB0AE243-8D47-2941-B6AB-7A7BFCBEE1B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389120" y="41148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0" name="Chart Placeholder 6">
            <a:extLst>
              <a:ext uri="{FF2B5EF4-FFF2-40B4-BE49-F238E27FC236}">
                <a16:creationId xmlns:a16="http://schemas.microsoft.com/office/drawing/2014/main" id="{C99EE39F-D270-8347-9E90-33ACBAEA0719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8290560" y="4114800"/>
            <a:ext cx="341376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99DBD1E6-5A74-274B-8433-97A77208C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6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D7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6833" y="457202"/>
            <a:ext cx="7316047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7EF2A7E-ED94-E540-9CF4-B56F980A38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21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Orange">
    <p:bg>
      <p:bgPr>
        <a:solidFill>
          <a:srgbClr val="EB69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6834" y="457202"/>
            <a:ext cx="7316047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E969CF6-897C-2A47-AFD1-3CED01FF01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00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Light Orange">
    <p:bg>
      <p:bgPr>
        <a:solidFill>
          <a:srgbClr val="FF9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6833" y="457202"/>
            <a:ext cx="7316048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A37D924-28E5-5843-9BA3-6C88EE563D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63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6833" y="457202"/>
            <a:ext cx="7316048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2pPr>
            <a:lvl3pPr marL="171450" indent="-171450">
              <a:spcBef>
                <a:spcPts val="900"/>
              </a:spcBef>
              <a:buFont typeface="Wells Fargo Sans" panose="020B0503020203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3429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5143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5pPr>
            <a:lvl6pPr marL="6858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6pPr>
            <a:lvl7pPr marL="8572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7pPr>
            <a:lvl8pPr marL="102870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8pPr>
            <a:lvl9pPr marL="1200150" indent="-171450">
              <a:spcBef>
                <a:spcPts val="300"/>
              </a:spcBef>
              <a:buFont typeface="Wells Fargo Sans" panose="020B0503020203020204" pitchFamily="34" charset="0"/>
              <a:buChar char="–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6A6D6C7-DEED-604E-9F87-29E1838E56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97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6834" y="457200"/>
            <a:ext cx="7316047" cy="100584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E076051-AE4B-CF44-AB12-A6CC31DC24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6834" y="1600200"/>
            <a:ext cx="7316047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90560" y="0"/>
            <a:ext cx="3901440" cy="685800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042F1D1-52E8-5643-866B-0EB322CE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8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ne Photo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D26346-61C4-6C44-B93D-0EBC0C5CA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1600200"/>
            <a:ext cx="11216640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  <a:lvl6pPr marL="0" indent="0">
              <a:spcBef>
                <a:spcPts val="0"/>
              </a:spcBef>
              <a:buNone/>
              <a:defRPr sz="1000"/>
            </a:lvl6pPr>
            <a:lvl7pPr marL="0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03120"/>
            <a:ext cx="12192000" cy="475488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C7E36A9-B84B-7E40-9E84-C82B263B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4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Photo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D26346-61C4-6C44-B93D-0EBC0C5CA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1600200"/>
            <a:ext cx="7315201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  <a:lvl6pPr marL="0" indent="0">
              <a:spcBef>
                <a:spcPts val="0"/>
              </a:spcBef>
              <a:buNone/>
              <a:defRPr sz="1000"/>
            </a:lvl6pPr>
            <a:lvl7pPr marL="0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03120"/>
            <a:ext cx="8290560" cy="475488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44CA248-D2A9-BE4C-8A71-862CADED02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90561" y="1600200"/>
            <a:ext cx="3413760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1000"/>
            </a:lvl2pPr>
            <a:lvl3pPr marL="0" indent="0">
              <a:spcBef>
                <a:spcPts val="0"/>
              </a:spcBef>
              <a:buNone/>
              <a:defRPr sz="1000"/>
            </a:lvl3pPr>
            <a:lvl4pPr marL="0" indent="0">
              <a:spcBef>
                <a:spcPts val="0"/>
              </a:spcBef>
              <a:buNone/>
              <a:defRPr sz="1000"/>
            </a:lvl4pPr>
            <a:lvl5pPr marL="0" indent="0">
              <a:spcBef>
                <a:spcPts val="0"/>
              </a:spcBef>
              <a:buNone/>
              <a:defRPr sz="1000"/>
            </a:lvl5pPr>
            <a:lvl6pPr marL="0" indent="0">
              <a:spcBef>
                <a:spcPts val="0"/>
              </a:spcBef>
              <a:buNone/>
              <a:defRPr sz="1000"/>
            </a:lvl6pPr>
            <a:lvl7pPr marL="0" indent="0">
              <a:spcBef>
                <a:spcPts val="0"/>
              </a:spcBef>
              <a:buNone/>
              <a:defRPr sz="1000"/>
            </a:lvl7pPr>
            <a:lvl8pPr marL="0" indent="0">
              <a:spcBef>
                <a:spcPts val="0"/>
              </a:spcBef>
              <a:buNone/>
              <a:defRPr sz="1000"/>
            </a:lvl8pPr>
            <a:lvl9pPr marL="0" indent="0">
              <a:spcBef>
                <a:spcPts val="0"/>
              </a:spcBef>
              <a:buNone/>
              <a:defRPr sz="10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DA8240D-0BD4-F841-8B8F-61635137F8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90560" y="2103120"/>
            <a:ext cx="3901440" cy="4754880"/>
          </a:xfrm>
          <a:solidFill>
            <a:srgbClr val="B5ADA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695995-E9EC-9741-9AB6-FA7A10F354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7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E475588-47DB-0041-A49C-8F0EF8600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5BF1F789-5F18-4A39-AD7A-F27D50655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6833" y="2834640"/>
            <a:ext cx="5730240" cy="1779684"/>
          </a:xfrm>
        </p:spPr>
        <p:txBody>
          <a:bodyPr anchor="t" anchorCtr="0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[Presentation title, </a:t>
            </a:r>
            <a:br>
              <a:rPr lang="en-US" dirty="0"/>
            </a:br>
            <a:r>
              <a:rPr lang="en-US" dirty="0"/>
              <a:t>four lines max]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6A76A1E-D9BB-3D47-BDB3-0A2EB2F6A22E}"/>
              </a:ext>
            </a:extLst>
          </p:cNvPr>
          <p:cNvCxnSpPr>
            <a:cxnSpLocks/>
          </p:cNvCxnSpPr>
          <p:nvPr/>
        </p:nvCxnSpPr>
        <p:spPr bwMode="hidden">
          <a:xfrm>
            <a:off x="486832" y="4846320"/>
            <a:ext cx="1706880" cy="0"/>
          </a:xfrm>
          <a:prstGeom prst="line">
            <a:avLst/>
          </a:prstGeom>
          <a:ln w="2540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6833" y="5074921"/>
            <a:ext cx="5730240" cy="822893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ells Fargo Sans" panose="020B0503020203020204" pitchFamily="34" charset="0"/>
              <a:buNone/>
              <a:tabLst/>
              <a:defRPr sz="1200" baseline="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r>
              <a:rPr lang="en-US" dirty="0"/>
              <a:t>[Date]</a:t>
            </a:r>
          </a:p>
          <a:p>
            <a:r>
              <a:rPr lang="en-US" dirty="0"/>
              <a:t>[Presenter 1]</a:t>
            </a:r>
          </a:p>
          <a:p>
            <a:r>
              <a:rPr lang="en-US" dirty="0"/>
              <a:t>[Presenter 2]</a:t>
            </a:r>
          </a:p>
        </p:txBody>
      </p:sp>
      <p:sp>
        <p:nvSpPr>
          <p:cNvPr id="6" name="Picture">
            <a:extLst>
              <a:ext uri="{FF2B5EF4-FFF2-40B4-BE49-F238E27FC236}">
                <a16:creationId xmlns:a16="http://schemas.microsoft.com/office/drawing/2014/main" id="{73EA1C7A-1FB4-554C-9536-79F942D443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49440" y="2148840"/>
            <a:ext cx="4754880" cy="4023360"/>
          </a:xfrm>
          <a:solidFill>
            <a:srgbClr val="F4F0ED"/>
          </a:solidFill>
        </p:spPr>
        <p:txBody>
          <a:bodyPr anchor="ctr" anchorCtr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2839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665BEEFC-B89E-9C41-8260-1542F0B43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5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hank You">
            <a:extLst>
              <a:ext uri="{FF2B5EF4-FFF2-40B4-BE49-F238E27FC236}">
                <a16:creationId xmlns:a16="http://schemas.microsoft.com/office/drawing/2014/main" id="{D5C8B33B-B32E-0C4D-947A-87A5447D23F3}"/>
              </a:ext>
            </a:extLst>
          </p:cNvPr>
          <p:cNvSpPr txBox="1">
            <a:spLocks/>
          </p:cNvSpPr>
          <p:nvPr/>
        </p:nvSpPr>
        <p:spPr>
          <a:xfrm>
            <a:off x="487679" y="1600202"/>
            <a:ext cx="11217487" cy="16001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Thank you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580231D-7943-F647-B67D-262940DDDB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680" y="4341847"/>
            <a:ext cx="3413760" cy="1830355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000"/>
            </a:lvl1pPr>
            <a:lvl2pPr marL="0" indent="0">
              <a:spcBef>
                <a:spcPts val="0"/>
              </a:spcBef>
              <a:buFontTx/>
              <a:buNone/>
              <a:defRPr sz="1000"/>
            </a:lvl2pPr>
            <a:lvl3pPr marL="0" indent="0">
              <a:spcBef>
                <a:spcPts val="0"/>
              </a:spcBef>
              <a:buFontTx/>
              <a:buNone/>
              <a:defRPr sz="1000"/>
            </a:lvl3pPr>
            <a:lvl4pPr marL="0" indent="0">
              <a:spcBef>
                <a:spcPts val="0"/>
              </a:spcBef>
              <a:buFontTx/>
              <a:buNone/>
              <a:defRPr sz="1000"/>
            </a:lvl4pPr>
            <a:lvl5pPr marL="0" indent="0">
              <a:spcBef>
                <a:spcPts val="0"/>
              </a:spcBef>
              <a:buFontTx/>
              <a:buNone/>
              <a:defRPr sz="1000"/>
            </a:lvl5pPr>
            <a:lvl6pPr marL="0" indent="0">
              <a:spcBef>
                <a:spcPts val="0"/>
              </a:spcBef>
              <a:buFontTx/>
              <a:buNone/>
              <a:defRPr sz="1000"/>
            </a:lvl6pPr>
            <a:lvl7pPr marL="0" indent="0">
              <a:spcBef>
                <a:spcPts val="0"/>
              </a:spcBef>
              <a:buFontTx/>
              <a:buNone/>
              <a:defRPr sz="1000"/>
            </a:lvl7pPr>
            <a:lvl8pPr marL="0" indent="0">
              <a:spcBef>
                <a:spcPts val="0"/>
              </a:spcBef>
              <a:buFontTx/>
              <a:buNone/>
              <a:defRPr sz="1000"/>
            </a:lvl8pPr>
            <a:lvl9pPr marL="0" indent="0">
              <a:spcBef>
                <a:spcPts val="0"/>
              </a:spcBef>
              <a:buFontTx/>
              <a:buNone/>
              <a:defRPr sz="1000"/>
            </a:lvl9pPr>
          </a:lstStyle>
          <a:p>
            <a:pPr lvl="0"/>
            <a:r>
              <a:rPr lang="en-US" dirty="0"/>
              <a:t>[Optional contact information]</a:t>
            </a:r>
          </a:p>
        </p:txBody>
      </p:sp>
    </p:spTree>
    <p:extLst>
      <p:ext uri="{BB962C8B-B14F-4D97-AF65-F5344CB8AC3E}">
        <p14:creationId xmlns:p14="http://schemas.microsoft.com/office/powerpoint/2010/main" val="368098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bar Right">
  <p:cSld name="1_Sidebar Righ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487681" y="1600200"/>
            <a:ext cx="7315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8290561" y="1600200"/>
            <a:ext cx="341375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290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4D348C42-76C9-E94C-BD38-85471A87E30C}"/>
              </a:ext>
            </a:extLst>
          </p:cNvPr>
          <p:cNvCxnSpPr>
            <a:cxnSpLocks/>
          </p:cNvCxnSpPr>
          <p:nvPr/>
        </p:nvCxnSpPr>
        <p:spPr bwMode="hidden">
          <a:xfrm>
            <a:off x="487680" y="1600200"/>
            <a:ext cx="5364480" cy="0"/>
          </a:xfrm>
          <a:prstGeom prst="line">
            <a:avLst/>
          </a:prstGeom>
          <a:ln w="1905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28800"/>
            <a:ext cx="5364480" cy="4340224"/>
          </a:xfrm>
        </p:spPr>
        <p:txBody>
          <a:bodyPr numCol="1"/>
          <a:lstStyle>
            <a:lvl1pPr marL="171450" indent="-171450">
              <a:buFont typeface="Wells Fargo Sans" panose="020B0503020203020204" pitchFamily="34" charset="0"/>
              <a:buChar char="•"/>
              <a:tabLst>
                <a:tab pos="4024313" algn="r"/>
              </a:tabLst>
              <a:defRPr/>
            </a:lvl1pPr>
            <a:lvl2pPr marL="342900" indent="-171450">
              <a:tabLst>
                <a:tab pos="4024313" algn="r"/>
              </a:tabLst>
              <a:defRPr/>
            </a:lvl2pPr>
            <a:lvl3pPr marL="514350" indent="-171450">
              <a:tabLst>
                <a:tab pos="4024313" algn="r"/>
              </a:tabLst>
              <a:defRPr/>
            </a:lvl3pPr>
            <a:lvl4pPr marL="685800" indent="-171450">
              <a:tabLst>
                <a:tab pos="4024313" algn="r"/>
              </a:tabLst>
              <a:defRPr/>
            </a:lvl4pPr>
            <a:lvl5pPr marL="857250" indent="-171450">
              <a:tabLst>
                <a:tab pos="4024313" algn="r"/>
              </a:tabLst>
              <a:defRPr/>
            </a:lvl5pPr>
            <a:lvl6pPr marL="1028700" indent="-171450">
              <a:tabLst>
                <a:tab pos="4024313" algn="r"/>
              </a:tabLst>
              <a:defRPr/>
            </a:lvl6pPr>
            <a:lvl7pPr marL="1200150" indent="-171450">
              <a:tabLst>
                <a:tab pos="4024313" algn="r"/>
              </a:tabLst>
              <a:defRPr/>
            </a:lvl7pPr>
            <a:lvl8pPr marL="1371600" indent="-171450">
              <a:tabLst>
                <a:tab pos="4024313" algn="r"/>
              </a:tabLst>
              <a:defRPr/>
            </a:lvl8pPr>
            <a:lvl9pPr marL="1543050" indent="-171450">
              <a:tabLst>
                <a:tab pos="4024313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7941C5E-69DA-4A4E-99CB-9F761C3791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8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4D348C42-76C9-E94C-BD38-85471A87E30C}"/>
              </a:ext>
            </a:extLst>
          </p:cNvPr>
          <p:cNvCxnSpPr>
            <a:cxnSpLocks/>
          </p:cNvCxnSpPr>
          <p:nvPr/>
        </p:nvCxnSpPr>
        <p:spPr bwMode="hidden">
          <a:xfrm>
            <a:off x="487680" y="1600200"/>
            <a:ext cx="5364480" cy="0"/>
          </a:xfrm>
          <a:prstGeom prst="line">
            <a:avLst/>
          </a:prstGeom>
          <a:ln w="1905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9" name="Line">
            <a:extLst>
              <a:ext uri="{FF2B5EF4-FFF2-40B4-BE49-F238E27FC236}">
                <a16:creationId xmlns:a16="http://schemas.microsoft.com/office/drawing/2014/main" id="{827E2BA7-0F08-6A47-9026-1A567427BC27}"/>
              </a:ext>
            </a:extLst>
          </p:cNvPr>
          <p:cNvCxnSpPr>
            <a:cxnSpLocks/>
          </p:cNvCxnSpPr>
          <p:nvPr/>
        </p:nvCxnSpPr>
        <p:spPr bwMode="hidden">
          <a:xfrm>
            <a:off x="6339840" y="1600200"/>
            <a:ext cx="5364480" cy="0"/>
          </a:xfrm>
          <a:prstGeom prst="line">
            <a:avLst/>
          </a:prstGeom>
          <a:ln w="1905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79" y="1828802"/>
            <a:ext cx="11217487" cy="4340224"/>
          </a:xfrm>
        </p:spPr>
        <p:txBody>
          <a:bodyPr numCol="2"/>
          <a:lstStyle>
            <a:lvl1pPr marL="171450" indent="-171450">
              <a:buFont typeface="Wells Fargo Sans" panose="020B0503020203020204" pitchFamily="34" charset="0"/>
              <a:buChar char="•"/>
              <a:tabLst>
                <a:tab pos="4024313" algn="r"/>
              </a:tabLst>
              <a:defRPr/>
            </a:lvl1pPr>
            <a:lvl2pPr marL="342900" indent="-171450">
              <a:tabLst>
                <a:tab pos="4024313" algn="r"/>
              </a:tabLst>
              <a:defRPr/>
            </a:lvl2pPr>
            <a:lvl3pPr marL="514350" indent="-171450">
              <a:tabLst>
                <a:tab pos="4024313" algn="r"/>
              </a:tabLst>
              <a:defRPr/>
            </a:lvl3pPr>
            <a:lvl4pPr marL="685800" indent="-171450">
              <a:tabLst>
                <a:tab pos="4024313" algn="r"/>
              </a:tabLst>
              <a:defRPr/>
            </a:lvl4pPr>
            <a:lvl5pPr marL="857250" indent="-171450">
              <a:tabLst>
                <a:tab pos="4024313" algn="r"/>
              </a:tabLst>
              <a:defRPr/>
            </a:lvl5pPr>
            <a:lvl6pPr marL="1028700" indent="-171450">
              <a:tabLst>
                <a:tab pos="4024313" algn="r"/>
              </a:tabLst>
              <a:defRPr/>
            </a:lvl6pPr>
            <a:lvl7pPr marL="1200150" indent="-171450">
              <a:tabLst>
                <a:tab pos="4024313" algn="r"/>
              </a:tabLst>
              <a:defRPr/>
            </a:lvl7pPr>
            <a:lvl8pPr marL="1371600" indent="-171450">
              <a:tabLst>
                <a:tab pos="4024313" algn="r"/>
              </a:tabLst>
              <a:defRPr/>
            </a:lvl8pPr>
            <a:lvl9pPr marL="1543050" indent="-171450">
              <a:tabLst>
                <a:tab pos="4024313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7DB0427-6005-7646-A1DA-069FBA064B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4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33" y="1600202"/>
            <a:ext cx="11216640" cy="4568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968B0-98BE-A54C-8F1A-69CB67A0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6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600202"/>
            <a:ext cx="7315200" cy="4568825"/>
          </a:xfrm>
        </p:spPr>
        <p:txBody>
          <a:bodyPr>
            <a:noAutofit/>
          </a:bodyPr>
          <a:lstStyle>
            <a:lvl1pPr marL="274320" indent="-274320">
              <a:lnSpc>
                <a:spcPct val="100000"/>
              </a:lnSpc>
              <a:buFont typeface="Wells Fargo Sans Display" panose="020B0503020203020204" pitchFamily="34" charset="0"/>
              <a:buChar char="•"/>
              <a:defRPr sz="2400">
                <a:latin typeface="+mj-lt"/>
              </a:defRPr>
            </a:lvl1pPr>
            <a:lvl2pPr marL="54864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2pPr>
            <a:lvl3pPr marL="82296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3pPr>
            <a:lvl4pPr marL="109728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4pPr>
            <a:lvl5pPr marL="137160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5pPr>
            <a:lvl6pPr marL="164592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6pPr>
            <a:lvl7pPr marL="192024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7pPr>
            <a:lvl8pPr marL="219456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8pPr>
            <a:lvl9pPr marL="2468880" indent="-274320">
              <a:lnSpc>
                <a:spcPct val="100000"/>
              </a:lnSpc>
              <a:buFont typeface="Wells Fargo Sans Display" panose="020B0503020203020204" pitchFamily="34" charset="0"/>
              <a:buChar char="–"/>
              <a:defRPr sz="2400">
                <a:latin typeface="+mj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968B0-98BE-A54C-8F1A-69CB67A0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1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5A6DEEE1-C08A-1E44-BEC5-E09044562C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680" y="1600200"/>
            <a:ext cx="536448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9840" y="1600200"/>
            <a:ext cx="536448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9BFDC9A-8BFC-8946-84F2-2786226F4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681" y="1600200"/>
            <a:ext cx="341376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9120" y="1600200"/>
            <a:ext cx="341376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AE1199F-835A-AB49-B657-252EF2C5A8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90562" y="1600200"/>
            <a:ext cx="3414605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7759C7B-BF36-F44D-BEAC-32033DC69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9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" y="457200"/>
            <a:ext cx="1121664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681" y="1600200"/>
            <a:ext cx="341376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9121" y="1600200"/>
            <a:ext cx="7315199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D805AD4-73CF-FE45-8F86-233D14A0CF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7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1EF5521F-5C5A-4C48-8B35-7AA5E060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48CBF009-1B9F-4150-8EC1-2D97F9BB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680" y="1600200"/>
            <a:ext cx="11216640" cy="4572000"/>
          </a:xfrm>
          <a:prstGeom prst="rect">
            <a:avLst/>
          </a:prstGeom>
        </p:spPr>
        <p:txBody>
          <a:bodyPr vert="horz" lIns="0" tIns="0" rIns="0" bIns="0" spcCol="36576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B92F20D-48D7-2E43-BCAC-BA410B21D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B05743E-F914-4635-AEA3-16F0F1CAD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Wells Fargo Sans" panose="020B0503020203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71450" algn="l" defTabSz="6858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>
          <p15:clr>
            <a:srgbClr val="F26B43"/>
          </p15:clr>
        </p15:guide>
        <p15:guide id="2" pos="230">
          <p15:clr>
            <a:srgbClr val="F26B43"/>
          </p15:clr>
        </p15:guide>
        <p15:guide id="3" pos="5530">
          <p15:clr>
            <a:srgbClr val="F26B43"/>
          </p15:clr>
        </p15:guide>
        <p15:guide id="4" orient="horz" pos="1008">
          <p15:clr>
            <a:srgbClr val="F26B43"/>
          </p15:clr>
        </p15:guide>
        <p15:guide id="5" orient="horz" pos="3888">
          <p15:clr>
            <a:srgbClr val="F26B43"/>
          </p15:clr>
        </p15:guide>
        <p15:guide id="6" orient="horz" pos="4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3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IYKR4sgzI8&amp;ab_channel=StatQuestwithJoshStarmer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Introductions to Models</a:t>
            </a:r>
            <a:br>
              <a:rPr lang="en-US" dirty="0"/>
            </a:br>
            <a:r>
              <a:rPr lang="en-US" sz="2000" dirty="0"/>
              <a:t>Linear Regression &amp; Logistic Regression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Date: </a:t>
            </a:r>
            <a:fld id="{DBFB922F-8993-3344-A8E6-BFBDBE48CC5F}" type="datetime4">
              <a:rPr lang="en-US"/>
              <a:t>August 5, 2024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E3D63-6C64-01D0-FAAE-977FB63EB863}"/>
              </a:ext>
            </a:extLst>
          </p:cNvPr>
          <p:cNvSpPr txBox="1"/>
          <p:nvPr/>
        </p:nvSpPr>
        <p:spPr>
          <a:xfrm>
            <a:off x="2857500" y="711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lnSpc>
                <a:spcPct val="100000"/>
              </a:lnSpc>
              <a:spcBef>
                <a:spcPts val="1200"/>
              </a:spcBef>
              <a:buSzPct val="100000"/>
              <a:buFont typeface="Wells Fargo Sans"/>
              <a:buChar char="•"/>
            </a:pPr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C675F-06C2-FA65-7FE3-C62E157F3E6E}"/>
              </a:ext>
            </a:extLst>
          </p:cNvPr>
          <p:cNvSpPr txBox="1"/>
          <p:nvPr/>
        </p:nvSpPr>
        <p:spPr>
          <a:xfrm>
            <a:off x="723900" y="6096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lnSpc>
                <a:spcPct val="100000"/>
              </a:lnSpc>
              <a:spcBef>
                <a:spcPts val="1200"/>
              </a:spcBef>
              <a:buSzPct val="100000"/>
              <a:buFont typeface="Wells Fargo Sans"/>
              <a:buChar char="•"/>
            </a:pP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000692-CBF8-01F9-3753-4C914635D731}"/>
              </a:ext>
            </a:extLst>
          </p:cNvPr>
          <p:cNvSpPr txBox="1"/>
          <p:nvPr/>
        </p:nvSpPr>
        <p:spPr>
          <a:xfrm>
            <a:off x="2324100" y="6350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lnSpc>
                <a:spcPct val="100000"/>
              </a:lnSpc>
              <a:spcBef>
                <a:spcPts val="1200"/>
              </a:spcBef>
              <a:buSzPct val="100000"/>
              <a:buFont typeface="Wells Fargo Sans"/>
              <a:buChar char="•"/>
            </a:pPr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46A739-26AF-AF0F-9CE5-68E9EF5C6575}"/>
              </a:ext>
            </a:extLst>
          </p:cNvPr>
          <p:cNvSpPr txBox="1"/>
          <p:nvPr/>
        </p:nvSpPr>
        <p:spPr>
          <a:xfrm>
            <a:off x="2552700" y="660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>
              <a:lnSpc>
                <a:spcPct val="100000"/>
              </a:lnSpc>
              <a:spcBef>
                <a:spcPts val="1200"/>
              </a:spcBef>
              <a:buSzPct val="100000"/>
              <a:buFont typeface="Wells Fargo Sans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511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2"/>
          <p:cNvSpPr txBox="1"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</a:pPr>
            <a:r>
              <a:rPr lang="en-US" dirty="0"/>
              <a:t>Logistic Regression: Motivation</a:t>
            </a:r>
            <a:endParaRPr dirty="0"/>
          </a:p>
        </p:txBody>
      </p:sp>
      <p:sp>
        <p:nvSpPr>
          <p:cNvPr id="383" name="Google Shape;383;p12"/>
          <p:cNvSpPr txBox="1">
            <a:spLocks noGrp="1"/>
          </p:cNvSpPr>
          <p:nvPr>
            <p:ph type="body" idx="1"/>
          </p:nvPr>
        </p:nvSpPr>
        <p:spPr>
          <a:xfrm>
            <a:off x="317328" y="801351"/>
            <a:ext cx="7315200" cy="182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/>
              <a:t> </a:t>
            </a:r>
            <a:r>
              <a:rPr lang="en-US" b="1" dirty="0"/>
              <a:t>   </a:t>
            </a:r>
            <a:r>
              <a:rPr lang="en-US" dirty="0"/>
              <a:t> Consider two goals: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  <a:p>
            <a:pPr marL="342900" lvl="1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dirty="0"/>
              <a:t>A: Predict GMAT score using GPA and work experience.</a:t>
            </a:r>
          </a:p>
          <a:p>
            <a:pPr marL="342900" lvl="1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dirty="0"/>
              <a:t>B: Predict MBA admission using GPA and work experience.</a:t>
            </a:r>
            <a:endParaRPr dirty="0"/>
          </a:p>
          <a:p>
            <a:pPr marL="171450" lvl="1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dirty="0"/>
          </a:p>
          <a:p>
            <a:pPr marL="171450" lvl="1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dirty="0"/>
          </a:p>
        </p:txBody>
      </p:sp>
      <p:sp>
        <p:nvSpPr>
          <p:cNvPr id="384" name="Google Shape;384;p12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582753BE-286D-4199-96CD-58A0291A3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528" y="325495"/>
            <a:ext cx="3846609" cy="38147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1757A2-BA16-49F8-8F55-EBBDE3ED02A0}"/>
              </a:ext>
            </a:extLst>
          </p:cNvPr>
          <p:cNvSpPr txBox="1"/>
          <p:nvPr/>
        </p:nvSpPr>
        <p:spPr>
          <a:xfrm>
            <a:off x="317328" y="2232859"/>
            <a:ext cx="5112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Can you use linear regression for A? 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Q: Can you use linear regression for B? 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D1E453-F2FB-4E12-87E7-12ADAC09F855}"/>
                  </a:ext>
                </a:extLst>
              </p:cNvPr>
              <p:cNvSpPr txBox="1"/>
              <p:nvPr/>
            </p:nvSpPr>
            <p:spPr>
              <a:xfrm>
                <a:off x="317328" y="3297593"/>
                <a:ext cx="5428089" cy="1401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Explanation</a:t>
                </a:r>
                <a:r>
                  <a:rPr lang="en-US" dirty="0"/>
                  <a:t>: MBA admission is a binary variable 0 (not) or 1 (yes).</a:t>
                </a:r>
              </a:p>
              <a:p>
                <a:endParaRPr lang="en-US" dirty="0"/>
              </a:p>
              <a:p>
                <a:r>
                  <a:rPr lang="en-US" b="0" i="0" dirty="0">
                    <a:latin typeface="+mj-lt"/>
                  </a:rPr>
                  <a:t>The model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Is NOT suitable when Y takes only two values 0 or 1.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D1E453-F2FB-4E12-87E7-12ADAC09F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28" y="3297593"/>
                <a:ext cx="5428089" cy="1401602"/>
              </a:xfrm>
              <a:prstGeom prst="rect">
                <a:avLst/>
              </a:prstGeom>
              <a:blipFill>
                <a:blip r:embed="rId4"/>
                <a:stretch>
                  <a:fillRect l="-899" t="-2174" r="-24494" b="-3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62C8100-7E6C-03BA-EB45-8C05E3475202}"/>
              </a:ext>
            </a:extLst>
          </p:cNvPr>
          <p:cNvSpPr txBox="1"/>
          <p:nvPr/>
        </p:nvSpPr>
        <p:spPr>
          <a:xfrm>
            <a:off x="4245102" y="2232859"/>
            <a:ext cx="1607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Probably OK.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E723C-7D06-7D2F-D27C-AEDAA3381105}"/>
              </a:ext>
            </a:extLst>
          </p:cNvPr>
          <p:cNvSpPr txBox="1"/>
          <p:nvPr/>
        </p:nvSpPr>
        <p:spPr>
          <a:xfrm>
            <a:off x="4245102" y="2777950"/>
            <a:ext cx="1817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Definitely NOT.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961EF-2CF0-C0C2-009D-AEFD10D83B77}"/>
              </a:ext>
            </a:extLst>
          </p:cNvPr>
          <p:cNvSpPr txBox="1"/>
          <p:nvPr/>
        </p:nvSpPr>
        <p:spPr>
          <a:xfrm>
            <a:off x="278308" y="5126065"/>
            <a:ext cx="6573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Idea</a:t>
            </a:r>
            <a:r>
              <a:rPr lang="en-US" dirty="0"/>
              <a:t>: How about we predict the probability of getting admitted</a:t>
            </a:r>
            <a:br>
              <a:rPr lang="en-US" dirty="0"/>
            </a:br>
            <a:r>
              <a:rPr lang="en-US" dirty="0"/>
              <a:t>for MBA? Probability lies between 0 and 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D2AAC0-DE9D-C37A-2086-3C020F43D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733" y="4237344"/>
            <a:ext cx="2123443" cy="206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01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3"/>
          <p:cNvSpPr txBox="1"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</a:pPr>
            <a:r>
              <a:rPr lang="en-US" dirty="0"/>
              <a:t>Logistic Regression: idea</a:t>
            </a:r>
            <a:endParaRPr dirty="0"/>
          </a:p>
        </p:txBody>
      </p:sp>
      <p:sp>
        <p:nvSpPr>
          <p:cNvPr id="393" name="Google Shape;393;p13"/>
          <p:cNvSpPr txBox="1">
            <a:spLocks noGrp="1"/>
          </p:cNvSpPr>
          <p:nvPr>
            <p:ph type="sldNum" idx="12"/>
          </p:nvPr>
        </p:nvSpPr>
        <p:spPr>
          <a:xfrm>
            <a:off x="11460480" y="6609488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3424DF-A84E-42DF-B9A4-B639A1198EB4}"/>
                  </a:ext>
                </a:extLst>
              </p:cNvPr>
              <p:cNvSpPr txBox="1"/>
              <p:nvPr/>
            </p:nvSpPr>
            <p:spPr>
              <a:xfrm>
                <a:off x="487680" y="988464"/>
                <a:ext cx="5296894" cy="7732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Build a model similar to regression model but to predict probability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Problem is that linear regression model predictions are unbounded, it could span –infinity to +infinity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Idea</a:t>
                </a:r>
                <a:r>
                  <a:rPr lang="en-US" sz="1600" dirty="0"/>
                  <a:t>: Squeeze the linear regression output to lie between 0 and 1 using a special function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lang="en-US" sz="1600" b="1" dirty="0"/>
              </a:p>
              <a:p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How do we ensure that the model squeezes this function appropriately? </a:t>
                </a:r>
              </a:p>
              <a:p>
                <a:pPr marL="800100" lvl="2" indent="-171450" defTabSz="685800">
                  <a:spcBef>
                    <a:spcPts val="300"/>
                  </a:spcBef>
                  <a:buClr>
                    <a:schemeClr val="dk1"/>
                  </a:buClr>
                  <a:buSzPts val="1600"/>
                  <a:buFont typeface="Wells Fargo Sans" panose="020B0503020203020204" pitchFamily="34" charset="0"/>
                  <a:buChar char="–"/>
                </a:pPr>
                <a:r>
                  <a:rPr lang="en-US" sz="1600" dirty="0"/>
                  <a:t>Similar to squared error, we use a loss function which ensures predicted probability is very close to the actual outcome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blue surface provides the probability prediction and the red dots represent actual outcomes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Larger distances from the dots to surface indicates poorer prediction..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sz="2000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chemeClr val="tx2">
                      <a:lumMod val="10000"/>
                    </a:schemeClr>
                  </a:solidFill>
                </a:endParaRPr>
              </a:p>
              <a:p>
                <a:endParaRPr lang="en-US" dirty="0">
                  <a:solidFill>
                    <a:schemeClr val="tx2">
                      <a:lumMod val="10000"/>
                    </a:schemeClr>
                  </a:solidFill>
                </a:endParaRPr>
              </a:p>
              <a:p>
                <a:r>
                  <a:rPr lang="en-US" dirty="0"/>
                  <a:t> </a:t>
                </a:r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3424DF-A84E-42DF-B9A4-B639A1198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988464"/>
                <a:ext cx="5296894" cy="7732886"/>
              </a:xfrm>
              <a:prstGeom prst="rect">
                <a:avLst/>
              </a:prstGeom>
              <a:blipFill>
                <a:blip r:embed="rId3"/>
                <a:stretch>
                  <a:fillRect l="-718" t="-164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AA664B9-AB45-3450-1F7A-F0AD1E95879F}"/>
              </a:ext>
            </a:extLst>
          </p:cNvPr>
          <p:cNvGrpSpPr/>
          <p:nvPr/>
        </p:nvGrpSpPr>
        <p:grpSpPr>
          <a:xfrm>
            <a:off x="6708312" y="347015"/>
            <a:ext cx="5423094" cy="2651048"/>
            <a:chOff x="6828634" y="3585598"/>
            <a:chExt cx="5423094" cy="265104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8068488-C242-475D-BAFD-8079DC6923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8947" y="3585598"/>
              <a:ext cx="2626844" cy="1748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6DD9746-A494-4C0D-96D9-5F973498A6B2}"/>
                    </a:ext>
                  </a:extLst>
                </p:cNvPr>
                <p:cNvSpPr txBox="1"/>
                <p:nvPr/>
              </p:nvSpPr>
              <p:spPr>
                <a:xfrm>
                  <a:off x="6828634" y="5334091"/>
                  <a:ext cx="5423094" cy="9025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/>
                    <a:t>A popular choice of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a14:m>
                  <a:r>
                    <a:rPr lang="en-US" sz="1800" dirty="0"/>
                    <a:t>: logistic function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18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6DD9746-A494-4C0D-96D9-5F973498A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8634" y="5334091"/>
                  <a:ext cx="5423094" cy="902555"/>
                </a:xfrm>
                <a:prstGeom prst="rect">
                  <a:avLst/>
                </a:prstGeom>
                <a:blipFill>
                  <a:blip r:embed="rId5"/>
                  <a:stretch>
                    <a:fillRect l="-935" t="-4167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A02876-8BA9-1A3D-B392-1D8DD6C1A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4"/>
          <a:stretch/>
        </p:blipFill>
        <p:spPr bwMode="auto">
          <a:xfrm>
            <a:off x="7315338" y="3072384"/>
            <a:ext cx="3170376" cy="287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D7044-C958-2FEC-1B03-105288FFF179}"/>
                  </a:ext>
                </a:extLst>
              </p:cNvPr>
              <p:cNvSpPr txBox="1"/>
              <p:nvPr/>
            </p:nvSpPr>
            <p:spPr>
              <a:xfrm>
                <a:off x="5404104" y="6089904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  <a:buSzPct val="100000"/>
                </a:pPr>
                <a:r>
                  <a:rPr lang="en-US" sz="1600" dirty="0"/>
                  <a:t>Probability of getting MBA admission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0.91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𝑤𝑜𝑟𝑘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𝑒𝑥𝑝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+0.84×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𝑔𝑝𝑎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−6</m:t>
                                    </m:r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D7044-C958-2FEC-1B03-105288FFF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104" y="6089904"/>
                <a:ext cx="914400" cy="914400"/>
              </a:xfrm>
              <a:prstGeom prst="rect">
                <a:avLst/>
              </a:prstGeom>
              <a:blipFill>
                <a:blip r:embed="rId7"/>
                <a:stretch>
                  <a:fillRect l="-14000" t="-667" r="-6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F20856A-3DF9-CDFE-1FE5-0D3E0D27FC90}"/>
              </a:ext>
            </a:extLst>
          </p:cNvPr>
          <p:cNvSpPr/>
          <p:nvPr/>
        </p:nvSpPr>
        <p:spPr>
          <a:xfrm>
            <a:off x="5167604" y="5936388"/>
            <a:ext cx="6871996" cy="6731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linear regression</a:t>
            </a:r>
          </a:p>
          <a:p>
            <a:pPr lvl="1"/>
            <a:r>
              <a:rPr lang="en-US" dirty="0"/>
              <a:t>Prediction and estimation</a:t>
            </a:r>
          </a:p>
          <a:p>
            <a:pPr lvl="1"/>
            <a:r>
              <a:rPr lang="en-US" dirty="0"/>
              <a:t>Regression analysis</a:t>
            </a:r>
          </a:p>
          <a:p>
            <a:r>
              <a:rPr lang="en-US" dirty="0"/>
              <a:t>Logistic regression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Introduction to neural networks</a:t>
            </a:r>
          </a:p>
          <a:p>
            <a:pPr lvl="1"/>
            <a:r>
              <a:rPr lang="en-US" dirty="0"/>
              <a:t>Neural networks, today and in the past</a:t>
            </a:r>
          </a:p>
          <a:p>
            <a:pPr lvl="1"/>
            <a:r>
              <a:rPr lang="en-US" dirty="0"/>
              <a:t>Biological and artificial neural networks</a:t>
            </a:r>
          </a:p>
          <a:p>
            <a:pPr lvl="1"/>
            <a:r>
              <a:rPr lang="en-US" dirty="0"/>
              <a:t>How networks are trained</a:t>
            </a:r>
          </a:p>
          <a:p>
            <a:pPr lvl="1"/>
            <a:r>
              <a:rPr lang="en-US" dirty="0"/>
              <a:t>Let’s build our own networks!</a:t>
            </a:r>
          </a:p>
          <a:p>
            <a:r>
              <a:rPr lang="en-US" dirty="0"/>
              <a:t>Convolutional neural networks for visual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71016" y="1353312"/>
            <a:ext cx="3364992" cy="21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b="1" dirty="0"/>
              <a:t>Part 1: Linear Models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03008" y="1353312"/>
            <a:ext cx="3364992" cy="21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600" b="1" dirty="0"/>
              <a:t>Part 2: Neural Networks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9392" y="1225295"/>
            <a:ext cx="6962088" cy="5059617"/>
          </a:xfrm>
          <a:prstGeom prst="rect">
            <a:avLst/>
          </a:prstGeom>
          <a:noFill/>
          <a:ln w="28575">
            <a:solidFill>
              <a:srgbClr val="D71E28"/>
            </a:solidFill>
            <a:prstDash val="dash"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  <p:sp>
        <p:nvSpPr>
          <p:cNvPr id="2" name="Google Shape;139;p4">
            <a:extLst>
              <a:ext uri="{FF2B5EF4-FFF2-40B4-BE49-F238E27FC236}">
                <a16:creationId xmlns:a16="http://schemas.microsoft.com/office/drawing/2014/main" id="{52EBF72B-01A4-020E-1B41-591E79A7D5F0}"/>
              </a:ext>
            </a:extLst>
          </p:cNvPr>
          <p:cNvSpPr/>
          <p:nvPr/>
        </p:nvSpPr>
        <p:spPr>
          <a:xfrm>
            <a:off x="624839" y="5039511"/>
            <a:ext cx="11216641" cy="824905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EFCD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41;p4">
            <a:extLst>
              <a:ext uri="{FF2B5EF4-FFF2-40B4-BE49-F238E27FC236}">
                <a16:creationId xmlns:a16="http://schemas.microsoft.com/office/drawing/2014/main" id="{6DAEF02C-9511-06A9-CF6E-79DD394F7A2C}"/>
              </a:ext>
            </a:extLst>
          </p:cNvPr>
          <p:cNvSpPr txBox="1"/>
          <p:nvPr/>
        </p:nvSpPr>
        <p:spPr>
          <a:xfrm>
            <a:off x="613390" y="5369487"/>
            <a:ext cx="1614309" cy="82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675" tIns="106675" rIns="106675" bIns="1066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42;p4">
            <a:extLst>
              <a:ext uri="{FF2B5EF4-FFF2-40B4-BE49-F238E27FC236}">
                <a16:creationId xmlns:a16="http://schemas.microsoft.com/office/drawing/2014/main" id="{D7753B25-5505-03AC-0E45-5BEEBF2651A0}"/>
              </a:ext>
            </a:extLst>
          </p:cNvPr>
          <p:cNvSpPr/>
          <p:nvPr/>
        </p:nvSpPr>
        <p:spPr>
          <a:xfrm>
            <a:off x="1331652" y="5348850"/>
            <a:ext cx="206226" cy="206226"/>
          </a:xfrm>
          <a:prstGeom prst="ellipse">
            <a:avLst/>
          </a:prstGeom>
          <a:solidFill>
            <a:srgbClr val="D73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3;p4">
            <a:extLst>
              <a:ext uri="{FF2B5EF4-FFF2-40B4-BE49-F238E27FC236}">
                <a16:creationId xmlns:a16="http://schemas.microsoft.com/office/drawing/2014/main" id="{F9EB478C-89A9-E761-197B-8C6D09F29AB5}"/>
              </a:ext>
            </a:extLst>
          </p:cNvPr>
          <p:cNvSpPr/>
          <p:nvPr/>
        </p:nvSpPr>
        <p:spPr>
          <a:xfrm>
            <a:off x="2322636" y="5658190"/>
            <a:ext cx="1614309" cy="82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4;p4">
            <a:extLst>
              <a:ext uri="{FF2B5EF4-FFF2-40B4-BE49-F238E27FC236}">
                <a16:creationId xmlns:a16="http://schemas.microsoft.com/office/drawing/2014/main" id="{7B234273-388C-D054-15E5-D31AFEDB5C1B}"/>
              </a:ext>
            </a:extLst>
          </p:cNvPr>
          <p:cNvSpPr txBox="1"/>
          <p:nvPr/>
        </p:nvSpPr>
        <p:spPr>
          <a:xfrm>
            <a:off x="2746391" y="5653956"/>
            <a:ext cx="1614309" cy="82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675" tIns="106675" rIns="106675" bIns="1066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45;p4">
            <a:extLst>
              <a:ext uri="{FF2B5EF4-FFF2-40B4-BE49-F238E27FC236}">
                <a16:creationId xmlns:a16="http://schemas.microsoft.com/office/drawing/2014/main" id="{DB6CEB29-BA04-C7A8-E05D-8DACB2298C45}"/>
              </a:ext>
            </a:extLst>
          </p:cNvPr>
          <p:cNvSpPr/>
          <p:nvPr/>
        </p:nvSpPr>
        <p:spPr>
          <a:xfrm>
            <a:off x="3450433" y="5348850"/>
            <a:ext cx="206226" cy="206226"/>
          </a:xfrm>
          <a:prstGeom prst="ellipse">
            <a:avLst/>
          </a:prstGeom>
          <a:solidFill>
            <a:srgbClr val="D73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49;p4">
            <a:extLst>
              <a:ext uri="{FF2B5EF4-FFF2-40B4-BE49-F238E27FC236}">
                <a16:creationId xmlns:a16="http://schemas.microsoft.com/office/drawing/2014/main" id="{72712AB8-1D73-B55A-6AC0-817862F3B13C}"/>
              </a:ext>
            </a:extLst>
          </p:cNvPr>
          <p:cNvSpPr/>
          <p:nvPr/>
        </p:nvSpPr>
        <p:spPr>
          <a:xfrm>
            <a:off x="5712685" y="5658190"/>
            <a:ext cx="1614309" cy="82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50;p4">
            <a:extLst>
              <a:ext uri="{FF2B5EF4-FFF2-40B4-BE49-F238E27FC236}">
                <a16:creationId xmlns:a16="http://schemas.microsoft.com/office/drawing/2014/main" id="{2DC19DB2-183E-5A31-5C5C-8D6585A44391}"/>
              </a:ext>
            </a:extLst>
          </p:cNvPr>
          <p:cNvSpPr txBox="1"/>
          <p:nvPr/>
        </p:nvSpPr>
        <p:spPr>
          <a:xfrm>
            <a:off x="4858062" y="5653955"/>
            <a:ext cx="1614309" cy="82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675" tIns="106675" rIns="106675" bIns="1066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Single-layer neural networks</a:t>
            </a: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51;p4">
            <a:extLst>
              <a:ext uri="{FF2B5EF4-FFF2-40B4-BE49-F238E27FC236}">
                <a16:creationId xmlns:a16="http://schemas.microsoft.com/office/drawing/2014/main" id="{9F2629F7-C126-506C-54B0-AF2F637B6BAE}"/>
              </a:ext>
            </a:extLst>
          </p:cNvPr>
          <p:cNvSpPr/>
          <p:nvPr/>
        </p:nvSpPr>
        <p:spPr>
          <a:xfrm>
            <a:off x="5569214" y="5348850"/>
            <a:ext cx="206226" cy="206226"/>
          </a:xfrm>
          <a:prstGeom prst="ellipse">
            <a:avLst/>
          </a:prstGeom>
          <a:solidFill>
            <a:srgbClr val="D73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3;p4">
            <a:extLst>
              <a:ext uri="{FF2B5EF4-FFF2-40B4-BE49-F238E27FC236}">
                <a16:creationId xmlns:a16="http://schemas.microsoft.com/office/drawing/2014/main" id="{98FFF761-284B-51DF-2654-DAF82BE3442C}"/>
              </a:ext>
            </a:extLst>
          </p:cNvPr>
          <p:cNvSpPr txBox="1"/>
          <p:nvPr/>
        </p:nvSpPr>
        <p:spPr>
          <a:xfrm>
            <a:off x="6969733" y="5441655"/>
            <a:ext cx="1614309" cy="82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675" tIns="106675" rIns="106675" bIns="1066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Multilayer neural networks</a:t>
            </a: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54;p4">
            <a:extLst>
              <a:ext uri="{FF2B5EF4-FFF2-40B4-BE49-F238E27FC236}">
                <a16:creationId xmlns:a16="http://schemas.microsoft.com/office/drawing/2014/main" id="{E5223B3C-9AED-5B8C-2545-621F7DA8EAB7}"/>
              </a:ext>
            </a:extLst>
          </p:cNvPr>
          <p:cNvSpPr/>
          <p:nvPr/>
        </p:nvSpPr>
        <p:spPr>
          <a:xfrm>
            <a:off x="7687995" y="5348850"/>
            <a:ext cx="206226" cy="206226"/>
          </a:xfrm>
          <a:prstGeom prst="ellipse">
            <a:avLst/>
          </a:prstGeom>
          <a:solidFill>
            <a:srgbClr val="D73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55;p4">
            <a:extLst>
              <a:ext uri="{FF2B5EF4-FFF2-40B4-BE49-F238E27FC236}">
                <a16:creationId xmlns:a16="http://schemas.microsoft.com/office/drawing/2014/main" id="{3D41CC59-822A-9A0D-D14F-9F6B93ED5E90}"/>
              </a:ext>
            </a:extLst>
          </p:cNvPr>
          <p:cNvSpPr/>
          <p:nvPr/>
        </p:nvSpPr>
        <p:spPr>
          <a:xfrm>
            <a:off x="9102734" y="5658190"/>
            <a:ext cx="1614309" cy="82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6;p4">
            <a:extLst>
              <a:ext uri="{FF2B5EF4-FFF2-40B4-BE49-F238E27FC236}">
                <a16:creationId xmlns:a16="http://schemas.microsoft.com/office/drawing/2014/main" id="{F09A4CCA-07F7-98A5-AF05-7A59A23CA0F3}"/>
              </a:ext>
            </a:extLst>
          </p:cNvPr>
          <p:cNvSpPr txBox="1"/>
          <p:nvPr/>
        </p:nvSpPr>
        <p:spPr>
          <a:xfrm>
            <a:off x="9102734" y="5658190"/>
            <a:ext cx="1614309" cy="82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675" tIns="106675" rIns="106675" bIns="1066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Convolutional neural networks</a:t>
            </a: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57;p4">
            <a:extLst>
              <a:ext uri="{FF2B5EF4-FFF2-40B4-BE49-F238E27FC236}">
                <a16:creationId xmlns:a16="http://schemas.microsoft.com/office/drawing/2014/main" id="{47FEEFF0-7514-140E-F879-21D182F6616B}"/>
              </a:ext>
            </a:extLst>
          </p:cNvPr>
          <p:cNvSpPr/>
          <p:nvPr/>
        </p:nvSpPr>
        <p:spPr>
          <a:xfrm>
            <a:off x="9806775" y="5348850"/>
            <a:ext cx="206226" cy="206226"/>
          </a:xfrm>
          <a:prstGeom prst="ellipse">
            <a:avLst/>
          </a:prstGeom>
          <a:solidFill>
            <a:srgbClr val="D73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31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1A6151-1C64-CA90-2A73-958B4BF1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Certain Scenarios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87DEECF-21DD-6A24-696F-7C449A9F0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6832" y="1600202"/>
                <a:ext cx="6248877" cy="4568825"/>
              </a:xfrm>
            </p:spPr>
            <p:txBody>
              <a:bodyPr/>
              <a:lstStyle/>
              <a:p>
                <a:r>
                  <a:rPr lang="en-US" dirty="0"/>
                  <a:t>Equation of a line: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Velocity at a given time for an object in motion: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(in the absence of air resistance)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We are able to predict with 100% certainty that the velocity at a given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will be equal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the input for which we are calculating the output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Ohm’s Law : </a:t>
                </a:r>
                <a:r>
                  <a:rPr lang="en-US" b="1" dirty="0"/>
                  <a:t>V = IR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87DEECF-21DD-6A24-696F-7C449A9F0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832" y="1600202"/>
                <a:ext cx="6248877" cy="4568825"/>
              </a:xfrm>
              <a:blipFill>
                <a:blip r:embed="rId2"/>
                <a:stretch>
                  <a:fillRect l="-1623" t="-1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02BA39C-2949-B3AF-3713-B30396B88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21" y="2110190"/>
            <a:ext cx="3736044" cy="2637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186A9B-7B10-9A57-B9C8-29DA18B9BD43}"/>
                  </a:ext>
                </a:extLst>
              </p:cNvPr>
              <p:cNvSpPr txBox="1"/>
              <p:nvPr/>
            </p:nvSpPr>
            <p:spPr>
              <a:xfrm>
                <a:off x="1338943" y="3884614"/>
                <a:ext cx="380129" cy="221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186A9B-7B10-9A57-B9C8-29DA18B9B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943" y="3884614"/>
                <a:ext cx="380129" cy="2210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228E1CB7-8F7D-CD03-6F6D-2C7472814530}"/>
              </a:ext>
            </a:extLst>
          </p:cNvPr>
          <p:cNvSpPr/>
          <p:nvPr/>
        </p:nvSpPr>
        <p:spPr>
          <a:xfrm>
            <a:off x="1286692" y="3730752"/>
            <a:ext cx="91440" cy="448056"/>
          </a:xfrm>
          <a:prstGeom prst="rightBrace">
            <a:avLst/>
          </a:prstGeom>
          <a:ln w="12700" cap="sq"/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84789B-08F8-298E-2CD9-20B1E5BD5652}"/>
              </a:ext>
            </a:extLst>
          </p:cNvPr>
          <p:cNvCxnSpPr/>
          <p:nvPr/>
        </p:nvCxnSpPr>
        <p:spPr>
          <a:xfrm>
            <a:off x="2091143" y="3246120"/>
            <a:ext cx="807505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2EB3E7-744C-974E-4C45-C5E071FF107B}"/>
              </a:ext>
            </a:extLst>
          </p:cNvPr>
          <p:cNvCxnSpPr>
            <a:cxnSpLocks/>
          </p:cNvCxnSpPr>
          <p:nvPr/>
        </p:nvCxnSpPr>
        <p:spPr>
          <a:xfrm flipV="1">
            <a:off x="2091143" y="2798064"/>
            <a:ext cx="661201" cy="448056"/>
          </a:xfrm>
          <a:prstGeom prst="line">
            <a:avLst/>
          </a:prstGeom>
          <a:ln w="12700" cap="sq">
            <a:prstDash val="dash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FA46684-069E-230A-1208-89ED3A694A24}"/>
              </a:ext>
            </a:extLst>
          </p:cNvPr>
          <p:cNvSpPr/>
          <p:nvPr/>
        </p:nvSpPr>
        <p:spPr>
          <a:xfrm>
            <a:off x="2414016" y="2999232"/>
            <a:ext cx="189091" cy="259144"/>
          </a:xfrm>
          <a:custGeom>
            <a:avLst/>
            <a:gdLst>
              <a:gd name="connsiteX0" fmla="*/ 0 w 189091"/>
              <a:gd name="connsiteY0" fmla="*/ 0 h 259144"/>
              <a:gd name="connsiteX1" fmla="*/ 182880 w 189091"/>
              <a:gd name="connsiteY1" fmla="*/ 91440 h 259144"/>
              <a:gd name="connsiteX2" fmla="*/ 146304 w 189091"/>
              <a:gd name="connsiteY2" fmla="*/ 246888 h 259144"/>
              <a:gd name="connsiteX3" fmla="*/ 146304 w 189091"/>
              <a:gd name="connsiteY3" fmla="*/ 237744 h 25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91" h="259144">
                <a:moveTo>
                  <a:pt x="0" y="0"/>
                </a:moveTo>
                <a:cubicBezTo>
                  <a:pt x="79248" y="25146"/>
                  <a:pt x="158496" y="50292"/>
                  <a:pt x="182880" y="91440"/>
                </a:cubicBezTo>
                <a:cubicBezTo>
                  <a:pt x="207264" y="132588"/>
                  <a:pt x="152400" y="222504"/>
                  <a:pt x="146304" y="246888"/>
                </a:cubicBezTo>
                <a:cubicBezTo>
                  <a:pt x="140208" y="271272"/>
                  <a:pt x="143256" y="254508"/>
                  <a:pt x="146304" y="237744"/>
                </a:cubicBezTo>
              </a:path>
            </a:pathLst>
          </a:custGeom>
          <a:noFill/>
          <a:ln>
            <a:noFill/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786531-893C-3D0E-CBBE-7593B11643DE}"/>
                  </a:ext>
                </a:extLst>
              </p:cNvPr>
              <p:cNvSpPr txBox="1"/>
              <p:nvPr/>
            </p:nvSpPr>
            <p:spPr>
              <a:xfrm>
                <a:off x="2318496" y="3037334"/>
                <a:ext cx="380129" cy="221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786531-893C-3D0E-CBBE-7593B1164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496" y="3037334"/>
                <a:ext cx="380129" cy="2210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4F056064-C53F-6665-449B-99661CCA7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062" y="1832372"/>
            <a:ext cx="38862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1A09E3-C94B-AC0A-933E-F1DA6E33A2C0}"/>
                  </a:ext>
                </a:extLst>
              </p:cNvPr>
              <p:cNvSpPr txBox="1"/>
              <p:nvPr/>
            </p:nvSpPr>
            <p:spPr>
              <a:xfrm>
                <a:off x="6831229" y="1463040"/>
                <a:ext cx="6094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Equation of a plane: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1A09E3-C94B-AC0A-933E-F1DA6E33A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229" y="1463040"/>
                <a:ext cx="6094476" cy="369332"/>
              </a:xfrm>
              <a:prstGeom prst="rect">
                <a:avLst/>
              </a:prstGeom>
              <a:blipFill>
                <a:blip r:embed="rId7"/>
                <a:stretch>
                  <a:fillRect l="-1042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0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10F0-F608-9305-E3F8-2D75A927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0ACD2-7BF0-C1FD-6DEE-1697C3363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960120"/>
            <a:ext cx="11414655" cy="5257798"/>
          </a:xfrm>
        </p:spPr>
        <p:txBody>
          <a:bodyPr/>
          <a:lstStyle/>
          <a:p>
            <a:r>
              <a:rPr lang="en-US" dirty="0"/>
              <a:t>However, there are a lot of phenomena for which we do not have certainty in the output we are trying to predict: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Will I get admitted to my dream school if I get a 1500 on SAT? </a:t>
            </a:r>
          </a:p>
          <a:p>
            <a:pPr lvl="2">
              <a:buFont typeface="Wingdings" pitchFamily="2" charset="2"/>
              <a:buChar char="§"/>
            </a:pPr>
            <a:r>
              <a:rPr lang="en-US" b="1" dirty="0"/>
              <a:t>Relationship between admission and SAT scores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How can we predict whether a customer will default on their loan?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How much ice cream sales can one make in the summertime?</a:t>
            </a:r>
          </a:p>
          <a:p>
            <a:pPr lvl="2">
              <a:buFont typeface="Wingdings" pitchFamily="2" charset="2"/>
              <a:buChar char="§"/>
            </a:pPr>
            <a:r>
              <a:rPr lang="en-US" b="1" dirty="0"/>
              <a:t>Relationship between ice cream sales and temperature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How does the weight of a car affect its fuel efficiency?</a:t>
            </a:r>
          </a:p>
          <a:p>
            <a:pPr lvl="2">
              <a:buFont typeface="Wingdings" pitchFamily="2" charset="2"/>
              <a:buChar char="§"/>
            </a:pPr>
            <a:r>
              <a:rPr lang="en-US" b="1" dirty="0"/>
              <a:t>Relationship between car weight and fuel efficiency</a:t>
            </a:r>
            <a:r>
              <a:rPr lang="en-US" dirty="0"/>
              <a:t> (miles/gallon)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How does practice time affect athletic performance?</a:t>
            </a:r>
          </a:p>
          <a:p>
            <a:pPr lvl="2">
              <a:buFont typeface="Wingdings" pitchFamily="2" charset="2"/>
              <a:buChar char="§"/>
            </a:pPr>
            <a:r>
              <a:rPr lang="en-US" b="1" dirty="0"/>
              <a:t>Relationship between practice time and number of points scored</a:t>
            </a:r>
          </a:p>
          <a:p>
            <a:r>
              <a:rPr lang="en-US" dirty="0"/>
              <a:t>In these phenomena, we witness </a:t>
            </a:r>
            <a:r>
              <a:rPr lang="en-US" dirty="0">
                <a:solidFill>
                  <a:srgbClr val="FF0000"/>
                </a:solidFill>
              </a:rPr>
              <a:t>randomness</a:t>
            </a:r>
            <a:r>
              <a:rPr lang="en-US" dirty="0"/>
              <a:t>. To deal with such phenomena, we build </a:t>
            </a:r>
            <a:r>
              <a:rPr lang="en-US" dirty="0">
                <a:solidFill>
                  <a:srgbClr val="FF0000"/>
                </a:solidFill>
              </a:rPr>
              <a:t>models</a:t>
            </a:r>
            <a:r>
              <a:rPr lang="en-US" dirty="0"/>
              <a:t>.</a:t>
            </a:r>
          </a:p>
          <a:p>
            <a:r>
              <a:rPr lang="en-US" dirty="0"/>
              <a:t>Key terms: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Dependent Variable: </a:t>
            </a:r>
            <a:r>
              <a:rPr lang="en-US" dirty="0"/>
              <a:t>the output that we are trying to capture. This depends on various factors.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Independent Variable: </a:t>
            </a:r>
            <a:r>
              <a:rPr lang="en-US" dirty="0"/>
              <a:t>The factors on which the output depends; given these factors, we want to predict the output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Signal and noise: </a:t>
            </a:r>
            <a:r>
              <a:rPr lang="en-US" dirty="0"/>
              <a:t>Given the random nature of the dependent variable, we expect some noise to be part of the output which obscures the signal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Error: </a:t>
            </a:r>
            <a:r>
              <a:rPr lang="en-US" dirty="0"/>
              <a:t>The model hopes to capture the signal from the output, the difference between output and the predicted output is the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D0E3E-2657-8809-C46C-F0F951D6CE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4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A255-B0DF-FCCB-39BB-14E83AA7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8636-FFC3-C965-C5D1-9D2DF2F91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33" y="1600202"/>
            <a:ext cx="4398695" cy="4568825"/>
          </a:xfrm>
          <a:ln>
            <a:noFill/>
          </a:ln>
        </p:spPr>
        <p:txBody>
          <a:bodyPr/>
          <a:lstStyle/>
          <a:p>
            <a:r>
              <a:rPr lang="en-US" dirty="0"/>
              <a:t>Suppose I want to know how much I will score in SAT if I study 15 hours…</a:t>
            </a:r>
          </a:p>
          <a:p>
            <a:r>
              <a:rPr lang="en-US" dirty="0"/>
              <a:t>I looked at a sample of 19 students and observed how much they studied and their SAT score (table on the right)</a:t>
            </a:r>
          </a:p>
          <a:p>
            <a:r>
              <a:rPr lang="en-US" dirty="0"/>
              <a:t>I decide to find a pattern after plotting SAT score against hours studied. What do you think is the correct pattern and why?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A curve connecting each observation?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92D050"/>
                </a:solidFill>
              </a:rPr>
              <a:t>A straight line that seems to pass through the observations?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C000"/>
                </a:solidFill>
              </a:rPr>
              <a:t>A line that separates observations in the middle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63EA7-9551-97AF-250E-9B530BEAA5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957A40-BA03-D453-48DC-772A540E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551" y="1136469"/>
            <a:ext cx="5020376" cy="36200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493AB3-C7E2-D166-99E2-5901F41A3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450" y="1032240"/>
            <a:ext cx="1797569" cy="4793519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59D2D87-F1B7-E989-E6EA-999F3324019B}"/>
              </a:ext>
            </a:extLst>
          </p:cNvPr>
          <p:cNvSpPr/>
          <p:nvPr/>
        </p:nvSpPr>
        <p:spPr>
          <a:xfrm>
            <a:off x="7800392" y="1342401"/>
            <a:ext cx="3890865" cy="2884366"/>
          </a:xfrm>
          <a:custGeom>
            <a:avLst/>
            <a:gdLst>
              <a:gd name="connsiteX0" fmla="*/ 0 w 3890865"/>
              <a:gd name="connsiteY0" fmla="*/ 2884366 h 2884366"/>
              <a:gd name="connsiteX1" fmla="*/ 46653 w 3890865"/>
              <a:gd name="connsiteY1" fmla="*/ 2875036 h 2884366"/>
              <a:gd name="connsiteX2" fmla="*/ 111967 w 3890865"/>
              <a:gd name="connsiteY2" fmla="*/ 2828383 h 2884366"/>
              <a:gd name="connsiteX3" fmla="*/ 214604 w 3890865"/>
              <a:gd name="connsiteY3" fmla="*/ 2753738 h 2884366"/>
              <a:gd name="connsiteX4" fmla="*/ 251926 w 3890865"/>
              <a:gd name="connsiteY4" fmla="*/ 2707085 h 2884366"/>
              <a:gd name="connsiteX5" fmla="*/ 307910 w 3890865"/>
              <a:gd name="connsiteY5" fmla="*/ 2651101 h 2884366"/>
              <a:gd name="connsiteX6" fmla="*/ 326571 w 3890865"/>
              <a:gd name="connsiteY6" fmla="*/ 2623109 h 2884366"/>
              <a:gd name="connsiteX7" fmla="*/ 382555 w 3890865"/>
              <a:gd name="connsiteY7" fmla="*/ 2576456 h 2884366"/>
              <a:gd name="connsiteX8" fmla="*/ 457200 w 3890865"/>
              <a:gd name="connsiteY8" fmla="*/ 2539134 h 2884366"/>
              <a:gd name="connsiteX9" fmla="*/ 485192 w 3890865"/>
              <a:gd name="connsiteY9" fmla="*/ 2548464 h 2884366"/>
              <a:gd name="connsiteX10" fmla="*/ 522514 w 3890865"/>
              <a:gd name="connsiteY10" fmla="*/ 2576456 h 2884366"/>
              <a:gd name="connsiteX11" fmla="*/ 578498 w 3890865"/>
              <a:gd name="connsiteY11" fmla="*/ 2585787 h 2884366"/>
              <a:gd name="connsiteX12" fmla="*/ 597159 w 3890865"/>
              <a:gd name="connsiteY12" fmla="*/ 2520472 h 2884366"/>
              <a:gd name="connsiteX13" fmla="*/ 615820 w 3890865"/>
              <a:gd name="connsiteY13" fmla="*/ 2436497 h 2884366"/>
              <a:gd name="connsiteX14" fmla="*/ 681135 w 3890865"/>
              <a:gd name="connsiteY14" fmla="*/ 2361852 h 2884366"/>
              <a:gd name="connsiteX15" fmla="*/ 709126 w 3890865"/>
              <a:gd name="connsiteY15" fmla="*/ 2343191 h 2884366"/>
              <a:gd name="connsiteX16" fmla="*/ 746449 w 3890865"/>
              <a:gd name="connsiteY16" fmla="*/ 2305868 h 2884366"/>
              <a:gd name="connsiteX17" fmla="*/ 793102 w 3890865"/>
              <a:gd name="connsiteY17" fmla="*/ 2240554 h 2884366"/>
              <a:gd name="connsiteX18" fmla="*/ 802432 w 3890865"/>
              <a:gd name="connsiteY18" fmla="*/ 2212562 h 2884366"/>
              <a:gd name="connsiteX19" fmla="*/ 821094 w 3890865"/>
              <a:gd name="connsiteY19" fmla="*/ 2193901 h 2884366"/>
              <a:gd name="connsiteX20" fmla="*/ 839755 w 3890865"/>
              <a:gd name="connsiteY20" fmla="*/ 2044611 h 2884366"/>
              <a:gd name="connsiteX21" fmla="*/ 923730 w 3890865"/>
              <a:gd name="connsiteY21" fmla="*/ 1885991 h 2884366"/>
              <a:gd name="connsiteX22" fmla="*/ 933061 w 3890865"/>
              <a:gd name="connsiteY22" fmla="*/ 1857999 h 2884366"/>
              <a:gd name="connsiteX23" fmla="*/ 951722 w 3890865"/>
              <a:gd name="connsiteY23" fmla="*/ 1830007 h 2884366"/>
              <a:gd name="connsiteX24" fmla="*/ 961053 w 3890865"/>
              <a:gd name="connsiteY24" fmla="*/ 1802015 h 2884366"/>
              <a:gd name="connsiteX25" fmla="*/ 979714 w 3890865"/>
              <a:gd name="connsiteY25" fmla="*/ 1764693 h 2884366"/>
              <a:gd name="connsiteX26" fmla="*/ 989045 w 3890865"/>
              <a:gd name="connsiteY26" fmla="*/ 1727370 h 2884366"/>
              <a:gd name="connsiteX27" fmla="*/ 1129004 w 3890865"/>
              <a:gd name="connsiteY27" fmla="*/ 1699379 h 2884366"/>
              <a:gd name="connsiteX28" fmla="*/ 1184988 w 3890865"/>
              <a:gd name="connsiteY28" fmla="*/ 1643395 h 2884366"/>
              <a:gd name="connsiteX29" fmla="*/ 1203649 w 3890865"/>
              <a:gd name="connsiteY29" fmla="*/ 1596742 h 2884366"/>
              <a:gd name="connsiteX30" fmla="*/ 1222310 w 3890865"/>
              <a:gd name="connsiteY30" fmla="*/ 1568750 h 2884366"/>
              <a:gd name="connsiteX31" fmla="*/ 1259632 w 3890865"/>
              <a:gd name="connsiteY31" fmla="*/ 1466113 h 2884366"/>
              <a:gd name="connsiteX32" fmla="*/ 1296955 w 3890865"/>
              <a:gd name="connsiteY32" fmla="*/ 1298162 h 2884366"/>
              <a:gd name="connsiteX33" fmla="*/ 1324947 w 3890865"/>
              <a:gd name="connsiteY33" fmla="*/ 1270170 h 2884366"/>
              <a:gd name="connsiteX34" fmla="*/ 1418253 w 3890865"/>
              <a:gd name="connsiteY34" fmla="*/ 1298162 h 2884366"/>
              <a:gd name="connsiteX35" fmla="*/ 1446245 w 3890865"/>
              <a:gd name="connsiteY35" fmla="*/ 1363477 h 2884366"/>
              <a:gd name="connsiteX36" fmla="*/ 1530220 w 3890865"/>
              <a:gd name="connsiteY36" fmla="*/ 1438121 h 2884366"/>
              <a:gd name="connsiteX37" fmla="*/ 1548881 w 3890865"/>
              <a:gd name="connsiteY37" fmla="*/ 1494105 h 2884366"/>
              <a:gd name="connsiteX38" fmla="*/ 1576873 w 3890865"/>
              <a:gd name="connsiteY38" fmla="*/ 1391468 h 2884366"/>
              <a:gd name="connsiteX39" fmla="*/ 1604865 w 3890865"/>
              <a:gd name="connsiteY39" fmla="*/ 1260840 h 2884366"/>
              <a:gd name="connsiteX40" fmla="*/ 1632857 w 3890865"/>
              <a:gd name="connsiteY40" fmla="*/ 1176864 h 2884366"/>
              <a:gd name="connsiteX41" fmla="*/ 1642188 w 3890865"/>
              <a:gd name="connsiteY41" fmla="*/ 1120881 h 2884366"/>
              <a:gd name="connsiteX42" fmla="*/ 1651518 w 3890865"/>
              <a:gd name="connsiteY42" fmla="*/ 1092889 h 2884366"/>
              <a:gd name="connsiteX43" fmla="*/ 1670179 w 3890865"/>
              <a:gd name="connsiteY43" fmla="*/ 1018244 h 2884366"/>
              <a:gd name="connsiteX44" fmla="*/ 1679510 w 3890865"/>
              <a:gd name="connsiteY44" fmla="*/ 952930 h 2884366"/>
              <a:gd name="connsiteX45" fmla="*/ 1688841 w 3890865"/>
              <a:gd name="connsiteY45" fmla="*/ 924938 h 2884366"/>
              <a:gd name="connsiteX46" fmla="*/ 1716832 w 3890865"/>
              <a:gd name="connsiteY46" fmla="*/ 822301 h 2884366"/>
              <a:gd name="connsiteX47" fmla="*/ 1707502 w 3890865"/>
              <a:gd name="connsiteY47" fmla="*/ 756987 h 2884366"/>
              <a:gd name="connsiteX48" fmla="*/ 1698171 w 3890865"/>
              <a:gd name="connsiteY48" fmla="*/ 701003 h 2884366"/>
              <a:gd name="connsiteX49" fmla="*/ 1707502 w 3890865"/>
              <a:gd name="connsiteY49" fmla="*/ 663681 h 2884366"/>
              <a:gd name="connsiteX50" fmla="*/ 1810139 w 3890865"/>
              <a:gd name="connsiteY50" fmla="*/ 617028 h 2884366"/>
              <a:gd name="connsiteX51" fmla="*/ 1912775 w 3890865"/>
              <a:gd name="connsiteY51" fmla="*/ 663681 h 2884366"/>
              <a:gd name="connsiteX52" fmla="*/ 1922106 w 3890865"/>
              <a:gd name="connsiteY52" fmla="*/ 691672 h 2884366"/>
              <a:gd name="connsiteX53" fmla="*/ 1940767 w 3890865"/>
              <a:gd name="connsiteY53" fmla="*/ 766317 h 2884366"/>
              <a:gd name="connsiteX54" fmla="*/ 1959428 w 3890865"/>
              <a:gd name="connsiteY54" fmla="*/ 999583 h 2884366"/>
              <a:gd name="connsiteX55" fmla="*/ 1978090 w 3890865"/>
              <a:gd name="connsiteY55" fmla="*/ 1055566 h 2884366"/>
              <a:gd name="connsiteX56" fmla="*/ 1996751 w 3890865"/>
              <a:gd name="connsiteY56" fmla="*/ 1139542 h 2884366"/>
              <a:gd name="connsiteX57" fmla="*/ 2015412 w 3890865"/>
              <a:gd name="connsiteY57" fmla="*/ 1167534 h 2884366"/>
              <a:gd name="connsiteX58" fmla="*/ 2043404 w 3890865"/>
              <a:gd name="connsiteY58" fmla="*/ 1223517 h 2884366"/>
              <a:gd name="connsiteX59" fmla="*/ 2108718 w 3890865"/>
              <a:gd name="connsiteY59" fmla="*/ 1204856 h 2884366"/>
              <a:gd name="connsiteX60" fmla="*/ 2136710 w 3890865"/>
              <a:gd name="connsiteY60" fmla="*/ 1139542 h 2884366"/>
              <a:gd name="connsiteX61" fmla="*/ 2146041 w 3890865"/>
              <a:gd name="connsiteY61" fmla="*/ 691672 h 2884366"/>
              <a:gd name="connsiteX62" fmla="*/ 2164702 w 3890865"/>
              <a:gd name="connsiteY62" fmla="*/ 654350 h 2884366"/>
              <a:gd name="connsiteX63" fmla="*/ 2211355 w 3890865"/>
              <a:gd name="connsiteY63" fmla="*/ 589036 h 2884366"/>
              <a:gd name="connsiteX64" fmla="*/ 2230016 w 3890865"/>
              <a:gd name="connsiteY64" fmla="*/ 561044 h 2884366"/>
              <a:gd name="connsiteX65" fmla="*/ 2239347 w 3890865"/>
              <a:gd name="connsiteY65" fmla="*/ 533052 h 2884366"/>
              <a:gd name="connsiteX66" fmla="*/ 2258008 w 3890865"/>
              <a:gd name="connsiteY66" fmla="*/ 421085 h 2884366"/>
              <a:gd name="connsiteX67" fmla="*/ 2267339 w 3890865"/>
              <a:gd name="connsiteY67" fmla="*/ 365101 h 2884366"/>
              <a:gd name="connsiteX68" fmla="*/ 2472612 w 3890865"/>
              <a:gd name="connsiteY68" fmla="*/ 355770 h 2884366"/>
              <a:gd name="connsiteX69" fmla="*/ 2509935 w 3890865"/>
              <a:gd name="connsiteY69" fmla="*/ 346440 h 2884366"/>
              <a:gd name="connsiteX70" fmla="*/ 2593910 w 3890865"/>
              <a:gd name="connsiteY70" fmla="*/ 299787 h 2884366"/>
              <a:gd name="connsiteX71" fmla="*/ 2612571 w 3890865"/>
              <a:gd name="connsiteY71" fmla="*/ 271795 h 2884366"/>
              <a:gd name="connsiteX72" fmla="*/ 2649894 w 3890865"/>
              <a:gd name="connsiteY72" fmla="*/ 234472 h 2884366"/>
              <a:gd name="connsiteX73" fmla="*/ 2696547 w 3890865"/>
              <a:gd name="connsiteY73" fmla="*/ 169158 h 2884366"/>
              <a:gd name="connsiteX74" fmla="*/ 2780522 w 3890865"/>
              <a:gd name="connsiteY74" fmla="*/ 113175 h 2884366"/>
              <a:gd name="connsiteX75" fmla="*/ 2817845 w 3890865"/>
              <a:gd name="connsiteY75" fmla="*/ 94513 h 2884366"/>
              <a:gd name="connsiteX76" fmla="*/ 2883159 w 3890865"/>
              <a:gd name="connsiteY76" fmla="*/ 57191 h 2884366"/>
              <a:gd name="connsiteX77" fmla="*/ 2920481 w 3890865"/>
              <a:gd name="connsiteY77" fmla="*/ 47860 h 2884366"/>
              <a:gd name="connsiteX78" fmla="*/ 3116424 w 3890865"/>
              <a:gd name="connsiteY78" fmla="*/ 19868 h 2884366"/>
              <a:gd name="connsiteX79" fmla="*/ 3247053 w 3890865"/>
              <a:gd name="connsiteY79" fmla="*/ 1207 h 2884366"/>
              <a:gd name="connsiteX80" fmla="*/ 3890865 w 3890865"/>
              <a:gd name="connsiteY80" fmla="*/ 1207 h 28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890865" h="2884366" extrusionOk="0">
                <a:moveTo>
                  <a:pt x="0" y="2884366"/>
                </a:moveTo>
                <a:cubicBezTo>
                  <a:pt x="15948" y="2880104"/>
                  <a:pt x="29715" y="2880591"/>
                  <a:pt x="46653" y="2875036"/>
                </a:cubicBezTo>
                <a:cubicBezTo>
                  <a:pt x="56488" y="2871369"/>
                  <a:pt x="109995" y="2830080"/>
                  <a:pt x="111967" y="2828383"/>
                </a:cubicBezTo>
                <a:cubicBezTo>
                  <a:pt x="144731" y="2806978"/>
                  <a:pt x="189346" y="2785158"/>
                  <a:pt x="214604" y="2753738"/>
                </a:cubicBezTo>
                <a:cubicBezTo>
                  <a:pt x="228264" y="2740042"/>
                  <a:pt x="241384" y="2721339"/>
                  <a:pt x="251926" y="2707085"/>
                </a:cubicBezTo>
                <a:cubicBezTo>
                  <a:pt x="268239" y="2690531"/>
                  <a:pt x="296547" y="2675510"/>
                  <a:pt x="307910" y="2651101"/>
                </a:cubicBezTo>
                <a:cubicBezTo>
                  <a:pt x="313000" y="2641032"/>
                  <a:pt x="317910" y="2632195"/>
                  <a:pt x="326571" y="2623109"/>
                </a:cubicBezTo>
                <a:cubicBezTo>
                  <a:pt x="339317" y="2605712"/>
                  <a:pt x="356348" y="2590001"/>
                  <a:pt x="382555" y="2576456"/>
                </a:cubicBezTo>
                <a:cubicBezTo>
                  <a:pt x="406977" y="2563135"/>
                  <a:pt x="457201" y="2539134"/>
                  <a:pt x="457200" y="2539134"/>
                </a:cubicBezTo>
                <a:cubicBezTo>
                  <a:pt x="465400" y="2542708"/>
                  <a:pt x="475456" y="2542532"/>
                  <a:pt x="485192" y="2548464"/>
                </a:cubicBezTo>
                <a:cubicBezTo>
                  <a:pt x="499763" y="2556914"/>
                  <a:pt x="509460" y="2571571"/>
                  <a:pt x="522514" y="2576456"/>
                </a:cubicBezTo>
                <a:cubicBezTo>
                  <a:pt x="539953" y="2582951"/>
                  <a:pt x="559562" y="2584941"/>
                  <a:pt x="578498" y="2585787"/>
                </a:cubicBezTo>
                <a:cubicBezTo>
                  <a:pt x="583580" y="2568038"/>
                  <a:pt x="592903" y="2543222"/>
                  <a:pt x="597159" y="2520472"/>
                </a:cubicBezTo>
                <a:cubicBezTo>
                  <a:pt x="600100" y="2510774"/>
                  <a:pt x="609322" y="2452276"/>
                  <a:pt x="615820" y="2436497"/>
                </a:cubicBezTo>
                <a:cubicBezTo>
                  <a:pt x="627799" y="2414273"/>
                  <a:pt x="664604" y="2371381"/>
                  <a:pt x="681135" y="2361852"/>
                </a:cubicBezTo>
                <a:cubicBezTo>
                  <a:pt x="688915" y="2354024"/>
                  <a:pt x="701070" y="2350222"/>
                  <a:pt x="709126" y="2343191"/>
                </a:cubicBezTo>
                <a:cubicBezTo>
                  <a:pt x="720392" y="2331523"/>
                  <a:pt x="734508" y="2320789"/>
                  <a:pt x="746449" y="2305868"/>
                </a:cubicBezTo>
                <a:cubicBezTo>
                  <a:pt x="783582" y="2264149"/>
                  <a:pt x="763080" y="2284287"/>
                  <a:pt x="793102" y="2240554"/>
                </a:cubicBezTo>
                <a:cubicBezTo>
                  <a:pt x="797085" y="2230234"/>
                  <a:pt x="798640" y="2221386"/>
                  <a:pt x="802432" y="2212562"/>
                </a:cubicBezTo>
                <a:cubicBezTo>
                  <a:pt x="807505" y="2205011"/>
                  <a:pt x="818177" y="2202603"/>
                  <a:pt x="821094" y="2193901"/>
                </a:cubicBezTo>
                <a:cubicBezTo>
                  <a:pt x="822442" y="2189443"/>
                  <a:pt x="834975" y="2058023"/>
                  <a:pt x="839755" y="2044611"/>
                </a:cubicBezTo>
                <a:cubicBezTo>
                  <a:pt x="901946" y="1906631"/>
                  <a:pt x="878706" y="1976372"/>
                  <a:pt x="923730" y="1885991"/>
                </a:cubicBezTo>
                <a:cubicBezTo>
                  <a:pt x="926419" y="1876977"/>
                  <a:pt x="928634" y="1867541"/>
                  <a:pt x="933061" y="1857999"/>
                </a:cubicBezTo>
                <a:cubicBezTo>
                  <a:pt x="937287" y="1848616"/>
                  <a:pt x="946029" y="1841458"/>
                  <a:pt x="951722" y="1830007"/>
                </a:cubicBezTo>
                <a:cubicBezTo>
                  <a:pt x="955764" y="1821308"/>
                  <a:pt x="956267" y="1811187"/>
                  <a:pt x="961053" y="1802015"/>
                </a:cubicBezTo>
                <a:cubicBezTo>
                  <a:pt x="966556" y="1788979"/>
                  <a:pt x="973735" y="1777210"/>
                  <a:pt x="979714" y="1764693"/>
                </a:cubicBezTo>
                <a:cubicBezTo>
                  <a:pt x="983956" y="1752220"/>
                  <a:pt x="981793" y="1740535"/>
                  <a:pt x="989045" y="1727370"/>
                </a:cubicBezTo>
                <a:cubicBezTo>
                  <a:pt x="1013321" y="1690620"/>
                  <a:pt x="1120822" y="1699609"/>
                  <a:pt x="1129004" y="1699379"/>
                </a:cubicBezTo>
                <a:cubicBezTo>
                  <a:pt x="1160108" y="1678792"/>
                  <a:pt x="1164087" y="1680434"/>
                  <a:pt x="1184988" y="1643395"/>
                </a:cubicBezTo>
                <a:cubicBezTo>
                  <a:pt x="1192291" y="1625741"/>
                  <a:pt x="1198491" y="1611178"/>
                  <a:pt x="1203649" y="1596742"/>
                </a:cubicBezTo>
                <a:cubicBezTo>
                  <a:pt x="1208002" y="1586869"/>
                  <a:pt x="1217328" y="1579288"/>
                  <a:pt x="1222310" y="1568750"/>
                </a:cubicBezTo>
                <a:cubicBezTo>
                  <a:pt x="1233840" y="1541456"/>
                  <a:pt x="1252625" y="1489802"/>
                  <a:pt x="1259632" y="1466113"/>
                </a:cubicBezTo>
                <a:cubicBezTo>
                  <a:pt x="1266891" y="1343225"/>
                  <a:pt x="1240237" y="1360586"/>
                  <a:pt x="1296955" y="1298162"/>
                </a:cubicBezTo>
                <a:cubicBezTo>
                  <a:pt x="1306894" y="1287213"/>
                  <a:pt x="1317810" y="1278928"/>
                  <a:pt x="1324947" y="1270170"/>
                </a:cubicBezTo>
                <a:cubicBezTo>
                  <a:pt x="1340496" y="1273823"/>
                  <a:pt x="1402365" y="1270658"/>
                  <a:pt x="1418253" y="1298162"/>
                </a:cubicBezTo>
                <a:cubicBezTo>
                  <a:pt x="1429714" y="1316108"/>
                  <a:pt x="1435250" y="1343427"/>
                  <a:pt x="1446245" y="1363477"/>
                </a:cubicBezTo>
                <a:cubicBezTo>
                  <a:pt x="1480823" y="1419531"/>
                  <a:pt x="1483414" y="1414374"/>
                  <a:pt x="1530220" y="1438121"/>
                </a:cubicBezTo>
                <a:cubicBezTo>
                  <a:pt x="1534402" y="1457335"/>
                  <a:pt x="1544846" y="1510773"/>
                  <a:pt x="1548881" y="1494105"/>
                </a:cubicBezTo>
                <a:cubicBezTo>
                  <a:pt x="1563546" y="1460622"/>
                  <a:pt x="1568264" y="1427581"/>
                  <a:pt x="1576873" y="1391468"/>
                </a:cubicBezTo>
                <a:cubicBezTo>
                  <a:pt x="1584801" y="1348245"/>
                  <a:pt x="1594810" y="1305434"/>
                  <a:pt x="1604865" y="1260840"/>
                </a:cubicBezTo>
                <a:cubicBezTo>
                  <a:pt x="1611749" y="1234849"/>
                  <a:pt x="1630038" y="1202278"/>
                  <a:pt x="1632857" y="1176864"/>
                </a:cubicBezTo>
                <a:cubicBezTo>
                  <a:pt x="1637120" y="1159218"/>
                  <a:pt x="1636370" y="1136486"/>
                  <a:pt x="1642188" y="1120881"/>
                </a:cubicBezTo>
                <a:cubicBezTo>
                  <a:pt x="1644225" y="1111163"/>
                  <a:pt x="1648165" y="1102283"/>
                  <a:pt x="1651518" y="1092889"/>
                </a:cubicBezTo>
                <a:cubicBezTo>
                  <a:pt x="1653205" y="1061942"/>
                  <a:pt x="1658008" y="1040252"/>
                  <a:pt x="1670179" y="1018244"/>
                </a:cubicBezTo>
                <a:cubicBezTo>
                  <a:pt x="1672981" y="997699"/>
                  <a:pt x="1676996" y="973921"/>
                  <a:pt x="1679510" y="952930"/>
                </a:cubicBezTo>
                <a:cubicBezTo>
                  <a:pt x="1681693" y="943278"/>
                  <a:pt x="1686910" y="934671"/>
                  <a:pt x="1688841" y="924938"/>
                </a:cubicBezTo>
                <a:cubicBezTo>
                  <a:pt x="1710106" y="843413"/>
                  <a:pt x="1684214" y="941399"/>
                  <a:pt x="1716832" y="822301"/>
                </a:cubicBezTo>
                <a:cubicBezTo>
                  <a:pt x="1711009" y="798195"/>
                  <a:pt x="1710990" y="781415"/>
                  <a:pt x="1707502" y="756987"/>
                </a:cubicBezTo>
                <a:cubicBezTo>
                  <a:pt x="1704962" y="740016"/>
                  <a:pt x="1697842" y="719083"/>
                  <a:pt x="1698171" y="701003"/>
                </a:cubicBezTo>
                <a:cubicBezTo>
                  <a:pt x="1700030" y="689939"/>
                  <a:pt x="1698255" y="671092"/>
                  <a:pt x="1707502" y="663681"/>
                </a:cubicBezTo>
                <a:cubicBezTo>
                  <a:pt x="1731775" y="642403"/>
                  <a:pt x="1780922" y="627852"/>
                  <a:pt x="1810139" y="617028"/>
                </a:cubicBezTo>
                <a:cubicBezTo>
                  <a:pt x="1880240" y="625276"/>
                  <a:pt x="1880799" y="608273"/>
                  <a:pt x="1912775" y="663681"/>
                </a:cubicBezTo>
                <a:cubicBezTo>
                  <a:pt x="1919155" y="671694"/>
                  <a:pt x="1919122" y="680301"/>
                  <a:pt x="1922106" y="691672"/>
                </a:cubicBezTo>
                <a:cubicBezTo>
                  <a:pt x="1928853" y="716416"/>
                  <a:pt x="1940767" y="766317"/>
                  <a:pt x="1940767" y="766317"/>
                </a:cubicBezTo>
                <a:cubicBezTo>
                  <a:pt x="1942740" y="792061"/>
                  <a:pt x="1949288" y="952886"/>
                  <a:pt x="1959428" y="999583"/>
                </a:cubicBezTo>
                <a:cubicBezTo>
                  <a:pt x="1963596" y="1018100"/>
                  <a:pt x="1975634" y="1035469"/>
                  <a:pt x="1978090" y="1055566"/>
                </a:cubicBezTo>
                <a:cubicBezTo>
                  <a:pt x="1986156" y="1082375"/>
                  <a:pt x="1988426" y="1107202"/>
                  <a:pt x="1996751" y="1139542"/>
                </a:cubicBezTo>
                <a:cubicBezTo>
                  <a:pt x="1998996" y="1149379"/>
                  <a:pt x="2011473" y="1157181"/>
                  <a:pt x="2015412" y="1167534"/>
                </a:cubicBezTo>
                <a:cubicBezTo>
                  <a:pt x="2053876" y="1240497"/>
                  <a:pt x="1988988" y="1141605"/>
                  <a:pt x="2043404" y="1223517"/>
                </a:cubicBezTo>
                <a:cubicBezTo>
                  <a:pt x="2063981" y="1218742"/>
                  <a:pt x="2092764" y="1219713"/>
                  <a:pt x="2108718" y="1204856"/>
                </a:cubicBezTo>
                <a:cubicBezTo>
                  <a:pt x="2124722" y="1187058"/>
                  <a:pt x="2132330" y="1163713"/>
                  <a:pt x="2136710" y="1139542"/>
                </a:cubicBezTo>
                <a:cubicBezTo>
                  <a:pt x="2138008" y="982885"/>
                  <a:pt x="2109814" y="835255"/>
                  <a:pt x="2146041" y="691672"/>
                </a:cubicBezTo>
                <a:cubicBezTo>
                  <a:pt x="2144905" y="678428"/>
                  <a:pt x="2157734" y="664953"/>
                  <a:pt x="2164702" y="654350"/>
                </a:cubicBezTo>
                <a:cubicBezTo>
                  <a:pt x="2177953" y="628814"/>
                  <a:pt x="2195775" y="609533"/>
                  <a:pt x="2211355" y="589036"/>
                </a:cubicBezTo>
                <a:cubicBezTo>
                  <a:pt x="2217611" y="580261"/>
                  <a:pt x="2224117" y="569999"/>
                  <a:pt x="2230016" y="561044"/>
                </a:cubicBezTo>
                <a:cubicBezTo>
                  <a:pt x="2235135" y="550964"/>
                  <a:pt x="2236224" y="542648"/>
                  <a:pt x="2239347" y="533052"/>
                </a:cubicBezTo>
                <a:cubicBezTo>
                  <a:pt x="2242541" y="396211"/>
                  <a:pt x="2234572" y="519488"/>
                  <a:pt x="2258008" y="421085"/>
                </a:cubicBezTo>
                <a:cubicBezTo>
                  <a:pt x="2261237" y="404612"/>
                  <a:pt x="2249047" y="370927"/>
                  <a:pt x="2267339" y="365101"/>
                </a:cubicBezTo>
                <a:cubicBezTo>
                  <a:pt x="2329054" y="347306"/>
                  <a:pt x="2398638" y="367966"/>
                  <a:pt x="2472612" y="355770"/>
                </a:cubicBezTo>
                <a:cubicBezTo>
                  <a:pt x="2484760" y="352581"/>
                  <a:pt x="2498392" y="350674"/>
                  <a:pt x="2509935" y="346440"/>
                </a:cubicBezTo>
                <a:cubicBezTo>
                  <a:pt x="2535225" y="336680"/>
                  <a:pt x="2575969" y="308616"/>
                  <a:pt x="2593910" y="299787"/>
                </a:cubicBezTo>
                <a:cubicBezTo>
                  <a:pt x="2599170" y="289829"/>
                  <a:pt x="2605141" y="280634"/>
                  <a:pt x="2612571" y="271795"/>
                </a:cubicBezTo>
                <a:cubicBezTo>
                  <a:pt x="2624044" y="259443"/>
                  <a:pt x="2641309" y="247444"/>
                  <a:pt x="2649894" y="234472"/>
                </a:cubicBezTo>
                <a:cubicBezTo>
                  <a:pt x="2695583" y="168948"/>
                  <a:pt x="2635747" y="221701"/>
                  <a:pt x="2696547" y="169158"/>
                </a:cubicBezTo>
                <a:cubicBezTo>
                  <a:pt x="2716853" y="149955"/>
                  <a:pt x="2751231" y="129296"/>
                  <a:pt x="2780522" y="113175"/>
                </a:cubicBezTo>
                <a:cubicBezTo>
                  <a:pt x="2795103" y="105346"/>
                  <a:pt x="2805317" y="103384"/>
                  <a:pt x="2817845" y="94513"/>
                </a:cubicBezTo>
                <a:cubicBezTo>
                  <a:pt x="2852882" y="75272"/>
                  <a:pt x="2841362" y="70759"/>
                  <a:pt x="2883159" y="57191"/>
                </a:cubicBezTo>
                <a:cubicBezTo>
                  <a:pt x="2895329" y="52660"/>
                  <a:pt x="2907619" y="49468"/>
                  <a:pt x="2920481" y="47860"/>
                </a:cubicBezTo>
                <a:cubicBezTo>
                  <a:pt x="3021901" y="28982"/>
                  <a:pt x="3023261" y="30044"/>
                  <a:pt x="3116424" y="19868"/>
                </a:cubicBezTo>
                <a:cubicBezTo>
                  <a:pt x="3170206" y="5959"/>
                  <a:pt x="3178298" y="501"/>
                  <a:pt x="3247053" y="1207"/>
                </a:cubicBezTo>
                <a:cubicBezTo>
                  <a:pt x="3432843" y="6228"/>
                  <a:pt x="3653237" y="6462"/>
                  <a:pt x="3890865" y="1207"/>
                </a:cubicBezTo>
              </a:path>
            </a:pathLst>
          </a:custGeom>
          <a:noFill/>
          <a:ln w="190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604545338">
                  <a:custGeom>
                    <a:avLst/>
                    <a:gdLst>
                      <a:gd name="connsiteX0" fmla="*/ 0 w 3890865"/>
                      <a:gd name="connsiteY0" fmla="*/ 2884366 h 2884366"/>
                      <a:gd name="connsiteX1" fmla="*/ 46653 w 3890865"/>
                      <a:gd name="connsiteY1" fmla="*/ 2875036 h 2884366"/>
                      <a:gd name="connsiteX2" fmla="*/ 111967 w 3890865"/>
                      <a:gd name="connsiteY2" fmla="*/ 2828383 h 2884366"/>
                      <a:gd name="connsiteX3" fmla="*/ 214604 w 3890865"/>
                      <a:gd name="connsiteY3" fmla="*/ 2753738 h 2884366"/>
                      <a:gd name="connsiteX4" fmla="*/ 251926 w 3890865"/>
                      <a:gd name="connsiteY4" fmla="*/ 2707085 h 2884366"/>
                      <a:gd name="connsiteX5" fmla="*/ 307910 w 3890865"/>
                      <a:gd name="connsiteY5" fmla="*/ 2651101 h 2884366"/>
                      <a:gd name="connsiteX6" fmla="*/ 326571 w 3890865"/>
                      <a:gd name="connsiteY6" fmla="*/ 2623109 h 2884366"/>
                      <a:gd name="connsiteX7" fmla="*/ 382555 w 3890865"/>
                      <a:gd name="connsiteY7" fmla="*/ 2576456 h 2884366"/>
                      <a:gd name="connsiteX8" fmla="*/ 457200 w 3890865"/>
                      <a:gd name="connsiteY8" fmla="*/ 2539134 h 2884366"/>
                      <a:gd name="connsiteX9" fmla="*/ 485192 w 3890865"/>
                      <a:gd name="connsiteY9" fmla="*/ 2548464 h 2884366"/>
                      <a:gd name="connsiteX10" fmla="*/ 522514 w 3890865"/>
                      <a:gd name="connsiteY10" fmla="*/ 2576456 h 2884366"/>
                      <a:gd name="connsiteX11" fmla="*/ 578498 w 3890865"/>
                      <a:gd name="connsiteY11" fmla="*/ 2585787 h 2884366"/>
                      <a:gd name="connsiteX12" fmla="*/ 597159 w 3890865"/>
                      <a:gd name="connsiteY12" fmla="*/ 2520472 h 2884366"/>
                      <a:gd name="connsiteX13" fmla="*/ 615820 w 3890865"/>
                      <a:gd name="connsiteY13" fmla="*/ 2436497 h 2884366"/>
                      <a:gd name="connsiteX14" fmla="*/ 681135 w 3890865"/>
                      <a:gd name="connsiteY14" fmla="*/ 2361852 h 2884366"/>
                      <a:gd name="connsiteX15" fmla="*/ 709126 w 3890865"/>
                      <a:gd name="connsiteY15" fmla="*/ 2343191 h 2884366"/>
                      <a:gd name="connsiteX16" fmla="*/ 746449 w 3890865"/>
                      <a:gd name="connsiteY16" fmla="*/ 2305868 h 2884366"/>
                      <a:gd name="connsiteX17" fmla="*/ 793102 w 3890865"/>
                      <a:gd name="connsiteY17" fmla="*/ 2240554 h 2884366"/>
                      <a:gd name="connsiteX18" fmla="*/ 802432 w 3890865"/>
                      <a:gd name="connsiteY18" fmla="*/ 2212562 h 2884366"/>
                      <a:gd name="connsiteX19" fmla="*/ 821094 w 3890865"/>
                      <a:gd name="connsiteY19" fmla="*/ 2193901 h 2884366"/>
                      <a:gd name="connsiteX20" fmla="*/ 839755 w 3890865"/>
                      <a:gd name="connsiteY20" fmla="*/ 2044611 h 2884366"/>
                      <a:gd name="connsiteX21" fmla="*/ 923730 w 3890865"/>
                      <a:gd name="connsiteY21" fmla="*/ 1885991 h 2884366"/>
                      <a:gd name="connsiteX22" fmla="*/ 933061 w 3890865"/>
                      <a:gd name="connsiteY22" fmla="*/ 1857999 h 2884366"/>
                      <a:gd name="connsiteX23" fmla="*/ 951722 w 3890865"/>
                      <a:gd name="connsiteY23" fmla="*/ 1830007 h 2884366"/>
                      <a:gd name="connsiteX24" fmla="*/ 961053 w 3890865"/>
                      <a:gd name="connsiteY24" fmla="*/ 1802015 h 2884366"/>
                      <a:gd name="connsiteX25" fmla="*/ 979714 w 3890865"/>
                      <a:gd name="connsiteY25" fmla="*/ 1764693 h 2884366"/>
                      <a:gd name="connsiteX26" fmla="*/ 989045 w 3890865"/>
                      <a:gd name="connsiteY26" fmla="*/ 1727370 h 2884366"/>
                      <a:gd name="connsiteX27" fmla="*/ 1129004 w 3890865"/>
                      <a:gd name="connsiteY27" fmla="*/ 1699379 h 2884366"/>
                      <a:gd name="connsiteX28" fmla="*/ 1184988 w 3890865"/>
                      <a:gd name="connsiteY28" fmla="*/ 1643395 h 2884366"/>
                      <a:gd name="connsiteX29" fmla="*/ 1203649 w 3890865"/>
                      <a:gd name="connsiteY29" fmla="*/ 1596742 h 2884366"/>
                      <a:gd name="connsiteX30" fmla="*/ 1222310 w 3890865"/>
                      <a:gd name="connsiteY30" fmla="*/ 1568750 h 2884366"/>
                      <a:gd name="connsiteX31" fmla="*/ 1259632 w 3890865"/>
                      <a:gd name="connsiteY31" fmla="*/ 1466113 h 2884366"/>
                      <a:gd name="connsiteX32" fmla="*/ 1296955 w 3890865"/>
                      <a:gd name="connsiteY32" fmla="*/ 1298162 h 2884366"/>
                      <a:gd name="connsiteX33" fmla="*/ 1324947 w 3890865"/>
                      <a:gd name="connsiteY33" fmla="*/ 1270170 h 2884366"/>
                      <a:gd name="connsiteX34" fmla="*/ 1418253 w 3890865"/>
                      <a:gd name="connsiteY34" fmla="*/ 1298162 h 2884366"/>
                      <a:gd name="connsiteX35" fmla="*/ 1446245 w 3890865"/>
                      <a:gd name="connsiteY35" fmla="*/ 1363477 h 2884366"/>
                      <a:gd name="connsiteX36" fmla="*/ 1530220 w 3890865"/>
                      <a:gd name="connsiteY36" fmla="*/ 1438121 h 2884366"/>
                      <a:gd name="connsiteX37" fmla="*/ 1548881 w 3890865"/>
                      <a:gd name="connsiteY37" fmla="*/ 1494105 h 2884366"/>
                      <a:gd name="connsiteX38" fmla="*/ 1576873 w 3890865"/>
                      <a:gd name="connsiteY38" fmla="*/ 1391468 h 2884366"/>
                      <a:gd name="connsiteX39" fmla="*/ 1604865 w 3890865"/>
                      <a:gd name="connsiteY39" fmla="*/ 1260840 h 2884366"/>
                      <a:gd name="connsiteX40" fmla="*/ 1632857 w 3890865"/>
                      <a:gd name="connsiteY40" fmla="*/ 1176864 h 2884366"/>
                      <a:gd name="connsiteX41" fmla="*/ 1642188 w 3890865"/>
                      <a:gd name="connsiteY41" fmla="*/ 1120881 h 2884366"/>
                      <a:gd name="connsiteX42" fmla="*/ 1651518 w 3890865"/>
                      <a:gd name="connsiteY42" fmla="*/ 1092889 h 2884366"/>
                      <a:gd name="connsiteX43" fmla="*/ 1670179 w 3890865"/>
                      <a:gd name="connsiteY43" fmla="*/ 1018244 h 2884366"/>
                      <a:gd name="connsiteX44" fmla="*/ 1679510 w 3890865"/>
                      <a:gd name="connsiteY44" fmla="*/ 952930 h 2884366"/>
                      <a:gd name="connsiteX45" fmla="*/ 1688841 w 3890865"/>
                      <a:gd name="connsiteY45" fmla="*/ 924938 h 2884366"/>
                      <a:gd name="connsiteX46" fmla="*/ 1716832 w 3890865"/>
                      <a:gd name="connsiteY46" fmla="*/ 822301 h 2884366"/>
                      <a:gd name="connsiteX47" fmla="*/ 1707502 w 3890865"/>
                      <a:gd name="connsiteY47" fmla="*/ 756987 h 2884366"/>
                      <a:gd name="connsiteX48" fmla="*/ 1698171 w 3890865"/>
                      <a:gd name="connsiteY48" fmla="*/ 701003 h 2884366"/>
                      <a:gd name="connsiteX49" fmla="*/ 1707502 w 3890865"/>
                      <a:gd name="connsiteY49" fmla="*/ 663681 h 2884366"/>
                      <a:gd name="connsiteX50" fmla="*/ 1810139 w 3890865"/>
                      <a:gd name="connsiteY50" fmla="*/ 617028 h 2884366"/>
                      <a:gd name="connsiteX51" fmla="*/ 1912775 w 3890865"/>
                      <a:gd name="connsiteY51" fmla="*/ 663681 h 2884366"/>
                      <a:gd name="connsiteX52" fmla="*/ 1922106 w 3890865"/>
                      <a:gd name="connsiteY52" fmla="*/ 691672 h 2884366"/>
                      <a:gd name="connsiteX53" fmla="*/ 1940767 w 3890865"/>
                      <a:gd name="connsiteY53" fmla="*/ 766317 h 2884366"/>
                      <a:gd name="connsiteX54" fmla="*/ 1959428 w 3890865"/>
                      <a:gd name="connsiteY54" fmla="*/ 999583 h 2884366"/>
                      <a:gd name="connsiteX55" fmla="*/ 1978090 w 3890865"/>
                      <a:gd name="connsiteY55" fmla="*/ 1055566 h 2884366"/>
                      <a:gd name="connsiteX56" fmla="*/ 1996751 w 3890865"/>
                      <a:gd name="connsiteY56" fmla="*/ 1139542 h 2884366"/>
                      <a:gd name="connsiteX57" fmla="*/ 2015412 w 3890865"/>
                      <a:gd name="connsiteY57" fmla="*/ 1167534 h 2884366"/>
                      <a:gd name="connsiteX58" fmla="*/ 2043404 w 3890865"/>
                      <a:gd name="connsiteY58" fmla="*/ 1223517 h 2884366"/>
                      <a:gd name="connsiteX59" fmla="*/ 2108718 w 3890865"/>
                      <a:gd name="connsiteY59" fmla="*/ 1204856 h 2884366"/>
                      <a:gd name="connsiteX60" fmla="*/ 2136710 w 3890865"/>
                      <a:gd name="connsiteY60" fmla="*/ 1139542 h 2884366"/>
                      <a:gd name="connsiteX61" fmla="*/ 2146041 w 3890865"/>
                      <a:gd name="connsiteY61" fmla="*/ 691672 h 2884366"/>
                      <a:gd name="connsiteX62" fmla="*/ 2164702 w 3890865"/>
                      <a:gd name="connsiteY62" fmla="*/ 654350 h 2884366"/>
                      <a:gd name="connsiteX63" fmla="*/ 2211355 w 3890865"/>
                      <a:gd name="connsiteY63" fmla="*/ 589036 h 2884366"/>
                      <a:gd name="connsiteX64" fmla="*/ 2230016 w 3890865"/>
                      <a:gd name="connsiteY64" fmla="*/ 561044 h 2884366"/>
                      <a:gd name="connsiteX65" fmla="*/ 2239347 w 3890865"/>
                      <a:gd name="connsiteY65" fmla="*/ 533052 h 2884366"/>
                      <a:gd name="connsiteX66" fmla="*/ 2258008 w 3890865"/>
                      <a:gd name="connsiteY66" fmla="*/ 421085 h 2884366"/>
                      <a:gd name="connsiteX67" fmla="*/ 2267339 w 3890865"/>
                      <a:gd name="connsiteY67" fmla="*/ 365101 h 2884366"/>
                      <a:gd name="connsiteX68" fmla="*/ 2472612 w 3890865"/>
                      <a:gd name="connsiteY68" fmla="*/ 355770 h 2884366"/>
                      <a:gd name="connsiteX69" fmla="*/ 2509935 w 3890865"/>
                      <a:gd name="connsiteY69" fmla="*/ 346440 h 2884366"/>
                      <a:gd name="connsiteX70" fmla="*/ 2593910 w 3890865"/>
                      <a:gd name="connsiteY70" fmla="*/ 299787 h 2884366"/>
                      <a:gd name="connsiteX71" fmla="*/ 2612571 w 3890865"/>
                      <a:gd name="connsiteY71" fmla="*/ 271795 h 2884366"/>
                      <a:gd name="connsiteX72" fmla="*/ 2649894 w 3890865"/>
                      <a:gd name="connsiteY72" fmla="*/ 234472 h 2884366"/>
                      <a:gd name="connsiteX73" fmla="*/ 2696547 w 3890865"/>
                      <a:gd name="connsiteY73" fmla="*/ 169158 h 2884366"/>
                      <a:gd name="connsiteX74" fmla="*/ 2780522 w 3890865"/>
                      <a:gd name="connsiteY74" fmla="*/ 113175 h 2884366"/>
                      <a:gd name="connsiteX75" fmla="*/ 2817845 w 3890865"/>
                      <a:gd name="connsiteY75" fmla="*/ 94513 h 2884366"/>
                      <a:gd name="connsiteX76" fmla="*/ 2883159 w 3890865"/>
                      <a:gd name="connsiteY76" fmla="*/ 57191 h 2884366"/>
                      <a:gd name="connsiteX77" fmla="*/ 2920481 w 3890865"/>
                      <a:gd name="connsiteY77" fmla="*/ 47860 h 2884366"/>
                      <a:gd name="connsiteX78" fmla="*/ 3116424 w 3890865"/>
                      <a:gd name="connsiteY78" fmla="*/ 19868 h 2884366"/>
                      <a:gd name="connsiteX79" fmla="*/ 3247053 w 3890865"/>
                      <a:gd name="connsiteY79" fmla="*/ 1207 h 2884366"/>
                      <a:gd name="connsiteX80" fmla="*/ 3890865 w 3890865"/>
                      <a:gd name="connsiteY80" fmla="*/ 1207 h 28843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</a:cxnLst>
                    <a:rect l="l" t="t" r="r" b="b"/>
                    <a:pathLst>
                      <a:path w="3890865" h="2884366">
                        <a:moveTo>
                          <a:pt x="0" y="2884366"/>
                        </a:moveTo>
                        <a:cubicBezTo>
                          <a:pt x="15551" y="2881256"/>
                          <a:pt x="31804" y="2880604"/>
                          <a:pt x="46653" y="2875036"/>
                        </a:cubicBezTo>
                        <a:cubicBezTo>
                          <a:pt x="55989" y="2871535"/>
                          <a:pt x="109488" y="2830118"/>
                          <a:pt x="111967" y="2828383"/>
                        </a:cubicBezTo>
                        <a:cubicBezTo>
                          <a:pt x="144404" y="2805677"/>
                          <a:pt x="186059" y="2782283"/>
                          <a:pt x="214604" y="2753738"/>
                        </a:cubicBezTo>
                        <a:cubicBezTo>
                          <a:pt x="228686" y="2739656"/>
                          <a:pt x="238530" y="2721821"/>
                          <a:pt x="251926" y="2707085"/>
                        </a:cubicBezTo>
                        <a:cubicBezTo>
                          <a:pt x="269679" y="2687557"/>
                          <a:pt x="293271" y="2673060"/>
                          <a:pt x="307910" y="2651101"/>
                        </a:cubicBezTo>
                        <a:cubicBezTo>
                          <a:pt x="314130" y="2641770"/>
                          <a:pt x="319392" y="2631724"/>
                          <a:pt x="326571" y="2623109"/>
                        </a:cubicBezTo>
                        <a:cubicBezTo>
                          <a:pt x="343025" y="2603365"/>
                          <a:pt x="360128" y="2588689"/>
                          <a:pt x="382555" y="2576456"/>
                        </a:cubicBezTo>
                        <a:cubicBezTo>
                          <a:pt x="406977" y="2563135"/>
                          <a:pt x="457200" y="2539134"/>
                          <a:pt x="457200" y="2539134"/>
                        </a:cubicBezTo>
                        <a:cubicBezTo>
                          <a:pt x="466531" y="2542244"/>
                          <a:pt x="476653" y="2543584"/>
                          <a:pt x="485192" y="2548464"/>
                        </a:cubicBezTo>
                        <a:cubicBezTo>
                          <a:pt x="498694" y="2556179"/>
                          <a:pt x="508075" y="2570680"/>
                          <a:pt x="522514" y="2576456"/>
                        </a:cubicBezTo>
                        <a:cubicBezTo>
                          <a:pt x="540080" y="2583482"/>
                          <a:pt x="559837" y="2582677"/>
                          <a:pt x="578498" y="2585787"/>
                        </a:cubicBezTo>
                        <a:cubicBezTo>
                          <a:pt x="584718" y="2564015"/>
                          <a:pt x="591667" y="2542439"/>
                          <a:pt x="597159" y="2520472"/>
                        </a:cubicBezTo>
                        <a:cubicBezTo>
                          <a:pt x="599814" y="2509852"/>
                          <a:pt x="610076" y="2449901"/>
                          <a:pt x="615820" y="2436497"/>
                        </a:cubicBezTo>
                        <a:cubicBezTo>
                          <a:pt x="625684" y="2413480"/>
                          <a:pt x="667728" y="2370790"/>
                          <a:pt x="681135" y="2361852"/>
                        </a:cubicBezTo>
                        <a:cubicBezTo>
                          <a:pt x="690465" y="2355632"/>
                          <a:pt x="700612" y="2350489"/>
                          <a:pt x="709126" y="2343191"/>
                        </a:cubicBezTo>
                        <a:cubicBezTo>
                          <a:pt x="722484" y="2331741"/>
                          <a:pt x="735892" y="2319943"/>
                          <a:pt x="746449" y="2305868"/>
                        </a:cubicBezTo>
                        <a:cubicBezTo>
                          <a:pt x="781169" y="2259575"/>
                          <a:pt x="765815" y="2281485"/>
                          <a:pt x="793102" y="2240554"/>
                        </a:cubicBezTo>
                        <a:cubicBezTo>
                          <a:pt x="796212" y="2231223"/>
                          <a:pt x="797372" y="2220996"/>
                          <a:pt x="802432" y="2212562"/>
                        </a:cubicBezTo>
                        <a:cubicBezTo>
                          <a:pt x="806958" y="2205019"/>
                          <a:pt x="818779" y="2202388"/>
                          <a:pt x="821094" y="2193901"/>
                        </a:cubicBezTo>
                        <a:cubicBezTo>
                          <a:pt x="821986" y="2190632"/>
                          <a:pt x="834927" y="2057716"/>
                          <a:pt x="839755" y="2044611"/>
                        </a:cubicBezTo>
                        <a:cubicBezTo>
                          <a:pt x="892859" y="1900473"/>
                          <a:pt x="879047" y="1975358"/>
                          <a:pt x="923730" y="1885991"/>
                        </a:cubicBezTo>
                        <a:cubicBezTo>
                          <a:pt x="928128" y="1877194"/>
                          <a:pt x="928662" y="1866796"/>
                          <a:pt x="933061" y="1857999"/>
                        </a:cubicBezTo>
                        <a:cubicBezTo>
                          <a:pt x="938076" y="1847969"/>
                          <a:pt x="946707" y="1840037"/>
                          <a:pt x="951722" y="1830007"/>
                        </a:cubicBezTo>
                        <a:cubicBezTo>
                          <a:pt x="956121" y="1821210"/>
                          <a:pt x="957179" y="1811055"/>
                          <a:pt x="961053" y="1802015"/>
                        </a:cubicBezTo>
                        <a:cubicBezTo>
                          <a:pt x="966532" y="1789231"/>
                          <a:pt x="974830" y="1777716"/>
                          <a:pt x="979714" y="1764693"/>
                        </a:cubicBezTo>
                        <a:cubicBezTo>
                          <a:pt x="984217" y="1752686"/>
                          <a:pt x="981932" y="1738040"/>
                          <a:pt x="989045" y="1727370"/>
                        </a:cubicBezTo>
                        <a:cubicBezTo>
                          <a:pt x="1013402" y="1690834"/>
                          <a:pt x="1122073" y="1699957"/>
                          <a:pt x="1129004" y="1699379"/>
                        </a:cubicBezTo>
                        <a:cubicBezTo>
                          <a:pt x="1159625" y="1678965"/>
                          <a:pt x="1164565" y="1680156"/>
                          <a:pt x="1184988" y="1643395"/>
                        </a:cubicBezTo>
                        <a:cubicBezTo>
                          <a:pt x="1193122" y="1628754"/>
                          <a:pt x="1196159" y="1611723"/>
                          <a:pt x="1203649" y="1596742"/>
                        </a:cubicBezTo>
                        <a:cubicBezTo>
                          <a:pt x="1208664" y="1586712"/>
                          <a:pt x="1217295" y="1578780"/>
                          <a:pt x="1222310" y="1568750"/>
                        </a:cubicBezTo>
                        <a:cubicBezTo>
                          <a:pt x="1235294" y="1542782"/>
                          <a:pt x="1250922" y="1492242"/>
                          <a:pt x="1259632" y="1466113"/>
                        </a:cubicBezTo>
                        <a:cubicBezTo>
                          <a:pt x="1268096" y="1347629"/>
                          <a:pt x="1243475" y="1360556"/>
                          <a:pt x="1296955" y="1298162"/>
                        </a:cubicBezTo>
                        <a:cubicBezTo>
                          <a:pt x="1305543" y="1288143"/>
                          <a:pt x="1315616" y="1279501"/>
                          <a:pt x="1324947" y="1270170"/>
                        </a:cubicBezTo>
                        <a:cubicBezTo>
                          <a:pt x="1345617" y="1273123"/>
                          <a:pt x="1400387" y="1271363"/>
                          <a:pt x="1418253" y="1298162"/>
                        </a:cubicBezTo>
                        <a:cubicBezTo>
                          <a:pt x="1431392" y="1317871"/>
                          <a:pt x="1433831" y="1343304"/>
                          <a:pt x="1446245" y="1363477"/>
                        </a:cubicBezTo>
                        <a:cubicBezTo>
                          <a:pt x="1480813" y="1419651"/>
                          <a:pt x="1483189" y="1414606"/>
                          <a:pt x="1530220" y="1438121"/>
                        </a:cubicBezTo>
                        <a:cubicBezTo>
                          <a:pt x="1536440" y="1456782"/>
                          <a:pt x="1543477" y="1513019"/>
                          <a:pt x="1548881" y="1494105"/>
                        </a:cubicBezTo>
                        <a:cubicBezTo>
                          <a:pt x="1557991" y="1462221"/>
                          <a:pt x="1569457" y="1424841"/>
                          <a:pt x="1576873" y="1391468"/>
                        </a:cubicBezTo>
                        <a:cubicBezTo>
                          <a:pt x="1586533" y="1347997"/>
                          <a:pt x="1590783" y="1303086"/>
                          <a:pt x="1604865" y="1260840"/>
                        </a:cubicBezTo>
                        <a:cubicBezTo>
                          <a:pt x="1614196" y="1232848"/>
                          <a:pt x="1625254" y="1205374"/>
                          <a:pt x="1632857" y="1176864"/>
                        </a:cubicBezTo>
                        <a:cubicBezTo>
                          <a:pt x="1637732" y="1158584"/>
                          <a:pt x="1638084" y="1139349"/>
                          <a:pt x="1642188" y="1120881"/>
                        </a:cubicBezTo>
                        <a:cubicBezTo>
                          <a:pt x="1644322" y="1111280"/>
                          <a:pt x="1649133" y="1102431"/>
                          <a:pt x="1651518" y="1092889"/>
                        </a:cubicBezTo>
                        <a:lnTo>
                          <a:pt x="1670179" y="1018244"/>
                        </a:lnTo>
                        <a:cubicBezTo>
                          <a:pt x="1673289" y="996473"/>
                          <a:pt x="1675197" y="974495"/>
                          <a:pt x="1679510" y="952930"/>
                        </a:cubicBezTo>
                        <a:cubicBezTo>
                          <a:pt x="1681439" y="943286"/>
                          <a:pt x="1686456" y="934480"/>
                          <a:pt x="1688841" y="924938"/>
                        </a:cubicBezTo>
                        <a:cubicBezTo>
                          <a:pt x="1715220" y="819422"/>
                          <a:pt x="1676794" y="942416"/>
                          <a:pt x="1716832" y="822301"/>
                        </a:cubicBezTo>
                        <a:cubicBezTo>
                          <a:pt x="1713722" y="800530"/>
                          <a:pt x="1710846" y="778724"/>
                          <a:pt x="1707502" y="756987"/>
                        </a:cubicBezTo>
                        <a:cubicBezTo>
                          <a:pt x="1704625" y="738288"/>
                          <a:pt x="1698171" y="719922"/>
                          <a:pt x="1698171" y="701003"/>
                        </a:cubicBezTo>
                        <a:cubicBezTo>
                          <a:pt x="1698171" y="688179"/>
                          <a:pt x="1697918" y="672201"/>
                          <a:pt x="1707502" y="663681"/>
                        </a:cubicBezTo>
                        <a:cubicBezTo>
                          <a:pt x="1732538" y="641427"/>
                          <a:pt x="1776405" y="628272"/>
                          <a:pt x="1810139" y="617028"/>
                        </a:cubicBezTo>
                        <a:cubicBezTo>
                          <a:pt x="1882424" y="626063"/>
                          <a:pt x="1880773" y="607677"/>
                          <a:pt x="1912775" y="663681"/>
                        </a:cubicBezTo>
                        <a:cubicBezTo>
                          <a:pt x="1917655" y="672220"/>
                          <a:pt x="1919518" y="682183"/>
                          <a:pt x="1922106" y="691672"/>
                        </a:cubicBezTo>
                        <a:cubicBezTo>
                          <a:pt x="1928854" y="716416"/>
                          <a:pt x="1940767" y="766317"/>
                          <a:pt x="1940767" y="766317"/>
                        </a:cubicBezTo>
                        <a:cubicBezTo>
                          <a:pt x="1942302" y="790877"/>
                          <a:pt x="1949988" y="952385"/>
                          <a:pt x="1959428" y="999583"/>
                        </a:cubicBezTo>
                        <a:cubicBezTo>
                          <a:pt x="1963286" y="1018872"/>
                          <a:pt x="1973022" y="1036560"/>
                          <a:pt x="1978090" y="1055566"/>
                        </a:cubicBezTo>
                        <a:cubicBezTo>
                          <a:pt x="1985479" y="1083273"/>
                          <a:pt x="1987683" y="1112339"/>
                          <a:pt x="1996751" y="1139542"/>
                        </a:cubicBezTo>
                        <a:cubicBezTo>
                          <a:pt x="2000297" y="1150181"/>
                          <a:pt x="2010397" y="1157504"/>
                          <a:pt x="2015412" y="1167534"/>
                        </a:cubicBezTo>
                        <a:cubicBezTo>
                          <a:pt x="2054039" y="1244789"/>
                          <a:pt x="1989928" y="1143305"/>
                          <a:pt x="2043404" y="1223517"/>
                        </a:cubicBezTo>
                        <a:cubicBezTo>
                          <a:pt x="2065175" y="1217297"/>
                          <a:pt x="2091888" y="1220003"/>
                          <a:pt x="2108718" y="1204856"/>
                        </a:cubicBezTo>
                        <a:cubicBezTo>
                          <a:pt x="2126324" y="1189011"/>
                          <a:pt x="2134992" y="1163166"/>
                          <a:pt x="2136710" y="1139542"/>
                        </a:cubicBezTo>
                        <a:cubicBezTo>
                          <a:pt x="2147541" y="990613"/>
                          <a:pt x="2137441" y="840747"/>
                          <a:pt x="2146041" y="691672"/>
                        </a:cubicBezTo>
                        <a:cubicBezTo>
                          <a:pt x="2146842" y="677786"/>
                          <a:pt x="2157801" y="666426"/>
                          <a:pt x="2164702" y="654350"/>
                        </a:cubicBezTo>
                        <a:cubicBezTo>
                          <a:pt x="2177271" y="632355"/>
                          <a:pt x="2197045" y="609070"/>
                          <a:pt x="2211355" y="589036"/>
                        </a:cubicBezTo>
                        <a:cubicBezTo>
                          <a:pt x="2217873" y="579911"/>
                          <a:pt x="2225001" y="571074"/>
                          <a:pt x="2230016" y="561044"/>
                        </a:cubicBezTo>
                        <a:cubicBezTo>
                          <a:pt x="2234415" y="552247"/>
                          <a:pt x="2236237" y="542383"/>
                          <a:pt x="2239347" y="533052"/>
                        </a:cubicBezTo>
                        <a:cubicBezTo>
                          <a:pt x="2257224" y="407906"/>
                          <a:pt x="2239818" y="521128"/>
                          <a:pt x="2258008" y="421085"/>
                        </a:cubicBezTo>
                        <a:cubicBezTo>
                          <a:pt x="2261392" y="402471"/>
                          <a:pt x="2249240" y="370609"/>
                          <a:pt x="2267339" y="365101"/>
                        </a:cubicBezTo>
                        <a:cubicBezTo>
                          <a:pt x="2332866" y="345158"/>
                          <a:pt x="2404188" y="358880"/>
                          <a:pt x="2472612" y="355770"/>
                        </a:cubicBezTo>
                        <a:cubicBezTo>
                          <a:pt x="2485053" y="352660"/>
                          <a:pt x="2497928" y="350943"/>
                          <a:pt x="2509935" y="346440"/>
                        </a:cubicBezTo>
                        <a:cubicBezTo>
                          <a:pt x="2533731" y="337517"/>
                          <a:pt x="2574116" y="311664"/>
                          <a:pt x="2593910" y="299787"/>
                        </a:cubicBezTo>
                        <a:cubicBezTo>
                          <a:pt x="2600130" y="290456"/>
                          <a:pt x="2605273" y="280309"/>
                          <a:pt x="2612571" y="271795"/>
                        </a:cubicBezTo>
                        <a:cubicBezTo>
                          <a:pt x="2624021" y="258436"/>
                          <a:pt x="2639337" y="248547"/>
                          <a:pt x="2649894" y="234472"/>
                        </a:cubicBezTo>
                        <a:cubicBezTo>
                          <a:pt x="2696883" y="171820"/>
                          <a:pt x="2637443" y="219819"/>
                          <a:pt x="2696547" y="169158"/>
                        </a:cubicBezTo>
                        <a:cubicBezTo>
                          <a:pt x="2722387" y="147009"/>
                          <a:pt x="2750843" y="129663"/>
                          <a:pt x="2780522" y="113175"/>
                        </a:cubicBezTo>
                        <a:cubicBezTo>
                          <a:pt x="2792681" y="106420"/>
                          <a:pt x="2805768" y="101414"/>
                          <a:pt x="2817845" y="94513"/>
                        </a:cubicBezTo>
                        <a:cubicBezTo>
                          <a:pt x="2852297" y="74826"/>
                          <a:pt x="2842149" y="72570"/>
                          <a:pt x="2883159" y="57191"/>
                        </a:cubicBezTo>
                        <a:cubicBezTo>
                          <a:pt x="2895166" y="52688"/>
                          <a:pt x="2907877" y="50223"/>
                          <a:pt x="2920481" y="47860"/>
                        </a:cubicBezTo>
                        <a:cubicBezTo>
                          <a:pt x="3022107" y="28805"/>
                          <a:pt x="3023219" y="30225"/>
                          <a:pt x="3116424" y="19868"/>
                        </a:cubicBezTo>
                        <a:cubicBezTo>
                          <a:pt x="3168055" y="6961"/>
                          <a:pt x="3180024" y="2056"/>
                          <a:pt x="3247053" y="1207"/>
                        </a:cubicBezTo>
                        <a:cubicBezTo>
                          <a:pt x="3461640" y="-1509"/>
                          <a:pt x="3676261" y="1207"/>
                          <a:pt x="3890865" y="1207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A03C1B-4C60-629C-BA9A-E86FFC852C4F}"/>
              </a:ext>
            </a:extLst>
          </p:cNvPr>
          <p:cNvCxnSpPr/>
          <p:nvPr/>
        </p:nvCxnSpPr>
        <p:spPr>
          <a:xfrm flipV="1">
            <a:off x="7800392" y="1342401"/>
            <a:ext cx="3044392" cy="2626565"/>
          </a:xfrm>
          <a:prstGeom prst="line">
            <a:avLst/>
          </a:prstGeom>
          <a:ln w="28575" cap="sq">
            <a:solidFill>
              <a:srgbClr val="92D050"/>
            </a:solidFill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433409-3677-1D6A-BAB9-AB6A09B42E0D}"/>
              </a:ext>
            </a:extLst>
          </p:cNvPr>
          <p:cNvCxnSpPr>
            <a:cxnSpLocks/>
          </p:cNvCxnSpPr>
          <p:nvPr/>
        </p:nvCxnSpPr>
        <p:spPr>
          <a:xfrm flipV="1">
            <a:off x="7800392" y="2404872"/>
            <a:ext cx="3890865" cy="250811"/>
          </a:xfrm>
          <a:prstGeom prst="line">
            <a:avLst/>
          </a:prstGeom>
          <a:ln w="28575" cap="sq">
            <a:solidFill>
              <a:srgbClr val="FFD100"/>
            </a:solidFill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B348D6-5FC7-0D4D-C79D-2848993AF759}"/>
              </a:ext>
            </a:extLst>
          </p:cNvPr>
          <p:cNvCxnSpPr/>
          <p:nvPr/>
        </p:nvCxnSpPr>
        <p:spPr>
          <a:xfrm>
            <a:off x="10387584" y="4361688"/>
            <a:ext cx="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55D4BC-BE15-689F-45B1-EE0CD1D2E029}"/>
              </a:ext>
            </a:extLst>
          </p:cNvPr>
          <p:cNvCxnSpPr/>
          <p:nvPr/>
        </p:nvCxnSpPr>
        <p:spPr>
          <a:xfrm flipV="1">
            <a:off x="10405872" y="1463040"/>
            <a:ext cx="0" cy="2880360"/>
          </a:xfrm>
          <a:prstGeom prst="line">
            <a:avLst/>
          </a:prstGeom>
          <a:ln w="12700" cap="sq">
            <a:prstDash val="dash"/>
          </a:ln>
        </p:spPr>
        <p:style>
          <a:lnRef idx="1">
            <a:srgbClr val="787070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1286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A255-B0DF-FCCB-39BB-14E83AA7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8636-FFC3-C965-C5D1-9D2DF2F91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05" y="1032240"/>
            <a:ext cx="4398695" cy="4568825"/>
          </a:xfrm>
          <a:ln>
            <a:noFill/>
          </a:ln>
        </p:spPr>
        <p:txBody>
          <a:bodyPr/>
          <a:lstStyle/>
          <a:p>
            <a:r>
              <a:rPr lang="en-US" dirty="0"/>
              <a:t>I decide to find a pattern after plotting SAT score against hours studied. What do you think is the correct pattern and why?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A curve connecting each observation?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Likely to be misleading as the model over-fits to the noise – a new student could have a very different score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92D050"/>
                </a:solidFill>
              </a:rPr>
              <a:t>A straight line that seems to pass through the observations?  </a:t>
            </a:r>
          </a:p>
          <a:p>
            <a:pPr lvl="2"/>
            <a:r>
              <a:rPr lang="en-US" dirty="0">
                <a:solidFill>
                  <a:srgbClr val="92D050"/>
                </a:solidFill>
              </a:rPr>
              <a:t>Could be a good model if it tries to minimize the squared distance between observations and the line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C000"/>
                </a:solidFill>
              </a:rPr>
              <a:t>A line that separates observations in the middle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Bad model since the errors are large in the extremes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63EA7-9551-97AF-250E-9B530BEAA5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493AB3-C7E2-D166-99E2-5901F41A3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450" y="1032240"/>
            <a:ext cx="1797569" cy="479351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ADB8212-AEB1-10A8-0C21-AAAF668C0D6C}"/>
              </a:ext>
            </a:extLst>
          </p:cNvPr>
          <p:cNvGrpSpPr/>
          <p:nvPr/>
        </p:nvGrpSpPr>
        <p:grpSpPr>
          <a:xfrm>
            <a:off x="7339131" y="1463040"/>
            <a:ext cx="4496226" cy="3231924"/>
            <a:chOff x="7043551" y="1136469"/>
            <a:chExt cx="5020376" cy="362000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957A40-BA03-D453-48DC-772A540E4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43551" y="1136469"/>
              <a:ext cx="5020376" cy="3620005"/>
            </a:xfrm>
            <a:prstGeom prst="rect">
              <a:avLst/>
            </a:prstGeom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59D2D87-F1B7-E989-E6EA-999F3324019B}"/>
                </a:ext>
              </a:extLst>
            </p:cNvPr>
            <p:cNvSpPr/>
            <p:nvPr/>
          </p:nvSpPr>
          <p:spPr>
            <a:xfrm>
              <a:off x="7800392" y="1342401"/>
              <a:ext cx="3890865" cy="2884366"/>
            </a:xfrm>
            <a:custGeom>
              <a:avLst/>
              <a:gdLst>
                <a:gd name="connsiteX0" fmla="*/ 0 w 3890865"/>
                <a:gd name="connsiteY0" fmla="*/ 2884366 h 2884366"/>
                <a:gd name="connsiteX1" fmla="*/ 46653 w 3890865"/>
                <a:gd name="connsiteY1" fmla="*/ 2875036 h 2884366"/>
                <a:gd name="connsiteX2" fmla="*/ 111967 w 3890865"/>
                <a:gd name="connsiteY2" fmla="*/ 2828383 h 2884366"/>
                <a:gd name="connsiteX3" fmla="*/ 214604 w 3890865"/>
                <a:gd name="connsiteY3" fmla="*/ 2753738 h 2884366"/>
                <a:gd name="connsiteX4" fmla="*/ 251926 w 3890865"/>
                <a:gd name="connsiteY4" fmla="*/ 2707085 h 2884366"/>
                <a:gd name="connsiteX5" fmla="*/ 307910 w 3890865"/>
                <a:gd name="connsiteY5" fmla="*/ 2651101 h 2884366"/>
                <a:gd name="connsiteX6" fmla="*/ 326571 w 3890865"/>
                <a:gd name="connsiteY6" fmla="*/ 2623109 h 2884366"/>
                <a:gd name="connsiteX7" fmla="*/ 382555 w 3890865"/>
                <a:gd name="connsiteY7" fmla="*/ 2576456 h 2884366"/>
                <a:gd name="connsiteX8" fmla="*/ 457200 w 3890865"/>
                <a:gd name="connsiteY8" fmla="*/ 2539134 h 2884366"/>
                <a:gd name="connsiteX9" fmla="*/ 485192 w 3890865"/>
                <a:gd name="connsiteY9" fmla="*/ 2548464 h 2884366"/>
                <a:gd name="connsiteX10" fmla="*/ 522514 w 3890865"/>
                <a:gd name="connsiteY10" fmla="*/ 2576456 h 2884366"/>
                <a:gd name="connsiteX11" fmla="*/ 578498 w 3890865"/>
                <a:gd name="connsiteY11" fmla="*/ 2585787 h 2884366"/>
                <a:gd name="connsiteX12" fmla="*/ 597159 w 3890865"/>
                <a:gd name="connsiteY12" fmla="*/ 2520472 h 2884366"/>
                <a:gd name="connsiteX13" fmla="*/ 615820 w 3890865"/>
                <a:gd name="connsiteY13" fmla="*/ 2436497 h 2884366"/>
                <a:gd name="connsiteX14" fmla="*/ 681135 w 3890865"/>
                <a:gd name="connsiteY14" fmla="*/ 2361852 h 2884366"/>
                <a:gd name="connsiteX15" fmla="*/ 709126 w 3890865"/>
                <a:gd name="connsiteY15" fmla="*/ 2343191 h 2884366"/>
                <a:gd name="connsiteX16" fmla="*/ 746449 w 3890865"/>
                <a:gd name="connsiteY16" fmla="*/ 2305868 h 2884366"/>
                <a:gd name="connsiteX17" fmla="*/ 793102 w 3890865"/>
                <a:gd name="connsiteY17" fmla="*/ 2240554 h 2884366"/>
                <a:gd name="connsiteX18" fmla="*/ 802432 w 3890865"/>
                <a:gd name="connsiteY18" fmla="*/ 2212562 h 2884366"/>
                <a:gd name="connsiteX19" fmla="*/ 821094 w 3890865"/>
                <a:gd name="connsiteY19" fmla="*/ 2193901 h 2884366"/>
                <a:gd name="connsiteX20" fmla="*/ 839755 w 3890865"/>
                <a:gd name="connsiteY20" fmla="*/ 2044611 h 2884366"/>
                <a:gd name="connsiteX21" fmla="*/ 923730 w 3890865"/>
                <a:gd name="connsiteY21" fmla="*/ 1885991 h 2884366"/>
                <a:gd name="connsiteX22" fmla="*/ 933061 w 3890865"/>
                <a:gd name="connsiteY22" fmla="*/ 1857999 h 2884366"/>
                <a:gd name="connsiteX23" fmla="*/ 951722 w 3890865"/>
                <a:gd name="connsiteY23" fmla="*/ 1830007 h 2884366"/>
                <a:gd name="connsiteX24" fmla="*/ 961053 w 3890865"/>
                <a:gd name="connsiteY24" fmla="*/ 1802015 h 2884366"/>
                <a:gd name="connsiteX25" fmla="*/ 979714 w 3890865"/>
                <a:gd name="connsiteY25" fmla="*/ 1764693 h 2884366"/>
                <a:gd name="connsiteX26" fmla="*/ 989045 w 3890865"/>
                <a:gd name="connsiteY26" fmla="*/ 1727370 h 2884366"/>
                <a:gd name="connsiteX27" fmla="*/ 1129004 w 3890865"/>
                <a:gd name="connsiteY27" fmla="*/ 1699379 h 2884366"/>
                <a:gd name="connsiteX28" fmla="*/ 1184988 w 3890865"/>
                <a:gd name="connsiteY28" fmla="*/ 1643395 h 2884366"/>
                <a:gd name="connsiteX29" fmla="*/ 1203649 w 3890865"/>
                <a:gd name="connsiteY29" fmla="*/ 1596742 h 2884366"/>
                <a:gd name="connsiteX30" fmla="*/ 1222310 w 3890865"/>
                <a:gd name="connsiteY30" fmla="*/ 1568750 h 2884366"/>
                <a:gd name="connsiteX31" fmla="*/ 1259632 w 3890865"/>
                <a:gd name="connsiteY31" fmla="*/ 1466113 h 2884366"/>
                <a:gd name="connsiteX32" fmla="*/ 1296955 w 3890865"/>
                <a:gd name="connsiteY32" fmla="*/ 1298162 h 2884366"/>
                <a:gd name="connsiteX33" fmla="*/ 1324947 w 3890865"/>
                <a:gd name="connsiteY33" fmla="*/ 1270170 h 2884366"/>
                <a:gd name="connsiteX34" fmla="*/ 1418253 w 3890865"/>
                <a:gd name="connsiteY34" fmla="*/ 1298162 h 2884366"/>
                <a:gd name="connsiteX35" fmla="*/ 1446245 w 3890865"/>
                <a:gd name="connsiteY35" fmla="*/ 1363477 h 2884366"/>
                <a:gd name="connsiteX36" fmla="*/ 1530220 w 3890865"/>
                <a:gd name="connsiteY36" fmla="*/ 1438121 h 2884366"/>
                <a:gd name="connsiteX37" fmla="*/ 1548881 w 3890865"/>
                <a:gd name="connsiteY37" fmla="*/ 1494105 h 2884366"/>
                <a:gd name="connsiteX38" fmla="*/ 1576873 w 3890865"/>
                <a:gd name="connsiteY38" fmla="*/ 1391468 h 2884366"/>
                <a:gd name="connsiteX39" fmla="*/ 1604865 w 3890865"/>
                <a:gd name="connsiteY39" fmla="*/ 1260840 h 2884366"/>
                <a:gd name="connsiteX40" fmla="*/ 1632857 w 3890865"/>
                <a:gd name="connsiteY40" fmla="*/ 1176864 h 2884366"/>
                <a:gd name="connsiteX41" fmla="*/ 1642188 w 3890865"/>
                <a:gd name="connsiteY41" fmla="*/ 1120881 h 2884366"/>
                <a:gd name="connsiteX42" fmla="*/ 1651518 w 3890865"/>
                <a:gd name="connsiteY42" fmla="*/ 1092889 h 2884366"/>
                <a:gd name="connsiteX43" fmla="*/ 1670179 w 3890865"/>
                <a:gd name="connsiteY43" fmla="*/ 1018244 h 2884366"/>
                <a:gd name="connsiteX44" fmla="*/ 1679510 w 3890865"/>
                <a:gd name="connsiteY44" fmla="*/ 952930 h 2884366"/>
                <a:gd name="connsiteX45" fmla="*/ 1688841 w 3890865"/>
                <a:gd name="connsiteY45" fmla="*/ 924938 h 2884366"/>
                <a:gd name="connsiteX46" fmla="*/ 1716832 w 3890865"/>
                <a:gd name="connsiteY46" fmla="*/ 822301 h 2884366"/>
                <a:gd name="connsiteX47" fmla="*/ 1707502 w 3890865"/>
                <a:gd name="connsiteY47" fmla="*/ 756987 h 2884366"/>
                <a:gd name="connsiteX48" fmla="*/ 1698171 w 3890865"/>
                <a:gd name="connsiteY48" fmla="*/ 701003 h 2884366"/>
                <a:gd name="connsiteX49" fmla="*/ 1707502 w 3890865"/>
                <a:gd name="connsiteY49" fmla="*/ 663681 h 2884366"/>
                <a:gd name="connsiteX50" fmla="*/ 1810139 w 3890865"/>
                <a:gd name="connsiteY50" fmla="*/ 617028 h 2884366"/>
                <a:gd name="connsiteX51" fmla="*/ 1912775 w 3890865"/>
                <a:gd name="connsiteY51" fmla="*/ 663681 h 2884366"/>
                <a:gd name="connsiteX52" fmla="*/ 1922106 w 3890865"/>
                <a:gd name="connsiteY52" fmla="*/ 691672 h 2884366"/>
                <a:gd name="connsiteX53" fmla="*/ 1940767 w 3890865"/>
                <a:gd name="connsiteY53" fmla="*/ 766317 h 2884366"/>
                <a:gd name="connsiteX54" fmla="*/ 1959428 w 3890865"/>
                <a:gd name="connsiteY54" fmla="*/ 999583 h 2884366"/>
                <a:gd name="connsiteX55" fmla="*/ 1978090 w 3890865"/>
                <a:gd name="connsiteY55" fmla="*/ 1055566 h 2884366"/>
                <a:gd name="connsiteX56" fmla="*/ 1996751 w 3890865"/>
                <a:gd name="connsiteY56" fmla="*/ 1139542 h 2884366"/>
                <a:gd name="connsiteX57" fmla="*/ 2015412 w 3890865"/>
                <a:gd name="connsiteY57" fmla="*/ 1167534 h 2884366"/>
                <a:gd name="connsiteX58" fmla="*/ 2043404 w 3890865"/>
                <a:gd name="connsiteY58" fmla="*/ 1223517 h 2884366"/>
                <a:gd name="connsiteX59" fmla="*/ 2108718 w 3890865"/>
                <a:gd name="connsiteY59" fmla="*/ 1204856 h 2884366"/>
                <a:gd name="connsiteX60" fmla="*/ 2136710 w 3890865"/>
                <a:gd name="connsiteY60" fmla="*/ 1139542 h 2884366"/>
                <a:gd name="connsiteX61" fmla="*/ 2146041 w 3890865"/>
                <a:gd name="connsiteY61" fmla="*/ 691672 h 2884366"/>
                <a:gd name="connsiteX62" fmla="*/ 2164702 w 3890865"/>
                <a:gd name="connsiteY62" fmla="*/ 654350 h 2884366"/>
                <a:gd name="connsiteX63" fmla="*/ 2211355 w 3890865"/>
                <a:gd name="connsiteY63" fmla="*/ 589036 h 2884366"/>
                <a:gd name="connsiteX64" fmla="*/ 2230016 w 3890865"/>
                <a:gd name="connsiteY64" fmla="*/ 561044 h 2884366"/>
                <a:gd name="connsiteX65" fmla="*/ 2239347 w 3890865"/>
                <a:gd name="connsiteY65" fmla="*/ 533052 h 2884366"/>
                <a:gd name="connsiteX66" fmla="*/ 2258008 w 3890865"/>
                <a:gd name="connsiteY66" fmla="*/ 421085 h 2884366"/>
                <a:gd name="connsiteX67" fmla="*/ 2267339 w 3890865"/>
                <a:gd name="connsiteY67" fmla="*/ 365101 h 2884366"/>
                <a:gd name="connsiteX68" fmla="*/ 2472612 w 3890865"/>
                <a:gd name="connsiteY68" fmla="*/ 355770 h 2884366"/>
                <a:gd name="connsiteX69" fmla="*/ 2509935 w 3890865"/>
                <a:gd name="connsiteY69" fmla="*/ 346440 h 2884366"/>
                <a:gd name="connsiteX70" fmla="*/ 2593910 w 3890865"/>
                <a:gd name="connsiteY70" fmla="*/ 299787 h 2884366"/>
                <a:gd name="connsiteX71" fmla="*/ 2612571 w 3890865"/>
                <a:gd name="connsiteY71" fmla="*/ 271795 h 2884366"/>
                <a:gd name="connsiteX72" fmla="*/ 2649894 w 3890865"/>
                <a:gd name="connsiteY72" fmla="*/ 234472 h 2884366"/>
                <a:gd name="connsiteX73" fmla="*/ 2696547 w 3890865"/>
                <a:gd name="connsiteY73" fmla="*/ 169158 h 2884366"/>
                <a:gd name="connsiteX74" fmla="*/ 2780522 w 3890865"/>
                <a:gd name="connsiteY74" fmla="*/ 113175 h 2884366"/>
                <a:gd name="connsiteX75" fmla="*/ 2817845 w 3890865"/>
                <a:gd name="connsiteY75" fmla="*/ 94513 h 2884366"/>
                <a:gd name="connsiteX76" fmla="*/ 2883159 w 3890865"/>
                <a:gd name="connsiteY76" fmla="*/ 57191 h 2884366"/>
                <a:gd name="connsiteX77" fmla="*/ 2920481 w 3890865"/>
                <a:gd name="connsiteY77" fmla="*/ 47860 h 2884366"/>
                <a:gd name="connsiteX78" fmla="*/ 3116424 w 3890865"/>
                <a:gd name="connsiteY78" fmla="*/ 19868 h 2884366"/>
                <a:gd name="connsiteX79" fmla="*/ 3247053 w 3890865"/>
                <a:gd name="connsiteY79" fmla="*/ 1207 h 2884366"/>
                <a:gd name="connsiteX80" fmla="*/ 3890865 w 3890865"/>
                <a:gd name="connsiteY80" fmla="*/ 1207 h 288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890865" h="2884366" extrusionOk="0">
                  <a:moveTo>
                    <a:pt x="0" y="2884366"/>
                  </a:moveTo>
                  <a:cubicBezTo>
                    <a:pt x="15948" y="2880104"/>
                    <a:pt x="29715" y="2880591"/>
                    <a:pt x="46653" y="2875036"/>
                  </a:cubicBezTo>
                  <a:cubicBezTo>
                    <a:pt x="56488" y="2871369"/>
                    <a:pt x="109995" y="2830080"/>
                    <a:pt x="111967" y="2828383"/>
                  </a:cubicBezTo>
                  <a:cubicBezTo>
                    <a:pt x="144731" y="2806978"/>
                    <a:pt x="189346" y="2785158"/>
                    <a:pt x="214604" y="2753738"/>
                  </a:cubicBezTo>
                  <a:cubicBezTo>
                    <a:pt x="228264" y="2740042"/>
                    <a:pt x="241384" y="2721339"/>
                    <a:pt x="251926" y="2707085"/>
                  </a:cubicBezTo>
                  <a:cubicBezTo>
                    <a:pt x="268239" y="2690531"/>
                    <a:pt x="296547" y="2675510"/>
                    <a:pt x="307910" y="2651101"/>
                  </a:cubicBezTo>
                  <a:cubicBezTo>
                    <a:pt x="313000" y="2641032"/>
                    <a:pt x="317910" y="2632195"/>
                    <a:pt x="326571" y="2623109"/>
                  </a:cubicBezTo>
                  <a:cubicBezTo>
                    <a:pt x="339317" y="2605712"/>
                    <a:pt x="356348" y="2590001"/>
                    <a:pt x="382555" y="2576456"/>
                  </a:cubicBezTo>
                  <a:cubicBezTo>
                    <a:pt x="406977" y="2563135"/>
                    <a:pt x="457201" y="2539134"/>
                    <a:pt x="457200" y="2539134"/>
                  </a:cubicBezTo>
                  <a:cubicBezTo>
                    <a:pt x="465400" y="2542708"/>
                    <a:pt x="475456" y="2542532"/>
                    <a:pt x="485192" y="2548464"/>
                  </a:cubicBezTo>
                  <a:cubicBezTo>
                    <a:pt x="499763" y="2556914"/>
                    <a:pt x="509460" y="2571571"/>
                    <a:pt x="522514" y="2576456"/>
                  </a:cubicBezTo>
                  <a:cubicBezTo>
                    <a:pt x="539953" y="2582951"/>
                    <a:pt x="559562" y="2584941"/>
                    <a:pt x="578498" y="2585787"/>
                  </a:cubicBezTo>
                  <a:cubicBezTo>
                    <a:pt x="583580" y="2568038"/>
                    <a:pt x="592903" y="2543222"/>
                    <a:pt x="597159" y="2520472"/>
                  </a:cubicBezTo>
                  <a:cubicBezTo>
                    <a:pt x="600100" y="2510774"/>
                    <a:pt x="609322" y="2452276"/>
                    <a:pt x="615820" y="2436497"/>
                  </a:cubicBezTo>
                  <a:cubicBezTo>
                    <a:pt x="627799" y="2414273"/>
                    <a:pt x="664604" y="2371381"/>
                    <a:pt x="681135" y="2361852"/>
                  </a:cubicBezTo>
                  <a:cubicBezTo>
                    <a:pt x="688915" y="2354024"/>
                    <a:pt x="701070" y="2350222"/>
                    <a:pt x="709126" y="2343191"/>
                  </a:cubicBezTo>
                  <a:cubicBezTo>
                    <a:pt x="720392" y="2331523"/>
                    <a:pt x="734508" y="2320789"/>
                    <a:pt x="746449" y="2305868"/>
                  </a:cubicBezTo>
                  <a:cubicBezTo>
                    <a:pt x="783582" y="2264149"/>
                    <a:pt x="763080" y="2284287"/>
                    <a:pt x="793102" y="2240554"/>
                  </a:cubicBezTo>
                  <a:cubicBezTo>
                    <a:pt x="797085" y="2230234"/>
                    <a:pt x="798640" y="2221386"/>
                    <a:pt x="802432" y="2212562"/>
                  </a:cubicBezTo>
                  <a:cubicBezTo>
                    <a:pt x="807505" y="2205011"/>
                    <a:pt x="818177" y="2202603"/>
                    <a:pt x="821094" y="2193901"/>
                  </a:cubicBezTo>
                  <a:cubicBezTo>
                    <a:pt x="822442" y="2189443"/>
                    <a:pt x="834975" y="2058023"/>
                    <a:pt x="839755" y="2044611"/>
                  </a:cubicBezTo>
                  <a:cubicBezTo>
                    <a:pt x="901946" y="1906631"/>
                    <a:pt x="878706" y="1976372"/>
                    <a:pt x="923730" y="1885991"/>
                  </a:cubicBezTo>
                  <a:cubicBezTo>
                    <a:pt x="926419" y="1876977"/>
                    <a:pt x="928634" y="1867541"/>
                    <a:pt x="933061" y="1857999"/>
                  </a:cubicBezTo>
                  <a:cubicBezTo>
                    <a:pt x="937287" y="1848616"/>
                    <a:pt x="946029" y="1841458"/>
                    <a:pt x="951722" y="1830007"/>
                  </a:cubicBezTo>
                  <a:cubicBezTo>
                    <a:pt x="955764" y="1821308"/>
                    <a:pt x="956267" y="1811187"/>
                    <a:pt x="961053" y="1802015"/>
                  </a:cubicBezTo>
                  <a:cubicBezTo>
                    <a:pt x="966556" y="1788979"/>
                    <a:pt x="973735" y="1777210"/>
                    <a:pt x="979714" y="1764693"/>
                  </a:cubicBezTo>
                  <a:cubicBezTo>
                    <a:pt x="983956" y="1752220"/>
                    <a:pt x="981793" y="1740535"/>
                    <a:pt x="989045" y="1727370"/>
                  </a:cubicBezTo>
                  <a:cubicBezTo>
                    <a:pt x="1013321" y="1690620"/>
                    <a:pt x="1120822" y="1699609"/>
                    <a:pt x="1129004" y="1699379"/>
                  </a:cubicBezTo>
                  <a:cubicBezTo>
                    <a:pt x="1160108" y="1678792"/>
                    <a:pt x="1164087" y="1680434"/>
                    <a:pt x="1184988" y="1643395"/>
                  </a:cubicBezTo>
                  <a:cubicBezTo>
                    <a:pt x="1192291" y="1625741"/>
                    <a:pt x="1198491" y="1611178"/>
                    <a:pt x="1203649" y="1596742"/>
                  </a:cubicBezTo>
                  <a:cubicBezTo>
                    <a:pt x="1208002" y="1586869"/>
                    <a:pt x="1217328" y="1579288"/>
                    <a:pt x="1222310" y="1568750"/>
                  </a:cubicBezTo>
                  <a:cubicBezTo>
                    <a:pt x="1233840" y="1541456"/>
                    <a:pt x="1252625" y="1489802"/>
                    <a:pt x="1259632" y="1466113"/>
                  </a:cubicBezTo>
                  <a:cubicBezTo>
                    <a:pt x="1266891" y="1343225"/>
                    <a:pt x="1240237" y="1360586"/>
                    <a:pt x="1296955" y="1298162"/>
                  </a:cubicBezTo>
                  <a:cubicBezTo>
                    <a:pt x="1306894" y="1287213"/>
                    <a:pt x="1317810" y="1278928"/>
                    <a:pt x="1324947" y="1270170"/>
                  </a:cubicBezTo>
                  <a:cubicBezTo>
                    <a:pt x="1340496" y="1273823"/>
                    <a:pt x="1402365" y="1270658"/>
                    <a:pt x="1418253" y="1298162"/>
                  </a:cubicBezTo>
                  <a:cubicBezTo>
                    <a:pt x="1429714" y="1316108"/>
                    <a:pt x="1435250" y="1343427"/>
                    <a:pt x="1446245" y="1363477"/>
                  </a:cubicBezTo>
                  <a:cubicBezTo>
                    <a:pt x="1480823" y="1419531"/>
                    <a:pt x="1483414" y="1414374"/>
                    <a:pt x="1530220" y="1438121"/>
                  </a:cubicBezTo>
                  <a:cubicBezTo>
                    <a:pt x="1534402" y="1457335"/>
                    <a:pt x="1544846" y="1510773"/>
                    <a:pt x="1548881" y="1494105"/>
                  </a:cubicBezTo>
                  <a:cubicBezTo>
                    <a:pt x="1563546" y="1460622"/>
                    <a:pt x="1568264" y="1427581"/>
                    <a:pt x="1576873" y="1391468"/>
                  </a:cubicBezTo>
                  <a:cubicBezTo>
                    <a:pt x="1584801" y="1348245"/>
                    <a:pt x="1594810" y="1305434"/>
                    <a:pt x="1604865" y="1260840"/>
                  </a:cubicBezTo>
                  <a:cubicBezTo>
                    <a:pt x="1611749" y="1234849"/>
                    <a:pt x="1630038" y="1202278"/>
                    <a:pt x="1632857" y="1176864"/>
                  </a:cubicBezTo>
                  <a:cubicBezTo>
                    <a:pt x="1637120" y="1159218"/>
                    <a:pt x="1636370" y="1136486"/>
                    <a:pt x="1642188" y="1120881"/>
                  </a:cubicBezTo>
                  <a:cubicBezTo>
                    <a:pt x="1644225" y="1111163"/>
                    <a:pt x="1648165" y="1102283"/>
                    <a:pt x="1651518" y="1092889"/>
                  </a:cubicBezTo>
                  <a:cubicBezTo>
                    <a:pt x="1653205" y="1061942"/>
                    <a:pt x="1658008" y="1040252"/>
                    <a:pt x="1670179" y="1018244"/>
                  </a:cubicBezTo>
                  <a:cubicBezTo>
                    <a:pt x="1672981" y="997699"/>
                    <a:pt x="1676996" y="973921"/>
                    <a:pt x="1679510" y="952930"/>
                  </a:cubicBezTo>
                  <a:cubicBezTo>
                    <a:pt x="1681693" y="943278"/>
                    <a:pt x="1686910" y="934671"/>
                    <a:pt x="1688841" y="924938"/>
                  </a:cubicBezTo>
                  <a:cubicBezTo>
                    <a:pt x="1710106" y="843413"/>
                    <a:pt x="1684214" y="941399"/>
                    <a:pt x="1716832" y="822301"/>
                  </a:cubicBezTo>
                  <a:cubicBezTo>
                    <a:pt x="1711009" y="798195"/>
                    <a:pt x="1710990" y="781415"/>
                    <a:pt x="1707502" y="756987"/>
                  </a:cubicBezTo>
                  <a:cubicBezTo>
                    <a:pt x="1704962" y="740016"/>
                    <a:pt x="1697842" y="719083"/>
                    <a:pt x="1698171" y="701003"/>
                  </a:cubicBezTo>
                  <a:cubicBezTo>
                    <a:pt x="1700030" y="689939"/>
                    <a:pt x="1698255" y="671092"/>
                    <a:pt x="1707502" y="663681"/>
                  </a:cubicBezTo>
                  <a:cubicBezTo>
                    <a:pt x="1731775" y="642403"/>
                    <a:pt x="1780922" y="627852"/>
                    <a:pt x="1810139" y="617028"/>
                  </a:cubicBezTo>
                  <a:cubicBezTo>
                    <a:pt x="1880240" y="625276"/>
                    <a:pt x="1880799" y="608273"/>
                    <a:pt x="1912775" y="663681"/>
                  </a:cubicBezTo>
                  <a:cubicBezTo>
                    <a:pt x="1919155" y="671694"/>
                    <a:pt x="1919122" y="680301"/>
                    <a:pt x="1922106" y="691672"/>
                  </a:cubicBezTo>
                  <a:cubicBezTo>
                    <a:pt x="1928853" y="716416"/>
                    <a:pt x="1940767" y="766317"/>
                    <a:pt x="1940767" y="766317"/>
                  </a:cubicBezTo>
                  <a:cubicBezTo>
                    <a:pt x="1942740" y="792061"/>
                    <a:pt x="1949288" y="952886"/>
                    <a:pt x="1959428" y="999583"/>
                  </a:cubicBezTo>
                  <a:cubicBezTo>
                    <a:pt x="1963596" y="1018100"/>
                    <a:pt x="1975634" y="1035469"/>
                    <a:pt x="1978090" y="1055566"/>
                  </a:cubicBezTo>
                  <a:cubicBezTo>
                    <a:pt x="1986156" y="1082375"/>
                    <a:pt x="1988426" y="1107202"/>
                    <a:pt x="1996751" y="1139542"/>
                  </a:cubicBezTo>
                  <a:cubicBezTo>
                    <a:pt x="1998996" y="1149379"/>
                    <a:pt x="2011473" y="1157181"/>
                    <a:pt x="2015412" y="1167534"/>
                  </a:cubicBezTo>
                  <a:cubicBezTo>
                    <a:pt x="2053876" y="1240497"/>
                    <a:pt x="1988988" y="1141605"/>
                    <a:pt x="2043404" y="1223517"/>
                  </a:cubicBezTo>
                  <a:cubicBezTo>
                    <a:pt x="2063981" y="1218742"/>
                    <a:pt x="2092764" y="1219713"/>
                    <a:pt x="2108718" y="1204856"/>
                  </a:cubicBezTo>
                  <a:cubicBezTo>
                    <a:pt x="2124722" y="1187058"/>
                    <a:pt x="2132330" y="1163713"/>
                    <a:pt x="2136710" y="1139542"/>
                  </a:cubicBezTo>
                  <a:cubicBezTo>
                    <a:pt x="2138008" y="982885"/>
                    <a:pt x="2109814" y="835255"/>
                    <a:pt x="2146041" y="691672"/>
                  </a:cubicBezTo>
                  <a:cubicBezTo>
                    <a:pt x="2144905" y="678428"/>
                    <a:pt x="2157734" y="664953"/>
                    <a:pt x="2164702" y="654350"/>
                  </a:cubicBezTo>
                  <a:cubicBezTo>
                    <a:pt x="2177953" y="628814"/>
                    <a:pt x="2195775" y="609533"/>
                    <a:pt x="2211355" y="589036"/>
                  </a:cubicBezTo>
                  <a:cubicBezTo>
                    <a:pt x="2217611" y="580261"/>
                    <a:pt x="2224117" y="569999"/>
                    <a:pt x="2230016" y="561044"/>
                  </a:cubicBezTo>
                  <a:cubicBezTo>
                    <a:pt x="2235135" y="550964"/>
                    <a:pt x="2236224" y="542648"/>
                    <a:pt x="2239347" y="533052"/>
                  </a:cubicBezTo>
                  <a:cubicBezTo>
                    <a:pt x="2242541" y="396211"/>
                    <a:pt x="2234572" y="519488"/>
                    <a:pt x="2258008" y="421085"/>
                  </a:cubicBezTo>
                  <a:cubicBezTo>
                    <a:pt x="2261237" y="404612"/>
                    <a:pt x="2249047" y="370927"/>
                    <a:pt x="2267339" y="365101"/>
                  </a:cubicBezTo>
                  <a:cubicBezTo>
                    <a:pt x="2329054" y="347306"/>
                    <a:pt x="2398638" y="367966"/>
                    <a:pt x="2472612" y="355770"/>
                  </a:cubicBezTo>
                  <a:cubicBezTo>
                    <a:pt x="2484760" y="352581"/>
                    <a:pt x="2498392" y="350674"/>
                    <a:pt x="2509935" y="346440"/>
                  </a:cubicBezTo>
                  <a:cubicBezTo>
                    <a:pt x="2535225" y="336680"/>
                    <a:pt x="2575969" y="308616"/>
                    <a:pt x="2593910" y="299787"/>
                  </a:cubicBezTo>
                  <a:cubicBezTo>
                    <a:pt x="2599170" y="289829"/>
                    <a:pt x="2605141" y="280634"/>
                    <a:pt x="2612571" y="271795"/>
                  </a:cubicBezTo>
                  <a:cubicBezTo>
                    <a:pt x="2624044" y="259443"/>
                    <a:pt x="2641309" y="247444"/>
                    <a:pt x="2649894" y="234472"/>
                  </a:cubicBezTo>
                  <a:cubicBezTo>
                    <a:pt x="2695583" y="168948"/>
                    <a:pt x="2635747" y="221701"/>
                    <a:pt x="2696547" y="169158"/>
                  </a:cubicBezTo>
                  <a:cubicBezTo>
                    <a:pt x="2716853" y="149955"/>
                    <a:pt x="2751231" y="129296"/>
                    <a:pt x="2780522" y="113175"/>
                  </a:cubicBezTo>
                  <a:cubicBezTo>
                    <a:pt x="2795103" y="105346"/>
                    <a:pt x="2805317" y="103384"/>
                    <a:pt x="2817845" y="94513"/>
                  </a:cubicBezTo>
                  <a:cubicBezTo>
                    <a:pt x="2852882" y="75272"/>
                    <a:pt x="2841362" y="70759"/>
                    <a:pt x="2883159" y="57191"/>
                  </a:cubicBezTo>
                  <a:cubicBezTo>
                    <a:pt x="2895329" y="52660"/>
                    <a:pt x="2907619" y="49468"/>
                    <a:pt x="2920481" y="47860"/>
                  </a:cubicBezTo>
                  <a:cubicBezTo>
                    <a:pt x="3021901" y="28982"/>
                    <a:pt x="3023261" y="30044"/>
                    <a:pt x="3116424" y="19868"/>
                  </a:cubicBezTo>
                  <a:cubicBezTo>
                    <a:pt x="3170206" y="5959"/>
                    <a:pt x="3178298" y="501"/>
                    <a:pt x="3247053" y="1207"/>
                  </a:cubicBezTo>
                  <a:cubicBezTo>
                    <a:pt x="3432843" y="6228"/>
                    <a:pt x="3653237" y="6462"/>
                    <a:pt x="3890865" y="1207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604545338">
                    <a:custGeom>
                      <a:avLst/>
                      <a:gdLst>
                        <a:gd name="connsiteX0" fmla="*/ 0 w 3890865"/>
                        <a:gd name="connsiteY0" fmla="*/ 2884366 h 2884366"/>
                        <a:gd name="connsiteX1" fmla="*/ 46653 w 3890865"/>
                        <a:gd name="connsiteY1" fmla="*/ 2875036 h 2884366"/>
                        <a:gd name="connsiteX2" fmla="*/ 111967 w 3890865"/>
                        <a:gd name="connsiteY2" fmla="*/ 2828383 h 2884366"/>
                        <a:gd name="connsiteX3" fmla="*/ 214604 w 3890865"/>
                        <a:gd name="connsiteY3" fmla="*/ 2753738 h 2884366"/>
                        <a:gd name="connsiteX4" fmla="*/ 251926 w 3890865"/>
                        <a:gd name="connsiteY4" fmla="*/ 2707085 h 2884366"/>
                        <a:gd name="connsiteX5" fmla="*/ 307910 w 3890865"/>
                        <a:gd name="connsiteY5" fmla="*/ 2651101 h 2884366"/>
                        <a:gd name="connsiteX6" fmla="*/ 326571 w 3890865"/>
                        <a:gd name="connsiteY6" fmla="*/ 2623109 h 2884366"/>
                        <a:gd name="connsiteX7" fmla="*/ 382555 w 3890865"/>
                        <a:gd name="connsiteY7" fmla="*/ 2576456 h 2884366"/>
                        <a:gd name="connsiteX8" fmla="*/ 457200 w 3890865"/>
                        <a:gd name="connsiteY8" fmla="*/ 2539134 h 2884366"/>
                        <a:gd name="connsiteX9" fmla="*/ 485192 w 3890865"/>
                        <a:gd name="connsiteY9" fmla="*/ 2548464 h 2884366"/>
                        <a:gd name="connsiteX10" fmla="*/ 522514 w 3890865"/>
                        <a:gd name="connsiteY10" fmla="*/ 2576456 h 2884366"/>
                        <a:gd name="connsiteX11" fmla="*/ 578498 w 3890865"/>
                        <a:gd name="connsiteY11" fmla="*/ 2585787 h 2884366"/>
                        <a:gd name="connsiteX12" fmla="*/ 597159 w 3890865"/>
                        <a:gd name="connsiteY12" fmla="*/ 2520472 h 2884366"/>
                        <a:gd name="connsiteX13" fmla="*/ 615820 w 3890865"/>
                        <a:gd name="connsiteY13" fmla="*/ 2436497 h 2884366"/>
                        <a:gd name="connsiteX14" fmla="*/ 681135 w 3890865"/>
                        <a:gd name="connsiteY14" fmla="*/ 2361852 h 2884366"/>
                        <a:gd name="connsiteX15" fmla="*/ 709126 w 3890865"/>
                        <a:gd name="connsiteY15" fmla="*/ 2343191 h 2884366"/>
                        <a:gd name="connsiteX16" fmla="*/ 746449 w 3890865"/>
                        <a:gd name="connsiteY16" fmla="*/ 2305868 h 2884366"/>
                        <a:gd name="connsiteX17" fmla="*/ 793102 w 3890865"/>
                        <a:gd name="connsiteY17" fmla="*/ 2240554 h 2884366"/>
                        <a:gd name="connsiteX18" fmla="*/ 802432 w 3890865"/>
                        <a:gd name="connsiteY18" fmla="*/ 2212562 h 2884366"/>
                        <a:gd name="connsiteX19" fmla="*/ 821094 w 3890865"/>
                        <a:gd name="connsiteY19" fmla="*/ 2193901 h 2884366"/>
                        <a:gd name="connsiteX20" fmla="*/ 839755 w 3890865"/>
                        <a:gd name="connsiteY20" fmla="*/ 2044611 h 2884366"/>
                        <a:gd name="connsiteX21" fmla="*/ 923730 w 3890865"/>
                        <a:gd name="connsiteY21" fmla="*/ 1885991 h 2884366"/>
                        <a:gd name="connsiteX22" fmla="*/ 933061 w 3890865"/>
                        <a:gd name="connsiteY22" fmla="*/ 1857999 h 2884366"/>
                        <a:gd name="connsiteX23" fmla="*/ 951722 w 3890865"/>
                        <a:gd name="connsiteY23" fmla="*/ 1830007 h 2884366"/>
                        <a:gd name="connsiteX24" fmla="*/ 961053 w 3890865"/>
                        <a:gd name="connsiteY24" fmla="*/ 1802015 h 2884366"/>
                        <a:gd name="connsiteX25" fmla="*/ 979714 w 3890865"/>
                        <a:gd name="connsiteY25" fmla="*/ 1764693 h 2884366"/>
                        <a:gd name="connsiteX26" fmla="*/ 989045 w 3890865"/>
                        <a:gd name="connsiteY26" fmla="*/ 1727370 h 2884366"/>
                        <a:gd name="connsiteX27" fmla="*/ 1129004 w 3890865"/>
                        <a:gd name="connsiteY27" fmla="*/ 1699379 h 2884366"/>
                        <a:gd name="connsiteX28" fmla="*/ 1184988 w 3890865"/>
                        <a:gd name="connsiteY28" fmla="*/ 1643395 h 2884366"/>
                        <a:gd name="connsiteX29" fmla="*/ 1203649 w 3890865"/>
                        <a:gd name="connsiteY29" fmla="*/ 1596742 h 2884366"/>
                        <a:gd name="connsiteX30" fmla="*/ 1222310 w 3890865"/>
                        <a:gd name="connsiteY30" fmla="*/ 1568750 h 2884366"/>
                        <a:gd name="connsiteX31" fmla="*/ 1259632 w 3890865"/>
                        <a:gd name="connsiteY31" fmla="*/ 1466113 h 2884366"/>
                        <a:gd name="connsiteX32" fmla="*/ 1296955 w 3890865"/>
                        <a:gd name="connsiteY32" fmla="*/ 1298162 h 2884366"/>
                        <a:gd name="connsiteX33" fmla="*/ 1324947 w 3890865"/>
                        <a:gd name="connsiteY33" fmla="*/ 1270170 h 2884366"/>
                        <a:gd name="connsiteX34" fmla="*/ 1418253 w 3890865"/>
                        <a:gd name="connsiteY34" fmla="*/ 1298162 h 2884366"/>
                        <a:gd name="connsiteX35" fmla="*/ 1446245 w 3890865"/>
                        <a:gd name="connsiteY35" fmla="*/ 1363477 h 2884366"/>
                        <a:gd name="connsiteX36" fmla="*/ 1530220 w 3890865"/>
                        <a:gd name="connsiteY36" fmla="*/ 1438121 h 2884366"/>
                        <a:gd name="connsiteX37" fmla="*/ 1548881 w 3890865"/>
                        <a:gd name="connsiteY37" fmla="*/ 1494105 h 2884366"/>
                        <a:gd name="connsiteX38" fmla="*/ 1576873 w 3890865"/>
                        <a:gd name="connsiteY38" fmla="*/ 1391468 h 2884366"/>
                        <a:gd name="connsiteX39" fmla="*/ 1604865 w 3890865"/>
                        <a:gd name="connsiteY39" fmla="*/ 1260840 h 2884366"/>
                        <a:gd name="connsiteX40" fmla="*/ 1632857 w 3890865"/>
                        <a:gd name="connsiteY40" fmla="*/ 1176864 h 2884366"/>
                        <a:gd name="connsiteX41" fmla="*/ 1642188 w 3890865"/>
                        <a:gd name="connsiteY41" fmla="*/ 1120881 h 2884366"/>
                        <a:gd name="connsiteX42" fmla="*/ 1651518 w 3890865"/>
                        <a:gd name="connsiteY42" fmla="*/ 1092889 h 2884366"/>
                        <a:gd name="connsiteX43" fmla="*/ 1670179 w 3890865"/>
                        <a:gd name="connsiteY43" fmla="*/ 1018244 h 2884366"/>
                        <a:gd name="connsiteX44" fmla="*/ 1679510 w 3890865"/>
                        <a:gd name="connsiteY44" fmla="*/ 952930 h 2884366"/>
                        <a:gd name="connsiteX45" fmla="*/ 1688841 w 3890865"/>
                        <a:gd name="connsiteY45" fmla="*/ 924938 h 2884366"/>
                        <a:gd name="connsiteX46" fmla="*/ 1716832 w 3890865"/>
                        <a:gd name="connsiteY46" fmla="*/ 822301 h 2884366"/>
                        <a:gd name="connsiteX47" fmla="*/ 1707502 w 3890865"/>
                        <a:gd name="connsiteY47" fmla="*/ 756987 h 2884366"/>
                        <a:gd name="connsiteX48" fmla="*/ 1698171 w 3890865"/>
                        <a:gd name="connsiteY48" fmla="*/ 701003 h 2884366"/>
                        <a:gd name="connsiteX49" fmla="*/ 1707502 w 3890865"/>
                        <a:gd name="connsiteY49" fmla="*/ 663681 h 2884366"/>
                        <a:gd name="connsiteX50" fmla="*/ 1810139 w 3890865"/>
                        <a:gd name="connsiteY50" fmla="*/ 617028 h 2884366"/>
                        <a:gd name="connsiteX51" fmla="*/ 1912775 w 3890865"/>
                        <a:gd name="connsiteY51" fmla="*/ 663681 h 2884366"/>
                        <a:gd name="connsiteX52" fmla="*/ 1922106 w 3890865"/>
                        <a:gd name="connsiteY52" fmla="*/ 691672 h 2884366"/>
                        <a:gd name="connsiteX53" fmla="*/ 1940767 w 3890865"/>
                        <a:gd name="connsiteY53" fmla="*/ 766317 h 2884366"/>
                        <a:gd name="connsiteX54" fmla="*/ 1959428 w 3890865"/>
                        <a:gd name="connsiteY54" fmla="*/ 999583 h 2884366"/>
                        <a:gd name="connsiteX55" fmla="*/ 1978090 w 3890865"/>
                        <a:gd name="connsiteY55" fmla="*/ 1055566 h 2884366"/>
                        <a:gd name="connsiteX56" fmla="*/ 1996751 w 3890865"/>
                        <a:gd name="connsiteY56" fmla="*/ 1139542 h 2884366"/>
                        <a:gd name="connsiteX57" fmla="*/ 2015412 w 3890865"/>
                        <a:gd name="connsiteY57" fmla="*/ 1167534 h 2884366"/>
                        <a:gd name="connsiteX58" fmla="*/ 2043404 w 3890865"/>
                        <a:gd name="connsiteY58" fmla="*/ 1223517 h 2884366"/>
                        <a:gd name="connsiteX59" fmla="*/ 2108718 w 3890865"/>
                        <a:gd name="connsiteY59" fmla="*/ 1204856 h 2884366"/>
                        <a:gd name="connsiteX60" fmla="*/ 2136710 w 3890865"/>
                        <a:gd name="connsiteY60" fmla="*/ 1139542 h 2884366"/>
                        <a:gd name="connsiteX61" fmla="*/ 2146041 w 3890865"/>
                        <a:gd name="connsiteY61" fmla="*/ 691672 h 2884366"/>
                        <a:gd name="connsiteX62" fmla="*/ 2164702 w 3890865"/>
                        <a:gd name="connsiteY62" fmla="*/ 654350 h 2884366"/>
                        <a:gd name="connsiteX63" fmla="*/ 2211355 w 3890865"/>
                        <a:gd name="connsiteY63" fmla="*/ 589036 h 2884366"/>
                        <a:gd name="connsiteX64" fmla="*/ 2230016 w 3890865"/>
                        <a:gd name="connsiteY64" fmla="*/ 561044 h 2884366"/>
                        <a:gd name="connsiteX65" fmla="*/ 2239347 w 3890865"/>
                        <a:gd name="connsiteY65" fmla="*/ 533052 h 2884366"/>
                        <a:gd name="connsiteX66" fmla="*/ 2258008 w 3890865"/>
                        <a:gd name="connsiteY66" fmla="*/ 421085 h 2884366"/>
                        <a:gd name="connsiteX67" fmla="*/ 2267339 w 3890865"/>
                        <a:gd name="connsiteY67" fmla="*/ 365101 h 2884366"/>
                        <a:gd name="connsiteX68" fmla="*/ 2472612 w 3890865"/>
                        <a:gd name="connsiteY68" fmla="*/ 355770 h 2884366"/>
                        <a:gd name="connsiteX69" fmla="*/ 2509935 w 3890865"/>
                        <a:gd name="connsiteY69" fmla="*/ 346440 h 2884366"/>
                        <a:gd name="connsiteX70" fmla="*/ 2593910 w 3890865"/>
                        <a:gd name="connsiteY70" fmla="*/ 299787 h 2884366"/>
                        <a:gd name="connsiteX71" fmla="*/ 2612571 w 3890865"/>
                        <a:gd name="connsiteY71" fmla="*/ 271795 h 2884366"/>
                        <a:gd name="connsiteX72" fmla="*/ 2649894 w 3890865"/>
                        <a:gd name="connsiteY72" fmla="*/ 234472 h 2884366"/>
                        <a:gd name="connsiteX73" fmla="*/ 2696547 w 3890865"/>
                        <a:gd name="connsiteY73" fmla="*/ 169158 h 2884366"/>
                        <a:gd name="connsiteX74" fmla="*/ 2780522 w 3890865"/>
                        <a:gd name="connsiteY74" fmla="*/ 113175 h 2884366"/>
                        <a:gd name="connsiteX75" fmla="*/ 2817845 w 3890865"/>
                        <a:gd name="connsiteY75" fmla="*/ 94513 h 2884366"/>
                        <a:gd name="connsiteX76" fmla="*/ 2883159 w 3890865"/>
                        <a:gd name="connsiteY76" fmla="*/ 57191 h 2884366"/>
                        <a:gd name="connsiteX77" fmla="*/ 2920481 w 3890865"/>
                        <a:gd name="connsiteY77" fmla="*/ 47860 h 2884366"/>
                        <a:gd name="connsiteX78" fmla="*/ 3116424 w 3890865"/>
                        <a:gd name="connsiteY78" fmla="*/ 19868 h 2884366"/>
                        <a:gd name="connsiteX79" fmla="*/ 3247053 w 3890865"/>
                        <a:gd name="connsiteY79" fmla="*/ 1207 h 2884366"/>
                        <a:gd name="connsiteX80" fmla="*/ 3890865 w 3890865"/>
                        <a:gd name="connsiteY80" fmla="*/ 1207 h 28843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3890865" h="2884366">
                          <a:moveTo>
                            <a:pt x="0" y="2884366"/>
                          </a:moveTo>
                          <a:cubicBezTo>
                            <a:pt x="15551" y="2881256"/>
                            <a:pt x="31804" y="2880604"/>
                            <a:pt x="46653" y="2875036"/>
                          </a:cubicBezTo>
                          <a:cubicBezTo>
                            <a:pt x="55989" y="2871535"/>
                            <a:pt x="109488" y="2830118"/>
                            <a:pt x="111967" y="2828383"/>
                          </a:cubicBezTo>
                          <a:cubicBezTo>
                            <a:pt x="144404" y="2805677"/>
                            <a:pt x="186059" y="2782283"/>
                            <a:pt x="214604" y="2753738"/>
                          </a:cubicBezTo>
                          <a:cubicBezTo>
                            <a:pt x="228686" y="2739656"/>
                            <a:pt x="238530" y="2721821"/>
                            <a:pt x="251926" y="2707085"/>
                          </a:cubicBezTo>
                          <a:cubicBezTo>
                            <a:pt x="269679" y="2687557"/>
                            <a:pt x="293271" y="2673060"/>
                            <a:pt x="307910" y="2651101"/>
                          </a:cubicBezTo>
                          <a:cubicBezTo>
                            <a:pt x="314130" y="2641770"/>
                            <a:pt x="319392" y="2631724"/>
                            <a:pt x="326571" y="2623109"/>
                          </a:cubicBezTo>
                          <a:cubicBezTo>
                            <a:pt x="343025" y="2603365"/>
                            <a:pt x="360128" y="2588689"/>
                            <a:pt x="382555" y="2576456"/>
                          </a:cubicBezTo>
                          <a:cubicBezTo>
                            <a:pt x="406977" y="2563135"/>
                            <a:pt x="457200" y="2539134"/>
                            <a:pt x="457200" y="2539134"/>
                          </a:cubicBezTo>
                          <a:cubicBezTo>
                            <a:pt x="466531" y="2542244"/>
                            <a:pt x="476653" y="2543584"/>
                            <a:pt x="485192" y="2548464"/>
                          </a:cubicBezTo>
                          <a:cubicBezTo>
                            <a:pt x="498694" y="2556179"/>
                            <a:pt x="508075" y="2570680"/>
                            <a:pt x="522514" y="2576456"/>
                          </a:cubicBezTo>
                          <a:cubicBezTo>
                            <a:pt x="540080" y="2583482"/>
                            <a:pt x="559837" y="2582677"/>
                            <a:pt x="578498" y="2585787"/>
                          </a:cubicBezTo>
                          <a:cubicBezTo>
                            <a:pt x="584718" y="2564015"/>
                            <a:pt x="591667" y="2542439"/>
                            <a:pt x="597159" y="2520472"/>
                          </a:cubicBezTo>
                          <a:cubicBezTo>
                            <a:pt x="599814" y="2509852"/>
                            <a:pt x="610076" y="2449901"/>
                            <a:pt x="615820" y="2436497"/>
                          </a:cubicBezTo>
                          <a:cubicBezTo>
                            <a:pt x="625684" y="2413480"/>
                            <a:pt x="667728" y="2370790"/>
                            <a:pt x="681135" y="2361852"/>
                          </a:cubicBezTo>
                          <a:cubicBezTo>
                            <a:pt x="690465" y="2355632"/>
                            <a:pt x="700612" y="2350489"/>
                            <a:pt x="709126" y="2343191"/>
                          </a:cubicBezTo>
                          <a:cubicBezTo>
                            <a:pt x="722484" y="2331741"/>
                            <a:pt x="735892" y="2319943"/>
                            <a:pt x="746449" y="2305868"/>
                          </a:cubicBezTo>
                          <a:cubicBezTo>
                            <a:pt x="781169" y="2259575"/>
                            <a:pt x="765815" y="2281485"/>
                            <a:pt x="793102" y="2240554"/>
                          </a:cubicBezTo>
                          <a:cubicBezTo>
                            <a:pt x="796212" y="2231223"/>
                            <a:pt x="797372" y="2220996"/>
                            <a:pt x="802432" y="2212562"/>
                          </a:cubicBezTo>
                          <a:cubicBezTo>
                            <a:pt x="806958" y="2205019"/>
                            <a:pt x="818779" y="2202388"/>
                            <a:pt x="821094" y="2193901"/>
                          </a:cubicBezTo>
                          <a:cubicBezTo>
                            <a:pt x="821986" y="2190632"/>
                            <a:pt x="834927" y="2057716"/>
                            <a:pt x="839755" y="2044611"/>
                          </a:cubicBezTo>
                          <a:cubicBezTo>
                            <a:pt x="892859" y="1900473"/>
                            <a:pt x="879047" y="1975358"/>
                            <a:pt x="923730" y="1885991"/>
                          </a:cubicBezTo>
                          <a:cubicBezTo>
                            <a:pt x="928128" y="1877194"/>
                            <a:pt x="928662" y="1866796"/>
                            <a:pt x="933061" y="1857999"/>
                          </a:cubicBezTo>
                          <a:cubicBezTo>
                            <a:pt x="938076" y="1847969"/>
                            <a:pt x="946707" y="1840037"/>
                            <a:pt x="951722" y="1830007"/>
                          </a:cubicBezTo>
                          <a:cubicBezTo>
                            <a:pt x="956121" y="1821210"/>
                            <a:pt x="957179" y="1811055"/>
                            <a:pt x="961053" y="1802015"/>
                          </a:cubicBezTo>
                          <a:cubicBezTo>
                            <a:pt x="966532" y="1789231"/>
                            <a:pt x="974830" y="1777716"/>
                            <a:pt x="979714" y="1764693"/>
                          </a:cubicBezTo>
                          <a:cubicBezTo>
                            <a:pt x="984217" y="1752686"/>
                            <a:pt x="981932" y="1738040"/>
                            <a:pt x="989045" y="1727370"/>
                          </a:cubicBezTo>
                          <a:cubicBezTo>
                            <a:pt x="1013402" y="1690834"/>
                            <a:pt x="1122073" y="1699957"/>
                            <a:pt x="1129004" y="1699379"/>
                          </a:cubicBezTo>
                          <a:cubicBezTo>
                            <a:pt x="1159625" y="1678965"/>
                            <a:pt x="1164565" y="1680156"/>
                            <a:pt x="1184988" y="1643395"/>
                          </a:cubicBezTo>
                          <a:cubicBezTo>
                            <a:pt x="1193122" y="1628754"/>
                            <a:pt x="1196159" y="1611723"/>
                            <a:pt x="1203649" y="1596742"/>
                          </a:cubicBezTo>
                          <a:cubicBezTo>
                            <a:pt x="1208664" y="1586712"/>
                            <a:pt x="1217295" y="1578780"/>
                            <a:pt x="1222310" y="1568750"/>
                          </a:cubicBezTo>
                          <a:cubicBezTo>
                            <a:pt x="1235294" y="1542782"/>
                            <a:pt x="1250922" y="1492242"/>
                            <a:pt x="1259632" y="1466113"/>
                          </a:cubicBezTo>
                          <a:cubicBezTo>
                            <a:pt x="1268096" y="1347629"/>
                            <a:pt x="1243475" y="1360556"/>
                            <a:pt x="1296955" y="1298162"/>
                          </a:cubicBezTo>
                          <a:cubicBezTo>
                            <a:pt x="1305543" y="1288143"/>
                            <a:pt x="1315616" y="1279501"/>
                            <a:pt x="1324947" y="1270170"/>
                          </a:cubicBezTo>
                          <a:cubicBezTo>
                            <a:pt x="1345617" y="1273123"/>
                            <a:pt x="1400387" y="1271363"/>
                            <a:pt x="1418253" y="1298162"/>
                          </a:cubicBezTo>
                          <a:cubicBezTo>
                            <a:pt x="1431392" y="1317871"/>
                            <a:pt x="1433831" y="1343304"/>
                            <a:pt x="1446245" y="1363477"/>
                          </a:cubicBezTo>
                          <a:cubicBezTo>
                            <a:pt x="1480813" y="1419651"/>
                            <a:pt x="1483189" y="1414606"/>
                            <a:pt x="1530220" y="1438121"/>
                          </a:cubicBezTo>
                          <a:cubicBezTo>
                            <a:pt x="1536440" y="1456782"/>
                            <a:pt x="1543477" y="1513019"/>
                            <a:pt x="1548881" y="1494105"/>
                          </a:cubicBezTo>
                          <a:cubicBezTo>
                            <a:pt x="1557991" y="1462221"/>
                            <a:pt x="1569457" y="1424841"/>
                            <a:pt x="1576873" y="1391468"/>
                          </a:cubicBezTo>
                          <a:cubicBezTo>
                            <a:pt x="1586533" y="1347997"/>
                            <a:pt x="1590783" y="1303086"/>
                            <a:pt x="1604865" y="1260840"/>
                          </a:cubicBezTo>
                          <a:cubicBezTo>
                            <a:pt x="1614196" y="1232848"/>
                            <a:pt x="1625254" y="1205374"/>
                            <a:pt x="1632857" y="1176864"/>
                          </a:cubicBezTo>
                          <a:cubicBezTo>
                            <a:pt x="1637732" y="1158584"/>
                            <a:pt x="1638084" y="1139349"/>
                            <a:pt x="1642188" y="1120881"/>
                          </a:cubicBezTo>
                          <a:cubicBezTo>
                            <a:pt x="1644322" y="1111280"/>
                            <a:pt x="1649133" y="1102431"/>
                            <a:pt x="1651518" y="1092889"/>
                          </a:cubicBezTo>
                          <a:lnTo>
                            <a:pt x="1670179" y="1018244"/>
                          </a:lnTo>
                          <a:cubicBezTo>
                            <a:pt x="1673289" y="996473"/>
                            <a:pt x="1675197" y="974495"/>
                            <a:pt x="1679510" y="952930"/>
                          </a:cubicBezTo>
                          <a:cubicBezTo>
                            <a:pt x="1681439" y="943286"/>
                            <a:pt x="1686456" y="934480"/>
                            <a:pt x="1688841" y="924938"/>
                          </a:cubicBezTo>
                          <a:cubicBezTo>
                            <a:pt x="1715220" y="819422"/>
                            <a:pt x="1676794" y="942416"/>
                            <a:pt x="1716832" y="822301"/>
                          </a:cubicBezTo>
                          <a:cubicBezTo>
                            <a:pt x="1713722" y="800530"/>
                            <a:pt x="1710846" y="778724"/>
                            <a:pt x="1707502" y="756987"/>
                          </a:cubicBezTo>
                          <a:cubicBezTo>
                            <a:pt x="1704625" y="738288"/>
                            <a:pt x="1698171" y="719922"/>
                            <a:pt x="1698171" y="701003"/>
                          </a:cubicBezTo>
                          <a:cubicBezTo>
                            <a:pt x="1698171" y="688179"/>
                            <a:pt x="1697918" y="672201"/>
                            <a:pt x="1707502" y="663681"/>
                          </a:cubicBezTo>
                          <a:cubicBezTo>
                            <a:pt x="1732538" y="641427"/>
                            <a:pt x="1776405" y="628272"/>
                            <a:pt x="1810139" y="617028"/>
                          </a:cubicBezTo>
                          <a:cubicBezTo>
                            <a:pt x="1882424" y="626063"/>
                            <a:pt x="1880773" y="607677"/>
                            <a:pt x="1912775" y="663681"/>
                          </a:cubicBezTo>
                          <a:cubicBezTo>
                            <a:pt x="1917655" y="672220"/>
                            <a:pt x="1919518" y="682183"/>
                            <a:pt x="1922106" y="691672"/>
                          </a:cubicBezTo>
                          <a:cubicBezTo>
                            <a:pt x="1928854" y="716416"/>
                            <a:pt x="1940767" y="766317"/>
                            <a:pt x="1940767" y="766317"/>
                          </a:cubicBezTo>
                          <a:cubicBezTo>
                            <a:pt x="1942302" y="790877"/>
                            <a:pt x="1949988" y="952385"/>
                            <a:pt x="1959428" y="999583"/>
                          </a:cubicBezTo>
                          <a:cubicBezTo>
                            <a:pt x="1963286" y="1018872"/>
                            <a:pt x="1973022" y="1036560"/>
                            <a:pt x="1978090" y="1055566"/>
                          </a:cubicBezTo>
                          <a:cubicBezTo>
                            <a:pt x="1985479" y="1083273"/>
                            <a:pt x="1987683" y="1112339"/>
                            <a:pt x="1996751" y="1139542"/>
                          </a:cubicBezTo>
                          <a:cubicBezTo>
                            <a:pt x="2000297" y="1150181"/>
                            <a:pt x="2010397" y="1157504"/>
                            <a:pt x="2015412" y="1167534"/>
                          </a:cubicBezTo>
                          <a:cubicBezTo>
                            <a:pt x="2054039" y="1244789"/>
                            <a:pt x="1989928" y="1143305"/>
                            <a:pt x="2043404" y="1223517"/>
                          </a:cubicBezTo>
                          <a:cubicBezTo>
                            <a:pt x="2065175" y="1217297"/>
                            <a:pt x="2091888" y="1220003"/>
                            <a:pt x="2108718" y="1204856"/>
                          </a:cubicBezTo>
                          <a:cubicBezTo>
                            <a:pt x="2126324" y="1189011"/>
                            <a:pt x="2134992" y="1163166"/>
                            <a:pt x="2136710" y="1139542"/>
                          </a:cubicBezTo>
                          <a:cubicBezTo>
                            <a:pt x="2147541" y="990613"/>
                            <a:pt x="2137441" y="840747"/>
                            <a:pt x="2146041" y="691672"/>
                          </a:cubicBezTo>
                          <a:cubicBezTo>
                            <a:pt x="2146842" y="677786"/>
                            <a:pt x="2157801" y="666426"/>
                            <a:pt x="2164702" y="654350"/>
                          </a:cubicBezTo>
                          <a:cubicBezTo>
                            <a:pt x="2177271" y="632355"/>
                            <a:pt x="2197045" y="609070"/>
                            <a:pt x="2211355" y="589036"/>
                          </a:cubicBezTo>
                          <a:cubicBezTo>
                            <a:pt x="2217873" y="579911"/>
                            <a:pt x="2225001" y="571074"/>
                            <a:pt x="2230016" y="561044"/>
                          </a:cubicBezTo>
                          <a:cubicBezTo>
                            <a:pt x="2234415" y="552247"/>
                            <a:pt x="2236237" y="542383"/>
                            <a:pt x="2239347" y="533052"/>
                          </a:cubicBezTo>
                          <a:cubicBezTo>
                            <a:pt x="2257224" y="407906"/>
                            <a:pt x="2239818" y="521128"/>
                            <a:pt x="2258008" y="421085"/>
                          </a:cubicBezTo>
                          <a:cubicBezTo>
                            <a:pt x="2261392" y="402471"/>
                            <a:pt x="2249240" y="370609"/>
                            <a:pt x="2267339" y="365101"/>
                          </a:cubicBezTo>
                          <a:cubicBezTo>
                            <a:pt x="2332866" y="345158"/>
                            <a:pt x="2404188" y="358880"/>
                            <a:pt x="2472612" y="355770"/>
                          </a:cubicBezTo>
                          <a:cubicBezTo>
                            <a:pt x="2485053" y="352660"/>
                            <a:pt x="2497928" y="350943"/>
                            <a:pt x="2509935" y="346440"/>
                          </a:cubicBezTo>
                          <a:cubicBezTo>
                            <a:pt x="2533731" y="337517"/>
                            <a:pt x="2574116" y="311664"/>
                            <a:pt x="2593910" y="299787"/>
                          </a:cubicBezTo>
                          <a:cubicBezTo>
                            <a:pt x="2600130" y="290456"/>
                            <a:pt x="2605273" y="280309"/>
                            <a:pt x="2612571" y="271795"/>
                          </a:cubicBezTo>
                          <a:cubicBezTo>
                            <a:pt x="2624021" y="258436"/>
                            <a:pt x="2639337" y="248547"/>
                            <a:pt x="2649894" y="234472"/>
                          </a:cubicBezTo>
                          <a:cubicBezTo>
                            <a:pt x="2696883" y="171820"/>
                            <a:pt x="2637443" y="219819"/>
                            <a:pt x="2696547" y="169158"/>
                          </a:cubicBezTo>
                          <a:cubicBezTo>
                            <a:pt x="2722387" y="147009"/>
                            <a:pt x="2750843" y="129663"/>
                            <a:pt x="2780522" y="113175"/>
                          </a:cubicBezTo>
                          <a:cubicBezTo>
                            <a:pt x="2792681" y="106420"/>
                            <a:pt x="2805768" y="101414"/>
                            <a:pt x="2817845" y="94513"/>
                          </a:cubicBezTo>
                          <a:cubicBezTo>
                            <a:pt x="2852297" y="74826"/>
                            <a:pt x="2842149" y="72570"/>
                            <a:pt x="2883159" y="57191"/>
                          </a:cubicBezTo>
                          <a:cubicBezTo>
                            <a:pt x="2895166" y="52688"/>
                            <a:pt x="2907877" y="50223"/>
                            <a:pt x="2920481" y="47860"/>
                          </a:cubicBezTo>
                          <a:cubicBezTo>
                            <a:pt x="3022107" y="28805"/>
                            <a:pt x="3023219" y="30225"/>
                            <a:pt x="3116424" y="19868"/>
                          </a:cubicBezTo>
                          <a:cubicBezTo>
                            <a:pt x="3168055" y="6961"/>
                            <a:pt x="3180024" y="2056"/>
                            <a:pt x="3247053" y="1207"/>
                          </a:cubicBezTo>
                          <a:cubicBezTo>
                            <a:pt x="3461640" y="-1509"/>
                            <a:pt x="3676261" y="1207"/>
                            <a:pt x="3890865" y="1207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0">
              <a:srgbClr val="787070"/>
            </a:lnRef>
            <a:fillRef idx="1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1A03C1B-4C60-629C-BA9A-E86FFC852C4F}"/>
                </a:ext>
              </a:extLst>
            </p:cNvPr>
            <p:cNvCxnSpPr/>
            <p:nvPr/>
          </p:nvCxnSpPr>
          <p:spPr>
            <a:xfrm flipV="1">
              <a:off x="7800392" y="1342401"/>
              <a:ext cx="3044392" cy="2626565"/>
            </a:xfrm>
            <a:prstGeom prst="line">
              <a:avLst/>
            </a:prstGeom>
            <a:ln w="28575" cap="sq">
              <a:solidFill>
                <a:srgbClr val="92D050"/>
              </a:solidFill>
            </a:ln>
          </p:spPr>
          <p:style>
            <a:lnRef idx="1">
              <a:srgbClr val="787070"/>
            </a:lnRef>
            <a:fillRef idx="0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9433409-3677-1D6A-BAB9-AB6A09B42E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0392" y="2404872"/>
              <a:ext cx="3890865" cy="250811"/>
            </a:xfrm>
            <a:prstGeom prst="line">
              <a:avLst/>
            </a:prstGeom>
            <a:ln w="28575" cap="sq">
              <a:solidFill>
                <a:srgbClr val="FFD100"/>
              </a:solidFill>
            </a:ln>
          </p:spPr>
          <p:style>
            <a:lnRef idx="1">
              <a:srgbClr val="787070"/>
            </a:lnRef>
            <a:fillRef idx="0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0B348D6-5FC7-0D4D-C79D-2848993AF759}"/>
                </a:ext>
              </a:extLst>
            </p:cNvPr>
            <p:cNvCxnSpPr/>
            <p:nvPr/>
          </p:nvCxnSpPr>
          <p:spPr>
            <a:xfrm>
              <a:off x="10387584" y="4361688"/>
              <a:ext cx="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55D4BC-BE15-689F-45B1-EE0CD1D2E029}"/>
                </a:ext>
              </a:extLst>
            </p:cNvPr>
            <p:cNvCxnSpPr/>
            <p:nvPr/>
          </p:nvCxnSpPr>
          <p:spPr>
            <a:xfrm flipV="1">
              <a:off x="10405872" y="1463040"/>
              <a:ext cx="0" cy="2880360"/>
            </a:xfrm>
            <a:prstGeom prst="line">
              <a:avLst/>
            </a:prstGeom>
            <a:ln w="12700" cap="sq">
              <a:prstDash val="dash"/>
            </a:ln>
          </p:spPr>
          <p:style>
            <a:lnRef idx="1">
              <a:srgbClr val="787070"/>
            </a:lnRef>
            <a:fillRef idx="0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5418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D0FF-F36D-0FD1-89E2-16292BF6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D61632-D71A-2BBE-D147-7A93DEE9D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070" y="960120"/>
                <a:ext cx="5853326" cy="4568825"/>
              </a:xfrm>
            </p:spPr>
            <p:txBody>
              <a:bodyPr/>
              <a:lstStyle/>
              <a:p>
                <a:r>
                  <a:rPr lang="en-US" dirty="0"/>
                  <a:t>Given the data the most likely model is given by the </a:t>
                </a:r>
                <a:r>
                  <a:rPr lang="en-US" dirty="0">
                    <a:solidFill>
                      <a:srgbClr val="92D050"/>
                    </a:solidFill>
                  </a:rPr>
                  <a:t>green</a:t>
                </a:r>
                <a:r>
                  <a:rPr lang="en-US" dirty="0"/>
                  <a:t> line</a:t>
                </a:r>
              </a:p>
              <a:p>
                <a:r>
                  <a:rPr lang="en-US" dirty="0"/>
                  <a:t> It tries to minimize the </a:t>
                </a:r>
                <a:r>
                  <a:rPr lang="en-US" dirty="0">
                    <a:solidFill>
                      <a:schemeClr val="tx2"/>
                    </a:solidFill>
                  </a:rPr>
                  <a:t>squared distance </a:t>
                </a:r>
                <a:r>
                  <a:rPr lang="en-US" dirty="0"/>
                  <a:t>between the observations and the proposed line (shown in </a:t>
                </a:r>
                <a:r>
                  <a:rPr lang="en-US" dirty="0">
                    <a:solidFill>
                      <a:schemeClr val="tx2"/>
                    </a:solidFill>
                  </a:rPr>
                  <a:t>red</a:t>
                </a:r>
                <a:r>
                  <a:rPr lang="en-US" dirty="0"/>
                  <a:t>) giving the equation for the line and expected SAT Score:</a:t>
                </a:r>
              </a:p>
              <a:p>
                <a:pPr marL="17145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𝑃𝑟𝑒𝑑𝑖𝑐𝑡𝑒𝑑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=353+25.23×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𝐻𝑜𝑢𝑟𝑠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𝑆𝑡𝑢𝑑𝑖𝑒𝑑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/>
                  <a:t>Our approach is called </a:t>
                </a:r>
                <a:r>
                  <a:rPr lang="en-US" sz="1400" b="1" i="1" dirty="0">
                    <a:solidFill>
                      <a:schemeClr val="accent4"/>
                    </a:solidFill>
                  </a:rPr>
                  <a:t>Least Squares approach</a:t>
                </a:r>
              </a:p>
              <a:p>
                <a:r>
                  <a:rPr lang="en-US" dirty="0"/>
                  <a:t>Given this model we expect to score 732 with 15 </a:t>
                </a:r>
                <a:r>
                  <a:rPr lang="en-US" dirty="0" err="1"/>
                  <a:t>hrs</a:t>
                </a:r>
                <a:r>
                  <a:rPr lang="en-US" dirty="0"/>
                  <a:t> of study.</a:t>
                </a:r>
              </a:p>
              <a:p>
                <a:r>
                  <a:rPr lang="en-US" dirty="0"/>
                  <a:t>The true behavior involves some noise or error: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=353+25.23×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𝐻𝑜𝑢𝑟𝑠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𝑆𝑡𝑢𝑑𝑖𝑒𝑑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2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D61632-D71A-2BBE-D147-7A93DEE9D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070" y="960120"/>
                <a:ext cx="5853326" cy="4568825"/>
              </a:xfrm>
              <a:blipFill>
                <a:blip r:embed="rId3"/>
                <a:stretch>
                  <a:fillRect l="-1732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80461-1136-B5A2-9633-E2CE99A574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EA3985-5AAB-0413-67D4-D3904D98B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6" y="3887483"/>
            <a:ext cx="4330423" cy="294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8F1C2D-E63A-DCBB-00DE-48CDB3810195}"/>
              </a:ext>
            </a:extLst>
          </p:cNvPr>
          <p:cNvSpPr txBox="1"/>
          <p:nvPr/>
        </p:nvSpPr>
        <p:spPr>
          <a:xfrm>
            <a:off x="1029433" y="365888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100" dirty="0">
                <a:solidFill>
                  <a:schemeClr val="tx2"/>
                </a:solidFill>
              </a:rPr>
              <a:t>Dependent 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FE34C-08C9-F611-A487-682FA34AEFDD}"/>
              </a:ext>
            </a:extLst>
          </p:cNvPr>
          <p:cNvSpPr txBox="1"/>
          <p:nvPr/>
        </p:nvSpPr>
        <p:spPr>
          <a:xfrm>
            <a:off x="2334340" y="3650131"/>
            <a:ext cx="605447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100" dirty="0">
                <a:solidFill>
                  <a:schemeClr val="tx2"/>
                </a:solidFill>
              </a:rPr>
              <a:t>Intercept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BBA0D-CF92-7DDA-D18D-0C926EB66A0A}"/>
              </a:ext>
            </a:extLst>
          </p:cNvPr>
          <p:cNvSpPr txBox="1"/>
          <p:nvPr/>
        </p:nvSpPr>
        <p:spPr>
          <a:xfrm>
            <a:off x="3050315" y="3637827"/>
            <a:ext cx="605447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100" dirty="0">
                <a:solidFill>
                  <a:schemeClr val="tx2"/>
                </a:solidFill>
              </a:rPr>
              <a:t>Slope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61FC8C-066D-22AB-3107-01C9F407E6E5}"/>
              </a:ext>
            </a:extLst>
          </p:cNvPr>
          <p:cNvSpPr txBox="1"/>
          <p:nvPr/>
        </p:nvSpPr>
        <p:spPr>
          <a:xfrm>
            <a:off x="3657940" y="3658883"/>
            <a:ext cx="605447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100" dirty="0">
                <a:solidFill>
                  <a:schemeClr val="tx2"/>
                </a:solidFill>
              </a:rPr>
              <a:t>Independent Variable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CB77A7-6BCA-E945-B269-73409936704F}"/>
              </a:ext>
            </a:extLst>
          </p:cNvPr>
          <p:cNvSpPr txBox="1"/>
          <p:nvPr/>
        </p:nvSpPr>
        <p:spPr>
          <a:xfrm>
            <a:off x="5137271" y="3658883"/>
            <a:ext cx="605447" cy="228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100" dirty="0">
                <a:solidFill>
                  <a:schemeClr val="tx2"/>
                </a:solidFill>
              </a:rPr>
              <a:t>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18E457-AD26-76F3-54FC-C8BEE9759827}"/>
                  </a:ext>
                </a:extLst>
              </p:cNvPr>
              <p:cNvSpPr txBox="1"/>
              <p:nvPr/>
            </p:nvSpPr>
            <p:spPr>
              <a:xfrm>
                <a:off x="6218396" y="960120"/>
                <a:ext cx="5759511" cy="5397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  <a:buSzPct val="100000"/>
                </a:pPr>
                <a:r>
                  <a:rPr lang="en-US" sz="1600" b="1" dirty="0">
                    <a:solidFill>
                      <a:srgbClr val="FF0000"/>
                    </a:solidFill>
                  </a:rPr>
                  <a:t>Recipes for a good predictive model</a:t>
                </a:r>
              </a:p>
              <a:p>
                <a:pPr marL="171450" indent="-171450" defTabSz="685800">
                  <a:spcBef>
                    <a:spcPts val="1200"/>
                  </a:spcBef>
                  <a:buSzPct val="100000"/>
                  <a:buFont typeface="Wells Fargo Sans" panose="020B0503020203020204" pitchFamily="34" charset="0"/>
                  <a:buChar char="•"/>
                </a:pPr>
                <a:r>
                  <a:rPr lang="en-US" sz="1600" b="1" dirty="0"/>
                  <a:t>Clear Objective</a:t>
                </a:r>
                <a:r>
                  <a:rPr lang="en-US" sz="1600" dirty="0"/>
                  <a:t> – define the problem and the success criteria</a:t>
                </a:r>
                <a:endParaRPr lang="en-US" sz="1600" b="1" dirty="0"/>
              </a:p>
              <a:p>
                <a:pPr marL="171450" indent="-171450" defTabSz="685800">
                  <a:spcBef>
                    <a:spcPts val="1200"/>
                  </a:spcBef>
                  <a:buSzPct val="100000"/>
                  <a:buFont typeface="Wells Fargo Sans" panose="020B0503020203020204" pitchFamily="34" charset="0"/>
                  <a:buChar char="•"/>
                </a:pPr>
                <a:r>
                  <a:rPr lang="en-US" sz="1600" b="1" dirty="0"/>
                  <a:t>Quality data</a:t>
                </a:r>
                <a:r>
                  <a:rPr lang="en-US" sz="1600" dirty="0"/>
                  <a:t> – data must be </a:t>
                </a:r>
                <a:r>
                  <a:rPr lang="en-US" sz="1600" i="1" dirty="0"/>
                  <a:t>relevant</a:t>
                </a:r>
                <a:r>
                  <a:rPr lang="en-US" sz="1600" dirty="0"/>
                  <a:t>, </a:t>
                </a:r>
                <a:r>
                  <a:rPr lang="en-US" sz="1600" i="1" dirty="0"/>
                  <a:t>sufficient</a:t>
                </a:r>
                <a:r>
                  <a:rPr lang="en-US" sz="1600" dirty="0"/>
                  <a:t> and </a:t>
                </a:r>
                <a:r>
                  <a:rPr lang="en-US" sz="1600" i="1" dirty="0"/>
                  <a:t>clean.</a:t>
                </a:r>
              </a:p>
              <a:p>
                <a:pPr marL="171450" indent="-171450" defTabSz="685800">
                  <a:spcBef>
                    <a:spcPts val="1200"/>
                  </a:spcBef>
                  <a:buSzPct val="100000"/>
                  <a:buFont typeface="Wells Fargo Sans" panose="020B0503020203020204" pitchFamily="34" charset="0"/>
                  <a:buChar char="•"/>
                </a:pPr>
                <a:r>
                  <a:rPr lang="en-US" sz="1600" b="1" dirty="0"/>
                  <a:t>Model Performance metrics -</a:t>
                </a:r>
                <a:r>
                  <a:rPr lang="en-US" sz="1600" dirty="0"/>
                  <a:t> </a:t>
                </a:r>
                <a:r>
                  <a:rPr lang="en-US" sz="1600" i="1" dirty="0"/>
                  <a:t>How well does the model perform?</a:t>
                </a:r>
              </a:p>
              <a:p>
                <a:pPr marL="742950" lvl="1" indent="-285750" defTabSz="685800">
                  <a:spcBef>
                    <a:spcPts val="1200"/>
                  </a:spcBef>
                  <a:buSzPct val="100000"/>
                  <a:buFont typeface="Courier New" panose="02070309020205020404" pitchFamily="49" charset="0"/>
                  <a:buChar char="o"/>
                </a:pPr>
                <a:r>
                  <a:rPr lang="en-US" sz="1600" dirty="0"/>
                  <a:t>Ability to explain the given observations – </a:t>
                </a:r>
                <a:br>
                  <a:rPr lang="en-US" sz="1600" dirty="0"/>
                </a:br>
                <a:r>
                  <a:rPr lang="en-US" sz="1600" dirty="0"/>
                  <a:t>should not be too simple</a:t>
                </a:r>
              </a:p>
              <a:p>
                <a:pPr marL="742950" lvl="1" indent="-285750" defTabSz="685800">
                  <a:spcBef>
                    <a:spcPts val="1200"/>
                  </a:spcBef>
                  <a:buSzPct val="100000"/>
                  <a:buFont typeface="Courier New" panose="02070309020205020404" pitchFamily="49" charset="0"/>
                  <a:buChar char="o"/>
                </a:pPr>
                <a:r>
                  <a:rPr lang="en-US" sz="1600" dirty="0"/>
                  <a:t>As well as to generalize to new data –</a:t>
                </a:r>
                <a:br>
                  <a:rPr lang="en-US" sz="1600" dirty="0"/>
                </a:br>
                <a:r>
                  <a:rPr lang="en-US" sz="1600" dirty="0"/>
                  <a:t>should not be too complex</a:t>
                </a:r>
              </a:p>
              <a:p>
                <a:pPr marL="742950" lvl="1" indent="-285750" defTabSz="685800">
                  <a:spcBef>
                    <a:spcPts val="1200"/>
                  </a:spcBef>
                  <a:buSzPct val="100000"/>
                  <a:buFont typeface="Courier New" panose="02070309020205020404" pitchFamily="49" charset="0"/>
                  <a:buChar char="o"/>
                </a:pPr>
                <a:r>
                  <a:rPr lang="en-US" sz="1600" b="1" dirty="0"/>
                  <a:t>M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𝐞𝐭𝐫𝐢𝐜</m:t>
                    </m:r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dirty="0"/>
                  <a:t>. Used measure how well the line fits data</a:t>
                </a:r>
              </a:p>
              <a:p>
                <a:pPr marL="742950" lvl="1" indent="-285750" defTabSz="685800">
                  <a:spcBef>
                    <a:spcPts val="1200"/>
                  </a:spcBef>
                  <a:buSzPct val="100000"/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close to 1: model  explains the data well</a:t>
                </a:r>
              </a:p>
              <a:p>
                <a:pPr marL="285750" indent="-285750" defTabSz="685800">
                  <a:spcBef>
                    <a:spcPts val="1200"/>
                  </a:spcBef>
                  <a:buSzPct val="100000"/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lnSpc>
                    <a:spcPct val="100000"/>
                  </a:lnSpc>
                  <a:spcBef>
                    <a:spcPts val="1200"/>
                  </a:spcBef>
                  <a:buSzPct val="100000"/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lnSpc>
                    <a:spcPct val="100000"/>
                  </a:lnSpc>
                  <a:spcBef>
                    <a:spcPts val="1200"/>
                  </a:spcBef>
                  <a:buSzPct val="100000"/>
                  <a:buFont typeface="Arial" panose="020B0604020202020204" pitchFamily="34" charset="0"/>
                  <a:buChar char="•"/>
                </a:pPr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18E457-AD26-76F3-54FC-C8BEE9759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396" y="960120"/>
                <a:ext cx="5759511" cy="5397527"/>
              </a:xfrm>
              <a:prstGeom prst="rect">
                <a:avLst/>
              </a:prstGeom>
              <a:blipFill>
                <a:blip r:embed="rId5"/>
                <a:stretch>
                  <a:fillRect l="-1978" t="-1174" r="-3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oogle Shape;360;p9">
            <a:extLst>
              <a:ext uri="{FF2B5EF4-FFF2-40B4-BE49-F238E27FC236}">
                <a16:creationId xmlns:a16="http://schemas.microsoft.com/office/drawing/2014/main" id="{7D4D882F-810C-2C37-792E-AA498ADC547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9850" y="4477206"/>
            <a:ext cx="3770050" cy="22537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BCEEB6A-55E8-2E03-B586-C37EC28962A7}"/>
              </a:ext>
            </a:extLst>
          </p:cNvPr>
          <p:cNvSpPr txBox="1"/>
          <p:nvPr/>
        </p:nvSpPr>
        <p:spPr>
          <a:xfrm>
            <a:off x="3291840" y="4475281"/>
            <a:ext cx="299169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628650" lvl="1" indent="-171450">
              <a:spcBef>
                <a:spcPts val="1200"/>
              </a:spcBef>
              <a:buSzPct val="100000"/>
              <a:buFont typeface="Wells Fargo Sans"/>
              <a:buChar char="•"/>
            </a:pPr>
            <a:endParaRPr lang="en-US" sz="1600" dirty="0"/>
          </a:p>
          <a:p>
            <a:pPr marL="628650" lvl="1" indent="-171450">
              <a:spcBef>
                <a:spcPts val="1200"/>
              </a:spcBef>
              <a:buSzPct val="100000"/>
              <a:buFont typeface="Wells Fargo Sans"/>
              <a:buChar char="•"/>
            </a:pPr>
            <a:endParaRPr lang="en-US" sz="16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E6BEC14-E430-F981-5598-E78A25F21245}"/>
              </a:ext>
            </a:extLst>
          </p:cNvPr>
          <p:cNvSpPr/>
          <p:nvPr/>
        </p:nvSpPr>
        <p:spPr>
          <a:xfrm>
            <a:off x="532105" y="2098173"/>
            <a:ext cx="5211674" cy="281033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0">
            <a:srgbClr val="787070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5879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title"/>
          </p:nvPr>
        </p:nvSpPr>
        <p:spPr>
          <a:xfrm>
            <a:off x="487680" y="457200"/>
            <a:ext cx="1121664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</a:pPr>
            <a:r>
              <a:rPr lang="en-US" altLang="zh-CN" dirty="0"/>
              <a:t>Models in order of complexity</a:t>
            </a:r>
            <a:endParaRPr dirty="0"/>
          </a:p>
        </p:txBody>
      </p:sp>
      <p:sp>
        <p:nvSpPr>
          <p:cNvPr id="137" name="Google Shape;137;p4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139" name="Google Shape;139;p4"/>
          <p:cNvSpPr/>
          <p:nvPr/>
        </p:nvSpPr>
        <p:spPr>
          <a:xfrm>
            <a:off x="275300" y="2798681"/>
            <a:ext cx="11216641" cy="824905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EFCD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4"/>
          <p:cNvSpPr/>
          <p:nvPr/>
        </p:nvSpPr>
        <p:spPr>
          <a:xfrm>
            <a:off x="278072" y="2180002"/>
            <a:ext cx="1614309" cy="82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"/>
          <p:cNvSpPr txBox="1"/>
          <p:nvPr/>
        </p:nvSpPr>
        <p:spPr>
          <a:xfrm>
            <a:off x="263851" y="3128657"/>
            <a:ext cx="1614309" cy="82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675" tIns="106675" rIns="106675" bIns="1066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982113" y="3108020"/>
            <a:ext cx="206226" cy="206226"/>
          </a:xfrm>
          <a:prstGeom prst="ellipse">
            <a:avLst/>
          </a:prstGeom>
          <a:solidFill>
            <a:srgbClr val="D73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4"/>
          <p:cNvSpPr/>
          <p:nvPr/>
        </p:nvSpPr>
        <p:spPr>
          <a:xfrm>
            <a:off x="1973097" y="3417360"/>
            <a:ext cx="1614309" cy="82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"/>
          <p:cNvSpPr txBox="1"/>
          <p:nvPr/>
        </p:nvSpPr>
        <p:spPr>
          <a:xfrm>
            <a:off x="2396852" y="3413126"/>
            <a:ext cx="1614309" cy="82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675" tIns="106675" rIns="106675" bIns="1066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3100894" y="3108020"/>
            <a:ext cx="206226" cy="206226"/>
          </a:xfrm>
          <a:prstGeom prst="ellipse">
            <a:avLst/>
          </a:prstGeom>
          <a:solidFill>
            <a:srgbClr val="D73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4"/>
          <p:cNvSpPr/>
          <p:nvPr/>
        </p:nvSpPr>
        <p:spPr>
          <a:xfrm>
            <a:off x="3668121" y="2180002"/>
            <a:ext cx="1614309" cy="82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4"/>
          <p:cNvSpPr txBox="1"/>
          <p:nvPr/>
        </p:nvSpPr>
        <p:spPr>
          <a:xfrm>
            <a:off x="3668121" y="2180002"/>
            <a:ext cx="1614309" cy="82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675" tIns="106675" rIns="106675" bIns="1066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5363146" y="3417360"/>
            <a:ext cx="1614309" cy="82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"/>
          <p:cNvSpPr txBox="1"/>
          <p:nvPr/>
        </p:nvSpPr>
        <p:spPr>
          <a:xfrm>
            <a:off x="4508523" y="3413125"/>
            <a:ext cx="1614309" cy="82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675" tIns="106675" rIns="106675" bIns="1066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Single-layer neural networks</a:t>
            </a: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5219675" y="3108020"/>
            <a:ext cx="206226" cy="206226"/>
          </a:xfrm>
          <a:prstGeom prst="ellipse">
            <a:avLst/>
          </a:prstGeom>
          <a:solidFill>
            <a:srgbClr val="D73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7058170" y="2180002"/>
            <a:ext cx="1614309" cy="82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"/>
          <p:cNvSpPr txBox="1"/>
          <p:nvPr/>
        </p:nvSpPr>
        <p:spPr>
          <a:xfrm>
            <a:off x="6620194" y="3200825"/>
            <a:ext cx="1614309" cy="82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675" tIns="106675" rIns="106675" bIns="1066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Multilayer neural networks</a:t>
            </a: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7338456" y="3108020"/>
            <a:ext cx="206226" cy="206226"/>
          </a:xfrm>
          <a:prstGeom prst="ellipse">
            <a:avLst/>
          </a:prstGeom>
          <a:solidFill>
            <a:srgbClr val="D73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"/>
          <p:cNvSpPr/>
          <p:nvPr/>
        </p:nvSpPr>
        <p:spPr>
          <a:xfrm>
            <a:off x="8753195" y="3417360"/>
            <a:ext cx="1614309" cy="82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 txBox="1"/>
          <p:nvPr/>
        </p:nvSpPr>
        <p:spPr>
          <a:xfrm>
            <a:off x="8753195" y="3417360"/>
            <a:ext cx="1614309" cy="824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675" tIns="106675" rIns="106675" bIns="1066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Convolutional neural networks</a:t>
            </a: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9457236" y="3108020"/>
            <a:ext cx="206226" cy="206226"/>
          </a:xfrm>
          <a:prstGeom prst="ellipse">
            <a:avLst/>
          </a:prstGeom>
          <a:solidFill>
            <a:srgbClr val="D73C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"/>
          <p:cNvSpPr txBox="1">
            <a:spLocks noGrp="1"/>
          </p:cNvSpPr>
          <p:nvPr>
            <p:ph type="title"/>
          </p:nvPr>
        </p:nvSpPr>
        <p:spPr>
          <a:xfrm>
            <a:off x="487680" y="429446"/>
            <a:ext cx="1121664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lay"/>
              <a:buNone/>
            </a:pPr>
            <a:r>
              <a:rPr lang="en-US" dirty="0"/>
              <a:t>Multiple Linear Regression Model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318" name="Google Shape;318;p6"/>
          <p:cNvSpPr txBox="1">
            <a:spLocks noGrp="1"/>
          </p:cNvSpPr>
          <p:nvPr>
            <p:ph type="sldNum" idx="12"/>
          </p:nvPr>
        </p:nvSpPr>
        <p:spPr>
          <a:xfrm>
            <a:off x="11216640" y="6400800"/>
            <a:ext cx="4876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C0BC9D8C-A9CC-44A8-B115-055132A4078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87680" y="999536"/>
                <a:ext cx="4754880" cy="456882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: dependent variable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rgbClr val="FF0000"/>
                    </a:solidFill>
                  </a:rPr>
                  <a:t>multiple</a:t>
                </a:r>
                <a:r>
                  <a:rPr lang="en-US" dirty="0"/>
                  <a:t> independent variables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: random error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Model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marL="11430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: (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average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)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change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for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one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unit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change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in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when the other variables are held constant.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Model Fitting.</a:t>
                </a:r>
              </a:p>
              <a:p>
                <a:pPr marL="114300" indent="0">
                  <a:buNone/>
                </a:pPr>
                <a:r>
                  <a:rPr lang="en-US" dirty="0"/>
                  <a:t>Least Squares Method Still Applies:</a:t>
                </a:r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C0BC9D8C-A9CC-44A8-B115-055132A407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7680" y="999536"/>
                <a:ext cx="4754880" cy="4568825"/>
              </a:xfrm>
              <a:blipFill>
                <a:blip r:embed="rId3"/>
                <a:stretch>
                  <a:fillRect l="-2133" t="-1385" r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88105AB2-A41E-400E-A2D5-D6E202018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576" y="3624432"/>
            <a:ext cx="4311424" cy="323356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4F283F7-F68E-45F9-B5CC-95BE20C2F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219" y="157820"/>
            <a:ext cx="3508981" cy="3525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6096C5-7DCD-48B1-95C5-708A11C93A1C}"/>
                  </a:ext>
                </a:extLst>
              </p:cNvPr>
              <p:cNvSpPr txBox="1"/>
              <p:nvPr/>
            </p:nvSpPr>
            <p:spPr>
              <a:xfrm>
                <a:off x="460248" y="5557842"/>
                <a:ext cx="6094476" cy="8865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Minimize an Objective Function </a:t>
                </a:r>
                <a:endParaRPr lang="en-US" altLang="zh-CN" sz="16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zh-CN" sz="1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= Sum of squared vertical distances from data points to the (hyper-)plane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6096C5-7DCD-48B1-95C5-708A11C93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48" y="5557842"/>
                <a:ext cx="6094476" cy="886589"/>
              </a:xfrm>
              <a:prstGeom prst="rect">
                <a:avLst/>
              </a:prstGeom>
              <a:blipFill>
                <a:blip r:embed="rId6"/>
                <a:stretch>
                  <a:fillRect l="-625" t="-1408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9F657B6-E39E-4B15-9F19-4B6CF7294079}"/>
              </a:ext>
            </a:extLst>
          </p:cNvPr>
          <p:cNvSpPr txBox="1"/>
          <p:nvPr/>
        </p:nvSpPr>
        <p:spPr>
          <a:xfrm>
            <a:off x="5744875" y="18391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4F9113-55A6-4B06-8DF9-6D3290740A21}"/>
                  </a:ext>
                </a:extLst>
              </p:cNvPr>
              <p:cNvSpPr txBox="1"/>
              <p:nvPr/>
            </p:nvSpPr>
            <p:spPr>
              <a:xfrm>
                <a:off x="7250915" y="155361"/>
                <a:ext cx="4074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4F9113-55A6-4B06-8DF9-6D3290740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915" y="155361"/>
                <a:ext cx="407419" cy="307777"/>
              </a:xfrm>
              <a:prstGeom prst="rect">
                <a:avLst/>
              </a:prstGeom>
              <a:blipFill>
                <a:blip r:embed="rId7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BC77AF-7298-402C-B573-0E6FAD2A9690}"/>
                  </a:ext>
                </a:extLst>
              </p:cNvPr>
              <p:cNvSpPr txBox="1"/>
              <p:nvPr/>
            </p:nvSpPr>
            <p:spPr>
              <a:xfrm>
                <a:off x="8447612" y="155360"/>
                <a:ext cx="411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BC77AF-7298-402C-B573-0E6FAD2A9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612" y="155360"/>
                <a:ext cx="411588" cy="307777"/>
              </a:xfrm>
              <a:prstGeom prst="rect">
                <a:avLst/>
              </a:prstGeom>
              <a:blipFill>
                <a:blip r:embed="rId8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9A40710-A6EF-477D-8885-EF7045582BCA}"/>
              </a:ext>
            </a:extLst>
          </p:cNvPr>
          <p:cNvSpPr txBox="1"/>
          <p:nvPr/>
        </p:nvSpPr>
        <p:spPr>
          <a:xfrm>
            <a:off x="8986378" y="999536"/>
            <a:ext cx="19559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Example: </a:t>
            </a:r>
          </a:p>
          <a:p>
            <a:r>
              <a:rPr lang="en-US" i="1" dirty="0">
                <a:solidFill>
                  <a:srgbClr val="0000FF"/>
                </a:solidFill>
              </a:rPr>
              <a:t>Using Horsepower</a:t>
            </a:r>
          </a:p>
          <a:p>
            <a:r>
              <a:rPr lang="en-US" i="1" dirty="0">
                <a:solidFill>
                  <a:srgbClr val="0000FF"/>
                </a:solidFill>
              </a:rPr>
              <a:t>and Weight to explain </a:t>
            </a:r>
          </a:p>
          <a:p>
            <a:r>
              <a:rPr lang="en-US" i="1" dirty="0">
                <a:solidFill>
                  <a:srgbClr val="0000FF"/>
                </a:solidFill>
              </a:rPr>
              <a:t>MPG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3E32DE-2893-4634-A67D-E6C20FD9C2B6}"/>
              </a:ext>
            </a:extLst>
          </p:cNvPr>
          <p:cNvSpPr txBox="1"/>
          <p:nvPr/>
        </p:nvSpPr>
        <p:spPr>
          <a:xfrm>
            <a:off x="6229757" y="5034622"/>
            <a:ext cx="1749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Data points and fitted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2638A7-04EC-496B-BDCD-D9C99021EB10}"/>
                  </a:ext>
                </a:extLst>
              </p:cNvPr>
              <p:cNvSpPr txBox="1"/>
              <p:nvPr/>
            </p:nvSpPr>
            <p:spPr>
              <a:xfrm>
                <a:off x="8683752" y="2245206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2638A7-04EC-496B-BDCD-D9C99021E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752" y="2245206"/>
                <a:ext cx="6096000" cy="307777"/>
              </a:xfrm>
              <a:prstGeom prst="rect">
                <a:avLst/>
              </a:prstGeom>
              <a:blipFill>
                <a:blip r:embed="rId9"/>
                <a:stretch>
                  <a:fillRect l="-900" t="-7843" b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96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84EA-FBBA-4A9B-4A4D-229D3DC9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BFE22-CEB1-3D09-76FD-3A385A676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sz="2400" dirty="0">
              <a:hlinkClick r:id="rId2"/>
            </a:endParaRPr>
          </a:p>
          <a:p>
            <a:pPr marL="0" indent="0" algn="ctr">
              <a:buNone/>
            </a:pPr>
            <a:endParaRPr lang="en-US" sz="2400" dirty="0">
              <a:hlinkClick r:id="rId2"/>
            </a:endParaRPr>
          </a:p>
          <a:p>
            <a:pPr marL="0" indent="0" algn="ctr">
              <a:buNone/>
            </a:pPr>
            <a:r>
              <a:rPr lang="en-US" sz="2400" dirty="0">
                <a:hlinkClick r:id="rId2"/>
              </a:rPr>
              <a:t>Recap simple and multiple linear regression and introduce logistic regression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Stop video at 4:34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E9F04-390A-353D-68A0-7F70C83F8F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43E-F914-4635-AEA3-16F0F1CAD9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0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llsFargo">
  <a:themeElements>
    <a:clrScheme name="Wells Fargo 2020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D73F26"/>
      </a:accent1>
      <a:accent2>
        <a:srgbClr val="AA1E87"/>
      </a:accent2>
      <a:accent3>
        <a:srgbClr val="EB691E"/>
      </a:accent3>
      <a:accent4>
        <a:srgbClr val="5A469B"/>
      </a:accent4>
      <a:accent5>
        <a:srgbClr val="C83255"/>
      </a:accent5>
      <a:accent6>
        <a:srgbClr val="823291"/>
      </a:accent6>
      <a:hlink>
        <a:srgbClr val="5A469B"/>
      </a:hlink>
      <a:folHlink>
        <a:srgbClr val="5A469B"/>
      </a:folHlink>
    </a:clrScheme>
    <a:fontScheme name="Wells Fargo 2020 Fonts">
      <a:majorFont>
        <a:latin typeface="Wells Fargo Sans Display" panose="020B0503020203020204" pitchFamily="34" charset="0"/>
        <a:ea typeface=""/>
        <a:cs typeface=""/>
      </a:majorFont>
      <a:minorFont>
        <a:latin typeface="Wells Fargo Sans" panose="020B0503020203020204" pitchFamily="34" charset="0"/>
        <a:ea typeface=""/>
        <a:cs typeface=""/>
      </a:minorFont>
    </a:fontScheme>
    <a:fmtScheme name="Wells Fargo 2020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1450" indent="-171450">
          <a:lnSpc>
            <a:spcPct val="100000"/>
          </a:lnSpc>
          <a:spcBef>
            <a:spcPts val="1200"/>
          </a:spcBef>
          <a:buSzPct val="100000"/>
          <a:buFont typeface="Wells Fargo Sans"/>
          <a:buChar char="•"/>
          <a:defRPr sz="1600"/>
        </a:defPPr>
      </a:lstStyle>
    </a:txDef>
  </a:objectDefaults>
  <a:extraClrSchemeLst/>
  <a:custClrLst>
    <a:custClr name="WF Red">
      <a:srgbClr val="D71E28"/>
    </a:custClr>
    <a:custClr name="WF Yellow">
      <a:srgbClr val="FFD100"/>
    </a:custClr>
    <a:custClr name="WF Yellow Tint 1">
      <a:srgbClr val="FFDF4C"/>
    </a:custClr>
    <a:custClr name="WF Yellow Tint 2">
      <a:srgbClr val="FFE87F"/>
    </a:custClr>
    <a:custClr name="WF Yellow Tint 3">
      <a:srgbClr val="FFF1B2"/>
    </a:custClr>
    <a:custClr name="WF Yellow Tint 4">
      <a:srgbClr val="FFF8D9"/>
    </a:custClr>
    <a:custClr name="WF Gray 1">
      <a:srgbClr val="3B3331"/>
    </a:custClr>
    <a:custClr name="WF Gray 2">
      <a:srgbClr val="787070"/>
    </a:custClr>
    <a:custClr name="WF Gray 3">
      <a:srgbClr val="B5ADAD"/>
    </a:custClr>
    <a:custClr name="WF Gray 4">
      <a:srgbClr val="F4F0ED"/>
    </a:custClr>
    <a:custClr name="WF Coral Dark 2">
      <a:srgbClr val="87190A"/>
    </a:custClr>
    <a:custClr name="WF Coral Dark 1">
      <a:srgbClr val="B42D19"/>
    </a:custClr>
    <a:custClr name="WF Coral">
      <a:srgbClr val="D73F26"/>
    </a:custClr>
    <a:custClr name="WF Coral Light 1">
      <a:srgbClr val="FF755E"/>
    </a:custClr>
    <a:custClr name="WF Coral Light 2">
      <a:srgbClr val="FFB1A6"/>
    </a:custClr>
    <a:custClr name="WF Purple Dark 2">
      <a:srgbClr val="640A4B"/>
    </a:custClr>
    <a:custClr name="WF Purple Dark 1">
      <a:srgbClr val="871469"/>
    </a:custClr>
    <a:custClr name="WF Purple">
      <a:srgbClr val="AA1E87"/>
    </a:custClr>
    <a:custClr name="WF Purple Light 1">
      <a:srgbClr val="D169B8"/>
    </a:custClr>
    <a:custClr name="WF Purple Light 2">
      <a:srgbClr val="F2A5DC"/>
    </a:custClr>
    <a:custClr name="WF Orange Dark 2">
      <a:srgbClr val="873100"/>
    </a:custClr>
    <a:custClr name="WF Orange Dark 1">
      <a:srgbClr val="A93E00"/>
    </a:custClr>
    <a:custClr name="WF Orange">
      <a:srgbClr val="EB691E"/>
    </a:custClr>
    <a:custClr name="WF Orange Light 1">
      <a:srgbClr val="FF9657"/>
    </a:custClr>
    <a:custClr name="WF Orange Light 2">
      <a:srgbClr val="FFC5A3"/>
    </a:custClr>
    <a:custClr name="WF Indigo Dark 2">
      <a:srgbClr val="352B6B"/>
    </a:custClr>
    <a:custClr name="WF Indigo Dark 1">
      <a:srgbClr val="463782"/>
    </a:custClr>
    <a:custClr name="WF Indigo">
      <a:srgbClr val="5A469B"/>
    </a:custClr>
    <a:custClr name="WF Indigo Light 1">
      <a:srgbClr val="9A89D9"/>
    </a:custClr>
    <a:custClr name="WF Indigo Light 2">
      <a:srgbClr val="BFB3F2"/>
    </a:custClr>
    <a:custClr name="WF Pink Dark 2">
      <a:srgbClr val="6E142D"/>
    </a:custClr>
    <a:custClr name="WF Pink Dark 1">
      <a:srgbClr val="9B2341"/>
    </a:custClr>
    <a:custClr name="WF Pink">
      <a:srgbClr val="C83255"/>
    </a:custClr>
    <a:custClr name="WF Pink Light 1">
      <a:srgbClr val="F26D91"/>
    </a:custClr>
    <a:custClr name="WF Pink Light 2">
      <a:srgbClr val="FFA6BE"/>
    </a:custClr>
    <a:custClr name="WF Violet Dark 2">
      <a:srgbClr val="5A1E64"/>
    </a:custClr>
    <a:custClr name="WF Violet Dark 1">
      <a:srgbClr val="64287D"/>
    </a:custClr>
    <a:custClr name="WF Violet">
      <a:srgbClr val="823291"/>
    </a:custClr>
    <a:custClr name="WF Violet Light 1">
      <a:srgbClr val="BB70CC"/>
    </a:custClr>
    <a:custClr name="WF Violet Light 2">
      <a:srgbClr val="E5A2F2"/>
    </a:custClr>
    <a:custClr name="Indicator Green">
      <a:srgbClr val="178757"/>
    </a:custClr>
  </a:custClrLst>
  <a:extLst>
    <a:ext uri="{05A4C25C-085E-4340-85A3-A5531E510DB2}">
      <thm15:themeFamily xmlns:thm15="http://schemas.microsoft.com/office/thememl/2012/main" name="WellsFargo" id="{377D85B2-B96A-435B-9397-BEC2E86389EE}" vid="{1AA2033B-53FE-48B1-A8E8-0E4A713A5E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WellsFargo</Template>
  <TotalTime>2630</TotalTime>
  <Words>1245</Words>
  <Application>Microsoft Macintosh PowerPoint</Application>
  <PresentationFormat>Widescreen</PresentationFormat>
  <Paragraphs>185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Cambria Math</vt:lpstr>
      <vt:lpstr>Calibri</vt:lpstr>
      <vt:lpstr>Wingdings</vt:lpstr>
      <vt:lpstr>Wells Fargo Sans</vt:lpstr>
      <vt:lpstr>Courier New</vt:lpstr>
      <vt:lpstr>Arial</vt:lpstr>
      <vt:lpstr>Wells Fargo Sans Display</vt:lpstr>
      <vt:lpstr>Play</vt:lpstr>
      <vt:lpstr>WellsFargo</vt:lpstr>
      <vt:lpstr>Introductions to Models Linear Regression &amp; Logistic Regression</vt:lpstr>
      <vt:lpstr>Certain Scenarios</vt:lpstr>
      <vt:lpstr>Uncertain Scenarios</vt:lpstr>
      <vt:lpstr>Motivation</vt:lpstr>
      <vt:lpstr>Motivation Contd.</vt:lpstr>
      <vt:lpstr>Simple Linear Regression</vt:lpstr>
      <vt:lpstr>Models in order of complexity</vt:lpstr>
      <vt:lpstr>Multiple Linear Regression Model  </vt:lpstr>
      <vt:lpstr>Recap</vt:lpstr>
      <vt:lpstr>Logistic Regression: Motivation</vt:lpstr>
      <vt:lpstr>Logistic Regression: idea</vt:lpstr>
      <vt:lpstr>Contents</vt:lpstr>
    </vt:vector>
  </TitlesOfParts>
  <Company>Wells Fargo N.A.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Alice [QUANTITATIVE ANALYTICS SPEC]</dc:creator>
  <cp:lastModifiedBy>Daniel Alhassan</cp:lastModifiedBy>
  <cp:revision>116</cp:revision>
  <dcterms:created xsi:type="dcterms:W3CDTF">2021-03-23T19:22:08Z</dcterms:created>
  <dcterms:modified xsi:type="dcterms:W3CDTF">2024-08-06T12:24:49Z</dcterms:modified>
</cp:coreProperties>
</file>