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embeddedFontLst>
    <p:embeddedFont>
      <p:font typeface="Bahnschrift" panose="020B0502040204020203" pitchFamily="34" charset="0"/>
      <p:regular r:id="rId21"/>
      <p:bold r:id="rId22"/>
    </p:embeddedFont>
    <p:embeddedFont>
      <p:font typeface="Calibri" panose="020F0502020204030204" pitchFamily="34" charset="0"/>
      <p:regular r:id="rId23"/>
      <p:bold r:id="rId24"/>
      <p:italic r:id="rId25"/>
      <p:boldItalic r:id="rId26"/>
    </p:embeddedFont>
    <p:embeddedFont>
      <p:font typeface="Lucida Console" panose="020B0609040504020204" pitchFamily="49" charset="0"/>
      <p:regular r:id="rId27"/>
    </p:embeddedFont>
    <p:embeddedFont>
      <p:font typeface="Verdana" panose="020B0604030504040204" pitchFamily="34" charset="0"/>
      <p:regular r:id="rId28"/>
      <p:bold r:id="rId29"/>
      <p:italic r:id="rId30"/>
      <p:boldItalic r:id="rId31"/>
    </p:embeddedFont>
    <p:embeddedFont>
      <p:font typeface="Wells Fargo Sans" panose="020B0604020202020204" charset="0"/>
      <p:regular r:id="rId32"/>
      <p:bold r:id="rId33"/>
      <p:italic r:id="rId34"/>
      <p:boldItalic r:id="rId35"/>
    </p:embeddedFont>
    <p:embeddedFont>
      <p:font typeface="Wells Fargo Sans Display" panose="020B0604020202020204" charset="0"/>
      <p:regular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8" autoAdjust="0"/>
  </p:normalViewPr>
  <p:slideViewPr>
    <p:cSldViewPr showGuides="1">
      <p:cViewPr varScale="1">
        <p:scale>
          <a:sx n="111" d="100"/>
          <a:sy n="111" d="100"/>
        </p:scale>
        <p:origin x="1512" y="102"/>
      </p:cViewPr>
      <p:guideLst/>
    </p:cSldViewPr>
  </p:slideViewPr>
  <p:notesTextViewPr>
    <p:cViewPr>
      <p:scale>
        <a:sx n="1" d="1"/>
        <a:sy n="1" d="1"/>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5/13/2020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5/13/2020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1772921"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Data Science Camp</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3" descr="stagecoach icon with corporate signature &quot;Together we'll go far&quot;" title="stagecoach icon lockup"/>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403850"/>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title="wells fargo logo"/>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31838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Using logistic regression to predict NBA All Stars</a:t>
            </a:r>
            <a:endParaRPr lang="en-US" dirty="0"/>
          </a:p>
        </p:txBody>
      </p:sp>
      <p:sp>
        <p:nvSpPr>
          <p:cNvPr id="3" name="Subtitle 2"/>
          <p:cNvSpPr>
            <a:spLocks noGrp="1"/>
          </p:cNvSpPr>
          <p:nvPr>
            <p:ph type="subTitle" idx="1"/>
          </p:nvPr>
        </p:nvSpPr>
        <p:spPr/>
        <p:txBody>
          <a:bodyPr/>
          <a:lstStyle/>
          <a:p>
            <a:r>
              <a:rPr lang="en-US"/>
              <a:t>Dan Kern</a:t>
            </a:r>
            <a:endParaRPr lang="en-US" dirty="0"/>
          </a:p>
        </p:txBody>
      </p:sp>
    </p:spTree>
    <p:extLst>
      <p:ext uri="{BB962C8B-B14F-4D97-AF65-F5344CB8AC3E}">
        <p14:creationId xmlns:p14="http://schemas.microsoft.com/office/powerpoint/2010/main" val="2185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example</a:t>
            </a:r>
          </a:p>
        </p:txBody>
      </p:sp>
      <p:sp>
        <p:nvSpPr>
          <p:cNvPr id="3" name="Content Placeholder 2"/>
          <p:cNvSpPr>
            <a:spLocks noGrp="1"/>
          </p:cNvSpPr>
          <p:nvPr>
            <p:ph idx="1"/>
          </p:nvPr>
        </p:nvSpPr>
        <p:spPr/>
        <p:txBody>
          <a:bodyPr/>
          <a:lstStyle/>
          <a:p>
            <a:r>
              <a:rPr lang="en-US" dirty="0"/>
              <a:t>Correlation means the values of two or more variables “move together”</a:t>
            </a:r>
          </a:p>
        </p:txBody>
      </p:sp>
      <p:pic>
        <p:nvPicPr>
          <p:cNvPr id="4" name="Picture 3"/>
          <p:cNvPicPr>
            <a:picLocks noChangeAspect="1"/>
          </p:cNvPicPr>
          <p:nvPr/>
        </p:nvPicPr>
        <p:blipFill>
          <a:blip r:embed="rId2"/>
          <a:stretch>
            <a:fillRect/>
          </a:stretch>
        </p:blipFill>
        <p:spPr>
          <a:xfrm>
            <a:off x="1066800" y="2286000"/>
            <a:ext cx="6889077" cy="3755461"/>
          </a:xfrm>
          <a:prstGeom prst="rect">
            <a:avLst/>
          </a:prstGeom>
        </p:spPr>
      </p:pic>
    </p:spTree>
    <p:extLst>
      <p:ext uri="{BB962C8B-B14F-4D97-AF65-F5344CB8AC3E}">
        <p14:creationId xmlns:p14="http://schemas.microsoft.com/office/powerpoint/2010/main" val="236410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a:t>
            </a:r>
          </a:p>
        </p:txBody>
      </p:sp>
      <p:graphicFrame>
        <p:nvGraphicFramePr>
          <p:cNvPr id="4" name="Content Placeholder 3"/>
          <p:cNvGraphicFramePr>
            <a:graphicFrameLocks noGrp="1"/>
          </p:cNvGraphicFramePr>
          <p:nvPr>
            <p:ph idx="1"/>
          </p:nvPr>
        </p:nvGraphicFramePr>
        <p:xfrm>
          <a:off x="547684" y="1801524"/>
          <a:ext cx="8229608" cy="4737678"/>
        </p:xfrm>
        <a:graphic>
          <a:graphicData uri="http://schemas.openxmlformats.org/drawingml/2006/table">
            <a:tbl>
              <a:tblPr/>
              <a:tblGrid>
                <a:gridCol w="933968">
                  <a:extLst>
                    <a:ext uri="{9D8B030D-6E8A-4147-A177-3AD203B41FA5}">
                      <a16:colId xmlns:a16="http://schemas.microsoft.com/office/drawing/2014/main" val="1248136579"/>
                    </a:ext>
                  </a:extLst>
                </a:gridCol>
                <a:gridCol w="364782">
                  <a:extLst>
                    <a:ext uri="{9D8B030D-6E8A-4147-A177-3AD203B41FA5}">
                      <a16:colId xmlns:a16="http://schemas.microsoft.com/office/drawing/2014/main" val="1855417812"/>
                    </a:ext>
                  </a:extLst>
                </a:gridCol>
                <a:gridCol w="364782">
                  <a:extLst>
                    <a:ext uri="{9D8B030D-6E8A-4147-A177-3AD203B41FA5}">
                      <a16:colId xmlns:a16="http://schemas.microsoft.com/office/drawing/2014/main" val="1822083453"/>
                    </a:ext>
                  </a:extLst>
                </a:gridCol>
                <a:gridCol w="364782">
                  <a:extLst>
                    <a:ext uri="{9D8B030D-6E8A-4147-A177-3AD203B41FA5}">
                      <a16:colId xmlns:a16="http://schemas.microsoft.com/office/drawing/2014/main" val="1877104162"/>
                    </a:ext>
                  </a:extLst>
                </a:gridCol>
                <a:gridCol w="364782">
                  <a:extLst>
                    <a:ext uri="{9D8B030D-6E8A-4147-A177-3AD203B41FA5}">
                      <a16:colId xmlns:a16="http://schemas.microsoft.com/office/drawing/2014/main" val="934027721"/>
                    </a:ext>
                  </a:extLst>
                </a:gridCol>
                <a:gridCol w="364782">
                  <a:extLst>
                    <a:ext uri="{9D8B030D-6E8A-4147-A177-3AD203B41FA5}">
                      <a16:colId xmlns:a16="http://schemas.microsoft.com/office/drawing/2014/main" val="2268984754"/>
                    </a:ext>
                  </a:extLst>
                </a:gridCol>
                <a:gridCol w="364782">
                  <a:extLst>
                    <a:ext uri="{9D8B030D-6E8A-4147-A177-3AD203B41FA5}">
                      <a16:colId xmlns:a16="http://schemas.microsoft.com/office/drawing/2014/main" val="125138625"/>
                    </a:ext>
                  </a:extLst>
                </a:gridCol>
                <a:gridCol w="364782">
                  <a:extLst>
                    <a:ext uri="{9D8B030D-6E8A-4147-A177-3AD203B41FA5}">
                      <a16:colId xmlns:a16="http://schemas.microsoft.com/office/drawing/2014/main" val="1134842873"/>
                    </a:ext>
                  </a:extLst>
                </a:gridCol>
                <a:gridCol w="364782">
                  <a:extLst>
                    <a:ext uri="{9D8B030D-6E8A-4147-A177-3AD203B41FA5}">
                      <a16:colId xmlns:a16="http://schemas.microsoft.com/office/drawing/2014/main" val="3840017467"/>
                    </a:ext>
                  </a:extLst>
                </a:gridCol>
                <a:gridCol w="364782">
                  <a:extLst>
                    <a:ext uri="{9D8B030D-6E8A-4147-A177-3AD203B41FA5}">
                      <a16:colId xmlns:a16="http://schemas.microsoft.com/office/drawing/2014/main" val="519589007"/>
                    </a:ext>
                  </a:extLst>
                </a:gridCol>
                <a:gridCol w="364782">
                  <a:extLst>
                    <a:ext uri="{9D8B030D-6E8A-4147-A177-3AD203B41FA5}">
                      <a16:colId xmlns:a16="http://schemas.microsoft.com/office/drawing/2014/main" val="962701172"/>
                    </a:ext>
                  </a:extLst>
                </a:gridCol>
                <a:gridCol w="364782">
                  <a:extLst>
                    <a:ext uri="{9D8B030D-6E8A-4147-A177-3AD203B41FA5}">
                      <a16:colId xmlns:a16="http://schemas.microsoft.com/office/drawing/2014/main" val="1713148835"/>
                    </a:ext>
                  </a:extLst>
                </a:gridCol>
                <a:gridCol w="364782">
                  <a:extLst>
                    <a:ext uri="{9D8B030D-6E8A-4147-A177-3AD203B41FA5}">
                      <a16:colId xmlns:a16="http://schemas.microsoft.com/office/drawing/2014/main" val="2974535830"/>
                    </a:ext>
                  </a:extLst>
                </a:gridCol>
                <a:gridCol w="364782">
                  <a:extLst>
                    <a:ext uri="{9D8B030D-6E8A-4147-A177-3AD203B41FA5}">
                      <a16:colId xmlns:a16="http://schemas.microsoft.com/office/drawing/2014/main" val="3649937318"/>
                    </a:ext>
                  </a:extLst>
                </a:gridCol>
                <a:gridCol w="364782">
                  <a:extLst>
                    <a:ext uri="{9D8B030D-6E8A-4147-A177-3AD203B41FA5}">
                      <a16:colId xmlns:a16="http://schemas.microsoft.com/office/drawing/2014/main" val="1534624654"/>
                    </a:ext>
                  </a:extLst>
                </a:gridCol>
                <a:gridCol w="364782">
                  <a:extLst>
                    <a:ext uri="{9D8B030D-6E8A-4147-A177-3AD203B41FA5}">
                      <a16:colId xmlns:a16="http://schemas.microsoft.com/office/drawing/2014/main" val="3115343753"/>
                    </a:ext>
                  </a:extLst>
                </a:gridCol>
                <a:gridCol w="364782">
                  <a:extLst>
                    <a:ext uri="{9D8B030D-6E8A-4147-A177-3AD203B41FA5}">
                      <a16:colId xmlns:a16="http://schemas.microsoft.com/office/drawing/2014/main" val="201365478"/>
                    </a:ext>
                  </a:extLst>
                </a:gridCol>
                <a:gridCol w="364782">
                  <a:extLst>
                    <a:ext uri="{9D8B030D-6E8A-4147-A177-3AD203B41FA5}">
                      <a16:colId xmlns:a16="http://schemas.microsoft.com/office/drawing/2014/main" val="3163708332"/>
                    </a:ext>
                  </a:extLst>
                </a:gridCol>
                <a:gridCol w="364782">
                  <a:extLst>
                    <a:ext uri="{9D8B030D-6E8A-4147-A177-3AD203B41FA5}">
                      <a16:colId xmlns:a16="http://schemas.microsoft.com/office/drawing/2014/main" val="1036081908"/>
                    </a:ext>
                  </a:extLst>
                </a:gridCol>
                <a:gridCol w="364782">
                  <a:extLst>
                    <a:ext uri="{9D8B030D-6E8A-4147-A177-3AD203B41FA5}">
                      <a16:colId xmlns:a16="http://schemas.microsoft.com/office/drawing/2014/main" val="1728405798"/>
                    </a:ext>
                  </a:extLst>
                </a:gridCol>
                <a:gridCol w="364782">
                  <a:extLst>
                    <a:ext uri="{9D8B030D-6E8A-4147-A177-3AD203B41FA5}">
                      <a16:colId xmlns:a16="http://schemas.microsoft.com/office/drawing/2014/main" val="4106616051"/>
                    </a:ext>
                  </a:extLst>
                </a:gridCol>
              </a:tblGrid>
              <a:tr h="953200">
                <a:tc>
                  <a:txBody>
                    <a:bodyPr/>
                    <a:lstStyle/>
                    <a:p>
                      <a:pPr algn="ctr" fontAlgn="b"/>
                      <a:r>
                        <a:rPr lang="en-US" sz="1100" b="0" i="1" u="none" strike="noStrike">
                          <a:solidFill>
                            <a:srgbClr val="000000"/>
                          </a:solidFill>
                          <a:effectLst/>
                          <a:latin typeface="Calibri" panose="020F0502020204030204" pitchFamily="34" charset="0"/>
                        </a:rPr>
                        <a:t> </a:t>
                      </a:r>
                    </a:p>
                  </a:txBody>
                  <a:tcPr marL="9438" marR="9438" marT="943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GP</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MinPlayed</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FG_M</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FG_A</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FG_Pct</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3Pt_M</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3Pt_A</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3Pt_Pct</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FT_M</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FT_A</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FT_Pct</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Rebounds_Off</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Rebounds_Def</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Rebounds_Tot</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Ast</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TO</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Stl</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Blk</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PF</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PPG</a:t>
                      </a:r>
                    </a:p>
                  </a:txBody>
                  <a:tcPr marL="9438" marR="9438" marT="9438" marB="0" vert="vert27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981864"/>
                  </a:ext>
                </a:extLst>
              </a:tr>
              <a:tr h="188752">
                <a:tc>
                  <a:txBody>
                    <a:bodyPr/>
                    <a:lstStyle/>
                    <a:p>
                      <a:pPr algn="l" fontAlgn="b"/>
                      <a:r>
                        <a:rPr lang="en-US" sz="1100" b="0" i="0" u="none" strike="noStrike">
                          <a:solidFill>
                            <a:srgbClr val="000000"/>
                          </a:solidFill>
                          <a:effectLst/>
                          <a:latin typeface="Calibri" panose="020F0502020204030204" pitchFamily="34" charset="0"/>
                        </a:rPr>
                        <a:t>GP</a:t>
                      </a: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91556600"/>
                  </a:ext>
                </a:extLst>
              </a:tr>
              <a:tr h="188752">
                <a:tc>
                  <a:txBody>
                    <a:bodyPr/>
                    <a:lstStyle/>
                    <a:p>
                      <a:pPr algn="l" fontAlgn="b"/>
                      <a:r>
                        <a:rPr lang="en-US" sz="1100" b="0" i="0" u="none" strike="noStrike">
                          <a:solidFill>
                            <a:srgbClr val="000000"/>
                          </a:solidFill>
                          <a:effectLst/>
                          <a:latin typeface="Calibri" panose="020F0502020204030204" pitchFamily="34" charset="0"/>
                        </a:rPr>
                        <a:t>MinPlayed</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0.65</a:t>
                      </a:r>
                    </a:p>
                  </a:txBody>
                  <a:tcPr marL="9438" marR="9438" marT="9438" marB="0" anchor="b">
                    <a:lnL>
                      <a:noFill/>
                    </a:lnL>
                    <a:lnR>
                      <a:noFill/>
                    </a:lnR>
                    <a:lnT>
                      <a:noFill/>
                    </a:lnT>
                    <a:lnB>
                      <a:noFill/>
                    </a:lnB>
                    <a:solidFill>
                      <a:srgbClr val="FDBF7C"/>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105193287"/>
                  </a:ext>
                </a:extLst>
              </a:tr>
              <a:tr h="188752">
                <a:tc>
                  <a:txBody>
                    <a:bodyPr/>
                    <a:lstStyle/>
                    <a:p>
                      <a:pPr algn="l" fontAlgn="b"/>
                      <a:r>
                        <a:rPr lang="en-US" sz="1100" b="0" i="0" u="none" strike="noStrike">
                          <a:solidFill>
                            <a:srgbClr val="000000"/>
                          </a:solidFill>
                          <a:effectLst/>
                          <a:latin typeface="Calibri" panose="020F0502020204030204" pitchFamily="34" charset="0"/>
                        </a:rPr>
                        <a:t>FG_M</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0.55</a:t>
                      </a:r>
                    </a:p>
                  </a:txBody>
                  <a:tcPr marL="9438" marR="9438" marT="9438" marB="0" anchor="b">
                    <a:lnL>
                      <a:noFill/>
                    </a:lnL>
                    <a:lnR>
                      <a:noFill/>
                    </a:lnR>
                    <a:lnT>
                      <a:noFill/>
                    </a:lnT>
                    <a:lnB>
                      <a:noFill/>
                    </a:lnB>
                    <a:solidFill>
                      <a:srgbClr val="FFD981"/>
                    </a:solidFill>
                  </a:tcPr>
                </a:tc>
                <a:tc>
                  <a:txBody>
                    <a:bodyPr/>
                    <a:lstStyle/>
                    <a:p>
                      <a:pPr algn="r" fontAlgn="b"/>
                      <a:r>
                        <a:rPr lang="en-US" sz="1100" b="0" i="0" u="none" strike="noStrike">
                          <a:solidFill>
                            <a:srgbClr val="000000"/>
                          </a:solidFill>
                          <a:effectLst/>
                          <a:latin typeface="Calibri" panose="020F0502020204030204" pitchFamily="34" charset="0"/>
                        </a:rPr>
                        <a:t>0.90</a:t>
                      </a:r>
                    </a:p>
                  </a:txBody>
                  <a:tcPr marL="9438" marR="9438" marT="9438" marB="0" anchor="b">
                    <a:lnL>
                      <a:noFill/>
                    </a:lnL>
                    <a:lnR>
                      <a:noFill/>
                    </a:lnR>
                    <a:lnT>
                      <a:noFill/>
                    </a:lnT>
                    <a:lnB>
                      <a:noFill/>
                    </a:lnB>
                    <a:solidFill>
                      <a:srgbClr val="FA8370"/>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993922991"/>
                  </a:ext>
                </a:extLst>
              </a:tr>
              <a:tr h="188752">
                <a:tc>
                  <a:txBody>
                    <a:bodyPr/>
                    <a:lstStyle/>
                    <a:p>
                      <a:pPr algn="l" fontAlgn="b"/>
                      <a:r>
                        <a:rPr lang="en-US" sz="1100" b="0" i="0" u="none" strike="noStrike">
                          <a:solidFill>
                            <a:srgbClr val="000000"/>
                          </a:solidFill>
                          <a:effectLst/>
                          <a:latin typeface="Calibri" panose="020F0502020204030204" pitchFamily="34" charset="0"/>
                        </a:rPr>
                        <a:t>FG_A</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0.51</a:t>
                      </a:r>
                    </a:p>
                  </a:txBody>
                  <a:tcPr marL="9438" marR="9438" marT="9438" marB="0" anchor="b">
                    <a:lnL>
                      <a:noFill/>
                    </a:lnL>
                    <a:lnR>
                      <a:noFill/>
                    </a:lnR>
                    <a:lnT>
                      <a:noFill/>
                    </a:lnT>
                    <a:lnB>
                      <a:noFill/>
                    </a:lnB>
                    <a:solidFill>
                      <a:srgbClr val="FFE383"/>
                    </a:solidFill>
                  </a:tcPr>
                </a:tc>
                <a:tc>
                  <a:txBody>
                    <a:bodyPr/>
                    <a:lstStyle/>
                    <a:p>
                      <a:pPr algn="r" fontAlgn="b"/>
                      <a:r>
                        <a:rPr lang="en-US" sz="1100" b="0" i="0" u="none" strike="noStrike">
                          <a:solidFill>
                            <a:srgbClr val="000000"/>
                          </a:solidFill>
                          <a:effectLst/>
                          <a:latin typeface="Calibri" panose="020F0502020204030204" pitchFamily="34" charset="0"/>
                        </a:rPr>
                        <a:t>0.90</a:t>
                      </a:r>
                    </a:p>
                  </a:txBody>
                  <a:tcPr marL="9438" marR="9438" marT="9438" marB="0" anchor="b">
                    <a:lnL>
                      <a:noFill/>
                    </a:lnL>
                    <a:lnR>
                      <a:noFill/>
                    </a:lnR>
                    <a:lnT>
                      <a:noFill/>
                    </a:lnT>
                    <a:lnB>
                      <a:noFill/>
                    </a:lnB>
                    <a:solidFill>
                      <a:srgbClr val="FA8370"/>
                    </a:solidFill>
                  </a:tcPr>
                </a:tc>
                <a:tc>
                  <a:txBody>
                    <a:bodyPr/>
                    <a:lstStyle/>
                    <a:p>
                      <a:pPr algn="r" fontAlgn="b"/>
                      <a:r>
                        <a:rPr lang="en-US" sz="1100" b="0" i="0" u="none" strike="noStrike">
                          <a:solidFill>
                            <a:srgbClr val="000000"/>
                          </a:solidFill>
                          <a:effectLst/>
                          <a:latin typeface="Calibri" panose="020F0502020204030204" pitchFamily="34" charset="0"/>
                        </a:rPr>
                        <a:t>0.98</a:t>
                      </a:r>
                    </a:p>
                  </a:txBody>
                  <a:tcPr marL="9438" marR="9438" marT="9438" marB="0" anchor="b">
                    <a:lnL>
                      <a:noFill/>
                    </a:lnL>
                    <a:lnR>
                      <a:noFill/>
                    </a:lnR>
                    <a:lnT>
                      <a:noFill/>
                    </a:lnT>
                    <a:lnB>
                      <a:noFill/>
                    </a:lnB>
                    <a:solidFill>
                      <a:srgbClr val="F96F6D"/>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211505"/>
                  </a:ext>
                </a:extLst>
              </a:tr>
              <a:tr h="188752">
                <a:tc>
                  <a:txBody>
                    <a:bodyPr/>
                    <a:lstStyle/>
                    <a:p>
                      <a:pPr algn="l" fontAlgn="b"/>
                      <a:r>
                        <a:rPr lang="en-US" sz="1100" b="0" i="0" u="none" strike="noStrike">
                          <a:solidFill>
                            <a:srgbClr val="000000"/>
                          </a:solidFill>
                          <a:effectLst/>
                          <a:latin typeface="Calibri" panose="020F0502020204030204" pitchFamily="34" charset="0"/>
                        </a:rPr>
                        <a:t>FG_Pct</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5E382"/>
                    </a:solidFill>
                  </a:tcPr>
                </a:tc>
                <a:tc>
                  <a:txBody>
                    <a:bodyPr/>
                    <a:lstStyle/>
                    <a:p>
                      <a:pPr algn="r" fontAlgn="b"/>
                      <a:r>
                        <a:rPr lang="en-US" sz="1100" b="0" i="0" u="none" strike="noStrike">
                          <a:solidFill>
                            <a:srgbClr val="000000"/>
                          </a:solidFill>
                          <a:effectLst/>
                          <a:latin typeface="Calibri" panose="020F0502020204030204" pitchFamily="34" charset="0"/>
                        </a:rPr>
                        <a:t>0.23</a:t>
                      </a:r>
                    </a:p>
                  </a:txBody>
                  <a:tcPr marL="9438" marR="9438" marT="9438" marB="0" anchor="b">
                    <a:lnL>
                      <a:noFill/>
                    </a:lnL>
                    <a:lnR>
                      <a:noFill/>
                    </a:lnR>
                    <a:lnT>
                      <a:noFill/>
                    </a:lnT>
                    <a:lnB>
                      <a:noFill/>
                    </a:lnB>
                    <a:solidFill>
                      <a:srgbClr val="CFDD81"/>
                    </a:solidFill>
                  </a:tcPr>
                </a:tc>
                <a:tc>
                  <a:txBody>
                    <a:bodyPr/>
                    <a:lstStyle/>
                    <a:p>
                      <a:pPr algn="r" fontAlgn="b"/>
                      <a:r>
                        <a:rPr lang="en-US" sz="1100" b="0" i="0" u="none" strike="noStrike">
                          <a:solidFill>
                            <a:srgbClr val="000000"/>
                          </a:solidFill>
                          <a:effectLst/>
                          <a:latin typeface="Calibri" panose="020F0502020204030204" pitchFamily="34" charset="0"/>
                        </a:rPr>
                        <a:t>0.29</a:t>
                      </a:r>
                    </a:p>
                  </a:txBody>
                  <a:tcPr marL="9438" marR="9438" marT="9438" marB="0" anchor="b">
                    <a:lnL>
                      <a:noFill/>
                    </a:lnL>
                    <a:lnR>
                      <a:noFill/>
                    </a:lnR>
                    <a:lnT>
                      <a:noFill/>
                    </a:lnT>
                    <a:lnB>
                      <a:noFill/>
                    </a:lnB>
                    <a:solidFill>
                      <a:srgbClr val="DBE081"/>
                    </a:solidFill>
                  </a:tcPr>
                </a:tc>
                <a:tc>
                  <a:txBody>
                    <a:bodyPr/>
                    <a:lstStyle/>
                    <a:p>
                      <a:pPr algn="r" fontAlgn="b"/>
                      <a:r>
                        <a:rPr lang="en-US" sz="1100" b="0" i="0" u="none" strike="noStrike">
                          <a:solidFill>
                            <a:srgbClr val="000000"/>
                          </a:solidFill>
                          <a:effectLst/>
                          <a:latin typeface="Calibri" panose="020F0502020204030204" pitchFamily="34" charset="0"/>
                        </a:rPr>
                        <a:t>0.15</a:t>
                      </a:r>
                    </a:p>
                  </a:txBody>
                  <a:tcPr marL="9438" marR="9438" marT="9438" marB="0" anchor="b">
                    <a:lnL>
                      <a:noFill/>
                    </a:lnL>
                    <a:lnR>
                      <a:noFill/>
                    </a:lnR>
                    <a:lnT>
                      <a:noFill/>
                    </a:lnT>
                    <a:lnB>
                      <a:noFill/>
                    </a:lnB>
                    <a:solidFill>
                      <a:srgbClr val="C0D980"/>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944339639"/>
                  </a:ext>
                </a:extLst>
              </a:tr>
              <a:tr h="188752">
                <a:tc>
                  <a:txBody>
                    <a:bodyPr/>
                    <a:lstStyle/>
                    <a:p>
                      <a:pPr algn="l" fontAlgn="b"/>
                      <a:r>
                        <a:rPr lang="en-US" sz="1100" b="0" i="0" u="none" strike="noStrike">
                          <a:solidFill>
                            <a:srgbClr val="000000"/>
                          </a:solidFill>
                          <a:effectLst/>
                          <a:latin typeface="Calibri" panose="020F0502020204030204" pitchFamily="34" charset="0"/>
                        </a:rPr>
                        <a:t>3Pt_M</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0.31</a:t>
                      </a:r>
                    </a:p>
                  </a:txBody>
                  <a:tcPr marL="9438" marR="9438" marT="9438" marB="0" anchor="b">
                    <a:lnL>
                      <a:noFill/>
                    </a:lnL>
                    <a:lnR>
                      <a:noFill/>
                    </a:lnR>
                    <a:lnT>
                      <a:noFill/>
                    </a:lnT>
                    <a:lnB>
                      <a:noFill/>
                    </a:lnB>
                    <a:solidFill>
                      <a:srgbClr val="DFE182"/>
                    </a:solidFill>
                  </a:tcPr>
                </a:tc>
                <a:tc>
                  <a:txBody>
                    <a:bodyPr/>
                    <a:lstStyle/>
                    <a:p>
                      <a:pPr algn="r" fontAlgn="b"/>
                      <a:r>
                        <a:rPr lang="en-US" sz="1100" b="0" i="0" u="none" strike="noStrike">
                          <a:solidFill>
                            <a:srgbClr val="000000"/>
                          </a:solidFill>
                          <a:effectLst/>
                          <a:latin typeface="Calibri" panose="020F0502020204030204" pitchFamily="34" charset="0"/>
                        </a:rPr>
                        <a:t>0.53</a:t>
                      </a:r>
                    </a:p>
                  </a:txBody>
                  <a:tcPr marL="9438" marR="9438" marT="9438" marB="0" anchor="b">
                    <a:lnL>
                      <a:noFill/>
                    </a:lnL>
                    <a:lnR>
                      <a:noFill/>
                    </a:lnR>
                    <a:lnT>
                      <a:noFill/>
                    </a:lnT>
                    <a:lnB>
                      <a:noFill/>
                    </a:lnB>
                    <a:solidFill>
                      <a:srgbClr val="FFDE82"/>
                    </a:solidFill>
                  </a:tcPr>
                </a:tc>
                <a:tc>
                  <a:txBody>
                    <a:bodyPr/>
                    <a:lstStyle/>
                    <a:p>
                      <a:pPr algn="r" fontAlgn="b"/>
                      <a:r>
                        <a:rPr lang="en-US" sz="1100" b="0" i="0" u="none" strike="noStrike">
                          <a:solidFill>
                            <a:srgbClr val="000000"/>
                          </a:solidFill>
                          <a:effectLst/>
                          <a:latin typeface="Calibri" panose="020F0502020204030204" pitchFamily="34" charset="0"/>
                        </a:rPr>
                        <a:t>0.47</a:t>
                      </a:r>
                    </a:p>
                  </a:txBody>
                  <a:tcPr marL="9438" marR="9438" marT="9438" marB="0" anchor="b">
                    <a:lnL>
                      <a:noFill/>
                    </a:lnL>
                    <a:lnR>
                      <a:noFill/>
                    </a:lnR>
                    <a:lnT>
                      <a:noFill/>
                    </a:lnT>
                    <a:lnB>
                      <a:noFill/>
                    </a:lnB>
                    <a:solidFill>
                      <a:srgbClr val="FDEA83"/>
                    </a:solidFill>
                  </a:tcPr>
                </a:tc>
                <a:tc>
                  <a:txBody>
                    <a:bodyPr/>
                    <a:lstStyle/>
                    <a:p>
                      <a:pPr algn="r" fontAlgn="b"/>
                      <a:r>
                        <a:rPr lang="en-US" sz="1100" b="0" i="0" u="none" strike="noStrike">
                          <a:solidFill>
                            <a:srgbClr val="000000"/>
                          </a:solidFill>
                          <a:effectLst/>
                          <a:latin typeface="Calibri" panose="020F0502020204030204" pitchFamily="34" charset="0"/>
                        </a:rPr>
                        <a:t>0.56</a:t>
                      </a:r>
                    </a:p>
                  </a:txBody>
                  <a:tcPr marL="9438" marR="9438" marT="9438" marB="0" anchor="b">
                    <a:lnL>
                      <a:noFill/>
                    </a:lnL>
                    <a:lnR>
                      <a:noFill/>
                    </a:lnR>
                    <a:lnT>
                      <a:noFill/>
                    </a:lnT>
                    <a:lnB>
                      <a:noFill/>
                    </a:lnB>
                    <a:solidFill>
                      <a:srgbClr val="FED781"/>
                    </a:solidFill>
                  </a:tcPr>
                </a:tc>
                <a:tc>
                  <a:txBody>
                    <a:bodyPr/>
                    <a:lstStyle/>
                    <a:p>
                      <a:pPr algn="r" fontAlgn="b"/>
                      <a:r>
                        <a:rPr lang="en-US" sz="1100" b="0" i="0" u="none" strike="noStrike">
                          <a:solidFill>
                            <a:srgbClr val="000000"/>
                          </a:solidFill>
                          <a:effectLst/>
                          <a:latin typeface="Calibri" panose="020F0502020204030204" pitchFamily="34" charset="0"/>
                        </a:rPr>
                        <a:t>-0.11</a:t>
                      </a:r>
                    </a:p>
                  </a:txBody>
                  <a:tcPr marL="9438" marR="9438" marT="9438" marB="0" anchor="b">
                    <a:lnL>
                      <a:noFill/>
                    </a:lnL>
                    <a:lnR>
                      <a:noFill/>
                    </a:lnR>
                    <a:lnT>
                      <a:noFill/>
                    </a:lnT>
                    <a:lnB>
                      <a:noFill/>
                    </a:lnB>
                    <a:solidFill>
                      <a:srgbClr val="8ECA7D"/>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286848172"/>
                  </a:ext>
                </a:extLst>
              </a:tr>
              <a:tr h="188752">
                <a:tc>
                  <a:txBody>
                    <a:bodyPr/>
                    <a:lstStyle/>
                    <a:p>
                      <a:pPr algn="l" fontAlgn="b"/>
                      <a:r>
                        <a:rPr lang="en-US" sz="1100" b="0" i="0" u="none" strike="noStrike">
                          <a:solidFill>
                            <a:srgbClr val="000000"/>
                          </a:solidFill>
                          <a:effectLst/>
                          <a:latin typeface="Calibri" panose="020F0502020204030204" pitchFamily="34" charset="0"/>
                        </a:rPr>
                        <a:t>3Pt_A</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0.29</a:t>
                      </a:r>
                    </a:p>
                  </a:txBody>
                  <a:tcPr marL="9438" marR="9438" marT="9438" marB="0" anchor="b">
                    <a:lnL>
                      <a:noFill/>
                    </a:lnL>
                    <a:lnR>
                      <a:noFill/>
                    </a:lnR>
                    <a:lnT>
                      <a:noFill/>
                    </a:lnT>
                    <a:lnB>
                      <a:noFill/>
                    </a:lnB>
                    <a:solidFill>
                      <a:srgbClr val="DBE081"/>
                    </a:solidFill>
                  </a:tcPr>
                </a:tc>
                <a:tc>
                  <a:txBody>
                    <a:bodyPr/>
                    <a:lstStyle/>
                    <a:p>
                      <a:pPr algn="r" fontAlgn="b"/>
                      <a:r>
                        <a:rPr lang="en-US" sz="1100" b="0" i="0" u="none" strike="noStrike">
                          <a:solidFill>
                            <a:srgbClr val="000000"/>
                          </a:solidFill>
                          <a:effectLst/>
                          <a:latin typeface="Calibri" panose="020F0502020204030204" pitchFamily="34" charset="0"/>
                        </a:rPr>
                        <a:t>0.53</a:t>
                      </a:r>
                    </a:p>
                  </a:txBody>
                  <a:tcPr marL="9438" marR="9438" marT="9438" marB="0" anchor="b">
                    <a:lnL>
                      <a:noFill/>
                    </a:lnL>
                    <a:lnR>
                      <a:noFill/>
                    </a:lnR>
                    <a:lnT>
                      <a:noFill/>
                    </a:lnT>
                    <a:lnB>
                      <a:noFill/>
                    </a:lnB>
                    <a:solidFill>
                      <a:srgbClr val="FFDE82"/>
                    </a:solidFill>
                  </a:tcPr>
                </a:tc>
                <a:tc>
                  <a:txBody>
                    <a:bodyPr/>
                    <a:lstStyle/>
                    <a:p>
                      <a:pPr algn="r" fontAlgn="b"/>
                      <a:r>
                        <a:rPr lang="en-US" sz="1100" b="0" i="0" u="none" strike="noStrike">
                          <a:solidFill>
                            <a:srgbClr val="000000"/>
                          </a:solidFill>
                          <a:effectLst/>
                          <a:latin typeface="Calibri" panose="020F0502020204030204" pitchFamily="34" charset="0"/>
                        </a:rPr>
                        <a:t>0.46</a:t>
                      </a:r>
                    </a:p>
                  </a:txBody>
                  <a:tcPr marL="9438" marR="9438" marT="9438" marB="0" anchor="b">
                    <a:lnL>
                      <a:noFill/>
                    </a:lnL>
                    <a:lnR>
                      <a:noFill/>
                    </a:lnR>
                    <a:lnT>
                      <a:noFill/>
                    </a:lnT>
                    <a:lnB>
                      <a:noFill/>
                    </a:lnB>
                    <a:solidFill>
                      <a:srgbClr val="FCEA83"/>
                    </a:solidFill>
                  </a:tcPr>
                </a:tc>
                <a:tc>
                  <a:txBody>
                    <a:bodyPr/>
                    <a:lstStyle/>
                    <a:p>
                      <a:pPr algn="r" fontAlgn="b"/>
                      <a:r>
                        <a:rPr lang="en-US" sz="1100" b="0" i="0" u="none" strike="noStrike">
                          <a:solidFill>
                            <a:srgbClr val="000000"/>
                          </a:solidFill>
                          <a:effectLst/>
                          <a:latin typeface="Calibri" panose="020F0502020204030204" pitchFamily="34" charset="0"/>
                        </a:rPr>
                        <a:t>0.58</a:t>
                      </a:r>
                    </a:p>
                  </a:txBody>
                  <a:tcPr marL="9438" marR="9438" marT="9438" marB="0" anchor="b">
                    <a:lnL>
                      <a:noFill/>
                    </a:lnL>
                    <a:lnR>
                      <a:noFill/>
                    </a:lnR>
                    <a:lnT>
                      <a:noFill/>
                    </a:lnT>
                    <a:lnB>
                      <a:noFill/>
                    </a:lnB>
                    <a:solidFill>
                      <a:srgbClr val="FED280"/>
                    </a:solidFill>
                  </a:tcPr>
                </a:tc>
                <a:tc>
                  <a:txBody>
                    <a:bodyPr/>
                    <a:lstStyle/>
                    <a:p>
                      <a:pPr algn="r" fontAlgn="b"/>
                      <a:r>
                        <a:rPr lang="en-US" sz="1100" b="0" i="0" u="none" strike="noStrike">
                          <a:solidFill>
                            <a:srgbClr val="000000"/>
                          </a:solidFill>
                          <a:effectLst/>
                          <a:latin typeface="Calibri" panose="020F0502020204030204" pitchFamily="34" charset="0"/>
                        </a:rPr>
                        <a:t>-0.17</a:t>
                      </a:r>
                    </a:p>
                  </a:txBody>
                  <a:tcPr marL="9438" marR="9438" marT="9438" marB="0" anchor="b">
                    <a:lnL>
                      <a:noFill/>
                    </a:lnL>
                    <a:lnR>
                      <a:noFill/>
                    </a:lnR>
                    <a:lnT>
                      <a:noFill/>
                    </a:lnT>
                    <a:lnB>
                      <a:noFill/>
                    </a:lnB>
                    <a:solidFill>
                      <a:srgbClr val="81C67C"/>
                    </a:solidFill>
                  </a:tcPr>
                </a:tc>
                <a:tc>
                  <a:txBody>
                    <a:bodyPr/>
                    <a:lstStyle/>
                    <a:p>
                      <a:pPr algn="r" fontAlgn="b"/>
                      <a:r>
                        <a:rPr lang="en-US" sz="1100" b="0" i="0" u="none" strike="noStrike">
                          <a:solidFill>
                            <a:srgbClr val="000000"/>
                          </a:solidFill>
                          <a:effectLst/>
                          <a:latin typeface="Calibri" panose="020F0502020204030204" pitchFamily="34" charset="0"/>
                        </a:rPr>
                        <a:t>0.98</a:t>
                      </a:r>
                    </a:p>
                  </a:txBody>
                  <a:tcPr marL="9438" marR="9438" marT="9438" marB="0" anchor="b">
                    <a:lnL>
                      <a:noFill/>
                    </a:lnL>
                    <a:lnR>
                      <a:noFill/>
                    </a:lnR>
                    <a:lnT>
                      <a:noFill/>
                    </a:lnT>
                    <a:lnB>
                      <a:noFill/>
                    </a:lnB>
                    <a:solidFill>
                      <a:srgbClr val="F96F6D"/>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685155134"/>
                  </a:ext>
                </a:extLst>
              </a:tr>
              <a:tr h="188752">
                <a:tc>
                  <a:txBody>
                    <a:bodyPr/>
                    <a:lstStyle/>
                    <a:p>
                      <a:pPr algn="l" fontAlgn="b"/>
                      <a:r>
                        <a:rPr lang="en-US" sz="1100" b="0" i="0" u="none" strike="noStrike">
                          <a:solidFill>
                            <a:srgbClr val="000000"/>
                          </a:solidFill>
                          <a:effectLst/>
                          <a:latin typeface="Calibri" panose="020F0502020204030204" pitchFamily="34" charset="0"/>
                        </a:rPr>
                        <a:t>3Pt_Pct</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9438" marR="9438" marT="9438" marB="0" anchor="b">
                    <a:lnL>
                      <a:noFill/>
                    </a:lnL>
                    <a:lnR>
                      <a:noFill/>
                    </a:lnR>
                    <a:lnT>
                      <a:noFill/>
                    </a:lnT>
                    <a:lnB>
                      <a:noFill/>
                    </a:lnB>
                    <a:solidFill>
                      <a:srgbClr val="CFDD81"/>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5E382"/>
                    </a:solidFill>
                  </a:tcPr>
                </a:tc>
                <a:tc>
                  <a:txBody>
                    <a:bodyPr/>
                    <a:lstStyle/>
                    <a:p>
                      <a:pPr algn="r" fontAlgn="b"/>
                      <a:r>
                        <a:rPr lang="en-US" sz="1100" b="0" i="0" u="none" strike="noStrike">
                          <a:solidFill>
                            <a:srgbClr val="000000"/>
                          </a:solidFill>
                          <a:effectLst/>
                          <a:latin typeface="Calibri" panose="020F0502020204030204" pitchFamily="34" charset="0"/>
                        </a:rPr>
                        <a:t>0.29</a:t>
                      </a:r>
                    </a:p>
                  </a:txBody>
                  <a:tcPr marL="9438" marR="9438" marT="9438" marB="0" anchor="b">
                    <a:lnL>
                      <a:noFill/>
                    </a:lnL>
                    <a:lnR>
                      <a:noFill/>
                    </a:lnR>
                    <a:lnT>
                      <a:noFill/>
                    </a:lnT>
                    <a:lnB>
                      <a:noFill/>
                    </a:lnB>
                    <a:solidFill>
                      <a:srgbClr val="DCE081"/>
                    </a:solidFill>
                  </a:tcPr>
                </a:tc>
                <a:tc>
                  <a:txBody>
                    <a:bodyPr/>
                    <a:lstStyle/>
                    <a:p>
                      <a:pPr algn="r" fontAlgn="b"/>
                      <a:r>
                        <a:rPr lang="en-US" sz="1100" b="0" i="0" u="none" strike="noStrike">
                          <a:solidFill>
                            <a:srgbClr val="000000"/>
                          </a:solidFill>
                          <a:effectLst/>
                          <a:latin typeface="Calibri" panose="020F0502020204030204" pitchFamily="34" charset="0"/>
                        </a:rPr>
                        <a:t>0.35</a:t>
                      </a:r>
                    </a:p>
                  </a:txBody>
                  <a:tcPr marL="9438" marR="9438" marT="9438" marB="0" anchor="b">
                    <a:lnL>
                      <a:noFill/>
                    </a:lnL>
                    <a:lnR>
                      <a:noFill/>
                    </a:lnR>
                    <a:lnT>
                      <a:noFill/>
                    </a:lnT>
                    <a:lnB>
                      <a:noFill/>
                    </a:lnB>
                    <a:solidFill>
                      <a:srgbClr val="E7E482"/>
                    </a:solidFill>
                  </a:tcPr>
                </a:tc>
                <a:tc>
                  <a:txBody>
                    <a:bodyPr/>
                    <a:lstStyle/>
                    <a:p>
                      <a:pPr algn="r" fontAlgn="b"/>
                      <a:r>
                        <a:rPr lang="en-US" sz="1100" b="0" i="0" u="none" strike="noStrike">
                          <a:solidFill>
                            <a:srgbClr val="000000"/>
                          </a:solidFill>
                          <a:effectLst/>
                          <a:latin typeface="Calibri" panose="020F0502020204030204" pitchFamily="34" charset="0"/>
                        </a:rPr>
                        <a:t>-0.10</a:t>
                      </a:r>
                    </a:p>
                  </a:txBody>
                  <a:tcPr marL="9438" marR="9438" marT="9438" marB="0" anchor="b">
                    <a:lnL>
                      <a:noFill/>
                    </a:lnL>
                    <a:lnR>
                      <a:noFill/>
                    </a:lnR>
                    <a:lnT>
                      <a:noFill/>
                    </a:lnT>
                    <a:lnB>
                      <a:noFill/>
                    </a:lnB>
                    <a:solidFill>
                      <a:srgbClr val="90CB7D"/>
                    </a:solidFill>
                  </a:tcPr>
                </a:tc>
                <a:tc>
                  <a:txBody>
                    <a:bodyPr/>
                    <a:lstStyle/>
                    <a:p>
                      <a:pPr algn="r" fontAlgn="b"/>
                      <a:r>
                        <a:rPr lang="en-US" sz="1100" b="0" i="0" u="none" strike="noStrike">
                          <a:solidFill>
                            <a:srgbClr val="000000"/>
                          </a:solidFill>
                          <a:effectLst/>
                          <a:latin typeface="Calibri" panose="020F0502020204030204" pitchFamily="34" charset="0"/>
                        </a:rPr>
                        <a:t>0.62</a:t>
                      </a:r>
                    </a:p>
                  </a:txBody>
                  <a:tcPr marL="9438" marR="9438" marT="9438" marB="0" anchor="b">
                    <a:lnL>
                      <a:noFill/>
                    </a:lnL>
                    <a:lnR>
                      <a:noFill/>
                    </a:lnR>
                    <a:lnT>
                      <a:noFill/>
                    </a:lnT>
                    <a:lnB>
                      <a:noFill/>
                    </a:lnB>
                    <a:solidFill>
                      <a:srgbClr val="FEC77E"/>
                    </a:solidFill>
                  </a:tcPr>
                </a:tc>
                <a:tc>
                  <a:txBody>
                    <a:bodyPr/>
                    <a:lstStyle/>
                    <a:p>
                      <a:pPr algn="r" fontAlgn="b"/>
                      <a:r>
                        <a:rPr lang="en-US" sz="1100" b="0" i="0" u="none" strike="noStrike">
                          <a:solidFill>
                            <a:srgbClr val="000000"/>
                          </a:solidFill>
                          <a:effectLst/>
                          <a:latin typeface="Calibri" panose="020F0502020204030204" pitchFamily="34" charset="0"/>
                        </a:rPr>
                        <a:t>0.59</a:t>
                      </a:r>
                    </a:p>
                  </a:txBody>
                  <a:tcPr marL="9438" marR="9438" marT="9438" marB="0" anchor="b">
                    <a:lnL>
                      <a:noFill/>
                    </a:lnL>
                    <a:lnR>
                      <a:noFill/>
                    </a:lnR>
                    <a:lnT>
                      <a:noFill/>
                    </a:lnT>
                    <a:lnB>
                      <a:noFill/>
                    </a:lnB>
                    <a:solidFill>
                      <a:srgbClr val="FECE7F"/>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13508193"/>
                  </a:ext>
                </a:extLst>
              </a:tr>
              <a:tr h="188752">
                <a:tc>
                  <a:txBody>
                    <a:bodyPr/>
                    <a:lstStyle/>
                    <a:p>
                      <a:pPr algn="l" fontAlgn="b"/>
                      <a:r>
                        <a:rPr lang="en-US" sz="1100" b="0" i="0" u="none" strike="noStrike">
                          <a:solidFill>
                            <a:srgbClr val="000000"/>
                          </a:solidFill>
                          <a:effectLst/>
                          <a:latin typeface="Calibri" panose="020F0502020204030204" pitchFamily="34" charset="0"/>
                        </a:rPr>
                        <a:t>FT_M</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0.39</a:t>
                      </a:r>
                    </a:p>
                  </a:txBody>
                  <a:tcPr marL="9438" marR="9438" marT="9438" marB="0" anchor="b">
                    <a:lnL>
                      <a:noFill/>
                    </a:lnL>
                    <a:lnR>
                      <a:noFill/>
                    </a:lnR>
                    <a:lnT>
                      <a:noFill/>
                    </a:lnT>
                    <a:lnB>
                      <a:noFill/>
                    </a:lnB>
                    <a:solidFill>
                      <a:srgbClr val="EEE683"/>
                    </a:solidFill>
                  </a:tcPr>
                </a:tc>
                <a:tc>
                  <a:txBody>
                    <a:bodyPr/>
                    <a:lstStyle/>
                    <a:p>
                      <a:pPr algn="r" fontAlgn="b"/>
                      <a:r>
                        <a:rPr lang="en-US" sz="1100" b="0" i="0" u="none" strike="noStrike">
                          <a:solidFill>
                            <a:srgbClr val="000000"/>
                          </a:solidFill>
                          <a:effectLst/>
                          <a:latin typeface="Calibri" panose="020F0502020204030204" pitchFamily="34" charset="0"/>
                        </a:rPr>
                        <a:t>0.74</a:t>
                      </a:r>
                    </a:p>
                  </a:txBody>
                  <a:tcPr marL="9438" marR="9438" marT="9438" marB="0" anchor="b">
                    <a:lnL>
                      <a:noFill/>
                    </a:lnL>
                    <a:lnR>
                      <a:noFill/>
                    </a:lnR>
                    <a:lnT>
                      <a:noFill/>
                    </a:lnT>
                    <a:lnB>
                      <a:noFill/>
                    </a:lnB>
                    <a:solidFill>
                      <a:srgbClr val="FCAB78"/>
                    </a:solidFill>
                  </a:tcPr>
                </a:tc>
                <a:tc>
                  <a:txBody>
                    <a:bodyPr/>
                    <a:lstStyle/>
                    <a:p>
                      <a:pPr algn="r" fontAlgn="b"/>
                      <a:r>
                        <a:rPr lang="en-US" sz="1100" b="0" i="0" u="none" strike="noStrike">
                          <a:solidFill>
                            <a:srgbClr val="000000"/>
                          </a:solidFill>
                          <a:effectLst/>
                          <a:latin typeface="Calibri" panose="020F0502020204030204" pitchFamily="34" charset="0"/>
                        </a:rPr>
                        <a:t>0.84</a:t>
                      </a:r>
                    </a:p>
                  </a:txBody>
                  <a:tcPr marL="9438" marR="9438" marT="9438" marB="0" anchor="b">
                    <a:lnL>
                      <a:noFill/>
                    </a:lnL>
                    <a:lnR>
                      <a:noFill/>
                    </a:lnR>
                    <a:lnT>
                      <a:noFill/>
                    </a:lnT>
                    <a:lnB>
                      <a:noFill/>
                    </a:lnB>
                    <a:solidFill>
                      <a:srgbClr val="FB9073"/>
                    </a:solidFill>
                  </a:tcPr>
                </a:tc>
                <a:tc>
                  <a:txBody>
                    <a:bodyPr/>
                    <a:lstStyle/>
                    <a:p>
                      <a:pPr algn="r" fontAlgn="b"/>
                      <a:r>
                        <a:rPr lang="en-US" sz="1100" b="0" i="0" u="none" strike="noStrike">
                          <a:solidFill>
                            <a:srgbClr val="000000"/>
                          </a:solidFill>
                          <a:effectLst/>
                          <a:latin typeface="Calibri" panose="020F0502020204030204" pitchFamily="34" charset="0"/>
                        </a:rPr>
                        <a:t>0.84</a:t>
                      </a:r>
                    </a:p>
                  </a:txBody>
                  <a:tcPr marL="9438" marR="9438" marT="9438" marB="0" anchor="b">
                    <a:lnL>
                      <a:noFill/>
                    </a:lnL>
                    <a:lnR>
                      <a:noFill/>
                    </a:lnR>
                    <a:lnT>
                      <a:noFill/>
                    </a:lnT>
                    <a:lnB>
                      <a:noFill/>
                    </a:lnB>
                    <a:solidFill>
                      <a:srgbClr val="FB9273"/>
                    </a:solidFill>
                  </a:tcPr>
                </a:tc>
                <a:tc>
                  <a:txBody>
                    <a:bodyPr/>
                    <a:lstStyle/>
                    <a:p>
                      <a:pPr algn="r" fontAlgn="b"/>
                      <a:r>
                        <a:rPr lang="en-US" sz="1100" b="0" i="0" u="none" strike="noStrike">
                          <a:solidFill>
                            <a:srgbClr val="000000"/>
                          </a:solidFill>
                          <a:effectLst/>
                          <a:latin typeface="Calibri" panose="020F0502020204030204" pitchFamily="34" charset="0"/>
                        </a:rPr>
                        <a:t>0.20</a:t>
                      </a:r>
                    </a:p>
                  </a:txBody>
                  <a:tcPr marL="9438" marR="9438" marT="9438" marB="0" anchor="b">
                    <a:lnL>
                      <a:noFill/>
                    </a:lnL>
                    <a:lnR>
                      <a:noFill/>
                    </a:lnR>
                    <a:lnT>
                      <a:noFill/>
                    </a:lnT>
                    <a:lnB>
                      <a:noFill/>
                    </a:lnB>
                    <a:solidFill>
                      <a:srgbClr val="C9DB80"/>
                    </a:solidFill>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7E482"/>
                    </a:solidFill>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8E482"/>
                    </a:solidFill>
                  </a:tcPr>
                </a:tc>
                <a:tc>
                  <a:txBody>
                    <a:bodyPr/>
                    <a:lstStyle/>
                    <a:p>
                      <a:pPr algn="r" fontAlgn="b"/>
                      <a:r>
                        <a:rPr lang="en-US" sz="1100" b="0" i="0" u="none" strike="noStrike">
                          <a:solidFill>
                            <a:srgbClr val="000000"/>
                          </a:solidFill>
                          <a:effectLst/>
                          <a:latin typeface="Calibri" panose="020F0502020204030204" pitchFamily="34" charset="0"/>
                        </a:rPr>
                        <a:t>0.20</a:t>
                      </a:r>
                    </a:p>
                  </a:txBody>
                  <a:tcPr marL="9438" marR="9438" marT="9438" marB="0" anchor="b">
                    <a:lnL>
                      <a:noFill/>
                    </a:lnL>
                    <a:lnR>
                      <a:noFill/>
                    </a:lnR>
                    <a:lnT>
                      <a:noFill/>
                    </a:lnT>
                    <a:lnB>
                      <a:noFill/>
                    </a:lnB>
                    <a:solidFill>
                      <a:srgbClr val="C9DB80"/>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697342190"/>
                  </a:ext>
                </a:extLst>
              </a:tr>
              <a:tr h="188752">
                <a:tc>
                  <a:txBody>
                    <a:bodyPr/>
                    <a:lstStyle/>
                    <a:p>
                      <a:pPr algn="l" fontAlgn="b"/>
                      <a:r>
                        <a:rPr lang="en-US" sz="1100" b="0" i="0" u="none" strike="noStrike">
                          <a:solidFill>
                            <a:srgbClr val="000000"/>
                          </a:solidFill>
                          <a:effectLst/>
                          <a:latin typeface="Calibri" panose="020F0502020204030204" pitchFamily="34" charset="0"/>
                        </a:rPr>
                        <a:t>FT_A</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0.39</a:t>
                      </a:r>
                    </a:p>
                  </a:txBody>
                  <a:tcPr marL="9438" marR="9438" marT="9438" marB="0" anchor="b">
                    <a:lnL>
                      <a:noFill/>
                    </a:lnL>
                    <a:lnR>
                      <a:noFill/>
                    </a:lnR>
                    <a:lnT>
                      <a:noFill/>
                    </a:lnT>
                    <a:lnB>
                      <a:noFill/>
                    </a:lnB>
                    <a:solidFill>
                      <a:srgbClr val="EEE683"/>
                    </a:solidFill>
                  </a:tcPr>
                </a:tc>
                <a:tc>
                  <a:txBody>
                    <a:bodyPr/>
                    <a:lstStyle/>
                    <a:p>
                      <a:pPr algn="r" fontAlgn="b"/>
                      <a:r>
                        <a:rPr lang="en-US" sz="1100" b="0" i="0" u="none" strike="noStrike">
                          <a:solidFill>
                            <a:srgbClr val="000000"/>
                          </a:solidFill>
                          <a:effectLst/>
                          <a:latin typeface="Calibri" panose="020F0502020204030204" pitchFamily="34" charset="0"/>
                        </a:rPr>
                        <a:t>0.74</a:t>
                      </a:r>
                    </a:p>
                  </a:txBody>
                  <a:tcPr marL="9438" marR="9438" marT="9438" marB="0" anchor="b">
                    <a:lnL>
                      <a:noFill/>
                    </a:lnL>
                    <a:lnR>
                      <a:noFill/>
                    </a:lnR>
                    <a:lnT>
                      <a:noFill/>
                    </a:lnT>
                    <a:lnB>
                      <a:noFill/>
                    </a:lnB>
                    <a:solidFill>
                      <a:srgbClr val="FCA978"/>
                    </a:solidFill>
                  </a:tcPr>
                </a:tc>
                <a:tc>
                  <a:txBody>
                    <a:bodyPr/>
                    <a:lstStyle/>
                    <a:p>
                      <a:pPr algn="r" fontAlgn="b"/>
                      <a:r>
                        <a:rPr lang="en-US" sz="1100" b="0" i="0" u="none" strike="noStrike">
                          <a:solidFill>
                            <a:srgbClr val="000000"/>
                          </a:solidFill>
                          <a:effectLst/>
                          <a:latin typeface="Calibri" panose="020F0502020204030204" pitchFamily="34" charset="0"/>
                        </a:rPr>
                        <a:t>0.84</a:t>
                      </a:r>
                    </a:p>
                  </a:txBody>
                  <a:tcPr marL="9438" marR="9438" marT="9438" marB="0" anchor="b">
                    <a:lnL>
                      <a:noFill/>
                    </a:lnL>
                    <a:lnR>
                      <a:noFill/>
                    </a:lnR>
                    <a:lnT>
                      <a:noFill/>
                    </a:lnT>
                    <a:lnB>
                      <a:noFill/>
                    </a:lnB>
                    <a:solidFill>
                      <a:srgbClr val="FB9273"/>
                    </a:solidFill>
                  </a:tcPr>
                </a:tc>
                <a:tc>
                  <a:txBody>
                    <a:bodyPr/>
                    <a:lstStyle/>
                    <a:p>
                      <a:pPr algn="r" fontAlgn="b"/>
                      <a:r>
                        <a:rPr lang="en-US" sz="1100" b="0" i="0" u="none" strike="noStrike">
                          <a:solidFill>
                            <a:srgbClr val="000000"/>
                          </a:solidFill>
                          <a:effectLst/>
                          <a:latin typeface="Calibri" panose="020F0502020204030204" pitchFamily="34" charset="0"/>
                        </a:rPr>
                        <a:t>0.82</a:t>
                      </a:r>
                    </a:p>
                  </a:txBody>
                  <a:tcPr marL="9438" marR="9438" marT="9438" marB="0" anchor="b">
                    <a:lnL>
                      <a:noFill/>
                    </a:lnL>
                    <a:lnR>
                      <a:noFill/>
                    </a:lnR>
                    <a:lnT>
                      <a:noFill/>
                    </a:lnT>
                    <a:lnB>
                      <a:noFill/>
                    </a:lnB>
                    <a:solidFill>
                      <a:srgbClr val="FB9774"/>
                    </a:solidFill>
                  </a:tcPr>
                </a:tc>
                <a:tc>
                  <a:txBody>
                    <a:bodyPr/>
                    <a:lstStyle/>
                    <a:p>
                      <a:pPr algn="r" fontAlgn="b"/>
                      <a:r>
                        <a:rPr lang="en-US" sz="1100" b="0" i="0" u="none" strike="noStrike">
                          <a:solidFill>
                            <a:srgbClr val="000000"/>
                          </a:solidFill>
                          <a:effectLst/>
                          <a:latin typeface="Calibri" panose="020F0502020204030204" pitchFamily="34" charset="0"/>
                        </a:rPr>
                        <a:t>0.24</a:t>
                      </a:r>
                    </a:p>
                  </a:txBody>
                  <a:tcPr marL="9438" marR="9438" marT="9438" marB="0" anchor="b">
                    <a:lnL>
                      <a:noFill/>
                    </a:lnL>
                    <a:lnR>
                      <a:noFill/>
                    </a:lnR>
                    <a:lnT>
                      <a:noFill/>
                    </a:lnT>
                    <a:lnB>
                      <a:noFill/>
                    </a:lnB>
                    <a:solidFill>
                      <a:srgbClr val="D1DD81"/>
                    </a:solidFill>
                  </a:tcPr>
                </a:tc>
                <a:tc>
                  <a:txBody>
                    <a:bodyPr/>
                    <a:lstStyle/>
                    <a:p>
                      <a:pPr algn="r" fontAlgn="b"/>
                      <a:r>
                        <a:rPr lang="en-US" sz="1100" b="0" i="0" u="none" strike="noStrike">
                          <a:solidFill>
                            <a:srgbClr val="000000"/>
                          </a:solidFill>
                          <a:effectLst/>
                          <a:latin typeface="Calibri" panose="020F0502020204030204" pitchFamily="34" charset="0"/>
                        </a:rPr>
                        <a:t>0.28</a:t>
                      </a:r>
                    </a:p>
                  </a:txBody>
                  <a:tcPr marL="9438" marR="9438" marT="9438" marB="0" anchor="b">
                    <a:lnL>
                      <a:noFill/>
                    </a:lnL>
                    <a:lnR>
                      <a:noFill/>
                    </a:lnR>
                    <a:lnT>
                      <a:noFill/>
                    </a:lnT>
                    <a:lnB>
                      <a:noFill/>
                    </a:lnB>
                    <a:solidFill>
                      <a:srgbClr val="D8DF81"/>
                    </a:solidFill>
                  </a:tcPr>
                </a:tc>
                <a:tc>
                  <a:txBody>
                    <a:bodyPr/>
                    <a:lstStyle/>
                    <a:p>
                      <a:pPr algn="r" fontAlgn="b"/>
                      <a:r>
                        <a:rPr lang="en-US" sz="1100" b="0" i="0" u="none" strike="noStrike">
                          <a:solidFill>
                            <a:srgbClr val="000000"/>
                          </a:solidFill>
                          <a:effectLst/>
                          <a:latin typeface="Calibri" panose="020F0502020204030204" pitchFamily="34" charset="0"/>
                        </a:rPr>
                        <a:t>0.28</a:t>
                      </a:r>
                    </a:p>
                  </a:txBody>
                  <a:tcPr marL="9438" marR="9438" marT="9438" marB="0" anchor="b">
                    <a:lnL>
                      <a:noFill/>
                    </a:lnL>
                    <a:lnR>
                      <a:noFill/>
                    </a:lnR>
                    <a:lnT>
                      <a:noFill/>
                    </a:lnT>
                    <a:lnB>
                      <a:noFill/>
                    </a:lnB>
                    <a:solidFill>
                      <a:srgbClr val="D9E081"/>
                    </a:solidFill>
                  </a:tcPr>
                </a:tc>
                <a:tc>
                  <a:txBody>
                    <a:bodyPr/>
                    <a:lstStyle/>
                    <a:p>
                      <a:pPr algn="r" fontAlgn="b"/>
                      <a:r>
                        <a:rPr lang="en-US" sz="1100" b="0" i="0" u="none" strike="noStrike">
                          <a:solidFill>
                            <a:srgbClr val="000000"/>
                          </a:solidFill>
                          <a:effectLst/>
                          <a:latin typeface="Calibri" panose="020F0502020204030204" pitchFamily="34" charset="0"/>
                        </a:rPr>
                        <a:t>0.13</a:t>
                      </a:r>
                    </a:p>
                  </a:txBody>
                  <a:tcPr marL="9438" marR="9438" marT="9438" marB="0" anchor="b">
                    <a:lnL>
                      <a:noFill/>
                    </a:lnL>
                    <a:lnR>
                      <a:noFill/>
                    </a:lnR>
                    <a:lnT>
                      <a:noFill/>
                    </a:lnT>
                    <a:lnB>
                      <a:noFill/>
                    </a:lnB>
                    <a:solidFill>
                      <a:srgbClr val="BCD780"/>
                    </a:solidFill>
                  </a:tcPr>
                </a:tc>
                <a:tc>
                  <a:txBody>
                    <a:bodyPr/>
                    <a:lstStyle/>
                    <a:p>
                      <a:pPr algn="r" fontAlgn="b"/>
                      <a:r>
                        <a:rPr lang="en-US" sz="1100" b="0" i="0" u="none" strike="noStrike">
                          <a:solidFill>
                            <a:srgbClr val="000000"/>
                          </a:solidFill>
                          <a:effectLst/>
                          <a:latin typeface="Calibri" panose="020F0502020204030204" pitchFamily="34" charset="0"/>
                        </a:rPr>
                        <a:t>0.98</a:t>
                      </a:r>
                    </a:p>
                  </a:txBody>
                  <a:tcPr marL="9438" marR="9438" marT="9438" marB="0" anchor="b">
                    <a:lnL>
                      <a:noFill/>
                    </a:lnL>
                    <a:lnR>
                      <a:noFill/>
                    </a:lnR>
                    <a:lnT>
                      <a:noFill/>
                    </a:lnT>
                    <a:lnB>
                      <a:noFill/>
                    </a:lnB>
                    <a:solidFill>
                      <a:srgbClr val="F96F6D"/>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728376307"/>
                  </a:ext>
                </a:extLst>
              </a:tr>
              <a:tr h="188752">
                <a:tc>
                  <a:txBody>
                    <a:bodyPr/>
                    <a:lstStyle/>
                    <a:p>
                      <a:pPr algn="l" fontAlgn="b"/>
                      <a:r>
                        <a:rPr lang="en-US" sz="1100" b="0" i="0" u="none" strike="noStrike">
                          <a:solidFill>
                            <a:srgbClr val="000000"/>
                          </a:solidFill>
                          <a:effectLst/>
                          <a:latin typeface="Calibri" panose="020F0502020204030204" pitchFamily="34" charset="0"/>
                        </a:rPr>
                        <a:t>FT_Pct</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8E482"/>
                    </a:solidFill>
                  </a:tcPr>
                </a:tc>
                <a:tc>
                  <a:txBody>
                    <a:bodyPr/>
                    <a:lstStyle/>
                    <a:p>
                      <a:pPr algn="r" fontAlgn="b"/>
                      <a:r>
                        <a:rPr lang="en-US" sz="1100" b="0" i="0" u="none" strike="noStrike">
                          <a:solidFill>
                            <a:srgbClr val="000000"/>
                          </a:solidFill>
                          <a:effectLst/>
                          <a:latin typeface="Calibri" panose="020F0502020204030204" pitchFamily="34" charset="0"/>
                        </a:rPr>
                        <a:t>0.35</a:t>
                      </a:r>
                    </a:p>
                  </a:txBody>
                  <a:tcPr marL="9438" marR="9438" marT="9438" marB="0" anchor="b">
                    <a:lnL>
                      <a:noFill/>
                    </a:lnL>
                    <a:lnR>
                      <a:noFill/>
                    </a:lnR>
                    <a:lnT>
                      <a:noFill/>
                    </a:lnT>
                    <a:lnB>
                      <a:noFill/>
                    </a:lnB>
                    <a:solidFill>
                      <a:srgbClr val="E7E482"/>
                    </a:solidFill>
                  </a:tcPr>
                </a:tc>
                <a:tc>
                  <a:txBody>
                    <a:bodyPr/>
                    <a:lstStyle/>
                    <a:p>
                      <a:pPr algn="r" fontAlgn="b"/>
                      <a:r>
                        <a:rPr lang="en-US" sz="1100" b="0" i="0" u="none" strike="noStrike">
                          <a:solidFill>
                            <a:srgbClr val="000000"/>
                          </a:solidFill>
                          <a:effectLst/>
                          <a:latin typeface="Calibri" panose="020F0502020204030204" pitchFamily="34" charset="0"/>
                        </a:rPr>
                        <a:t>0.35</a:t>
                      </a:r>
                    </a:p>
                  </a:txBody>
                  <a:tcPr marL="9438" marR="9438" marT="9438" marB="0" anchor="b">
                    <a:lnL>
                      <a:noFill/>
                    </a:lnL>
                    <a:lnR>
                      <a:noFill/>
                    </a:lnR>
                    <a:lnT>
                      <a:noFill/>
                    </a:lnT>
                    <a:lnB>
                      <a:noFill/>
                    </a:lnB>
                    <a:solidFill>
                      <a:srgbClr val="E6E382"/>
                    </a:solidFill>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9E482"/>
                    </a:solidFill>
                  </a:tcPr>
                </a:tc>
                <a:tc>
                  <a:txBody>
                    <a:bodyPr/>
                    <a:lstStyle/>
                    <a:p>
                      <a:pPr algn="r" fontAlgn="b"/>
                      <a:r>
                        <a:rPr lang="en-US" sz="1100" b="0" i="0" u="none" strike="noStrike">
                          <a:solidFill>
                            <a:srgbClr val="000000"/>
                          </a:solidFill>
                          <a:effectLst/>
                          <a:latin typeface="Calibri" panose="020F0502020204030204" pitchFamily="34" charset="0"/>
                        </a:rPr>
                        <a:t>0.19</a:t>
                      </a:r>
                    </a:p>
                  </a:txBody>
                  <a:tcPr marL="9438" marR="9438" marT="9438" marB="0" anchor="b">
                    <a:lnL>
                      <a:noFill/>
                    </a:lnL>
                    <a:lnR>
                      <a:noFill/>
                    </a:lnR>
                    <a:lnT>
                      <a:noFill/>
                    </a:lnT>
                    <a:lnB>
                      <a:noFill/>
                    </a:lnB>
                    <a:solidFill>
                      <a:srgbClr val="C8DB80"/>
                    </a:solidFill>
                  </a:tcPr>
                </a:tc>
                <a:tc>
                  <a:txBody>
                    <a:bodyPr/>
                    <a:lstStyle/>
                    <a:p>
                      <a:pPr algn="r" fontAlgn="b"/>
                      <a:r>
                        <a:rPr lang="en-US" sz="1100" b="0" i="0" u="none" strike="noStrike">
                          <a:solidFill>
                            <a:srgbClr val="000000"/>
                          </a:solidFill>
                          <a:effectLst/>
                          <a:latin typeface="Calibri" panose="020F0502020204030204" pitchFamily="34" charset="0"/>
                        </a:rPr>
                        <a:t>0.37</a:t>
                      </a:r>
                    </a:p>
                  </a:txBody>
                  <a:tcPr marL="9438" marR="9438" marT="9438" marB="0" anchor="b">
                    <a:lnL>
                      <a:noFill/>
                    </a:lnL>
                    <a:lnR>
                      <a:noFill/>
                    </a:lnR>
                    <a:lnT>
                      <a:noFill/>
                    </a:lnT>
                    <a:lnB>
                      <a:noFill/>
                    </a:lnB>
                    <a:solidFill>
                      <a:srgbClr val="EBE582"/>
                    </a:solidFill>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8E482"/>
                    </a:solidFill>
                  </a:tcPr>
                </a:tc>
                <a:tc>
                  <a:txBody>
                    <a:bodyPr/>
                    <a:lstStyle/>
                    <a:p>
                      <a:pPr algn="r" fontAlgn="b"/>
                      <a:r>
                        <a:rPr lang="en-US" sz="1100" b="0" i="0" u="none" strike="noStrike">
                          <a:solidFill>
                            <a:srgbClr val="000000"/>
                          </a:solidFill>
                          <a:effectLst/>
                          <a:latin typeface="Calibri" panose="020F0502020204030204" pitchFamily="34" charset="0"/>
                        </a:rPr>
                        <a:t>0.33</a:t>
                      </a:r>
                    </a:p>
                  </a:txBody>
                  <a:tcPr marL="9438" marR="9438" marT="9438" marB="0" anchor="b">
                    <a:lnL>
                      <a:noFill/>
                    </a:lnL>
                    <a:lnR>
                      <a:noFill/>
                    </a:lnR>
                    <a:lnT>
                      <a:noFill/>
                    </a:lnT>
                    <a:lnB>
                      <a:noFill/>
                    </a:lnB>
                    <a:solidFill>
                      <a:srgbClr val="E2E282"/>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5E382"/>
                    </a:solidFill>
                  </a:tcPr>
                </a:tc>
                <a:tc>
                  <a:txBody>
                    <a:bodyPr/>
                    <a:lstStyle/>
                    <a:p>
                      <a:pPr algn="r" fontAlgn="b"/>
                      <a:r>
                        <a:rPr lang="en-US" sz="1100" b="0" i="0" u="none" strike="noStrike">
                          <a:solidFill>
                            <a:srgbClr val="000000"/>
                          </a:solidFill>
                          <a:effectLst/>
                          <a:latin typeface="Calibri" panose="020F0502020204030204" pitchFamily="34" charset="0"/>
                        </a:rPr>
                        <a:t>0.24</a:t>
                      </a:r>
                    </a:p>
                  </a:txBody>
                  <a:tcPr marL="9438" marR="9438" marT="9438" marB="0" anchor="b">
                    <a:lnL>
                      <a:noFill/>
                    </a:lnL>
                    <a:lnR>
                      <a:noFill/>
                    </a:lnR>
                    <a:lnT>
                      <a:noFill/>
                    </a:lnT>
                    <a:lnB>
                      <a:noFill/>
                    </a:lnB>
                    <a:solidFill>
                      <a:srgbClr val="D2DE81"/>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200691455"/>
                  </a:ext>
                </a:extLst>
              </a:tr>
              <a:tr h="188752">
                <a:tc>
                  <a:txBody>
                    <a:bodyPr/>
                    <a:lstStyle/>
                    <a:p>
                      <a:pPr algn="l" fontAlgn="b"/>
                      <a:r>
                        <a:rPr lang="en-US" sz="1100" b="0" i="0" u="none" strike="noStrike">
                          <a:solidFill>
                            <a:srgbClr val="000000"/>
                          </a:solidFill>
                          <a:effectLst/>
                          <a:latin typeface="Calibri" panose="020F0502020204030204" pitchFamily="34" charset="0"/>
                        </a:rPr>
                        <a:t>Rebounds_Off</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7E482"/>
                    </a:solidFill>
                  </a:tcPr>
                </a:tc>
                <a:tc>
                  <a:txBody>
                    <a:bodyPr/>
                    <a:lstStyle/>
                    <a:p>
                      <a:pPr algn="r" fontAlgn="b"/>
                      <a:r>
                        <a:rPr lang="en-US" sz="1100" b="0" i="0" u="none" strike="noStrike">
                          <a:solidFill>
                            <a:srgbClr val="000000"/>
                          </a:solidFill>
                          <a:effectLst/>
                          <a:latin typeface="Calibri" panose="020F0502020204030204" pitchFamily="34" charset="0"/>
                        </a:rPr>
                        <a:t>0.41</a:t>
                      </a:r>
                    </a:p>
                  </a:txBody>
                  <a:tcPr marL="9438" marR="9438" marT="9438" marB="0" anchor="b">
                    <a:lnL>
                      <a:noFill/>
                    </a:lnL>
                    <a:lnR>
                      <a:noFill/>
                    </a:lnR>
                    <a:lnT>
                      <a:noFill/>
                    </a:lnT>
                    <a:lnB>
                      <a:noFill/>
                    </a:lnB>
                    <a:solidFill>
                      <a:srgbClr val="F1E783"/>
                    </a:solidFill>
                  </a:tcPr>
                </a:tc>
                <a:tc>
                  <a:txBody>
                    <a:bodyPr/>
                    <a:lstStyle/>
                    <a:p>
                      <a:pPr algn="r" fontAlgn="b"/>
                      <a:r>
                        <a:rPr lang="en-US" sz="1100" b="0" i="0" u="none" strike="noStrike">
                          <a:solidFill>
                            <a:srgbClr val="000000"/>
                          </a:solidFill>
                          <a:effectLst/>
                          <a:latin typeface="Calibri" panose="020F0502020204030204" pitchFamily="34" charset="0"/>
                        </a:rPr>
                        <a:t>0.41</a:t>
                      </a:r>
                    </a:p>
                  </a:txBody>
                  <a:tcPr marL="9438" marR="9438" marT="9438" marB="0" anchor="b">
                    <a:lnL>
                      <a:noFill/>
                    </a:lnL>
                    <a:lnR>
                      <a:noFill/>
                    </a:lnR>
                    <a:lnT>
                      <a:noFill/>
                    </a:lnT>
                    <a:lnB>
                      <a:noFill/>
                    </a:lnB>
                    <a:solidFill>
                      <a:srgbClr val="F3E783"/>
                    </a:solidFill>
                  </a:tcPr>
                </a:tc>
                <a:tc>
                  <a:txBody>
                    <a:bodyPr/>
                    <a:lstStyle/>
                    <a:p>
                      <a:pPr algn="r" fontAlgn="b"/>
                      <a:r>
                        <a:rPr lang="en-US" sz="1100" b="0" i="0" u="none" strike="noStrike">
                          <a:solidFill>
                            <a:srgbClr val="000000"/>
                          </a:solidFill>
                          <a:effectLst/>
                          <a:latin typeface="Calibri" panose="020F0502020204030204" pitchFamily="34" charset="0"/>
                        </a:rPr>
                        <a:t>0.29</a:t>
                      </a:r>
                    </a:p>
                  </a:txBody>
                  <a:tcPr marL="9438" marR="9438" marT="9438" marB="0" anchor="b">
                    <a:lnL>
                      <a:noFill/>
                    </a:lnL>
                    <a:lnR>
                      <a:noFill/>
                    </a:lnR>
                    <a:lnT>
                      <a:noFill/>
                    </a:lnT>
                    <a:lnB>
                      <a:noFill/>
                    </a:lnB>
                    <a:solidFill>
                      <a:srgbClr val="DBE081"/>
                    </a:solidFill>
                  </a:tcPr>
                </a:tc>
                <a:tc>
                  <a:txBody>
                    <a:bodyPr/>
                    <a:lstStyle/>
                    <a:p>
                      <a:pPr algn="r" fontAlgn="b"/>
                      <a:r>
                        <a:rPr lang="en-US" sz="1100" b="0" i="0" u="none" strike="noStrike">
                          <a:solidFill>
                            <a:srgbClr val="000000"/>
                          </a:solidFill>
                          <a:effectLst/>
                          <a:latin typeface="Calibri" panose="020F0502020204030204" pitchFamily="34" charset="0"/>
                        </a:rPr>
                        <a:t>0.45</a:t>
                      </a:r>
                    </a:p>
                  </a:txBody>
                  <a:tcPr marL="9438" marR="9438" marT="9438" marB="0" anchor="b">
                    <a:lnL>
                      <a:noFill/>
                    </a:lnL>
                    <a:lnR>
                      <a:noFill/>
                    </a:lnR>
                    <a:lnT>
                      <a:noFill/>
                    </a:lnT>
                    <a:lnB>
                      <a:noFill/>
                    </a:lnB>
                    <a:solidFill>
                      <a:srgbClr val="FAE983"/>
                    </a:solidFill>
                  </a:tcPr>
                </a:tc>
                <a:tc>
                  <a:txBody>
                    <a:bodyPr/>
                    <a:lstStyle/>
                    <a:p>
                      <a:pPr algn="r" fontAlgn="b"/>
                      <a:r>
                        <a:rPr lang="en-US" sz="1100" b="0" i="0" u="none" strike="noStrike">
                          <a:solidFill>
                            <a:srgbClr val="000000"/>
                          </a:solidFill>
                          <a:effectLst/>
                          <a:latin typeface="Calibri" panose="020F0502020204030204" pitchFamily="34" charset="0"/>
                        </a:rPr>
                        <a:t>-0.31</a:t>
                      </a:r>
                    </a:p>
                  </a:txBody>
                  <a:tcPr marL="9438" marR="9438" marT="9438" marB="0" anchor="b">
                    <a:lnL>
                      <a:noFill/>
                    </a:lnL>
                    <a:lnR>
                      <a:noFill/>
                    </a:lnR>
                    <a:lnT>
                      <a:noFill/>
                    </a:lnT>
                    <a:lnB>
                      <a:noFill/>
                    </a:lnB>
                    <a:solidFill>
                      <a:srgbClr val="67BF7B"/>
                    </a:solidFill>
                  </a:tcPr>
                </a:tc>
                <a:tc>
                  <a:txBody>
                    <a:bodyPr/>
                    <a:lstStyle/>
                    <a:p>
                      <a:pPr algn="r" fontAlgn="b"/>
                      <a:r>
                        <a:rPr lang="en-US" sz="1100" b="0" i="0" u="none" strike="noStrike">
                          <a:solidFill>
                            <a:srgbClr val="000000"/>
                          </a:solidFill>
                          <a:effectLst/>
                          <a:latin typeface="Calibri" panose="020F0502020204030204" pitchFamily="34" charset="0"/>
                        </a:rPr>
                        <a:t>-0.33</a:t>
                      </a:r>
                    </a:p>
                  </a:txBody>
                  <a:tcPr marL="9438" marR="9438" marT="9438"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-0.32</a:t>
                      </a:r>
                    </a:p>
                  </a:txBody>
                  <a:tcPr marL="9438" marR="9438" marT="9438" marB="0" anchor="b">
                    <a:lnL>
                      <a:noFill/>
                    </a:lnL>
                    <a:lnR>
                      <a:noFill/>
                    </a:lnR>
                    <a:lnT>
                      <a:noFill/>
                    </a:lnT>
                    <a:lnB>
                      <a:noFill/>
                    </a:lnB>
                    <a:solidFill>
                      <a:srgbClr val="65BE7B"/>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3E382"/>
                    </a:solidFill>
                  </a:tcPr>
                </a:tc>
                <a:tc>
                  <a:txBody>
                    <a:bodyPr/>
                    <a:lstStyle/>
                    <a:p>
                      <a:pPr algn="r" fontAlgn="b"/>
                      <a:r>
                        <a:rPr lang="en-US" sz="1100" b="0" i="0" u="none" strike="noStrike">
                          <a:solidFill>
                            <a:srgbClr val="000000"/>
                          </a:solidFill>
                          <a:effectLst/>
                          <a:latin typeface="Calibri" panose="020F0502020204030204" pitchFamily="34" charset="0"/>
                        </a:rPr>
                        <a:t>0.44</a:t>
                      </a:r>
                    </a:p>
                  </a:txBody>
                  <a:tcPr marL="9438" marR="9438" marT="9438" marB="0" anchor="b">
                    <a:lnL>
                      <a:noFill/>
                    </a:lnL>
                    <a:lnR>
                      <a:noFill/>
                    </a:lnR>
                    <a:lnT>
                      <a:noFill/>
                    </a:lnT>
                    <a:lnB>
                      <a:noFill/>
                    </a:lnB>
                    <a:solidFill>
                      <a:srgbClr val="F7E883"/>
                    </a:solidFill>
                  </a:tcPr>
                </a:tc>
                <a:tc>
                  <a:txBody>
                    <a:bodyPr/>
                    <a:lstStyle/>
                    <a:p>
                      <a:pPr algn="r" fontAlgn="b"/>
                      <a:r>
                        <a:rPr lang="en-US" sz="1100" b="0" i="0" u="none" strike="noStrike">
                          <a:solidFill>
                            <a:srgbClr val="000000"/>
                          </a:solidFill>
                          <a:effectLst/>
                          <a:latin typeface="Calibri" panose="020F0502020204030204" pitchFamily="34" charset="0"/>
                        </a:rPr>
                        <a:t>-0.03</a:t>
                      </a:r>
                    </a:p>
                  </a:txBody>
                  <a:tcPr marL="9438" marR="9438" marT="9438" marB="0" anchor="b">
                    <a:lnL>
                      <a:noFill/>
                    </a:lnL>
                    <a:lnR>
                      <a:noFill/>
                    </a:lnR>
                    <a:lnT>
                      <a:noFill/>
                    </a:lnT>
                    <a:lnB>
                      <a:noFill/>
                    </a:lnB>
                    <a:solidFill>
                      <a:srgbClr val="9CCE7E"/>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351431291"/>
                  </a:ext>
                </a:extLst>
              </a:tr>
              <a:tr h="188752">
                <a:tc>
                  <a:txBody>
                    <a:bodyPr/>
                    <a:lstStyle/>
                    <a:p>
                      <a:pPr algn="l" fontAlgn="b"/>
                      <a:r>
                        <a:rPr lang="en-US" sz="1100" b="0" i="0" u="none" strike="noStrike">
                          <a:solidFill>
                            <a:srgbClr val="000000"/>
                          </a:solidFill>
                          <a:effectLst/>
                          <a:latin typeface="Calibri" panose="020F0502020204030204" pitchFamily="34" charset="0"/>
                        </a:rPr>
                        <a:t>Rebounds_Def</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0.53</a:t>
                      </a:r>
                    </a:p>
                  </a:txBody>
                  <a:tcPr marL="9438" marR="9438" marT="9438" marB="0" anchor="b">
                    <a:lnL>
                      <a:noFill/>
                    </a:lnL>
                    <a:lnR>
                      <a:noFill/>
                    </a:lnR>
                    <a:lnT>
                      <a:noFill/>
                    </a:lnT>
                    <a:lnB>
                      <a:noFill/>
                    </a:lnB>
                    <a:solidFill>
                      <a:srgbClr val="FFDE82"/>
                    </a:solidFill>
                  </a:tcPr>
                </a:tc>
                <a:tc>
                  <a:txBody>
                    <a:bodyPr/>
                    <a:lstStyle/>
                    <a:p>
                      <a:pPr algn="r" fontAlgn="b"/>
                      <a:r>
                        <a:rPr lang="en-US" sz="1100" b="0" i="0" u="none" strike="noStrike">
                          <a:solidFill>
                            <a:srgbClr val="000000"/>
                          </a:solidFill>
                          <a:effectLst/>
                          <a:latin typeface="Calibri" panose="020F0502020204030204" pitchFamily="34" charset="0"/>
                        </a:rPr>
                        <a:t>0.73</a:t>
                      </a:r>
                    </a:p>
                  </a:txBody>
                  <a:tcPr marL="9438" marR="9438" marT="9438" marB="0" anchor="b">
                    <a:lnL>
                      <a:noFill/>
                    </a:lnL>
                    <a:lnR>
                      <a:noFill/>
                    </a:lnR>
                    <a:lnT>
                      <a:noFill/>
                    </a:lnT>
                    <a:lnB>
                      <a:noFill/>
                    </a:lnB>
                    <a:solidFill>
                      <a:srgbClr val="FCAE79"/>
                    </a:solidFill>
                  </a:tcPr>
                </a:tc>
                <a:tc>
                  <a:txBody>
                    <a:bodyPr/>
                    <a:lstStyle/>
                    <a:p>
                      <a:pPr algn="r" fontAlgn="b"/>
                      <a:r>
                        <a:rPr lang="en-US" sz="1100" b="0" i="0" u="none" strike="noStrike">
                          <a:solidFill>
                            <a:srgbClr val="000000"/>
                          </a:solidFill>
                          <a:effectLst/>
                          <a:latin typeface="Calibri" panose="020F0502020204030204" pitchFamily="34" charset="0"/>
                        </a:rPr>
                        <a:t>0.71</a:t>
                      </a:r>
                    </a:p>
                  </a:txBody>
                  <a:tcPr marL="9438" marR="9438" marT="9438" marB="0" anchor="b">
                    <a:lnL>
                      <a:noFill/>
                    </a:lnL>
                    <a:lnR>
                      <a:noFill/>
                    </a:lnR>
                    <a:lnT>
                      <a:noFill/>
                    </a:lnT>
                    <a:lnB>
                      <a:noFill/>
                    </a:lnB>
                    <a:solidFill>
                      <a:srgbClr val="FCB179"/>
                    </a:solidFill>
                  </a:tcPr>
                </a:tc>
                <a:tc>
                  <a:txBody>
                    <a:bodyPr/>
                    <a:lstStyle/>
                    <a:p>
                      <a:pPr algn="r" fontAlgn="b"/>
                      <a:r>
                        <a:rPr lang="en-US" sz="1100" b="0" i="0" u="none" strike="noStrike">
                          <a:solidFill>
                            <a:srgbClr val="000000"/>
                          </a:solidFill>
                          <a:effectLst/>
                          <a:latin typeface="Calibri" panose="020F0502020204030204" pitchFamily="34" charset="0"/>
                        </a:rPr>
                        <a:t>0.63</a:t>
                      </a:r>
                    </a:p>
                  </a:txBody>
                  <a:tcPr marL="9438" marR="9438" marT="9438" marB="0" anchor="b">
                    <a:lnL>
                      <a:noFill/>
                    </a:lnL>
                    <a:lnR>
                      <a:noFill/>
                    </a:lnR>
                    <a:lnT>
                      <a:noFill/>
                    </a:lnT>
                    <a:lnB>
                      <a:noFill/>
                    </a:lnB>
                    <a:solidFill>
                      <a:srgbClr val="FDC57D"/>
                    </a:solidFill>
                  </a:tcPr>
                </a:tc>
                <a:tc>
                  <a:txBody>
                    <a:bodyPr/>
                    <a:lstStyle/>
                    <a:p>
                      <a:pPr algn="r" fontAlgn="b"/>
                      <a:r>
                        <a:rPr lang="en-US" sz="1100" b="0" i="0" u="none" strike="noStrike">
                          <a:solidFill>
                            <a:srgbClr val="000000"/>
                          </a:solidFill>
                          <a:effectLst/>
                          <a:latin typeface="Calibri" panose="020F0502020204030204" pitchFamily="34" charset="0"/>
                        </a:rPr>
                        <a:t>0.40</a:t>
                      </a:r>
                    </a:p>
                  </a:txBody>
                  <a:tcPr marL="9438" marR="9438" marT="9438" marB="0" anchor="b">
                    <a:lnL>
                      <a:noFill/>
                    </a:lnL>
                    <a:lnR>
                      <a:noFill/>
                    </a:lnR>
                    <a:lnT>
                      <a:noFill/>
                    </a:lnT>
                    <a:lnB>
                      <a:noFill/>
                    </a:lnB>
                    <a:solidFill>
                      <a:srgbClr val="EFE683"/>
                    </a:solidFill>
                  </a:tcPr>
                </a:tc>
                <a:tc>
                  <a:txBody>
                    <a:bodyPr/>
                    <a:lstStyle/>
                    <a:p>
                      <a:pPr algn="r" fontAlgn="b"/>
                      <a:r>
                        <a:rPr lang="en-US" sz="1100" b="0" i="0" u="none" strike="noStrike">
                          <a:solidFill>
                            <a:srgbClr val="000000"/>
                          </a:solidFill>
                          <a:effectLst/>
                          <a:latin typeface="Calibri" panose="020F0502020204030204" pitchFamily="34" charset="0"/>
                        </a:rPr>
                        <a:t>0.06</a:t>
                      </a:r>
                    </a:p>
                  </a:txBody>
                  <a:tcPr marL="9438" marR="9438" marT="9438" marB="0" anchor="b">
                    <a:lnL>
                      <a:noFill/>
                    </a:lnL>
                    <a:lnR>
                      <a:noFill/>
                    </a:lnR>
                    <a:lnT>
                      <a:noFill/>
                    </a:lnT>
                    <a:lnB>
                      <a:noFill/>
                    </a:lnB>
                    <a:solidFill>
                      <a:srgbClr val="AED37F"/>
                    </a:solidFill>
                  </a:tcPr>
                </a:tc>
                <a:tc>
                  <a:txBody>
                    <a:bodyPr/>
                    <a:lstStyle/>
                    <a:p>
                      <a:pPr algn="r" fontAlgn="b"/>
                      <a:r>
                        <a:rPr lang="en-US" sz="1100" b="0" i="0" u="none" strike="noStrike">
                          <a:solidFill>
                            <a:srgbClr val="000000"/>
                          </a:solidFill>
                          <a:effectLst/>
                          <a:latin typeface="Calibri" panose="020F0502020204030204" pitchFamily="34" charset="0"/>
                        </a:rPr>
                        <a:t>0.04</a:t>
                      </a:r>
                    </a:p>
                  </a:txBody>
                  <a:tcPr marL="9438" marR="9438" marT="9438" marB="0" anchor="b">
                    <a:lnL>
                      <a:noFill/>
                    </a:lnL>
                    <a:lnR>
                      <a:noFill/>
                    </a:lnR>
                    <a:lnT>
                      <a:noFill/>
                    </a:lnT>
                    <a:lnB>
                      <a:noFill/>
                    </a:lnB>
                    <a:solidFill>
                      <a:srgbClr val="ABD27F"/>
                    </a:solidFill>
                  </a:tcPr>
                </a:tc>
                <a:tc>
                  <a:txBody>
                    <a:bodyPr/>
                    <a:lstStyle/>
                    <a:p>
                      <a:pPr algn="r" fontAlgn="b"/>
                      <a:r>
                        <a:rPr lang="en-US" sz="1100" b="0" i="0" u="none" strike="noStrike">
                          <a:solidFill>
                            <a:srgbClr val="000000"/>
                          </a:solidFill>
                          <a:effectLst/>
                          <a:latin typeface="Calibri" panose="020F0502020204030204" pitchFamily="34" charset="0"/>
                        </a:rPr>
                        <a:t>-0.01</a:t>
                      </a:r>
                    </a:p>
                  </a:txBody>
                  <a:tcPr marL="9438" marR="9438" marT="9438" marB="0" anchor="b">
                    <a:lnL>
                      <a:noFill/>
                    </a:lnL>
                    <a:lnR>
                      <a:noFill/>
                    </a:lnR>
                    <a:lnT>
                      <a:noFill/>
                    </a:lnT>
                    <a:lnB>
                      <a:noFill/>
                    </a:lnB>
                    <a:solidFill>
                      <a:srgbClr val="A1CF7E"/>
                    </a:solidFill>
                  </a:tcPr>
                </a:tc>
                <a:tc>
                  <a:txBody>
                    <a:bodyPr/>
                    <a:lstStyle/>
                    <a:p>
                      <a:pPr algn="r" fontAlgn="b"/>
                      <a:r>
                        <a:rPr lang="en-US" sz="1100" b="0" i="0" u="none" strike="noStrike">
                          <a:solidFill>
                            <a:srgbClr val="000000"/>
                          </a:solidFill>
                          <a:effectLst/>
                          <a:latin typeface="Calibri" panose="020F0502020204030204" pitchFamily="34" charset="0"/>
                        </a:rPr>
                        <a:t>0.59</a:t>
                      </a:r>
                    </a:p>
                  </a:txBody>
                  <a:tcPr marL="9438" marR="9438" marT="9438" marB="0" anchor="b">
                    <a:lnL>
                      <a:noFill/>
                    </a:lnL>
                    <a:lnR>
                      <a:noFill/>
                    </a:lnR>
                    <a:lnT>
                      <a:noFill/>
                    </a:lnT>
                    <a:lnB>
                      <a:noFill/>
                    </a:lnB>
                    <a:solidFill>
                      <a:srgbClr val="FECF7F"/>
                    </a:solidFill>
                  </a:tcPr>
                </a:tc>
                <a:tc>
                  <a:txBody>
                    <a:bodyPr/>
                    <a:lstStyle/>
                    <a:p>
                      <a:pPr algn="r" fontAlgn="b"/>
                      <a:r>
                        <a:rPr lang="en-US" sz="1100" b="0" i="0" u="none" strike="noStrike">
                          <a:solidFill>
                            <a:srgbClr val="000000"/>
                          </a:solidFill>
                          <a:effectLst/>
                          <a:latin typeface="Calibri" panose="020F0502020204030204" pitchFamily="34" charset="0"/>
                        </a:rPr>
                        <a:t>0.66</a:t>
                      </a:r>
                    </a:p>
                  </a:txBody>
                  <a:tcPr marL="9438" marR="9438" marT="9438" marB="0" anchor="b">
                    <a:lnL>
                      <a:noFill/>
                    </a:lnL>
                    <a:lnR>
                      <a:noFill/>
                    </a:lnR>
                    <a:lnT>
                      <a:noFill/>
                    </a:lnT>
                    <a:lnB>
                      <a:noFill/>
                    </a:lnB>
                    <a:solidFill>
                      <a:srgbClr val="FDBF7C"/>
                    </a:solidFill>
                  </a:tcPr>
                </a:tc>
                <a:tc>
                  <a:txBody>
                    <a:bodyPr/>
                    <a:lstStyle/>
                    <a:p>
                      <a:pPr algn="r" fontAlgn="b"/>
                      <a:r>
                        <a:rPr lang="en-US" sz="1100" b="0" i="0" u="none" strike="noStrike">
                          <a:solidFill>
                            <a:srgbClr val="000000"/>
                          </a:solidFill>
                          <a:effectLst/>
                          <a:latin typeface="Calibri" panose="020F0502020204030204" pitchFamily="34" charset="0"/>
                        </a:rPr>
                        <a:t>0.13</a:t>
                      </a:r>
                    </a:p>
                  </a:txBody>
                  <a:tcPr marL="9438" marR="9438" marT="9438" marB="0" anchor="b">
                    <a:lnL>
                      <a:noFill/>
                    </a:lnL>
                    <a:lnR>
                      <a:noFill/>
                    </a:lnR>
                    <a:lnT>
                      <a:noFill/>
                    </a:lnT>
                    <a:lnB>
                      <a:noFill/>
                    </a:lnB>
                    <a:solidFill>
                      <a:srgbClr val="BDD780"/>
                    </a:solidFill>
                  </a:tcPr>
                </a:tc>
                <a:tc>
                  <a:txBody>
                    <a:bodyPr/>
                    <a:lstStyle/>
                    <a:p>
                      <a:pPr algn="r" fontAlgn="b"/>
                      <a:r>
                        <a:rPr lang="en-US" sz="1100" b="0" i="0" u="none" strike="noStrike">
                          <a:solidFill>
                            <a:srgbClr val="000000"/>
                          </a:solidFill>
                          <a:effectLst/>
                          <a:latin typeface="Calibri" panose="020F0502020204030204" pitchFamily="34" charset="0"/>
                        </a:rPr>
                        <a:t>0.79</a:t>
                      </a:r>
                    </a:p>
                  </a:txBody>
                  <a:tcPr marL="9438" marR="9438" marT="9438" marB="0" anchor="b">
                    <a:lnL>
                      <a:noFill/>
                    </a:lnL>
                    <a:lnR>
                      <a:noFill/>
                    </a:lnR>
                    <a:lnT>
                      <a:noFill/>
                    </a:lnT>
                    <a:lnB>
                      <a:noFill/>
                    </a:lnB>
                    <a:solidFill>
                      <a:srgbClr val="FB9F76"/>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232846806"/>
                  </a:ext>
                </a:extLst>
              </a:tr>
              <a:tr h="188752">
                <a:tc>
                  <a:txBody>
                    <a:bodyPr/>
                    <a:lstStyle/>
                    <a:p>
                      <a:pPr algn="l" fontAlgn="b"/>
                      <a:r>
                        <a:rPr lang="en-US" sz="1100" b="0" i="0" u="none" strike="noStrike">
                          <a:solidFill>
                            <a:srgbClr val="000000"/>
                          </a:solidFill>
                          <a:effectLst/>
                          <a:latin typeface="Calibri" panose="020F0502020204030204" pitchFamily="34" charset="0"/>
                        </a:rPr>
                        <a:t>Rebounds_Tot</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a:t>
                      </a:r>
                    </a:p>
                  </a:txBody>
                  <a:tcPr marL="9438" marR="9438" marT="9438" marB="0" anchor="b">
                    <a:lnL>
                      <a:noFill/>
                    </a:lnL>
                    <a:lnR>
                      <a:noFill/>
                    </a:lnR>
                    <a:lnT>
                      <a:noFill/>
                    </a:lnT>
                    <a:lnB>
                      <a:noFill/>
                    </a:lnB>
                    <a:solidFill>
                      <a:srgbClr val="FFE684"/>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438" marR="9438" marT="9438" marB="0" anchor="b">
                    <a:lnL>
                      <a:noFill/>
                    </a:lnL>
                    <a:lnR>
                      <a:noFill/>
                    </a:lnR>
                    <a:lnT>
                      <a:noFill/>
                    </a:lnT>
                    <a:lnB>
                      <a:noFill/>
                    </a:lnB>
                    <a:solidFill>
                      <a:srgbClr val="FDBF7C"/>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438" marR="9438" marT="9438" marB="0" anchor="b">
                    <a:lnL>
                      <a:noFill/>
                    </a:lnL>
                    <a:lnR>
                      <a:noFill/>
                    </a:lnR>
                    <a:lnT>
                      <a:noFill/>
                    </a:lnT>
                    <a:lnB>
                      <a:noFill/>
                    </a:lnB>
                    <a:solidFill>
                      <a:srgbClr val="FDC17C"/>
                    </a:solidFill>
                  </a:tcPr>
                </a:tc>
                <a:tc>
                  <a:txBody>
                    <a:bodyPr/>
                    <a:lstStyle/>
                    <a:p>
                      <a:pPr algn="r" fontAlgn="b"/>
                      <a:r>
                        <a:rPr lang="en-US" sz="1100" b="0" i="0" u="none" strike="noStrike">
                          <a:solidFill>
                            <a:srgbClr val="000000"/>
                          </a:solidFill>
                          <a:effectLst/>
                          <a:latin typeface="Calibri" panose="020F0502020204030204" pitchFamily="34" charset="0"/>
                        </a:rPr>
                        <a:t>0.55</a:t>
                      </a:r>
                    </a:p>
                  </a:txBody>
                  <a:tcPr marL="9438" marR="9438" marT="9438" marB="0" anchor="b">
                    <a:lnL>
                      <a:noFill/>
                    </a:lnL>
                    <a:lnR>
                      <a:noFill/>
                    </a:lnR>
                    <a:lnT>
                      <a:noFill/>
                    </a:lnT>
                    <a:lnB>
                      <a:noFill/>
                    </a:lnB>
                    <a:solidFill>
                      <a:srgbClr val="FFD981"/>
                    </a:solidFill>
                  </a:tcPr>
                </a:tc>
                <a:tc>
                  <a:txBody>
                    <a:bodyPr/>
                    <a:lstStyle/>
                    <a:p>
                      <a:pPr algn="r" fontAlgn="b"/>
                      <a:r>
                        <a:rPr lang="en-US" sz="1100" b="0" i="0" u="none" strike="noStrike">
                          <a:solidFill>
                            <a:srgbClr val="000000"/>
                          </a:solidFill>
                          <a:effectLst/>
                          <a:latin typeface="Calibri" panose="020F0502020204030204" pitchFamily="34" charset="0"/>
                        </a:rPr>
                        <a:t>0.44</a:t>
                      </a:r>
                    </a:p>
                  </a:txBody>
                  <a:tcPr marL="9438" marR="9438" marT="9438" marB="0" anchor="b">
                    <a:lnL>
                      <a:noFill/>
                    </a:lnL>
                    <a:lnR>
                      <a:noFill/>
                    </a:lnR>
                    <a:lnT>
                      <a:noFill/>
                    </a:lnT>
                    <a:lnB>
                      <a:noFill/>
                    </a:lnB>
                    <a:solidFill>
                      <a:srgbClr val="F7E883"/>
                    </a:solidFill>
                  </a:tcPr>
                </a:tc>
                <a:tc>
                  <a:txBody>
                    <a:bodyPr/>
                    <a:lstStyle/>
                    <a:p>
                      <a:pPr algn="r" fontAlgn="b"/>
                      <a:r>
                        <a:rPr lang="en-US" sz="1100" b="0" i="0" u="none" strike="noStrike">
                          <a:solidFill>
                            <a:srgbClr val="000000"/>
                          </a:solidFill>
                          <a:effectLst/>
                          <a:latin typeface="Calibri" panose="020F0502020204030204" pitchFamily="34" charset="0"/>
                        </a:rPr>
                        <a:t>-0.06</a:t>
                      </a:r>
                    </a:p>
                  </a:txBody>
                  <a:tcPr marL="9438" marR="9438" marT="9438" marB="0" anchor="b">
                    <a:lnL>
                      <a:noFill/>
                    </a:lnL>
                    <a:lnR>
                      <a:noFill/>
                    </a:lnR>
                    <a:lnT>
                      <a:noFill/>
                    </a:lnT>
                    <a:lnB>
                      <a:noFill/>
                    </a:lnB>
                    <a:solidFill>
                      <a:srgbClr val="97CD7E"/>
                    </a:solidFill>
                  </a:tcPr>
                </a:tc>
                <a:tc>
                  <a:txBody>
                    <a:bodyPr/>
                    <a:lstStyle/>
                    <a:p>
                      <a:pPr algn="r" fontAlgn="b"/>
                      <a:r>
                        <a:rPr lang="en-US" sz="1100" b="0" i="0" u="none" strike="noStrike">
                          <a:solidFill>
                            <a:srgbClr val="000000"/>
                          </a:solidFill>
                          <a:effectLst/>
                          <a:latin typeface="Calibri" panose="020F0502020204030204" pitchFamily="34" charset="0"/>
                        </a:rPr>
                        <a:t>-0.08</a:t>
                      </a:r>
                    </a:p>
                  </a:txBody>
                  <a:tcPr marL="9438" marR="9438" marT="9438" marB="0" anchor="b">
                    <a:lnL>
                      <a:noFill/>
                    </a:lnL>
                    <a:lnR>
                      <a:noFill/>
                    </a:lnR>
                    <a:lnT>
                      <a:noFill/>
                    </a:lnT>
                    <a:lnB>
                      <a:noFill/>
                    </a:lnB>
                    <a:solidFill>
                      <a:srgbClr val="93CB7D"/>
                    </a:solidFill>
                  </a:tcPr>
                </a:tc>
                <a:tc>
                  <a:txBody>
                    <a:bodyPr/>
                    <a:lstStyle/>
                    <a:p>
                      <a:pPr algn="r" fontAlgn="b"/>
                      <a:r>
                        <a:rPr lang="en-US" sz="1100" b="0" i="0" u="none" strike="noStrike">
                          <a:solidFill>
                            <a:srgbClr val="000000"/>
                          </a:solidFill>
                          <a:effectLst/>
                          <a:latin typeface="Calibri" panose="020F0502020204030204" pitchFamily="34" charset="0"/>
                        </a:rPr>
                        <a:t>-0.11</a:t>
                      </a:r>
                    </a:p>
                  </a:txBody>
                  <a:tcPr marL="9438" marR="9438" marT="9438" marB="0" anchor="b">
                    <a:lnL>
                      <a:noFill/>
                    </a:lnL>
                    <a:lnR>
                      <a:noFill/>
                    </a:lnR>
                    <a:lnT>
                      <a:noFill/>
                    </a:lnT>
                    <a:lnB>
                      <a:noFill/>
                    </a:lnB>
                    <a:solidFill>
                      <a:srgbClr val="8CCA7D"/>
                    </a:solidFill>
                  </a:tcPr>
                </a:tc>
                <a:tc>
                  <a:txBody>
                    <a:bodyPr/>
                    <a:lstStyle/>
                    <a:p>
                      <a:pPr algn="r" fontAlgn="b"/>
                      <a:r>
                        <a:rPr lang="en-US" sz="1100" b="0" i="0" u="none" strike="noStrike">
                          <a:solidFill>
                            <a:srgbClr val="000000"/>
                          </a:solidFill>
                          <a:effectLst/>
                          <a:latin typeface="Calibri" panose="020F0502020204030204" pitchFamily="34" charset="0"/>
                        </a:rPr>
                        <a:t>0.53</a:t>
                      </a:r>
                    </a:p>
                  </a:txBody>
                  <a:tcPr marL="9438" marR="9438" marT="9438" marB="0" anchor="b">
                    <a:lnL>
                      <a:noFill/>
                    </a:lnL>
                    <a:lnR>
                      <a:noFill/>
                    </a:lnR>
                    <a:lnT>
                      <a:noFill/>
                    </a:lnT>
                    <a:lnB>
                      <a:noFill/>
                    </a:lnB>
                    <a:solidFill>
                      <a:srgbClr val="FFDD82"/>
                    </a:solidFill>
                  </a:tcPr>
                </a:tc>
                <a:tc>
                  <a:txBody>
                    <a:bodyPr/>
                    <a:lstStyle/>
                    <a:p>
                      <a:pPr algn="r" fontAlgn="b"/>
                      <a:r>
                        <a:rPr lang="en-US" sz="1100" b="0" i="0" u="none" strike="noStrike">
                          <a:solidFill>
                            <a:srgbClr val="000000"/>
                          </a:solidFill>
                          <a:effectLst/>
                          <a:latin typeface="Calibri" panose="020F0502020204030204" pitchFamily="34" charset="0"/>
                        </a:rPr>
                        <a:t>0.62</a:t>
                      </a:r>
                    </a:p>
                  </a:txBody>
                  <a:tcPr marL="9438" marR="9438" marT="9438" marB="0" anchor="b">
                    <a:lnL>
                      <a:noFill/>
                    </a:lnL>
                    <a:lnR>
                      <a:noFill/>
                    </a:lnR>
                    <a:lnT>
                      <a:noFill/>
                    </a:lnT>
                    <a:lnB>
                      <a:noFill/>
                    </a:lnB>
                    <a:solidFill>
                      <a:srgbClr val="FEC97E"/>
                    </a:solidFill>
                  </a:tcPr>
                </a:tc>
                <a:tc>
                  <a:txBody>
                    <a:bodyPr/>
                    <a:lstStyle/>
                    <a:p>
                      <a:pPr algn="r" fontAlgn="b"/>
                      <a:r>
                        <a:rPr lang="en-US" sz="1100" b="0" i="0" u="none" strike="noStrike">
                          <a:solidFill>
                            <a:srgbClr val="000000"/>
                          </a:solidFill>
                          <a:effectLst/>
                          <a:latin typeface="Calibri" panose="020F0502020204030204" pitchFamily="34" charset="0"/>
                        </a:rPr>
                        <a:t>0.08</a:t>
                      </a:r>
                    </a:p>
                  </a:txBody>
                  <a:tcPr marL="9438" marR="9438" marT="9438" marB="0" anchor="b">
                    <a:lnL>
                      <a:noFill/>
                    </a:lnL>
                    <a:lnR>
                      <a:noFill/>
                    </a:lnR>
                    <a:lnT>
                      <a:noFill/>
                    </a:lnT>
                    <a:lnB>
                      <a:noFill/>
                    </a:lnB>
                    <a:solidFill>
                      <a:srgbClr val="B3D57F"/>
                    </a:solidFill>
                  </a:tcPr>
                </a:tc>
                <a:tc>
                  <a:txBody>
                    <a:bodyPr/>
                    <a:lstStyle/>
                    <a:p>
                      <a:pPr algn="r" fontAlgn="b"/>
                      <a:r>
                        <a:rPr lang="en-US" sz="1100" b="0" i="0" u="none" strike="noStrike">
                          <a:solidFill>
                            <a:srgbClr val="000000"/>
                          </a:solidFill>
                          <a:effectLst/>
                          <a:latin typeface="Calibri" panose="020F0502020204030204" pitchFamily="34" charset="0"/>
                        </a:rPr>
                        <a:t>0.90</a:t>
                      </a:r>
                    </a:p>
                  </a:txBody>
                  <a:tcPr marL="9438" marR="9438" marT="9438" marB="0" anchor="b">
                    <a:lnL>
                      <a:noFill/>
                    </a:lnL>
                    <a:lnR>
                      <a:noFill/>
                    </a:lnR>
                    <a:lnT>
                      <a:noFill/>
                    </a:lnT>
                    <a:lnB>
                      <a:noFill/>
                    </a:lnB>
                    <a:solidFill>
                      <a:srgbClr val="FA8370"/>
                    </a:solidFill>
                  </a:tcPr>
                </a:tc>
                <a:tc>
                  <a:txBody>
                    <a:bodyPr/>
                    <a:lstStyle/>
                    <a:p>
                      <a:pPr algn="r" fontAlgn="b"/>
                      <a:r>
                        <a:rPr lang="en-US" sz="1100" b="0" i="0" u="none" strike="noStrike">
                          <a:solidFill>
                            <a:srgbClr val="000000"/>
                          </a:solidFill>
                          <a:effectLst/>
                          <a:latin typeface="Calibri" panose="020F0502020204030204" pitchFamily="34" charset="0"/>
                        </a:rPr>
                        <a:t>0.98</a:t>
                      </a:r>
                    </a:p>
                  </a:txBody>
                  <a:tcPr marL="9438" marR="9438" marT="9438" marB="0" anchor="b">
                    <a:lnL>
                      <a:noFill/>
                    </a:lnL>
                    <a:lnR>
                      <a:noFill/>
                    </a:lnR>
                    <a:lnT>
                      <a:noFill/>
                    </a:lnT>
                    <a:lnB>
                      <a:noFill/>
                    </a:lnB>
                    <a:solidFill>
                      <a:srgbClr val="F96F6D"/>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720746552"/>
                  </a:ext>
                </a:extLst>
              </a:tr>
              <a:tr h="188752">
                <a:tc>
                  <a:txBody>
                    <a:bodyPr/>
                    <a:lstStyle/>
                    <a:p>
                      <a:pPr algn="l" fontAlgn="b"/>
                      <a:r>
                        <a:rPr lang="en-US" sz="1100" b="0" i="0" u="none" strike="noStrike">
                          <a:solidFill>
                            <a:srgbClr val="000000"/>
                          </a:solidFill>
                          <a:effectLst/>
                          <a:latin typeface="Calibri" panose="020F0502020204030204" pitchFamily="34" charset="0"/>
                        </a:rPr>
                        <a:t>Ast</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4E382"/>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438" marR="9438" marT="9438" marB="0" anchor="b">
                    <a:lnL>
                      <a:noFill/>
                    </a:lnL>
                    <a:lnR>
                      <a:noFill/>
                    </a:lnR>
                    <a:lnT>
                      <a:noFill/>
                    </a:lnT>
                    <a:lnB>
                      <a:noFill/>
                    </a:lnB>
                    <a:solidFill>
                      <a:srgbClr val="FDC07C"/>
                    </a:solidFill>
                  </a:tcPr>
                </a:tc>
                <a:tc>
                  <a:txBody>
                    <a:bodyPr/>
                    <a:lstStyle/>
                    <a:p>
                      <a:pPr algn="r" fontAlgn="b"/>
                      <a:r>
                        <a:rPr lang="en-US" sz="1100" b="0" i="0" u="none" strike="noStrike">
                          <a:solidFill>
                            <a:srgbClr val="000000"/>
                          </a:solidFill>
                          <a:effectLst/>
                          <a:latin typeface="Calibri" panose="020F0502020204030204" pitchFamily="34" charset="0"/>
                        </a:rPr>
                        <a:t>0.62</a:t>
                      </a:r>
                    </a:p>
                  </a:txBody>
                  <a:tcPr marL="9438" marR="9438" marT="9438" marB="0" anchor="b">
                    <a:lnL>
                      <a:noFill/>
                    </a:lnL>
                    <a:lnR>
                      <a:noFill/>
                    </a:lnR>
                    <a:lnT>
                      <a:noFill/>
                    </a:lnT>
                    <a:lnB>
                      <a:noFill/>
                    </a:lnB>
                    <a:solidFill>
                      <a:srgbClr val="FEC87E"/>
                    </a:solidFill>
                  </a:tcPr>
                </a:tc>
                <a:tc>
                  <a:txBody>
                    <a:bodyPr/>
                    <a:lstStyle/>
                    <a:p>
                      <a:pPr algn="r" fontAlgn="b"/>
                      <a:r>
                        <a:rPr lang="en-US" sz="1100" b="0" i="0" u="none" strike="noStrike">
                          <a:solidFill>
                            <a:srgbClr val="000000"/>
                          </a:solidFill>
                          <a:effectLst/>
                          <a:latin typeface="Calibri" panose="020F0502020204030204" pitchFamily="34" charset="0"/>
                        </a:rPr>
                        <a:t>0.67</a:t>
                      </a:r>
                    </a:p>
                  </a:txBody>
                  <a:tcPr marL="9438" marR="9438" marT="9438" marB="0" anchor="b">
                    <a:lnL>
                      <a:noFill/>
                    </a:lnL>
                    <a:lnR>
                      <a:noFill/>
                    </a:lnR>
                    <a:lnT>
                      <a:noFill/>
                    </a:lnT>
                    <a:lnB>
                      <a:noFill/>
                    </a:lnB>
                    <a:solidFill>
                      <a:srgbClr val="FDBA7B"/>
                    </a:solidFill>
                  </a:tcPr>
                </a:tc>
                <a:tc>
                  <a:txBody>
                    <a:bodyPr/>
                    <a:lstStyle/>
                    <a:p>
                      <a:pPr algn="r" fontAlgn="b"/>
                      <a:r>
                        <a:rPr lang="en-US" sz="1100" b="0" i="0" u="none" strike="noStrike">
                          <a:solidFill>
                            <a:srgbClr val="000000"/>
                          </a:solidFill>
                          <a:effectLst/>
                          <a:latin typeface="Calibri" panose="020F0502020204030204" pitchFamily="34" charset="0"/>
                        </a:rPr>
                        <a:t>0.00</a:t>
                      </a:r>
                    </a:p>
                  </a:txBody>
                  <a:tcPr marL="9438" marR="9438" marT="9438" marB="0" anchor="b">
                    <a:lnL>
                      <a:noFill/>
                    </a:lnL>
                    <a:lnR>
                      <a:noFill/>
                    </a:lnR>
                    <a:lnT>
                      <a:noFill/>
                    </a:lnT>
                    <a:lnB>
                      <a:noFill/>
                    </a:lnB>
                    <a:solidFill>
                      <a:srgbClr val="A3D07E"/>
                    </a:solidFill>
                  </a:tcPr>
                </a:tc>
                <a:tc>
                  <a:txBody>
                    <a:bodyPr/>
                    <a:lstStyle/>
                    <a:p>
                      <a:pPr algn="r" fontAlgn="b"/>
                      <a:r>
                        <a:rPr lang="en-US" sz="1100" b="0" i="0" u="none" strike="noStrike">
                          <a:solidFill>
                            <a:srgbClr val="000000"/>
                          </a:solidFill>
                          <a:effectLst/>
                          <a:latin typeface="Calibri" panose="020F0502020204030204" pitchFamily="34" charset="0"/>
                        </a:rPr>
                        <a:t>0.45</a:t>
                      </a:r>
                    </a:p>
                  </a:txBody>
                  <a:tcPr marL="9438" marR="9438" marT="9438" marB="0" anchor="b">
                    <a:lnL>
                      <a:noFill/>
                    </a:lnL>
                    <a:lnR>
                      <a:noFill/>
                    </a:lnR>
                    <a:lnT>
                      <a:noFill/>
                    </a:lnT>
                    <a:lnB>
                      <a:noFill/>
                    </a:lnB>
                    <a:solidFill>
                      <a:srgbClr val="F9E983"/>
                    </a:solidFill>
                  </a:tcPr>
                </a:tc>
                <a:tc>
                  <a:txBody>
                    <a:bodyPr/>
                    <a:lstStyle/>
                    <a:p>
                      <a:pPr algn="r" fontAlgn="b"/>
                      <a:r>
                        <a:rPr lang="en-US" sz="1100" b="0" i="0" u="none" strike="noStrike">
                          <a:solidFill>
                            <a:srgbClr val="000000"/>
                          </a:solidFill>
                          <a:effectLst/>
                          <a:latin typeface="Calibri" panose="020F0502020204030204" pitchFamily="34" charset="0"/>
                        </a:rPr>
                        <a:t>0.48</a:t>
                      </a:r>
                    </a:p>
                  </a:txBody>
                  <a:tcPr marL="9438" marR="9438" marT="9438" marB="0" anchor="b">
                    <a:lnL>
                      <a:noFill/>
                    </a:lnL>
                    <a:lnR>
                      <a:noFill/>
                    </a:lnR>
                    <a:lnT>
                      <a:noFill/>
                    </a:lnT>
                    <a:lnB>
                      <a:noFill/>
                    </a:lnB>
                    <a:solidFill>
                      <a:srgbClr val="FFEA84"/>
                    </a:solidFill>
                  </a:tcPr>
                </a:tc>
                <a:tc>
                  <a:txBody>
                    <a:bodyPr/>
                    <a:lstStyle/>
                    <a:p>
                      <a:pPr algn="r" fontAlgn="b"/>
                      <a:r>
                        <a:rPr lang="en-US" sz="1100" b="0" i="0" u="none" strike="noStrike">
                          <a:solidFill>
                            <a:srgbClr val="000000"/>
                          </a:solidFill>
                          <a:effectLst/>
                          <a:latin typeface="Calibri" panose="020F0502020204030204" pitchFamily="34" charset="0"/>
                        </a:rPr>
                        <a:t>0.32</a:t>
                      </a:r>
                    </a:p>
                  </a:txBody>
                  <a:tcPr marL="9438" marR="9438" marT="9438" marB="0" anchor="b">
                    <a:lnL>
                      <a:noFill/>
                    </a:lnL>
                    <a:lnR>
                      <a:noFill/>
                    </a:lnR>
                    <a:lnT>
                      <a:noFill/>
                    </a:lnT>
                    <a:lnB>
                      <a:noFill/>
                    </a:lnB>
                    <a:solidFill>
                      <a:srgbClr val="DFE282"/>
                    </a:solidFill>
                  </a:tcPr>
                </a:tc>
                <a:tc>
                  <a:txBody>
                    <a:bodyPr/>
                    <a:lstStyle/>
                    <a:p>
                      <a:pPr algn="r" fontAlgn="b"/>
                      <a:r>
                        <a:rPr lang="en-US" sz="1100" b="0" i="0" u="none" strike="noStrike">
                          <a:solidFill>
                            <a:srgbClr val="000000"/>
                          </a:solidFill>
                          <a:effectLst/>
                          <a:latin typeface="Calibri" panose="020F0502020204030204" pitchFamily="34" charset="0"/>
                        </a:rPr>
                        <a:t>0.59</a:t>
                      </a:r>
                    </a:p>
                  </a:txBody>
                  <a:tcPr marL="9438" marR="9438" marT="9438" marB="0" anchor="b">
                    <a:lnL>
                      <a:noFill/>
                    </a:lnL>
                    <a:lnR>
                      <a:noFill/>
                    </a:lnR>
                    <a:lnT>
                      <a:noFill/>
                    </a:lnT>
                    <a:lnB>
                      <a:noFill/>
                    </a:lnB>
                    <a:solidFill>
                      <a:srgbClr val="FECF7F"/>
                    </a:solidFill>
                  </a:tcPr>
                </a:tc>
                <a:tc>
                  <a:txBody>
                    <a:bodyPr/>
                    <a:lstStyle/>
                    <a:p>
                      <a:pPr algn="r" fontAlgn="b"/>
                      <a:r>
                        <a:rPr lang="en-US" sz="1100" b="0" i="0" u="none" strike="noStrike">
                          <a:solidFill>
                            <a:srgbClr val="000000"/>
                          </a:solidFill>
                          <a:effectLst/>
                          <a:latin typeface="Calibri" panose="020F0502020204030204" pitchFamily="34" charset="0"/>
                        </a:rPr>
                        <a:t>0.56</a:t>
                      </a:r>
                    </a:p>
                  </a:txBody>
                  <a:tcPr marL="9438" marR="9438" marT="9438" marB="0" anchor="b">
                    <a:lnL>
                      <a:noFill/>
                    </a:lnL>
                    <a:lnR>
                      <a:noFill/>
                    </a:lnR>
                    <a:lnT>
                      <a:noFill/>
                    </a:lnT>
                    <a:lnB>
                      <a:noFill/>
                    </a:lnB>
                    <a:solidFill>
                      <a:srgbClr val="FED781"/>
                    </a:solidFill>
                  </a:tcPr>
                </a:tc>
                <a:tc>
                  <a:txBody>
                    <a:bodyPr/>
                    <a:lstStyle/>
                    <a:p>
                      <a:pPr algn="r" fontAlgn="b"/>
                      <a:r>
                        <a:rPr lang="en-US" sz="1100" b="0" i="0" u="none" strike="noStrike">
                          <a:solidFill>
                            <a:srgbClr val="000000"/>
                          </a:solidFill>
                          <a:effectLst/>
                          <a:latin typeface="Calibri" panose="020F0502020204030204" pitchFamily="34" charset="0"/>
                        </a:rPr>
                        <a:t>0.25</a:t>
                      </a:r>
                    </a:p>
                  </a:txBody>
                  <a:tcPr marL="9438" marR="9438" marT="9438" marB="0" anchor="b">
                    <a:lnL>
                      <a:noFill/>
                    </a:lnL>
                    <a:lnR>
                      <a:noFill/>
                    </a:lnR>
                    <a:lnT>
                      <a:noFill/>
                    </a:lnT>
                    <a:lnB>
                      <a:noFill/>
                    </a:lnB>
                    <a:solidFill>
                      <a:srgbClr val="D3DE81"/>
                    </a:solidFill>
                  </a:tcPr>
                </a:tc>
                <a:tc>
                  <a:txBody>
                    <a:bodyPr/>
                    <a:lstStyle/>
                    <a:p>
                      <a:pPr algn="r" fontAlgn="b"/>
                      <a:r>
                        <a:rPr lang="en-US" sz="1100" b="0" i="0" u="none" strike="noStrike">
                          <a:solidFill>
                            <a:srgbClr val="000000"/>
                          </a:solidFill>
                          <a:effectLst/>
                          <a:latin typeface="Calibri" panose="020F0502020204030204" pitchFamily="34" charset="0"/>
                        </a:rPr>
                        <a:t>-0.05</a:t>
                      </a:r>
                    </a:p>
                  </a:txBody>
                  <a:tcPr marL="9438" marR="9438" marT="9438" marB="0" anchor="b">
                    <a:lnL>
                      <a:noFill/>
                    </a:lnL>
                    <a:lnR>
                      <a:noFill/>
                    </a:lnR>
                    <a:lnT>
                      <a:noFill/>
                    </a:lnT>
                    <a:lnB>
                      <a:noFill/>
                    </a:lnB>
                    <a:solidFill>
                      <a:srgbClr val="99CD7E"/>
                    </a:solidFill>
                  </a:tcPr>
                </a:tc>
                <a:tc>
                  <a:txBody>
                    <a:bodyPr/>
                    <a:lstStyle/>
                    <a:p>
                      <a:pPr algn="r" fontAlgn="b"/>
                      <a:r>
                        <a:rPr lang="en-US" sz="1100" b="0" i="0" u="none" strike="noStrike">
                          <a:solidFill>
                            <a:srgbClr val="000000"/>
                          </a:solidFill>
                          <a:effectLst/>
                          <a:latin typeface="Calibri" panose="020F0502020204030204" pitchFamily="34" charset="0"/>
                        </a:rPr>
                        <a:t>0.28</a:t>
                      </a:r>
                    </a:p>
                  </a:txBody>
                  <a:tcPr marL="9438" marR="9438" marT="9438" marB="0" anchor="b">
                    <a:lnL>
                      <a:noFill/>
                    </a:lnL>
                    <a:lnR>
                      <a:noFill/>
                    </a:lnR>
                    <a:lnT>
                      <a:noFill/>
                    </a:lnT>
                    <a:lnB>
                      <a:noFill/>
                    </a:lnB>
                    <a:solidFill>
                      <a:srgbClr val="D9E081"/>
                    </a:solidFill>
                  </a:tcPr>
                </a:tc>
                <a:tc>
                  <a:txBody>
                    <a:bodyPr/>
                    <a:lstStyle/>
                    <a:p>
                      <a:pPr algn="r" fontAlgn="b"/>
                      <a:r>
                        <a:rPr lang="en-US" sz="1100" b="0" i="0" u="none" strike="noStrike">
                          <a:solidFill>
                            <a:srgbClr val="000000"/>
                          </a:solidFill>
                          <a:effectLst/>
                          <a:latin typeface="Calibri" panose="020F0502020204030204" pitchFamily="34" charset="0"/>
                        </a:rPr>
                        <a:t>0.19</a:t>
                      </a:r>
                    </a:p>
                  </a:txBody>
                  <a:tcPr marL="9438" marR="9438" marT="9438" marB="0" anchor="b">
                    <a:lnL>
                      <a:noFill/>
                    </a:lnL>
                    <a:lnR>
                      <a:noFill/>
                    </a:lnR>
                    <a:lnT>
                      <a:noFill/>
                    </a:lnT>
                    <a:lnB>
                      <a:noFill/>
                    </a:lnB>
                    <a:solidFill>
                      <a:srgbClr val="C7DA80"/>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3788346251"/>
                  </a:ext>
                </a:extLst>
              </a:tr>
              <a:tr h="188752">
                <a:tc>
                  <a:txBody>
                    <a:bodyPr/>
                    <a:lstStyle/>
                    <a:p>
                      <a:pPr algn="l" fontAlgn="b"/>
                      <a:r>
                        <a:rPr lang="en-US" sz="1100" b="0" i="0" u="none" strike="noStrike">
                          <a:solidFill>
                            <a:srgbClr val="000000"/>
                          </a:solidFill>
                          <a:effectLst/>
                          <a:latin typeface="Calibri" panose="020F0502020204030204" pitchFamily="34" charset="0"/>
                        </a:rPr>
                        <a:t>TO</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0.41</a:t>
                      </a:r>
                    </a:p>
                  </a:txBody>
                  <a:tcPr marL="9438" marR="9438" marT="9438" marB="0" anchor="b">
                    <a:lnL>
                      <a:noFill/>
                    </a:lnL>
                    <a:lnR>
                      <a:noFill/>
                    </a:lnR>
                    <a:lnT>
                      <a:noFill/>
                    </a:lnT>
                    <a:lnB>
                      <a:noFill/>
                    </a:lnB>
                    <a:solidFill>
                      <a:srgbClr val="F2E783"/>
                    </a:solidFill>
                  </a:tcPr>
                </a:tc>
                <a:tc>
                  <a:txBody>
                    <a:bodyPr/>
                    <a:lstStyle/>
                    <a:p>
                      <a:pPr algn="r" fontAlgn="b"/>
                      <a:r>
                        <a:rPr lang="en-US" sz="1100" b="0" i="0" u="none" strike="noStrike">
                          <a:solidFill>
                            <a:srgbClr val="000000"/>
                          </a:solidFill>
                          <a:effectLst/>
                          <a:latin typeface="Calibri" panose="020F0502020204030204" pitchFamily="34" charset="0"/>
                        </a:rPr>
                        <a:t>0.79</a:t>
                      </a:r>
                    </a:p>
                  </a:txBody>
                  <a:tcPr marL="9438" marR="9438" marT="9438" marB="0" anchor="b">
                    <a:lnL>
                      <a:noFill/>
                    </a:lnL>
                    <a:lnR>
                      <a:noFill/>
                    </a:lnR>
                    <a:lnT>
                      <a:noFill/>
                    </a:lnT>
                    <a:lnB>
                      <a:noFill/>
                    </a:lnB>
                    <a:solidFill>
                      <a:srgbClr val="FB9E76"/>
                    </a:solidFill>
                  </a:tcPr>
                </a:tc>
                <a:tc>
                  <a:txBody>
                    <a:bodyPr/>
                    <a:lstStyle/>
                    <a:p>
                      <a:pPr algn="r" fontAlgn="b"/>
                      <a:r>
                        <a:rPr lang="en-US" sz="1100" b="0" i="0" u="none" strike="noStrike">
                          <a:solidFill>
                            <a:srgbClr val="000000"/>
                          </a:solidFill>
                          <a:effectLst/>
                          <a:latin typeface="Calibri" panose="020F0502020204030204" pitchFamily="34" charset="0"/>
                        </a:rPr>
                        <a:t>0.80</a:t>
                      </a:r>
                    </a:p>
                  </a:txBody>
                  <a:tcPr marL="9438" marR="9438" marT="9438" marB="0" anchor="b">
                    <a:lnL>
                      <a:noFill/>
                    </a:lnL>
                    <a:lnR>
                      <a:noFill/>
                    </a:lnR>
                    <a:lnT>
                      <a:noFill/>
                    </a:lnT>
                    <a:lnB>
                      <a:noFill/>
                    </a:lnB>
                    <a:solidFill>
                      <a:srgbClr val="FB9B75"/>
                    </a:solidFill>
                  </a:tcPr>
                </a:tc>
                <a:tc>
                  <a:txBody>
                    <a:bodyPr/>
                    <a:lstStyle/>
                    <a:p>
                      <a:pPr algn="r" fontAlgn="b"/>
                      <a:r>
                        <a:rPr lang="en-US" sz="1100" b="0" i="0" u="none" strike="noStrike">
                          <a:solidFill>
                            <a:srgbClr val="000000"/>
                          </a:solidFill>
                          <a:effectLst/>
                          <a:latin typeface="Calibri" panose="020F0502020204030204" pitchFamily="34" charset="0"/>
                        </a:rPr>
                        <a:t>0.82</a:t>
                      </a:r>
                    </a:p>
                  </a:txBody>
                  <a:tcPr marL="9438" marR="9438" marT="9438" marB="0" anchor="b">
                    <a:lnL>
                      <a:noFill/>
                    </a:lnL>
                    <a:lnR>
                      <a:noFill/>
                    </a:lnR>
                    <a:lnT>
                      <a:noFill/>
                    </a:lnT>
                    <a:lnB>
                      <a:noFill/>
                    </a:lnB>
                    <a:solidFill>
                      <a:srgbClr val="FB9574"/>
                    </a:solidFill>
                  </a:tcPr>
                </a:tc>
                <a:tc>
                  <a:txBody>
                    <a:bodyPr/>
                    <a:lstStyle/>
                    <a:p>
                      <a:pPr algn="r" fontAlgn="b"/>
                      <a:r>
                        <a:rPr lang="en-US" sz="1100" b="0" i="0" u="none" strike="noStrike">
                          <a:solidFill>
                            <a:srgbClr val="000000"/>
                          </a:solidFill>
                          <a:effectLst/>
                          <a:latin typeface="Calibri" panose="020F0502020204030204" pitchFamily="34" charset="0"/>
                        </a:rPr>
                        <a:t>0.15</a:t>
                      </a:r>
                    </a:p>
                  </a:txBody>
                  <a:tcPr marL="9438" marR="9438" marT="9438" marB="0" anchor="b">
                    <a:lnL>
                      <a:noFill/>
                    </a:lnL>
                    <a:lnR>
                      <a:noFill/>
                    </a:lnR>
                    <a:lnT>
                      <a:noFill/>
                    </a:lnT>
                    <a:lnB>
                      <a:noFill/>
                    </a:lnB>
                    <a:solidFill>
                      <a:srgbClr val="BFD880"/>
                    </a:solidFill>
                  </a:tcPr>
                </a:tc>
                <a:tc>
                  <a:txBody>
                    <a:bodyPr/>
                    <a:lstStyle/>
                    <a:p>
                      <a:pPr algn="r" fontAlgn="b"/>
                      <a:r>
                        <a:rPr lang="en-US" sz="1100" b="0" i="0" u="none" strike="noStrike">
                          <a:solidFill>
                            <a:srgbClr val="000000"/>
                          </a:solidFill>
                          <a:effectLst/>
                          <a:latin typeface="Calibri" panose="020F0502020204030204" pitchFamily="34" charset="0"/>
                        </a:rPr>
                        <a:t>0.39</a:t>
                      </a:r>
                    </a:p>
                  </a:txBody>
                  <a:tcPr marL="9438" marR="9438" marT="9438" marB="0" anchor="b">
                    <a:lnL>
                      <a:noFill/>
                    </a:lnL>
                    <a:lnR>
                      <a:noFill/>
                    </a:lnR>
                    <a:lnT>
                      <a:noFill/>
                    </a:lnT>
                    <a:lnB>
                      <a:noFill/>
                    </a:lnB>
                    <a:solidFill>
                      <a:srgbClr val="EDE582"/>
                    </a:solidFill>
                  </a:tcPr>
                </a:tc>
                <a:tc>
                  <a:txBody>
                    <a:bodyPr/>
                    <a:lstStyle/>
                    <a:p>
                      <a:pPr algn="r" fontAlgn="b"/>
                      <a:r>
                        <a:rPr lang="en-US" sz="1100" b="0" i="0" u="none" strike="noStrike">
                          <a:solidFill>
                            <a:srgbClr val="000000"/>
                          </a:solidFill>
                          <a:effectLst/>
                          <a:latin typeface="Calibri" panose="020F0502020204030204" pitchFamily="34" charset="0"/>
                        </a:rPr>
                        <a:t>0.41</a:t>
                      </a:r>
                    </a:p>
                  </a:txBody>
                  <a:tcPr marL="9438" marR="9438" marT="9438" marB="0" anchor="b">
                    <a:lnL>
                      <a:noFill/>
                    </a:lnL>
                    <a:lnR>
                      <a:noFill/>
                    </a:lnR>
                    <a:lnT>
                      <a:noFill/>
                    </a:lnT>
                    <a:lnB>
                      <a:noFill/>
                    </a:lnB>
                    <a:solidFill>
                      <a:srgbClr val="F2E783"/>
                    </a:solidFill>
                  </a:tcPr>
                </a:tc>
                <a:tc>
                  <a:txBody>
                    <a:bodyPr/>
                    <a:lstStyle/>
                    <a:p>
                      <a:pPr algn="r" fontAlgn="b"/>
                      <a:r>
                        <a:rPr lang="en-US" sz="1100" b="0" i="0" u="none" strike="noStrike">
                          <a:solidFill>
                            <a:srgbClr val="000000"/>
                          </a:solidFill>
                          <a:effectLst/>
                          <a:latin typeface="Calibri" panose="020F0502020204030204" pitchFamily="34" charset="0"/>
                        </a:rPr>
                        <a:t>0.25</a:t>
                      </a:r>
                    </a:p>
                  </a:txBody>
                  <a:tcPr marL="9438" marR="9438" marT="9438" marB="0" anchor="b">
                    <a:lnL>
                      <a:noFill/>
                    </a:lnL>
                    <a:lnR>
                      <a:noFill/>
                    </a:lnR>
                    <a:lnT>
                      <a:noFill/>
                    </a:lnT>
                    <a:lnB>
                      <a:noFill/>
                    </a:lnB>
                    <a:solidFill>
                      <a:srgbClr val="D3DE81"/>
                    </a:solidFill>
                  </a:tcPr>
                </a:tc>
                <a:tc>
                  <a:txBody>
                    <a:bodyPr/>
                    <a:lstStyle/>
                    <a:p>
                      <a:pPr algn="r" fontAlgn="b"/>
                      <a:r>
                        <a:rPr lang="en-US" sz="1100" b="0" i="0" u="none" strike="noStrike">
                          <a:solidFill>
                            <a:srgbClr val="000000"/>
                          </a:solidFill>
                          <a:effectLst/>
                          <a:latin typeface="Calibri" panose="020F0502020204030204" pitchFamily="34" charset="0"/>
                        </a:rPr>
                        <a:t>0.77</a:t>
                      </a:r>
                    </a:p>
                  </a:txBody>
                  <a:tcPr marL="9438" marR="9438" marT="9438" marB="0" anchor="b">
                    <a:lnL>
                      <a:noFill/>
                    </a:lnL>
                    <a:lnR>
                      <a:noFill/>
                    </a:lnR>
                    <a:lnT>
                      <a:noFill/>
                    </a:lnT>
                    <a:lnB>
                      <a:noFill/>
                    </a:lnB>
                    <a:solidFill>
                      <a:srgbClr val="FCA276"/>
                    </a:solidFill>
                  </a:tcPr>
                </a:tc>
                <a:tc>
                  <a:txBody>
                    <a:bodyPr/>
                    <a:lstStyle/>
                    <a:p>
                      <a:pPr algn="r" fontAlgn="b"/>
                      <a:r>
                        <a:rPr lang="en-US" sz="1100" b="0" i="0" u="none" strike="noStrike">
                          <a:solidFill>
                            <a:srgbClr val="000000"/>
                          </a:solidFill>
                          <a:effectLst/>
                          <a:latin typeface="Calibri" panose="020F0502020204030204" pitchFamily="34" charset="0"/>
                        </a:rPr>
                        <a:t>0.78</a:t>
                      </a:r>
                    </a:p>
                  </a:txBody>
                  <a:tcPr marL="9438" marR="9438" marT="9438" marB="0" anchor="b">
                    <a:lnL>
                      <a:noFill/>
                    </a:lnL>
                    <a:lnR>
                      <a:noFill/>
                    </a:lnR>
                    <a:lnT>
                      <a:noFill/>
                    </a:lnT>
                    <a:lnB>
                      <a:noFill/>
                    </a:lnB>
                    <a:solidFill>
                      <a:srgbClr val="FBA076"/>
                    </a:solidFill>
                  </a:tcPr>
                </a:tc>
                <a:tc>
                  <a:txBody>
                    <a:bodyPr/>
                    <a:lstStyle/>
                    <a:p>
                      <a:pPr algn="r" fontAlgn="b"/>
                      <a:r>
                        <a:rPr lang="en-US" sz="1100" b="0" i="0" u="none" strike="noStrike">
                          <a:solidFill>
                            <a:srgbClr val="000000"/>
                          </a:solidFill>
                          <a:effectLst/>
                          <a:latin typeface="Calibri" panose="020F0502020204030204" pitchFamily="34" charset="0"/>
                        </a:rPr>
                        <a:t>0.25</a:t>
                      </a:r>
                    </a:p>
                  </a:txBody>
                  <a:tcPr marL="9438" marR="9438" marT="9438" marB="0" anchor="b">
                    <a:lnL>
                      <a:noFill/>
                    </a:lnL>
                    <a:lnR>
                      <a:noFill/>
                    </a:lnR>
                    <a:lnT>
                      <a:noFill/>
                    </a:lnT>
                    <a:lnB>
                      <a:noFill/>
                    </a:lnB>
                    <a:solidFill>
                      <a:srgbClr val="D4DE81"/>
                    </a:solidFill>
                  </a:tcPr>
                </a:tc>
                <a:tc>
                  <a:txBody>
                    <a:bodyPr/>
                    <a:lstStyle/>
                    <a:p>
                      <a:pPr algn="r" fontAlgn="b"/>
                      <a:r>
                        <a:rPr lang="en-US" sz="1100" b="0" i="0" u="none" strike="noStrike">
                          <a:solidFill>
                            <a:srgbClr val="000000"/>
                          </a:solidFill>
                          <a:effectLst/>
                          <a:latin typeface="Calibri" panose="020F0502020204030204" pitchFamily="34" charset="0"/>
                        </a:rPr>
                        <a:t>0.26</a:t>
                      </a:r>
                    </a:p>
                  </a:txBody>
                  <a:tcPr marL="9438" marR="9438" marT="9438" marB="0" anchor="b">
                    <a:lnL>
                      <a:noFill/>
                    </a:lnL>
                    <a:lnR>
                      <a:noFill/>
                    </a:lnR>
                    <a:lnT>
                      <a:noFill/>
                    </a:lnT>
                    <a:lnB>
                      <a:noFill/>
                    </a:lnB>
                    <a:solidFill>
                      <a:srgbClr val="D4DE81"/>
                    </a:solidFill>
                  </a:tcPr>
                </a:tc>
                <a:tc>
                  <a:txBody>
                    <a:bodyPr/>
                    <a:lstStyle/>
                    <a:p>
                      <a:pPr algn="r" fontAlgn="b"/>
                      <a:r>
                        <a:rPr lang="en-US" sz="1100" b="0" i="0" u="none" strike="noStrike">
                          <a:solidFill>
                            <a:srgbClr val="000000"/>
                          </a:solidFill>
                          <a:effectLst/>
                          <a:latin typeface="Calibri" panose="020F0502020204030204" pitchFamily="34" charset="0"/>
                        </a:rPr>
                        <a:t>0.55</a:t>
                      </a:r>
                    </a:p>
                  </a:txBody>
                  <a:tcPr marL="9438" marR="9438" marT="9438" marB="0" anchor="b">
                    <a:lnL>
                      <a:noFill/>
                    </a:lnL>
                    <a:lnR>
                      <a:noFill/>
                    </a:lnR>
                    <a:lnT>
                      <a:noFill/>
                    </a:lnT>
                    <a:lnB>
                      <a:noFill/>
                    </a:lnB>
                    <a:solidFill>
                      <a:srgbClr val="FED881"/>
                    </a:solidFill>
                  </a:tcPr>
                </a:tc>
                <a:tc>
                  <a:txBody>
                    <a:bodyPr/>
                    <a:lstStyle/>
                    <a:p>
                      <a:pPr algn="r" fontAlgn="b"/>
                      <a:r>
                        <a:rPr lang="en-US" sz="1100" b="0" i="0" u="none" strike="noStrike">
                          <a:solidFill>
                            <a:srgbClr val="000000"/>
                          </a:solidFill>
                          <a:effectLst/>
                          <a:latin typeface="Calibri" panose="020F0502020204030204" pitchFamily="34" charset="0"/>
                        </a:rPr>
                        <a:t>0.48</a:t>
                      </a:r>
                    </a:p>
                  </a:txBody>
                  <a:tcPr marL="9438" marR="9438" marT="9438" marB="0" anchor="b">
                    <a:lnL>
                      <a:noFill/>
                    </a:lnL>
                    <a:lnR>
                      <a:noFill/>
                    </a:lnR>
                    <a:lnT>
                      <a:noFill/>
                    </a:lnT>
                    <a:lnB>
                      <a:noFill/>
                    </a:lnB>
                    <a:solidFill>
                      <a:srgbClr val="FFE984"/>
                    </a:solidFill>
                  </a:tcPr>
                </a:tc>
                <a:tc>
                  <a:txBody>
                    <a:bodyPr/>
                    <a:lstStyle/>
                    <a:p>
                      <a:pPr algn="r" fontAlgn="b"/>
                      <a:r>
                        <a:rPr lang="en-US" sz="1100" b="0" i="0" u="none" strike="noStrike">
                          <a:solidFill>
                            <a:srgbClr val="000000"/>
                          </a:solidFill>
                          <a:effectLst/>
                          <a:latin typeface="Calibri" panose="020F0502020204030204" pitchFamily="34" charset="0"/>
                        </a:rPr>
                        <a:t>0.82</a:t>
                      </a:r>
                    </a:p>
                  </a:txBody>
                  <a:tcPr marL="9438" marR="9438" marT="9438" marB="0" anchor="b">
                    <a:lnL>
                      <a:noFill/>
                    </a:lnL>
                    <a:lnR>
                      <a:noFill/>
                    </a:lnR>
                    <a:lnT>
                      <a:noFill/>
                    </a:lnT>
                    <a:lnB>
                      <a:noFill/>
                    </a:lnB>
                    <a:solidFill>
                      <a:srgbClr val="FB9674"/>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4143533287"/>
                  </a:ext>
                </a:extLst>
              </a:tr>
              <a:tr h="188752">
                <a:tc>
                  <a:txBody>
                    <a:bodyPr/>
                    <a:lstStyle/>
                    <a:p>
                      <a:pPr algn="l" fontAlgn="b"/>
                      <a:r>
                        <a:rPr lang="en-US" sz="1100" b="0" i="0" u="none" strike="noStrike">
                          <a:solidFill>
                            <a:srgbClr val="000000"/>
                          </a:solidFill>
                          <a:effectLst/>
                          <a:latin typeface="Calibri" panose="020F0502020204030204" pitchFamily="34" charset="0"/>
                        </a:rPr>
                        <a:t>Stl</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0.42</a:t>
                      </a:r>
                    </a:p>
                  </a:txBody>
                  <a:tcPr marL="9438" marR="9438" marT="9438" marB="0" anchor="b">
                    <a:lnL>
                      <a:noFill/>
                    </a:lnL>
                    <a:lnR>
                      <a:noFill/>
                    </a:lnR>
                    <a:lnT>
                      <a:noFill/>
                    </a:lnT>
                    <a:lnB>
                      <a:noFill/>
                    </a:lnB>
                    <a:solidFill>
                      <a:srgbClr val="F4E883"/>
                    </a:solidFill>
                  </a:tcPr>
                </a:tc>
                <a:tc>
                  <a:txBody>
                    <a:bodyPr/>
                    <a:lstStyle/>
                    <a:p>
                      <a:pPr algn="r" fontAlgn="b"/>
                      <a:r>
                        <a:rPr lang="en-US" sz="1100" b="0" i="0" u="none" strike="noStrike">
                          <a:solidFill>
                            <a:srgbClr val="000000"/>
                          </a:solidFill>
                          <a:effectLst/>
                          <a:latin typeface="Calibri" panose="020F0502020204030204" pitchFamily="34" charset="0"/>
                        </a:rPr>
                        <a:t>0.75</a:t>
                      </a:r>
                    </a:p>
                  </a:txBody>
                  <a:tcPr marL="9438" marR="9438" marT="9438" marB="0" anchor="b">
                    <a:lnL>
                      <a:noFill/>
                    </a:lnL>
                    <a:lnR>
                      <a:noFill/>
                    </a:lnR>
                    <a:lnT>
                      <a:noFill/>
                    </a:lnT>
                    <a:lnB>
                      <a:noFill/>
                    </a:lnB>
                    <a:solidFill>
                      <a:srgbClr val="FCA978"/>
                    </a:solidFill>
                  </a:tcPr>
                </a:tc>
                <a:tc>
                  <a:txBody>
                    <a:bodyPr/>
                    <a:lstStyle/>
                    <a:p>
                      <a:pPr algn="r" fontAlgn="b"/>
                      <a:r>
                        <a:rPr lang="en-US" sz="1100" b="0" i="0" u="none" strike="noStrike">
                          <a:solidFill>
                            <a:srgbClr val="000000"/>
                          </a:solidFill>
                          <a:effectLst/>
                          <a:latin typeface="Calibri" panose="020F0502020204030204" pitchFamily="34" charset="0"/>
                        </a:rPr>
                        <a:t>0.66</a:t>
                      </a:r>
                    </a:p>
                  </a:txBody>
                  <a:tcPr marL="9438" marR="9438" marT="9438" marB="0" anchor="b">
                    <a:lnL>
                      <a:noFill/>
                    </a:lnL>
                    <a:lnR>
                      <a:noFill/>
                    </a:lnR>
                    <a:lnT>
                      <a:noFill/>
                    </a:lnT>
                    <a:lnB>
                      <a:noFill/>
                    </a:lnB>
                    <a:solidFill>
                      <a:srgbClr val="FDBD7C"/>
                    </a:solidFill>
                  </a:tcPr>
                </a:tc>
                <a:tc>
                  <a:txBody>
                    <a:bodyPr/>
                    <a:lstStyle/>
                    <a:p>
                      <a:pPr algn="r" fontAlgn="b"/>
                      <a:r>
                        <a:rPr lang="en-US" sz="1100" b="0" i="0" u="none" strike="noStrike">
                          <a:solidFill>
                            <a:srgbClr val="000000"/>
                          </a:solidFill>
                          <a:effectLst/>
                          <a:latin typeface="Calibri" panose="020F0502020204030204" pitchFamily="34" charset="0"/>
                        </a:rPr>
                        <a:t>0.70</a:t>
                      </a:r>
                    </a:p>
                  </a:txBody>
                  <a:tcPr marL="9438" marR="9438" marT="9438" marB="0" anchor="b">
                    <a:lnL>
                      <a:noFill/>
                    </a:lnL>
                    <a:lnR>
                      <a:noFill/>
                    </a:lnR>
                    <a:lnT>
                      <a:noFill/>
                    </a:lnT>
                    <a:lnB>
                      <a:noFill/>
                    </a:lnB>
                    <a:solidFill>
                      <a:srgbClr val="FDB57A"/>
                    </a:solidFill>
                  </a:tcPr>
                </a:tc>
                <a:tc>
                  <a:txBody>
                    <a:bodyPr/>
                    <a:lstStyle/>
                    <a:p>
                      <a:pPr algn="r" fontAlgn="b"/>
                      <a:r>
                        <a:rPr lang="en-US" sz="1100" b="0" i="0" u="none" strike="noStrike">
                          <a:solidFill>
                            <a:srgbClr val="000000"/>
                          </a:solidFill>
                          <a:effectLst/>
                          <a:latin typeface="Calibri" panose="020F0502020204030204" pitchFamily="34" charset="0"/>
                        </a:rPr>
                        <a:t>0.07</a:t>
                      </a:r>
                    </a:p>
                  </a:txBody>
                  <a:tcPr marL="9438" marR="9438" marT="9438" marB="0" anchor="b">
                    <a:lnL>
                      <a:noFill/>
                    </a:lnL>
                    <a:lnR>
                      <a:noFill/>
                    </a:lnR>
                    <a:lnT>
                      <a:noFill/>
                    </a:lnT>
                    <a:lnB>
                      <a:noFill/>
                    </a:lnB>
                    <a:solidFill>
                      <a:srgbClr val="B1D47F"/>
                    </a:solidFill>
                  </a:tcPr>
                </a:tc>
                <a:tc>
                  <a:txBody>
                    <a:bodyPr/>
                    <a:lstStyle/>
                    <a:p>
                      <a:pPr algn="r" fontAlgn="b"/>
                      <a:r>
                        <a:rPr lang="en-US" sz="1100" b="0" i="0" u="none" strike="noStrike">
                          <a:solidFill>
                            <a:srgbClr val="000000"/>
                          </a:solidFill>
                          <a:effectLst/>
                          <a:latin typeface="Calibri" panose="020F0502020204030204" pitchFamily="34" charset="0"/>
                        </a:rPr>
                        <a:t>0.47</a:t>
                      </a:r>
                    </a:p>
                  </a:txBody>
                  <a:tcPr marL="9438" marR="9438" marT="9438" marB="0" anchor="b">
                    <a:lnL>
                      <a:noFill/>
                    </a:lnL>
                    <a:lnR>
                      <a:noFill/>
                    </a:lnR>
                    <a:lnT>
                      <a:noFill/>
                    </a:lnT>
                    <a:lnB>
                      <a:noFill/>
                    </a:lnB>
                    <a:solidFill>
                      <a:srgbClr val="FEEA83"/>
                    </a:solidFill>
                  </a:tcPr>
                </a:tc>
                <a:tc>
                  <a:txBody>
                    <a:bodyPr/>
                    <a:lstStyle/>
                    <a:p>
                      <a:pPr algn="r" fontAlgn="b"/>
                      <a:r>
                        <a:rPr lang="en-US" sz="1100" b="0" i="0" u="none" strike="noStrike">
                          <a:solidFill>
                            <a:srgbClr val="000000"/>
                          </a:solidFill>
                          <a:effectLst/>
                          <a:latin typeface="Calibri" panose="020F0502020204030204" pitchFamily="34" charset="0"/>
                        </a:rPr>
                        <a:t>0.50</a:t>
                      </a:r>
                    </a:p>
                  </a:txBody>
                  <a:tcPr marL="9438" marR="9438" marT="9438" marB="0" anchor="b">
                    <a:lnL>
                      <a:noFill/>
                    </a:lnL>
                    <a:lnR>
                      <a:noFill/>
                    </a:lnR>
                    <a:lnT>
                      <a:noFill/>
                    </a:lnT>
                    <a:lnB>
                      <a:noFill/>
                    </a:lnB>
                    <a:solidFill>
                      <a:srgbClr val="FFE684"/>
                    </a:solidFill>
                  </a:tcPr>
                </a:tc>
                <a:tc>
                  <a:txBody>
                    <a:bodyPr/>
                    <a:lstStyle/>
                    <a:p>
                      <a:pPr algn="r" fontAlgn="b"/>
                      <a:r>
                        <a:rPr lang="en-US" sz="1100" b="0" i="0" u="none" strike="noStrike">
                          <a:solidFill>
                            <a:srgbClr val="000000"/>
                          </a:solidFill>
                          <a:effectLst/>
                          <a:latin typeface="Calibri" panose="020F0502020204030204" pitchFamily="34" charset="0"/>
                        </a:rPr>
                        <a:t>0.31</a:t>
                      </a:r>
                    </a:p>
                  </a:txBody>
                  <a:tcPr marL="9438" marR="9438" marT="9438" marB="0" anchor="b">
                    <a:lnL>
                      <a:noFill/>
                    </a:lnL>
                    <a:lnR>
                      <a:noFill/>
                    </a:lnR>
                    <a:lnT>
                      <a:noFill/>
                    </a:lnT>
                    <a:lnB>
                      <a:noFill/>
                    </a:lnB>
                    <a:solidFill>
                      <a:srgbClr val="DFE182"/>
                    </a:solidFill>
                  </a:tcPr>
                </a:tc>
                <a:tc>
                  <a:txBody>
                    <a:bodyPr/>
                    <a:lstStyle/>
                    <a:p>
                      <a:pPr algn="r" fontAlgn="b"/>
                      <a:r>
                        <a:rPr lang="en-US" sz="1100" b="0" i="0" u="none" strike="noStrike">
                          <a:solidFill>
                            <a:srgbClr val="000000"/>
                          </a:solidFill>
                          <a:effectLst/>
                          <a:latin typeface="Calibri" panose="020F0502020204030204" pitchFamily="34" charset="0"/>
                        </a:rPr>
                        <a:t>0.61</a:t>
                      </a:r>
                    </a:p>
                  </a:txBody>
                  <a:tcPr marL="9438" marR="9438" marT="9438" marB="0" anchor="b">
                    <a:lnL>
                      <a:noFill/>
                    </a:lnL>
                    <a:lnR>
                      <a:noFill/>
                    </a:lnR>
                    <a:lnT>
                      <a:noFill/>
                    </a:lnT>
                    <a:lnB>
                      <a:noFill/>
                    </a:lnB>
                    <a:solidFill>
                      <a:srgbClr val="FECB7E"/>
                    </a:solidFill>
                  </a:tcPr>
                </a:tc>
                <a:tc>
                  <a:txBody>
                    <a:bodyPr/>
                    <a:lstStyle/>
                    <a:p>
                      <a:pPr algn="r" fontAlgn="b"/>
                      <a:r>
                        <a:rPr lang="en-US" sz="1100" b="0" i="0" u="none" strike="noStrike">
                          <a:solidFill>
                            <a:srgbClr val="000000"/>
                          </a:solidFill>
                          <a:effectLst/>
                          <a:latin typeface="Calibri" panose="020F0502020204030204" pitchFamily="34" charset="0"/>
                        </a:rPr>
                        <a:t>0.60</a:t>
                      </a:r>
                    </a:p>
                  </a:txBody>
                  <a:tcPr marL="9438" marR="9438" marT="9438" marB="0" anchor="b">
                    <a:lnL>
                      <a:noFill/>
                    </a:lnL>
                    <a:lnR>
                      <a:noFill/>
                    </a:lnR>
                    <a:lnT>
                      <a:noFill/>
                    </a:lnT>
                    <a:lnB>
                      <a:noFill/>
                    </a:lnB>
                    <a:solidFill>
                      <a:srgbClr val="FECC7E"/>
                    </a:solidFill>
                  </a:tcPr>
                </a:tc>
                <a:tc>
                  <a:txBody>
                    <a:bodyPr/>
                    <a:lstStyle/>
                    <a:p>
                      <a:pPr algn="r" fontAlgn="b"/>
                      <a:r>
                        <a:rPr lang="en-US" sz="1100" b="0" i="0" u="none" strike="noStrike">
                          <a:solidFill>
                            <a:srgbClr val="000000"/>
                          </a:solidFill>
                          <a:effectLst/>
                          <a:latin typeface="Calibri" panose="020F0502020204030204" pitchFamily="34" charset="0"/>
                        </a:rPr>
                        <a:t>0.26</a:t>
                      </a:r>
                    </a:p>
                  </a:txBody>
                  <a:tcPr marL="9438" marR="9438" marT="9438" marB="0" anchor="b">
                    <a:lnL>
                      <a:noFill/>
                    </a:lnL>
                    <a:lnR>
                      <a:noFill/>
                    </a:lnR>
                    <a:lnT>
                      <a:noFill/>
                    </a:lnT>
                    <a:lnB>
                      <a:noFill/>
                    </a:lnB>
                    <a:solidFill>
                      <a:srgbClr val="D4DE81"/>
                    </a:solidFill>
                  </a:tcPr>
                </a:tc>
                <a:tc>
                  <a:txBody>
                    <a:bodyPr/>
                    <a:lstStyle/>
                    <a:p>
                      <a:pPr algn="r" fontAlgn="b"/>
                      <a:r>
                        <a:rPr lang="en-US" sz="1100" b="0" i="0" u="none" strike="noStrike">
                          <a:solidFill>
                            <a:srgbClr val="000000"/>
                          </a:solidFill>
                          <a:effectLst/>
                          <a:latin typeface="Calibri" panose="020F0502020204030204" pitchFamily="34" charset="0"/>
                        </a:rPr>
                        <a:t>0.16</a:t>
                      </a:r>
                    </a:p>
                  </a:txBody>
                  <a:tcPr marL="9438" marR="9438" marT="9438" marB="0" anchor="b">
                    <a:lnL>
                      <a:noFill/>
                    </a:lnL>
                    <a:lnR>
                      <a:noFill/>
                    </a:lnR>
                    <a:lnT>
                      <a:noFill/>
                    </a:lnT>
                    <a:lnB>
                      <a:noFill/>
                    </a:lnB>
                    <a:solidFill>
                      <a:srgbClr val="C1D980"/>
                    </a:solidFill>
                  </a:tcPr>
                </a:tc>
                <a:tc>
                  <a:txBody>
                    <a:bodyPr/>
                    <a:lstStyle/>
                    <a:p>
                      <a:pPr algn="r" fontAlgn="b"/>
                      <a:r>
                        <a:rPr lang="en-US" sz="1100" b="0" i="0" u="none" strike="noStrike">
                          <a:solidFill>
                            <a:srgbClr val="000000"/>
                          </a:solidFill>
                          <a:effectLst/>
                          <a:latin typeface="Calibri" panose="020F0502020204030204" pitchFamily="34" charset="0"/>
                        </a:rPr>
                        <a:t>0.44</a:t>
                      </a:r>
                    </a:p>
                  </a:txBody>
                  <a:tcPr marL="9438" marR="9438" marT="9438" marB="0" anchor="b">
                    <a:lnL>
                      <a:noFill/>
                    </a:lnL>
                    <a:lnR>
                      <a:noFill/>
                    </a:lnR>
                    <a:lnT>
                      <a:noFill/>
                    </a:lnT>
                    <a:lnB>
                      <a:noFill/>
                    </a:lnB>
                    <a:solidFill>
                      <a:srgbClr val="F8E983"/>
                    </a:solidFill>
                  </a:tcPr>
                </a:tc>
                <a:tc>
                  <a:txBody>
                    <a:bodyPr/>
                    <a:lstStyle/>
                    <a:p>
                      <a:pPr algn="r" fontAlgn="b"/>
                      <a:r>
                        <a:rPr lang="en-US" sz="1100" b="0" i="0" u="none" strike="noStrike">
                          <a:solidFill>
                            <a:srgbClr val="000000"/>
                          </a:solidFill>
                          <a:effectLst/>
                          <a:latin typeface="Calibri" panose="020F0502020204030204" pitchFamily="34" charset="0"/>
                        </a:rPr>
                        <a:t>0.37</a:t>
                      </a:r>
                    </a:p>
                  </a:txBody>
                  <a:tcPr marL="9438" marR="9438" marT="9438" marB="0" anchor="b">
                    <a:lnL>
                      <a:noFill/>
                    </a:lnL>
                    <a:lnR>
                      <a:noFill/>
                    </a:lnR>
                    <a:lnT>
                      <a:noFill/>
                    </a:lnT>
                    <a:lnB>
                      <a:noFill/>
                    </a:lnB>
                    <a:solidFill>
                      <a:srgbClr val="EAE582"/>
                    </a:solidFill>
                  </a:tcPr>
                </a:tc>
                <a:tc>
                  <a:txBody>
                    <a:bodyPr/>
                    <a:lstStyle/>
                    <a:p>
                      <a:pPr algn="r" fontAlgn="b"/>
                      <a:r>
                        <a:rPr lang="en-US" sz="1100" b="0" i="0" u="none" strike="noStrike">
                          <a:solidFill>
                            <a:srgbClr val="000000"/>
                          </a:solidFill>
                          <a:effectLst/>
                          <a:latin typeface="Calibri" panose="020F0502020204030204" pitchFamily="34" charset="0"/>
                        </a:rPr>
                        <a:t>0.69</a:t>
                      </a:r>
                    </a:p>
                  </a:txBody>
                  <a:tcPr marL="9438" marR="9438" marT="9438" marB="0" anchor="b">
                    <a:lnL>
                      <a:noFill/>
                    </a:lnL>
                    <a:lnR>
                      <a:noFill/>
                    </a:lnR>
                    <a:lnT>
                      <a:noFill/>
                    </a:lnT>
                    <a:lnB>
                      <a:noFill/>
                    </a:lnB>
                    <a:solidFill>
                      <a:srgbClr val="FDB57A"/>
                    </a:solidFill>
                  </a:tcPr>
                </a:tc>
                <a:tc>
                  <a:txBody>
                    <a:bodyPr/>
                    <a:lstStyle/>
                    <a:p>
                      <a:pPr algn="r" fontAlgn="b"/>
                      <a:r>
                        <a:rPr lang="en-US" sz="1100" b="0" i="0" u="none" strike="noStrike">
                          <a:solidFill>
                            <a:srgbClr val="000000"/>
                          </a:solidFill>
                          <a:effectLst/>
                          <a:latin typeface="Calibri" panose="020F0502020204030204" pitchFamily="34" charset="0"/>
                        </a:rPr>
                        <a:t>0.72</a:t>
                      </a:r>
                    </a:p>
                  </a:txBody>
                  <a:tcPr marL="9438" marR="9438" marT="9438" marB="0" anchor="b">
                    <a:lnL>
                      <a:noFill/>
                    </a:lnL>
                    <a:lnR>
                      <a:noFill/>
                    </a:lnR>
                    <a:lnT>
                      <a:noFill/>
                    </a:lnT>
                    <a:lnB>
                      <a:noFill/>
                    </a:lnB>
                    <a:solidFill>
                      <a:srgbClr val="FCAF79"/>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564732380"/>
                  </a:ext>
                </a:extLst>
              </a:tr>
              <a:tr h="188752">
                <a:tc>
                  <a:txBody>
                    <a:bodyPr/>
                    <a:lstStyle/>
                    <a:p>
                      <a:pPr algn="l" fontAlgn="b"/>
                      <a:r>
                        <a:rPr lang="en-US" sz="1100" b="0" i="0" u="none" strike="noStrike">
                          <a:solidFill>
                            <a:srgbClr val="000000"/>
                          </a:solidFill>
                          <a:effectLst/>
                          <a:latin typeface="Calibri" panose="020F0502020204030204" pitchFamily="34" charset="0"/>
                        </a:rPr>
                        <a:t>Blk</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0.31</a:t>
                      </a:r>
                    </a:p>
                  </a:txBody>
                  <a:tcPr marL="9438" marR="9438" marT="9438" marB="0" anchor="b">
                    <a:lnL>
                      <a:noFill/>
                    </a:lnL>
                    <a:lnR>
                      <a:noFill/>
                    </a:lnR>
                    <a:lnT>
                      <a:noFill/>
                    </a:lnT>
                    <a:lnB>
                      <a:noFill/>
                    </a:lnB>
                    <a:solidFill>
                      <a:srgbClr val="DFE282"/>
                    </a:solidFill>
                  </a:tcPr>
                </a:tc>
                <a:tc>
                  <a:txBody>
                    <a:bodyPr/>
                    <a:lstStyle/>
                    <a:p>
                      <a:pPr algn="r" fontAlgn="b"/>
                      <a:r>
                        <a:rPr lang="en-US" sz="1100" b="0" i="0" u="none" strike="noStrike">
                          <a:solidFill>
                            <a:srgbClr val="000000"/>
                          </a:solidFill>
                          <a:effectLst/>
                          <a:latin typeface="Calibri" panose="020F0502020204030204" pitchFamily="34" charset="0"/>
                        </a:rPr>
                        <a:t>0.36</a:t>
                      </a:r>
                    </a:p>
                  </a:txBody>
                  <a:tcPr marL="9438" marR="9438" marT="9438" marB="0" anchor="b">
                    <a:lnL>
                      <a:noFill/>
                    </a:lnL>
                    <a:lnR>
                      <a:noFill/>
                    </a:lnR>
                    <a:lnT>
                      <a:noFill/>
                    </a:lnT>
                    <a:lnB>
                      <a:noFill/>
                    </a:lnB>
                    <a:solidFill>
                      <a:srgbClr val="E7E482"/>
                    </a:solidFill>
                  </a:tcPr>
                </a:tc>
                <a:tc>
                  <a:txBody>
                    <a:bodyPr/>
                    <a:lstStyle/>
                    <a:p>
                      <a:pPr algn="r" fontAlgn="b"/>
                      <a:r>
                        <a:rPr lang="en-US" sz="1100" b="0" i="0" u="none" strike="noStrike">
                          <a:solidFill>
                            <a:srgbClr val="000000"/>
                          </a:solidFill>
                          <a:effectLst/>
                          <a:latin typeface="Calibri" panose="020F0502020204030204" pitchFamily="34" charset="0"/>
                        </a:rPr>
                        <a:t>0.37</a:t>
                      </a:r>
                    </a:p>
                  </a:txBody>
                  <a:tcPr marL="9438" marR="9438" marT="9438" marB="0" anchor="b">
                    <a:lnL>
                      <a:noFill/>
                    </a:lnL>
                    <a:lnR>
                      <a:noFill/>
                    </a:lnR>
                    <a:lnT>
                      <a:noFill/>
                    </a:lnT>
                    <a:lnB>
                      <a:noFill/>
                    </a:lnB>
                    <a:solidFill>
                      <a:srgbClr val="EAE582"/>
                    </a:solidFill>
                  </a:tcPr>
                </a:tc>
                <a:tc>
                  <a:txBody>
                    <a:bodyPr/>
                    <a:lstStyle/>
                    <a:p>
                      <a:pPr algn="r" fontAlgn="b"/>
                      <a:r>
                        <a:rPr lang="en-US" sz="1100" b="0" i="0" u="none" strike="noStrike">
                          <a:solidFill>
                            <a:srgbClr val="000000"/>
                          </a:solidFill>
                          <a:effectLst/>
                          <a:latin typeface="Calibri" panose="020F0502020204030204" pitchFamily="34" charset="0"/>
                        </a:rPr>
                        <a:t>0.26</a:t>
                      </a:r>
                    </a:p>
                  </a:txBody>
                  <a:tcPr marL="9438" marR="9438" marT="9438" marB="0" anchor="b">
                    <a:lnL>
                      <a:noFill/>
                    </a:lnL>
                    <a:lnR>
                      <a:noFill/>
                    </a:lnR>
                    <a:lnT>
                      <a:noFill/>
                    </a:lnT>
                    <a:lnB>
                      <a:noFill/>
                    </a:lnB>
                    <a:solidFill>
                      <a:srgbClr val="D4DE81"/>
                    </a:solidFill>
                  </a:tcPr>
                </a:tc>
                <a:tc>
                  <a:txBody>
                    <a:bodyPr/>
                    <a:lstStyle/>
                    <a:p>
                      <a:pPr algn="r" fontAlgn="b"/>
                      <a:r>
                        <a:rPr lang="en-US" sz="1100" b="0" i="0" u="none" strike="noStrike">
                          <a:solidFill>
                            <a:srgbClr val="000000"/>
                          </a:solidFill>
                          <a:effectLst/>
                          <a:latin typeface="Calibri" panose="020F0502020204030204" pitchFamily="34" charset="0"/>
                        </a:rPr>
                        <a:t>0.41</a:t>
                      </a:r>
                    </a:p>
                  </a:txBody>
                  <a:tcPr marL="9438" marR="9438" marT="9438" marB="0" anchor="b">
                    <a:lnL>
                      <a:noFill/>
                    </a:lnL>
                    <a:lnR>
                      <a:noFill/>
                    </a:lnR>
                    <a:lnT>
                      <a:noFill/>
                    </a:lnT>
                    <a:lnB>
                      <a:noFill/>
                    </a:lnB>
                    <a:solidFill>
                      <a:srgbClr val="F3E783"/>
                    </a:solidFill>
                  </a:tcPr>
                </a:tc>
                <a:tc>
                  <a:txBody>
                    <a:bodyPr/>
                    <a:lstStyle/>
                    <a:p>
                      <a:pPr algn="r" fontAlgn="b"/>
                      <a:r>
                        <a:rPr lang="en-US" sz="1100" b="0" i="0" u="none" strike="noStrike">
                          <a:solidFill>
                            <a:srgbClr val="000000"/>
                          </a:solidFill>
                          <a:effectLst/>
                          <a:latin typeface="Calibri" panose="020F0502020204030204" pitchFamily="34" charset="0"/>
                        </a:rPr>
                        <a:t>-0.20</a:t>
                      </a:r>
                    </a:p>
                  </a:txBody>
                  <a:tcPr marL="9438" marR="9438" marT="9438" marB="0" anchor="b">
                    <a:lnL>
                      <a:noFill/>
                    </a:lnL>
                    <a:lnR>
                      <a:noFill/>
                    </a:lnR>
                    <a:lnT>
                      <a:noFill/>
                    </a:lnT>
                    <a:lnB>
                      <a:noFill/>
                    </a:lnB>
                    <a:solidFill>
                      <a:srgbClr val="7BC57C"/>
                    </a:solidFill>
                  </a:tcPr>
                </a:tc>
                <a:tc>
                  <a:txBody>
                    <a:bodyPr/>
                    <a:lstStyle/>
                    <a:p>
                      <a:pPr algn="r" fontAlgn="b"/>
                      <a:r>
                        <a:rPr lang="en-US" sz="1100" b="0" i="0" u="none" strike="noStrike">
                          <a:solidFill>
                            <a:srgbClr val="000000"/>
                          </a:solidFill>
                          <a:effectLst/>
                          <a:latin typeface="Calibri" panose="020F0502020204030204" pitchFamily="34" charset="0"/>
                        </a:rPr>
                        <a:t>-0.23</a:t>
                      </a:r>
                    </a:p>
                  </a:txBody>
                  <a:tcPr marL="9438" marR="9438" marT="9438" marB="0" anchor="b">
                    <a:lnL>
                      <a:noFill/>
                    </a:lnL>
                    <a:lnR>
                      <a:noFill/>
                    </a:lnR>
                    <a:lnT>
                      <a:noFill/>
                    </a:lnT>
                    <a:lnB>
                      <a:noFill/>
                    </a:lnB>
                    <a:solidFill>
                      <a:srgbClr val="76C37C"/>
                    </a:solidFill>
                  </a:tcPr>
                </a:tc>
                <a:tc>
                  <a:txBody>
                    <a:bodyPr/>
                    <a:lstStyle/>
                    <a:p>
                      <a:pPr algn="r" fontAlgn="b"/>
                      <a:r>
                        <a:rPr lang="en-US" sz="1100" b="0" i="0" u="none" strike="noStrike">
                          <a:solidFill>
                            <a:srgbClr val="000000"/>
                          </a:solidFill>
                          <a:effectLst/>
                          <a:latin typeface="Calibri" panose="020F0502020204030204" pitchFamily="34" charset="0"/>
                        </a:rPr>
                        <a:t>-0.24</a:t>
                      </a:r>
                    </a:p>
                  </a:txBody>
                  <a:tcPr marL="9438" marR="9438" marT="9438" marB="0" anchor="b">
                    <a:lnL>
                      <a:noFill/>
                    </a:lnL>
                    <a:lnR>
                      <a:noFill/>
                    </a:lnR>
                    <a:lnT>
                      <a:noFill/>
                    </a:lnT>
                    <a:lnB>
                      <a:noFill/>
                    </a:lnB>
                    <a:solidFill>
                      <a:srgbClr val="73C27B"/>
                    </a:solidFill>
                  </a:tcPr>
                </a:tc>
                <a:tc>
                  <a:txBody>
                    <a:bodyPr/>
                    <a:lstStyle/>
                    <a:p>
                      <a:pPr algn="r" fontAlgn="b"/>
                      <a:r>
                        <a:rPr lang="en-US" sz="1100" b="0" i="0" u="none" strike="noStrike">
                          <a:solidFill>
                            <a:srgbClr val="000000"/>
                          </a:solidFill>
                          <a:effectLst/>
                          <a:latin typeface="Calibri" panose="020F0502020204030204" pitchFamily="34" charset="0"/>
                        </a:rPr>
                        <a:t>0.30</a:t>
                      </a:r>
                    </a:p>
                  </a:txBody>
                  <a:tcPr marL="9438" marR="9438" marT="9438" marB="0" anchor="b">
                    <a:lnL>
                      <a:noFill/>
                    </a:lnL>
                    <a:lnR>
                      <a:noFill/>
                    </a:lnR>
                    <a:lnT>
                      <a:noFill/>
                    </a:lnT>
                    <a:lnB>
                      <a:noFill/>
                    </a:lnB>
                    <a:solidFill>
                      <a:srgbClr val="DCE182"/>
                    </a:solidFill>
                  </a:tcPr>
                </a:tc>
                <a:tc>
                  <a:txBody>
                    <a:bodyPr/>
                    <a:lstStyle/>
                    <a:p>
                      <a:pPr algn="r" fontAlgn="b"/>
                      <a:r>
                        <a:rPr lang="en-US" sz="1100" b="0" i="0" u="none" strike="noStrike">
                          <a:solidFill>
                            <a:srgbClr val="000000"/>
                          </a:solidFill>
                          <a:effectLst/>
                          <a:latin typeface="Calibri" panose="020F0502020204030204" pitchFamily="34" charset="0"/>
                        </a:rPr>
                        <a:t>0.38</a:t>
                      </a:r>
                    </a:p>
                  </a:txBody>
                  <a:tcPr marL="9438" marR="9438" marT="9438" marB="0" anchor="b">
                    <a:lnL>
                      <a:noFill/>
                    </a:lnL>
                    <a:lnR>
                      <a:noFill/>
                    </a:lnR>
                    <a:lnT>
                      <a:noFill/>
                    </a:lnT>
                    <a:lnB>
                      <a:noFill/>
                    </a:lnB>
                    <a:solidFill>
                      <a:srgbClr val="ECE582"/>
                    </a:solidFill>
                  </a:tcPr>
                </a:tc>
                <a:tc>
                  <a:txBody>
                    <a:bodyPr/>
                    <a:lstStyle/>
                    <a:p>
                      <a:pPr algn="r" fontAlgn="b"/>
                      <a:r>
                        <a:rPr lang="en-US" sz="1100" b="0" i="0" u="none" strike="noStrike">
                          <a:solidFill>
                            <a:srgbClr val="000000"/>
                          </a:solidFill>
                          <a:effectLst/>
                          <a:latin typeface="Calibri" panose="020F0502020204030204" pitchFamily="34" charset="0"/>
                        </a:rPr>
                        <a:t>-0.02</a:t>
                      </a:r>
                    </a:p>
                  </a:txBody>
                  <a:tcPr marL="9438" marR="9438" marT="9438" marB="0" anchor="b">
                    <a:lnL>
                      <a:noFill/>
                    </a:lnL>
                    <a:lnR>
                      <a:noFill/>
                    </a:lnR>
                    <a:lnT>
                      <a:noFill/>
                    </a:lnT>
                    <a:lnB>
                      <a:noFill/>
                    </a:lnB>
                    <a:solidFill>
                      <a:srgbClr val="9ECF7E"/>
                    </a:solidFill>
                  </a:tcPr>
                </a:tc>
                <a:tc>
                  <a:txBody>
                    <a:bodyPr/>
                    <a:lstStyle/>
                    <a:p>
                      <a:pPr algn="r" fontAlgn="b"/>
                      <a:r>
                        <a:rPr lang="en-US" sz="1100" b="0" i="0" u="none" strike="noStrike">
                          <a:solidFill>
                            <a:srgbClr val="000000"/>
                          </a:solidFill>
                          <a:effectLst/>
                          <a:latin typeface="Calibri" panose="020F0502020204030204" pitchFamily="34" charset="0"/>
                        </a:rPr>
                        <a:t>0.73</a:t>
                      </a:r>
                    </a:p>
                  </a:txBody>
                  <a:tcPr marL="9438" marR="9438" marT="9438" marB="0" anchor="b">
                    <a:lnL>
                      <a:noFill/>
                    </a:lnL>
                    <a:lnR>
                      <a:noFill/>
                    </a:lnR>
                    <a:lnT>
                      <a:noFill/>
                    </a:lnT>
                    <a:lnB>
                      <a:noFill/>
                    </a:lnB>
                    <a:solidFill>
                      <a:srgbClr val="FCAD79"/>
                    </a:solidFill>
                  </a:tcPr>
                </a:tc>
                <a:tc>
                  <a:txBody>
                    <a:bodyPr/>
                    <a:lstStyle/>
                    <a:p>
                      <a:pPr algn="r" fontAlgn="b"/>
                      <a:r>
                        <a:rPr lang="en-US" sz="1100" b="0" i="0" u="none" strike="noStrike">
                          <a:solidFill>
                            <a:srgbClr val="000000"/>
                          </a:solidFill>
                          <a:effectLst/>
                          <a:latin typeface="Calibri" panose="020F0502020204030204" pitchFamily="34" charset="0"/>
                        </a:rPr>
                        <a:t>0.69</a:t>
                      </a:r>
                    </a:p>
                  </a:txBody>
                  <a:tcPr marL="9438" marR="9438" marT="9438" marB="0" anchor="b">
                    <a:lnL>
                      <a:noFill/>
                    </a:lnL>
                    <a:lnR>
                      <a:noFill/>
                    </a:lnR>
                    <a:lnT>
                      <a:noFill/>
                    </a:lnT>
                    <a:lnB>
                      <a:noFill/>
                    </a:lnB>
                    <a:solidFill>
                      <a:srgbClr val="FDB67A"/>
                    </a:solidFill>
                  </a:tcPr>
                </a:tc>
                <a:tc>
                  <a:txBody>
                    <a:bodyPr/>
                    <a:lstStyle/>
                    <a:p>
                      <a:pPr algn="r" fontAlgn="b"/>
                      <a:r>
                        <a:rPr lang="en-US" sz="1100" b="0" i="0" u="none" strike="noStrike">
                          <a:solidFill>
                            <a:srgbClr val="000000"/>
                          </a:solidFill>
                          <a:effectLst/>
                          <a:latin typeface="Calibri" panose="020F0502020204030204" pitchFamily="34" charset="0"/>
                        </a:rPr>
                        <a:t>0.74</a:t>
                      </a:r>
                    </a:p>
                  </a:txBody>
                  <a:tcPr marL="9438" marR="9438" marT="9438" marB="0" anchor="b">
                    <a:lnL>
                      <a:noFill/>
                    </a:lnL>
                    <a:lnR>
                      <a:noFill/>
                    </a:lnR>
                    <a:lnT>
                      <a:noFill/>
                    </a:lnT>
                    <a:lnB>
                      <a:noFill/>
                    </a:lnB>
                    <a:solidFill>
                      <a:srgbClr val="FCAB78"/>
                    </a:solidFill>
                  </a:tcPr>
                </a:tc>
                <a:tc>
                  <a:txBody>
                    <a:bodyPr/>
                    <a:lstStyle/>
                    <a:p>
                      <a:pPr algn="r" fontAlgn="b"/>
                      <a:r>
                        <a:rPr lang="en-US" sz="1100" b="0" i="0" u="none" strike="noStrike">
                          <a:solidFill>
                            <a:srgbClr val="000000"/>
                          </a:solidFill>
                          <a:effectLst/>
                          <a:latin typeface="Calibri" panose="020F0502020204030204" pitchFamily="34" charset="0"/>
                        </a:rPr>
                        <a:t>-0.04</a:t>
                      </a:r>
                    </a:p>
                  </a:txBody>
                  <a:tcPr marL="9438" marR="9438" marT="9438" marB="0" anchor="b">
                    <a:lnL>
                      <a:noFill/>
                    </a:lnL>
                    <a:lnR>
                      <a:noFill/>
                    </a:lnR>
                    <a:lnT>
                      <a:noFill/>
                    </a:lnT>
                    <a:lnB>
                      <a:noFill/>
                    </a:lnB>
                    <a:solidFill>
                      <a:srgbClr val="9CCE7E"/>
                    </a:solidFill>
                  </a:tcPr>
                </a:tc>
                <a:tc>
                  <a:txBody>
                    <a:bodyPr/>
                    <a:lstStyle/>
                    <a:p>
                      <a:pPr algn="r" fontAlgn="b"/>
                      <a:r>
                        <a:rPr lang="en-US" sz="1100" b="0" i="0" u="none" strike="noStrike">
                          <a:solidFill>
                            <a:srgbClr val="000000"/>
                          </a:solidFill>
                          <a:effectLst/>
                          <a:latin typeface="Calibri" panose="020F0502020204030204" pitchFamily="34" charset="0"/>
                        </a:rPr>
                        <a:t>0.21</a:t>
                      </a:r>
                    </a:p>
                  </a:txBody>
                  <a:tcPr marL="9438" marR="9438" marT="9438" marB="0" anchor="b">
                    <a:lnL>
                      <a:noFill/>
                    </a:lnL>
                    <a:lnR>
                      <a:noFill/>
                    </a:lnR>
                    <a:lnT>
                      <a:noFill/>
                    </a:lnT>
                    <a:lnB>
                      <a:noFill/>
                    </a:lnB>
                    <a:solidFill>
                      <a:srgbClr val="CCDC81"/>
                    </a:solidFill>
                  </a:tcPr>
                </a:tc>
                <a:tc>
                  <a:txBody>
                    <a:bodyPr/>
                    <a:lstStyle/>
                    <a:p>
                      <a:pPr algn="r" fontAlgn="b"/>
                      <a:r>
                        <a:rPr lang="en-US" sz="1100" b="0" i="0" u="none" strike="noStrike">
                          <a:solidFill>
                            <a:srgbClr val="000000"/>
                          </a:solidFill>
                          <a:effectLst/>
                          <a:latin typeface="Calibri" panose="020F0502020204030204" pitchFamily="34" charset="0"/>
                        </a:rPr>
                        <a:t>0.15</a:t>
                      </a:r>
                    </a:p>
                  </a:txBody>
                  <a:tcPr marL="9438" marR="9438" marT="9438" marB="0" anchor="b">
                    <a:lnL>
                      <a:noFill/>
                    </a:lnL>
                    <a:lnR>
                      <a:noFill/>
                    </a:lnR>
                    <a:lnT>
                      <a:noFill/>
                    </a:lnT>
                    <a:lnB>
                      <a:noFill/>
                    </a:lnB>
                    <a:solidFill>
                      <a:srgbClr val="C0D880"/>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2371822049"/>
                  </a:ext>
                </a:extLst>
              </a:tr>
              <a:tr h="188752">
                <a:tc>
                  <a:txBody>
                    <a:bodyPr/>
                    <a:lstStyle/>
                    <a:p>
                      <a:pPr algn="l" fontAlgn="b"/>
                      <a:r>
                        <a:rPr lang="en-US" sz="1100" b="0" i="0" u="none" strike="noStrike">
                          <a:solidFill>
                            <a:srgbClr val="000000"/>
                          </a:solidFill>
                          <a:effectLst/>
                          <a:latin typeface="Calibri" panose="020F0502020204030204" pitchFamily="34" charset="0"/>
                        </a:rPr>
                        <a:t>PF</a:t>
                      </a:r>
                    </a:p>
                  </a:txBody>
                  <a:tcPr marL="9438" marR="9438" marT="943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0.55</a:t>
                      </a:r>
                    </a:p>
                  </a:txBody>
                  <a:tcPr marL="9438" marR="9438" marT="9438" marB="0" anchor="b">
                    <a:lnL>
                      <a:noFill/>
                    </a:lnL>
                    <a:lnR>
                      <a:noFill/>
                    </a:lnR>
                    <a:lnT>
                      <a:noFill/>
                    </a:lnT>
                    <a:lnB>
                      <a:noFill/>
                    </a:lnB>
                    <a:solidFill>
                      <a:srgbClr val="FED881"/>
                    </a:solidFill>
                  </a:tcPr>
                </a:tc>
                <a:tc>
                  <a:txBody>
                    <a:bodyPr/>
                    <a:lstStyle/>
                    <a:p>
                      <a:pPr algn="r" fontAlgn="b"/>
                      <a:r>
                        <a:rPr lang="en-US" sz="1100" b="0" i="0" u="none" strike="noStrike">
                          <a:solidFill>
                            <a:srgbClr val="000000"/>
                          </a:solidFill>
                          <a:effectLst/>
                          <a:latin typeface="Calibri" panose="020F0502020204030204" pitchFamily="34" charset="0"/>
                        </a:rPr>
                        <a:t>0.70</a:t>
                      </a:r>
                    </a:p>
                  </a:txBody>
                  <a:tcPr marL="9438" marR="9438" marT="9438" marB="0" anchor="b">
                    <a:lnL>
                      <a:noFill/>
                    </a:lnL>
                    <a:lnR>
                      <a:noFill/>
                    </a:lnR>
                    <a:lnT>
                      <a:noFill/>
                    </a:lnT>
                    <a:lnB>
                      <a:noFill/>
                    </a:lnB>
                    <a:solidFill>
                      <a:srgbClr val="FDB47A"/>
                    </a:solidFill>
                  </a:tcPr>
                </a:tc>
                <a:tc>
                  <a:txBody>
                    <a:bodyPr/>
                    <a:lstStyle/>
                    <a:p>
                      <a:pPr algn="r" fontAlgn="b"/>
                      <a:r>
                        <a:rPr lang="en-US" sz="1100" b="0" i="0" u="none" strike="noStrike">
                          <a:solidFill>
                            <a:srgbClr val="000000"/>
                          </a:solidFill>
                          <a:effectLst/>
                          <a:latin typeface="Calibri" panose="020F0502020204030204" pitchFamily="34" charset="0"/>
                        </a:rPr>
                        <a:t>0.60</a:t>
                      </a:r>
                    </a:p>
                  </a:txBody>
                  <a:tcPr marL="9438" marR="9438" marT="9438" marB="0" anchor="b">
                    <a:lnL>
                      <a:noFill/>
                    </a:lnL>
                    <a:lnR>
                      <a:noFill/>
                    </a:lnR>
                    <a:lnT>
                      <a:noFill/>
                    </a:lnT>
                    <a:lnB>
                      <a:noFill/>
                    </a:lnB>
                    <a:solidFill>
                      <a:srgbClr val="FECE7F"/>
                    </a:solidFill>
                  </a:tcPr>
                </a:tc>
                <a:tc>
                  <a:txBody>
                    <a:bodyPr/>
                    <a:lstStyle/>
                    <a:p>
                      <a:pPr algn="r" fontAlgn="b"/>
                      <a:r>
                        <a:rPr lang="en-US" sz="1100" b="0" i="0" u="none" strike="noStrike">
                          <a:solidFill>
                            <a:srgbClr val="000000"/>
                          </a:solidFill>
                          <a:effectLst/>
                          <a:latin typeface="Calibri" panose="020F0502020204030204" pitchFamily="34" charset="0"/>
                        </a:rPr>
                        <a:t>0.56</a:t>
                      </a:r>
                    </a:p>
                  </a:txBody>
                  <a:tcPr marL="9438" marR="9438" marT="9438" marB="0" anchor="b">
                    <a:lnL>
                      <a:noFill/>
                    </a:lnL>
                    <a:lnR>
                      <a:noFill/>
                    </a:lnR>
                    <a:lnT>
                      <a:noFill/>
                    </a:lnT>
                    <a:lnB>
                      <a:noFill/>
                    </a:lnB>
                    <a:solidFill>
                      <a:srgbClr val="FED780"/>
                    </a:solidFill>
                  </a:tcPr>
                </a:tc>
                <a:tc>
                  <a:txBody>
                    <a:bodyPr/>
                    <a:lstStyle/>
                    <a:p>
                      <a:pPr algn="r" fontAlgn="b"/>
                      <a:r>
                        <a:rPr lang="en-US" sz="1100" b="0" i="0" u="none" strike="noStrike">
                          <a:solidFill>
                            <a:srgbClr val="000000"/>
                          </a:solidFill>
                          <a:effectLst/>
                          <a:latin typeface="Calibri" panose="020F0502020204030204" pitchFamily="34" charset="0"/>
                        </a:rPr>
                        <a:t>0.31</a:t>
                      </a:r>
                    </a:p>
                  </a:txBody>
                  <a:tcPr marL="9438" marR="9438" marT="9438" marB="0" anchor="b">
                    <a:lnL>
                      <a:noFill/>
                    </a:lnL>
                    <a:lnR>
                      <a:noFill/>
                    </a:lnR>
                    <a:lnT>
                      <a:noFill/>
                    </a:lnT>
                    <a:lnB>
                      <a:noFill/>
                    </a:lnB>
                    <a:solidFill>
                      <a:srgbClr val="DEE182"/>
                    </a:solidFill>
                  </a:tcPr>
                </a:tc>
                <a:tc>
                  <a:txBody>
                    <a:bodyPr/>
                    <a:lstStyle/>
                    <a:p>
                      <a:pPr algn="r" fontAlgn="b"/>
                      <a:r>
                        <a:rPr lang="en-US" sz="1100" b="0" i="0" u="none" strike="noStrike">
                          <a:solidFill>
                            <a:srgbClr val="000000"/>
                          </a:solidFill>
                          <a:effectLst/>
                          <a:latin typeface="Calibri" panose="020F0502020204030204" pitchFamily="34" charset="0"/>
                        </a:rPr>
                        <a:t>0.18</a:t>
                      </a:r>
                    </a:p>
                  </a:txBody>
                  <a:tcPr marL="9438" marR="9438" marT="9438" marB="0" anchor="b">
                    <a:lnL>
                      <a:noFill/>
                    </a:lnL>
                    <a:lnR>
                      <a:noFill/>
                    </a:lnR>
                    <a:lnT>
                      <a:noFill/>
                    </a:lnT>
                    <a:lnB>
                      <a:noFill/>
                    </a:lnB>
                    <a:solidFill>
                      <a:srgbClr val="C6DA80"/>
                    </a:solidFill>
                  </a:tcPr>
                </a:tc>
                <a:tc>
                  <a:txBody>
                    <a:bodyPr/>
                    <a:lstStyle/>
                    <a:p>
                      <a:pPr algn="r" fontAlgn="b"/>
                      <a:r>
                        <a:rPr lang="en-US" sz="1100" b="0" i="0" u="none" strike="noStrike">
                          <a:solidFill>
                            <a:srgbClr val="000000"/>
                          </a:solidFill>
                          <a:effectLst/>
                          <a:latin typeface="Calibri" panose="020F0502020204030204" pitchFamily="34" charset="0"/>
                        </a:rPr>
                        <a:t>0.18</a:t>
                      </a:r>
                    </a:p>
                  </a:txBody>
                  <a:tcPr marL="9438" marR="9438" marT="9438" marB="0" anchor="b">
                    <a:lnL>
                      <a:noFill/>
                    </a:lnL>
                    <a:lnR>
                      <a:noFill/>
                    </a:lnR>
                    <a:lnT>
                      <a:noFill/>
                    </a:lnT>
                    <a:lnB>
                      <a:noFill/>
                    </a:lnB>
                    <a:solidFill>
                      <a:srgbClr val="C6DA80"/>
                    </a:solidFill>
                  </a:tcPr>
                </a:tc>
                <a:tc>
                  <a:txBody>
                    <a:bodyPr/>
                    <a:lstStyle/>
                    <a:p>
                      <a:pPr algn="r" fontAlgn="b"/>
                      <a:r>
                        <a:rPr lang="en-US" sz="1100" b="0" i="0" u="none" strike="noStrike">
                          <a:solidFill>
                            <a:srgbClr val="000000"/>
                          </a:solidFill>
                          <a:effectLst/>
                          <a:latin typeface="Calibri" panose="020F0502020204030204" pitchFamily="34" charset="0"/>
                        </a:rPr>
                        <a:t>0.04</a:t>
                      </a:r>
                    </a:p>
                  </a:txBody>
                  <a:tcPr marL="9438" marR="9438" marT="9438" marB="0" anchor="b">
                    <a:lnL>
                      <a:noFill/>
                    </a:lnL>
                    <a:lnR>
                      <a:noFill/>
                    </a:lnR>
                    <a:lnT>
                      <a:noFill/>
                    </a:lnT>
                    <a:lnB>
                      <a:noFill/>
                    </a:lnB>
                    <a:solidFill>
                      <a:srgbClr val="AAD27F"/>
                    </a:solidFill>
                  </a:tcPr>
                </a:tc>
                <a:tc>
                  <a:txBody>
                    <a:bodyPr/>
                    <a:lstStyle/>
                    <a:p>
                      <a:pPr algn="r" fontAlgn="b"/>
                      <a:r>
                        <a:rPr lang="en-US" sz="1100" b="0" i="0" u="none" strike="noStrike">
                          <a:solidFill>
                            <a:srgbClr val="000000"/>
                          </a:solidFill>
                          <a:effectLst/>
                          <a:latin typeface="Calibri" panose="020F0502020204030204" pitchFamily="34" charset="0"/>
                        </a:rPr>
                        <a:t>0.46</a:t>
                      </a:r>
                    </a:p>
                  </a:txBody>
                  <a:tcPr marL="9438" marR="9438" marT="9438" marB="0" anchor="b">
                    <a:lnL>
                      <a:noFill/>
                    </a:lnL>
                    <a:lnR>
                      <a:noFill/>
                    </a:lnR>
                    <a:lnT>
                      <a:noFill/>
                    </a:lnT>
                    <a:lnB>
                      <a:noFill/>
                    </a:lnB>
                    <a:solidFill>
                      <a:srgbClr val="FBE983"/>
                    </a:solidFill>
                  </a:tcPr>
                </a:tc>
                <a:tc>
                  <a:txBody>
                    <a:bodyPr/>
                    <a:lstStyle/>
                    <a:p>
                      <a:pPr algn="r" fontAlgn="b"/>
                      <a:r>
                        <a:rPr lang="en-US" sz="1100" b="0" i="0" u="none" strike="noStrike">
                          <a:solidFill>
                            <a:srgbClr val="000000"/>
                          </a:solidFill>
                          <a:effectLst/>
                          <a:latin typeface="Calibri" panose="020F0502020204030204" pitchFamily="34" charset="0"/>
                        </a:rPr>
                        <a:t>0.51</a:t>
                      </a:r>
                    </a:p>
                  </a:txBody>
                  <a:tcPr marL="9438" marR="9438" marT="9438" marB="0" anchor="b">
                    <a:lnL>
                      <a:noFill/>
                    </a:lnL>
                    <a:lnR>
                      <a:noFill/>
                    </a:lnR>
                    <a:lnT>
                      <a:noFill/>
                    </a:lnT>
                    <a:lnB>
                      <a:noFill/>
                    </a:lnB>
                    <a:solidFill>
                      <a:srgbClr val="FFE383"/>
                    </a:solidFill>
                  </a:tcPr>
                </a:tc>
                <a:tc>
                  <a:txBody>
                    <a:bodyPr/>
                    <a:lstStyle/>
                    <a:p>
                      <a:pPr algn="r" fontAlgn="b"/>
                      <a:r>
                        <a:rPr lang="en-US" sz="1100" b="0" i="0" u="none" strike="noStrike">
                          <a:solidFill>
                            <a:srgbClr val="000000"/>
                          </a:solidFill>
                          <a:effectLst/>
                          <a:latin typeface="Calibri" panose="020F0502020204030204" pitchFamily="34" charset="0"/>
                        </a:rPr>
                        <a:t>0.16</a:t>
                      </a:r>
                    </a:p>
                  </a:txBody>
                  <a:tcPr marL="9438" marR="9438" marT="9438" marB="0" anchor="b">
                    <a:lnL>
                      <a:noFill/>
                    </a:lnL>
                    <a:lnR>
                      <a:noFill/>
                    </a:lnR>
                    <a:lnT>
                      <a:noFill/>
                    </a:lnT>
                    <a:lnB>
                      <a:noFill/>
                    </a:lnB>
                    <a:solidFill>
                      <a:srgbClr val="C1D980"/>
                    </a:solidFill>
                  </a:tcPr>
                </a:tc>
                <a:tc>
                  <a:txBody>
                    <a:bodyPr/>
                    <a:lstStyle/>
                    <a:p>
                      <a:pPr algn="r" fontAlgn="b"/>
                      <a:r>
                        <a:rPr lang="en-US" sz="1100" b="0" i="0" u="none" strike="noStrike">
                          <a:solidFill>
                            <a:srgbClr val="000000"/>
                          </a:solidFill>
                          <a:effectLst/>
                          <a:latin typeface="Calibri" panose="020F0502020204030204" pitchFamily="34" charset="0"/>
                        </a:rPr>
                        <a:t>0.59</a:t>
                      </a:r>
                    </a:p>
                  </a:txBody>
                  <a:tcPr marL="9438" marR="9438" marT="9438" marB="0" anchor="b">
                    <a:lnL>
                      <a:noFill/>
                    </a:lnL>
                    <a:lnR>
                      <a:noFill/>
                    </a:lnR>
                    <a:lnT>
                      <a:noFill/>
                    </a:lnT>
                    <a:lnB>
                      <a:noFill/>
                    </a:lnB>
                    <a:solidFill>
                      <a:srgbClr val="FECF7F"/>
                    </a:solidFill>
                  </a:tcPr>
                </a:tc>
                <a:tc>
                  <a:txBody>
                    <a:bodyPr/>
                    <a:lstStyle/>
                    <a:p>
                      <a:pPr algn="r" fontAlgn="b"/>
                      <a:r>
                        <a:rPr lang="en-US" sz="1100" b="0" i="0" u="none" strike="noStrike">
                          <a:solidFill>
                            <a:srgbClr val="000000"/>
                          </a:solidFill>
                          <a:effectLst/>
                          <a:latin typeface="Calibri" panose="020F0502020204030204" pitchFamily="34" charset="0"/>
                        </a:rPr>
                        <a:t>0.70</a:t>
                      </a:r>
                    </a:p>
                  </a:txBody>
                  <a:tcPr marL="9438" marR="9438" marT="9438" marB="0" anchor="b">
                    <a:lnL>
                      <a:noFill/>
                    </a:lnL>
                    <a:lnR>
                      <a:noFill/>
                    </a:lnR>
                    <a:lnT>
                      <a:noFill/>
                    </a:lnT>
                    <a:lnB>
                      <a:noFill/>
                    </a:lnB>
                    <a:solidFill>
                      <a:srgbClr val="FCB37A"/>
                    </a:solidFill>
                  </a:tcPr>
                </a:tc>
                <a:tc>
                  <a:txBody>
                    <a:bodyPr/>
                    <a:lstStyle/>
                    <a:p>
                      <a:pPr algn="r" fontAlgn="b"/>
                      <a:r>
                        <a:rPr lang="en-US" sz="1100" b="0" i="0" u="none" strike="noStrike">
                          <a:solidFill>
                            <a:srgbClr val="000000"/>
                          </a:solidFill>
                          <a:effectLst/>
                          <a:latin typeface="Calibri" panose="020F0502020204030204" pitchFamily="34" charset="0"/>
                        </a:rPr>
                        <a:t>0.70</a:t>
                      </a:r>
                    </a:p>
                  </a:txBody>
                  <a:tcPr marL="9438" marR="9438" marT="9438" marB="0" anchor="b">
                    <a:lnL>
                      <a:noFill/>
                    </a:lnL>
                    <a:lnR>
                      <a:noFill/>
                    </a:lnR>
                    <a:lnT>
                      <a:noFill/>
                    </a:lnT>
                    <a:lnB>
                      <a:noFill/>
                    </a:lnB>
                    <a:solidFill>
                      <a:srgbClr val="FCB37A"/>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a:noFill/>
                    </a:lnB>
                    <a:solidFill>
                      <a:srgbClr val="E5E382"/>
                    </a:solidFill>
                  </a:tcPr>
                </a:tc>
                <a:tc>
                  <a:txBody>
                    <a:bodyPr/>
                    <a:lstStyle/>
                    <a:p>
                      <a:pPr algn="r" fontAlgn="b"/>
                      <a:r>
                        <a:rPr lang="en-US" sz="1100" b="0" i="0" u="none" strike="noStrike">
                          <a:solidFill>
                            <a:srgbClr val="000000"/>
                          </a:solidFill>
                          <a:effectLst/>
                          <a:latin typeface="Calibri" panose="020F0502020204030204" pitchFamily="34" charset="0"/>
                        </a:rPr>
                        <a:t>0.57</a:t>
                      </a:r>
                    </a:p>
                  </a:txBody>
                  <a:tcPr marL="9438" marR="9438" marT="9438" marB="0" anchor="b">
                    <a:lnL>
                      <a:noFill/>
                    </a:lnL>
                    <a:lnR>
                      <a:noFill/>
                    </a:lnR>
                    <a:lnT>
                      <a:noFill/>
                    </a:lnT>
                    <a:lnB>
                      <a:noFill/>
                    </a:lnB>
                    <a:solidFill>
                      <a:srgbClr val="FED380"/>
                    </a:solidFill>
                  </a:tcPr>
                </a:tc>
                <a:tc>
                  <a:txBody>
                    <a:bodyPr/>
                    <a:lstStyle/>
                    <a:p>
                      <a:pPr algn="r" fontAlgn="b"/>
                      <a:r>
                        <a:rPr lang="en-US" sz="1100" b="0" i="0" u="none" strike="noStrike">
                          <a:solidFill>
                            <a:srgbClr val="000000"/>
                          </a:solidFill>
                          <a:effectLst/>
                          <a:latin typeface="Calibri" panose="020F0502020204030204" pitchFamily="34" charset="0"/>
                        </a:rPr>
                        <a:t>0.52</a:t>
                      </a:r>
                    </a:p>
                  </a:txBody>
                  <a:tcPr marL="9438" marR="9438" marT="9438" marB="0" anchor="b">
                    <a:lnL>
                      <a:noFill/>
                    </a:lnL>
                    <a:lnR>
                      <a:noFill/>
                    </a:lnR>
                    <a:lnT>
                      <a:noFill/>
                    </a:lnT>
                    <a:lnB>
                      <a:noFill/>
                    </a:lnB>
                    <a:solidFill>
                      <a:srgbClr val="FFE182"/>
                    </a:solidFill>
                  </a:tcPr>
                </a:tc>
                <a:tc>
                  <a:txBody>
                    <a:bodyPr/>
                    <a:lstStyle/>
                    <a:p>
                      <a:pPr algn="r" fontAlgn="b"/>
                      <a:r>
                        <a:rPr lang="en-US" sz="1100" b="0" i="0" u="none" strike="noStrike">
                          <a:solidFill>
                            <a:srgbClr val="000000"/>
                          </a:solidFill>
                          <a:effectLst/>
                          <a:latin typeface="Calibri" panose="020F0502020204030204" pitchFamily="34" charset="0"/>
                        </a:rPr>
                        <a:t>0.52</a:t>
                      </a:r>
                    </a:p>
                  </a:txBody>
                  <a:tcPr marL="9438" marR="9438" marT="9438" marB="0" anchor="b">
                    <a:lnL>
                      <a:noFill/>
                    </a:lnL>
                    <a:lnR>
                      <a:noFill/>
                    </a:lnR>
                    <a:lnT>
                      <a:noFill/>
                    </a:lnT>
                    <a:lnB>
                      <a:noFill/>
                    </a:lnB>
                    <a:solidFill>
                      <a:srgbClr val="FFE082"/>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438" marR="9438" marT="9438" marB="0" anchor="b">
                    <a:lnL>
                      <a:noFill/>
                    </a:lnL>
                    <a:lnR>
                      <a:noFill/>
                    </a:lnR>
                    <a:lnT>
                      <a:noFill/>
                    </a:lnT>
                    <a:lnB>
                      <a:noFill/>
                    </a:lnB>
                    <a:solidFill>
                      <a:srgbClr val="F8696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438" marR="9438" marT="9438" marB="0" anchor="b">
                    <a:lnL>
                      <a:noFill/>
                    </a:lnL>
                    <a:lnR>
                      <a:noFill/>
                    </a:lnR>
                    <a:lnT>
                      <a:noFill/>
                    </a:lnT>
                    <a:lnB>
                      <a:noFill/>
                    </a:lnB>
                  </a:tcPr>
                </a:tc>
                <a:extLst>
                  <a:ext uri="{0D108BD9-81ED-4DB2-BD59-A6C34878D82A}">
                    <a16:rowId xmlns:a16="http://schemas.microsoft.com/office/drawing/2014/main" val="1427432496"/>
                  </a:ext>
                </a:extLst>
              </a:tr>
              <a:tr h="198190">
                <a:tc>
                  <a:txBody>
                    <a:bodyPr/>
                    <a:lstStyle/>
                    <a:p>
                      <a:pPr algn="l" fontAlgn="b"/>
                      <a:r>
                        <a:rPr lang="en-US" sz="1100" b="0" i="0" u="none" strike="noStrike">
                          <a:solidFill>
                            <a:srgbClr val="000000"/>
                          </a:solidFill>
                          <a:effectLst/>
                          <a:latin typeface="Calibri" panose="020F0502020204030204" pitchFamily="34" charset="0"/>
                        </a:rPr>
                        <a:t>PPG</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0.53</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1100" b="0" i="0" u="none" strike="noStrike">
                          <a:solidFill>
                            <a:srgbClr val="000000"/>
                          </a:solidFill>
                          <a:effectLst/>
                          <a:latin typeface="Calibri" panose="020F0502020204030204" pitchFamily="34" charset="0"/>
                        </a:rPr>
                        <a:t>0.89</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A8471"/>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96D6C"/>
                    </a:solidFill>
                  </a:tcPr>
                </a:tc>
                <a:tc>
                  <a:txBody>
                    <a:bodyPr/>
                    <a:lstStyle/>
                    <a:p>
                      <a:pPr algn="r" fontAlgn="b"/>
                      <a:r>
                        <a:rPr lang="en-US" sz="1100" b="0" i="0" u="none" strike="noStrike">
                          <a:solidFill>
                            <a:srgbClr val="000000"/>
                          </a:solidFill>
                          <a:effectLst/>
                          <a:latin typeface="Calibri" panose="020F0502020204030204" pitchFamily="34" charset="0"/>
                        </a:rPr>
                        <a:t>0.98</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96E6C"/>
                    </a:solidFill>
                  </a:tcPr>
                </a:tc>
                <a:tc>
                  <a:txBody>
                    <a:bodyPr/>
                    <a:lstStyle/>
                    <a:p>
                      <a:pPr algn="r" fontAlgn="b"/>
                      <a:r>
                        <a:rPr lang="en-US" sz="1100" b="0" i="0" u="none" strike="noStrike">
                          <a:solidFill>
                            <a:srgbClr val="000000"/>
                          </a:solidFill>
                          <a:effectLst/>
                          <a:latin typeface="Calibri" panose="020F0502020204030204" pitchFamily="34" charset="0"/>
                        </a:rPr>
                        <a:t>0.25</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D2DE81"/>
                    </a:solidFill>
                  </a:tcPr>
                </a:tc>
                <a:tc>
                  <a:txBody>
                    <a:bodyPr/>
                    <a:lstStyle/>
                    <a:p>
                      <a:pPr algn="r" fontAlgn="b"/>
                      <a:r>
                        <a:rPr lang="en-US" sz="1100" b="0" i="0" u="none" strike="noStrike">
                          <a:solidFill>
                            <a:srgbClr val="000000"/>
                          </a:solidFill>
                          <a:effectLst/>
                          <a:latin typeface="Calibri" panose="020F0502020204030204" pitchFamily="34" charset="0"/>
                        </a:rPr>
                        <a:t>0.55</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1100" b="0" i="0" u="none" strike="noStrike">
                          <a:solidFill>
                            <a:srgbClr val="000000"/>
                          </a:solidFill>
                          <a:effectLst/>
                          <a:latin typeface="Calibri" panose="020F0502020204030204" pitchFamily="34" charset="0"/>
                        </a:rPr>
                        <a:t>0.54</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E4E382"/>
                    </a:solidFill>
                  </a:tcPr>
                </a:tc>
                <a:tc>
                  <a:txBody>
                    <a:bodyPr/>
                    <a:lstStyle/>
                    <a:p>
                      <a:pPr algn="r" fontAlgn="b"/>
                      <a:r>
                        <a:rPr lang="en-US" sz="1100" b="0" i="0" u="none" strike="noStrike">
                          <a:solidFill>
                            <a:srgbClr val="000000"/>
                          </a:solidFill>
                          <a:effectLst/>
                          <a:latin typeface="Calibri" panose="020F0502020204030204" pitchFamily="34" charset="0"/>
                        </a:rPr>
                        <a:t>0.89</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A8471"/>
                    </a:solidFill>
                  </a:tcPr>
                </a:tc>
                <a:tc>
                  <a:txBody>
                    <a:bodyPr/>
                    <a:lstStyle/>
                    <a:p>
                      <a:pPr algn="r" fontAlgn="b"/>
                      <a:r>
                        <a:rPr lang="en-US" sz="1100" b="0" i="0" u="none" strike="noStrike">
                          <a:solidFill>
                            <a:srgbClr val="000000"/>
                          </a:solidFill>
                          <a:effectLst/>
                          <a:latin typeface="Calibri" panose="020F0502020204030204" pitchFamily="34" charset="0"/>
                        </a:rPr>
                        <a:t>0.87</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A8971"/>
                    </a:solidFill>
                  </a:tcPr>
                </a:tc>
                <a:tc>
                  <a:txBody>
                    <a:bodyPr/>
                    <a:lstStyle/>
                    <a:p>
                      <a:pPr algn="r" fontAlgn="b"/>
                      <a:r>
                        <a:rPr lang="en-US" sz="1100" b="0" i="0" u="none" strike="noStrike">
                          <a:solidFill>
                            <a:srgbClr val="000000"/>
                          </a:solidFill>
                          <a:effectLst/>
                          <a:latin typeface="Calibri" panose="020F0502020204030204" pitchFamily="34" charset="0"/>
                        </a:rPr>
                        <a:t>0.38</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1100" b="0" i="0" u="none" strike="noStrike">
                          <a:solidFill>
                            <a:srgbClr val="000000"/>
                          </a:solidFill>
                          <a:effectLst/>
                          <a:latin typeface="Calibri" panose="020F0502020204030204" pitchFamily="34" charset="0"/>
                        </a:rPr>
                        <a:t>0.34</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1100" b="0" i="0" u="none" strike="noStrike">
                          <a:solidFill>
                            <a:srgbClr val="000000"/>
                          </a:solidFill>
                          <a:effectLst/>
                          <a:latin typeface="Calibri" panose="020F0502020204030204" pitchFamily="34" charset="0"/>
                        </a:rPr>
                        <a:t>0.67</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DBC7B"/>
                    </a:solidFill>
                  </a:tcPr>
                </a:tc>
                <a:tc>
                  <a:txBody>
                    <a:bodyPr/>
                    <a:lstStyle/>
                    <a:p>
                      <a:pPr algn="r" fontAlgn="b"/>
                      <a:r>
                        <a:rPr lang="en-US" sz="1100" b="0" i="0" u="none" strike="noStrike">
                          <a:solidFill>
                            <a:srgbClr val="000000"/>
                          </a:solidFill>
                          <a:effectLst/>
                          <a:latin typeface="Calibri" panose="020F0502020204030204" pitchFamily="34" charset="0"/>
                        </a:rPr>
                        <a:t>0.59</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DC17C"/>
                    </a:solidFill>
                  </a:tcPr>
                </a:tc>
                <a:tc>
                  <a:txBody>
                    <a:bodyPr/>
                    <a:lstStyle/>
                    <a:p>
                      <a:pPr algn="r" fontAlgn="b"/>
                      <a:r>
                        <a:rPr lang="en-US" sz="1100" b="0" i="0" u="none" strike="noStrike">
                          <a:solidFill>
                            <a:srgbClr val="000000"/>
                          </a:solidFill>
                          <a:effectLst/>
                          <a:latin typeface="Calibri" panose="020F0502020204030204" pitchFamily="34" charset="0"/>
                        </a:rPr>
                        <a:t>0.81</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B9874"/>
                    </a:solidFill>
                  </a:tcPr>
                </a:tc>
                <a:tc>
                  <a:txBody>
                    <a:bodyPr/>
                    <a:lstStyle/>
                    <a:p>
                      <a:pPr algn="r" fontAlgn="b"/>
                      <a:r>
                        <a:rPr lang="en-US" sz="1100" b="0" i="0" u="none" strike="noStrike">
                          <a:solidFill>
                            <a:srgbClr val="000000"/>
                          </a:solidFill>
                          <a:effectLst/>
                          <a:latin typeface="Calibri" panose="020F0502020204030204" pitchFamily="34" charset="0"/>
                        </a:rPr>
                        <a:t>0.69</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DB87B"/>
                    </a:solidFill>
                  </a:tcPr>
                </a:tc>
                <a:tc>
                  <a:txBody>
                    <a:bodyPr/>
                    <a:lstStyle/>
                    <a:p>
                      <a:pPr algn="r" fontAlgn="b"/>
                      <a:r>
                        <a:rPr lang="en-US" sz="1100" b="0" i="0" u="none" strike="noStrike">
                          <a:solidFill>
                            <a:srgbClr val="000000"/>
                          </a:solidFill>
                          <a:effectLst/>
                          <a:latin typeface="Calibri" panose="020F0502020204030204" pitchFamily="34" charset="0"/>
                        </a:rPr>
                        <a:t>0.32</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E0E282"/>
                    </a:solidFill>
                  </a:tcPr>
                </a:tc>
                <a:tc>
                  <a:txBody>
                    <a:bodyPr/>
                    <a:lstStyle/>
                    <a:p>
                      <a:pPr algn="r" fontAlgn="b"/>
                      <a:r>
                        <a:rPr lang="en-US" sz="1100" b="0" i="0" u="none" strike="noStrike">
                          <a:solidFill>
                            <a:srgbClr val="000000"/>
                          </a:solidFill>
                          <a:effectLst/>
                          <a:latin typeface="Calibri" panose="020F0502020204030204" pitchFamily="34" charset="0"/>
                        </a:rPr>
                        <a:t>0.57</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9438" marR="9438" marT="9438"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040872450"/>
                  </a:ext>
                </a:extLst>
              </a:tr>
            </a:tbl>
          </a:graphicData>
        </a:graphic>
      </p:graphicFrame>
      <p:sp>
        <p:nvSpPr>
          <p:cNvPr id="5" name="TextBox 4"/>
          <p:cNvSpPr txBox="1"/>
          <p:nvPr/>
        </p:nvSpPr>
        <p:spPr>
          <a:xfrm>
            <a:off x="547684" y="1004341"/>
            <a:ext cx="8229608" cy="644577"/>
          </a:xfrm>
          <a:prstGeom prst="rect">
            <a:avLst/>
          </a:prstGeom>
        </p:spPr>
        <p:txBody>
          <a:bodyPr vert="horz" wrap="square" lIns="91440" tIns="45720" rIns="91440" bIns="45720" rtlCol="0">
            <a:normAutofit/>
          </a:bodyPr>
          <a:lstStyle/>
          <a:p>
            <a:pPr algn="l" defTabSz="914400" rtl="0" eaLnBrk="1" latinLnBrk="0" hangingPunct="1">
              <a:spcBef>
                <a:spcPts val="800"/>
              </a:spcBef>
            </a:pPr>
            <a:r>
              <a:rPr lang="en-US" sz="1400" kern="1200" dirty="0">
                <a:solidFill>
                  <a:schemeClr val="tx1"/>
                </a:solidFill>
                <a:latin typeface="Verdana" pitchFamily="34" charset="0"/>
                <a:ea typeface="+mn-ea"/>
                <a:cs typeface="+mn-cs"/>
              </a:rPr>
              <a:t>Correlation matrix represented by a heat map shows variables that are correlated. The warmer colors show variables that are more correlated.</a:t>
            </a:r>
          </a:p>
        </p:txBody>
      </p:sp>
      <p:sp>
        <p:nvSpPr>
          <p:cNvPr id="3" name="TextBox 2"/>
          <p:cNvSpPr txBox="1"/>
          <p:nvPr/>
        </p:nvSpPr>
        <p:spPr>
          <a:xfrm>
            <a:off x="5486400" y="2953062"/>
            <a:ext cx="3432748" cy="1528997"/>
          </a:xfrm>
          <a:prstGeom prst="rect">
            <a:avLst/>
          </a:prstGeom>
        </p:spPr>
        <p:txBody>
          <a:bodyPr vert="horz" wrap="square" lIns="91440" tIns="45720" rIns="91440" bIns="45720" rtlCol="0">
            <a:normAutofit/>
          </a:bodyPr>
          <a:lstStyle/>
          <a:p>
            <a:pPr algn="l" defTabSz="914400" rtl="0" eaLnBrk="1" latinLnBrk="0" hangingPunct="1">
              <a:spcBef>
                <a:spcPts val="800"/>
              </a:spcBef>
            </a:pPr>
            <a:r>
              <a:rPr lang="en-US" sz="1400" kern="1200" dirty="0">
                <a:solidFill>
                  <a:schemeClr val="tx1"/>
                </a:solidFill>
                <a:latin typeface="Verdana" pitchFamily="34" charset="0"/>
                <a:ea typeface="+mn-ea"/>
                <a:cs typeface="+mn-cs"/>
              </a:rPr>
              <a:t>We need to be careful not to include multiple variables that are correlated with each other in our model. That will lead to over counting or over emphasizing the effect of the variable.</a:t>
            </a:r>
          </a:p>
        </p:txBody>
      </p:sp>
    </p:spTree>
    <p:extLst>
      <p:ext uri="{BB962C8B-B14F-4D97-AF65-F5344CB8AC3E}">
        <p14:creationId xmlns:p14="http://schemas.microsoft.com/office/powerpoint/2010/main" val="421853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2 Models</a:t>
            </a:r>
          </a:p>
        </p:txBody>
      </p:sp>
      <p:graphicFrame>
        <p:nvGraphicFramePr>
          <p:cNvPr id="10" name="Content Placeholder 9"/>
          <p:cNvGraphicFramePr>
            <a:graphicFrameLocks noGrp="1"/>
          </p:cNvGraphicFramePr>
          <p:nvPr>
            <p:ph idx="1"/>
          </p:nvPr>
        </p:nvGraphicFramePr>
        <p:xfrm>
          <a:off x="3897442" y="1241614"/>
          <a:ext cx="4843528" cy="2562376"/>
        </p:xfrm>
        <a:graphic>
          <a:graphicData uri="http://schemas.openxmlformats.org/drawingml/2006/table">
            <a:tbl>
              <a:tblPr/>
              <a:tblGrid>
                <a:gridCol w="4843528">
                  <a:extLst>
                    <a:ext uri="{9D8B030D-6E8A-4147-A177-3AD203B41FA5}">
                      <a16:colId xmlns:a16="http://schemas.microsoft.com/office/drawing/2014/main" val="4261583459"/>
                    </a:ext>
                  </a:extLst>
                </a:gridCol>
              </a:tblGrid>
              <a:tr h="150728">
                <a:tc>
                  <a:txBody>
                    <a:bodyPr/>
                    <a:lstStyle/>
                    <a:p>
                      <a:pPr algn="l" fontAlgn="ctr"/>
                      <a:r>
                        <a:rPr lang="en-US" sz="800" b="1" i="0" u="none" strike="noStrike">
                          <a:solidFill>
                            <a:srgbClr val="000000"/>
                          </a:solidFill>
                          <a:effectLst/>
                          <a:latin typeface="Lucida Console" panose="020B0609040504020204" pitchFamily="49" charset="0"/>
                        </a:rPr>
                        <a:t>Logistic Regression Model</a:t>
                      </a:r>
                    </a:p>
                  </a:txBody>
                  <a:tcPr marL="9525" marR="9525" marT="9525" marB="0" anchor="ctr">
                    <a:lnL>
                      <a:noFill/>
                    </a:lnL>
                    <a:lnR>
                      <a:noFill/>
                    </a:lnR>
                    <a:lnT>
                      <a:noFill/>
                    </a:lnT>
                    <a:lnB>
                      <a:noFill/>
                    </a:lnB>
                  </a:tcPr>
                </a:tc>
                <a:extLst>
                  <a:ext uri="{0D108BD9-81ED-4DB2-BD59-A6C34878D82A}">
                    <a16:rowId xmlns:a16="http://schemas.microsoft.com/office/drawing/2014/main" val="3621359409"/>
                  </a:ext>
                </a:extLst>
              </a:tr>
              <a:tr h="150728">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1958940806"/>
                  </a:ext>
                </a:extLst>
              </a:tr>
              <a:tr h="150728">
                <a:tc>
                  <a:txBody>
                    <a:bodyPr/>
                    <a:lstStyle/>
                    <a:p>
                      <a:pPr algn="l" fontAlgn="ctr"/>
                      <a:r>
                        <a:rPr lang="en-US" sz="800" b="1" i="0" u="none" strike="noStrike" dirty="0">
                          <a:solidFill>
                            <a:srgbClr val="000000"/>
                          </a:solidFill>
                          <a:effectLst/>
                          <a:latin typeface="Lucida Console" panose="020B0609040504020204" pitchFamily="49" charset="0"/>
                        </a:rPr>
                        <a:t> </a:t>
                      </a:r>
                      <a:r>
                        <a:rPr lang="en-US" sz="800" b="1" i="0" u="none" strike="noStrike" dirty="0" err="1">
                          <a:solidFill>
                            <a:srgbClr val="000000"/>
                          </a:solidFill>
                          <a:effectLst/>
                          <a:latin typeface="Lucida Console" panose="020B0609040504020204" pitchFamily="49" charset="0"/>
                        </a:rPr>
                        <a:t>lrm</a:t>
                      </a:r>
                      <a:r>
                        <a:rPr lang="en-US" sz="800" b="1" i="0" u="none" strike="noStrike" dirty="0">
                          <a:solidFill>
                            <a:srgbClr val="000000"/>
                          </a:solidFill>
                          <a:effectLst/>
                          <a:latin typeface="Lucida Console" panose="020B0609040504020204" pitchFamily="49" charset="0"/>
                        </a:rPr>
                        <a:t>(formula = AllStar2015_16 ~ PPG + </a:t>
                      </a:r>
                      <a:r>
                        <a:rPr lang="en-US" sz="800" b="1" i="0" u="none" strike="noStrike" dirty="0" err="1">
                          <a:solidFill>
                            <a:srgbClr val="000000"/>
                          </a:solidFill>
                          <a:effectLst/>
                          <a:latin typeface="Lucida Console" panose="020B0609040504020204" pitchFamily="49" charset="0"/>
                        </a:rPr>
                        <a:t>Ast</a:t>
                      </a:r>
                      <a:r>
                        <a:rPr lang="en-US" sz="800" b="1" i="0" u="none" strike="noStrike" dirty="0">
                          <a:solidFill>
                            <a:srgbClr val="000000"/>
                          </a:solidFill>
                          <a:effectLst/>
                          <a:latin typeface="Lucida Console" panose="020B0609040504020204" pitchFamily="49" charset="0"/>
                        </a:rPr>
                        <a:t> + </a:t>
                      </a:r>
                      <a:r>
                        <a:rPr lang="en-US" sz="800" b="1" i="0" u="none" strike="noStrike" dirty="0" err="1">
                          <a:solidFill>
                            <a:srgbClr val="000000"/>
                          </a:solidFill>
                          <a:effectLst/>
                          <a:latin typeface="Lucida Console" panose="020B0609040504020204" pitchFamily="49" charset="0"/>
                        </a:rPr>
                        <a:t>Blk</a:t>
                      </a:r>
                      <a:r>
                        <a:rPr lang="en-US" sz="800" b="1" i="0" u="none" strike="noStrike" dirty="0">
                          <a:solidFill>
                            <a:srgbClr val="000000"/>
                          </a:solidFill>
                          <a:effectLst/>
                          <a:latin typeface="Lucida Console" panose="020B0609040504020204" pitchFamily="49" charset="0"/>
                        </a:rPr>
                        <a:t>, data = </a:t>
                      </a:r>
                      <a:r>
                        <a:rPr lang="en-US" sz="800" b="1" i="0" u="none" strike="noStrike" dirty="0" err="1">
                          <a:solidFill>
                            <a:srgbClr val="000000"/>
                          </a:solidFill>
                          <a:effectLst/>
                          <a:latin typeface="Lucida Console" panose="020B0609040504020204" pitchFamily="49" charset="0"/>
                        </a:rPr>
                        <a:t>mydata</a:t>
                      </a:r>
                      <a:r>
                        <a:rPr lang="en-US" sz="800" b="1" i="0" u="none" strike="noStrike" dirty="0">
                          <a:solidFill>
                            <a:srgbClr val="000000"/>
                          </a:solidFill>
                          <a:effectLst/>
                          <a:latin typeface="Lucida Console" panose="020B0609040504020204" pitchFamily="49" charset="0"/>
                        </a:rPr>
                        <a:t>)</a:t>
                      </a:r>
                    </a:p>
                  </a:txBody>
                  <a:tcPr marL="9525" marR="9525" marT="9525" marB="0" anchor="ctr">
                    <a:lnL>
                      <a:noFill/>
                    </a:lnL>
                    <a:lnR>
                      <a:noFill/>
                    </a:lnR>
                    <a:lnT>
                      <a:noFill/>
                    </a:lnT>
                    <a:lnB>
                      <a:noFill/>
                    </a:lnB>
                  </a:tcPr>
                </a:tc>
                <a:extLst>
                  <a:ext uri="{0D108BD9-81ED-4DB2-BD59-A6C34878D82A}">
                    <a16:rowId xmlns:a16="http://schemas.microsoft.com/office/drawing/2014/main" val="2885698629"/>
                  </a:ext>
                </a:extLst>
              </a:tr>
              <a:tr h="150728">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4082240124"/>
                  </a:ext>
                </a:extLst>
              </a:tr>
              <a:tr h="150728">
                <a:tc>
                  <a:txBody>
                    <a:bodyPr/>
                    <a:lstStyle/>
                    <a:p>
                      <a:pPr algn="l" fontAlgn="ctr"/>
                      <a:r>
                        <a:rPr lang="en-US" sz="800" b="1" i="0" u="none" strike="noStrike">
                          <a:solidFill>
                            <a:srgbClr val="000000"/>
                          </a:solidFill>
                          <a:effectLst/>
                          <a:latin typeface="Lucida Console" panose="020B0609040504020204" pitchFamily="49" charset="0"/>
                        </a:rPr>
                        <a:t>                       Model Likelihood     Discrimination    Rank Discrim.    </a:t>
                      </a:r>
                    </a:p>
                  </a:txBody>
                  <a:tcPr marL="9525" marR="9525" marT="9525" marB="0" anchor="ctr">
                    <a:lnL>
                      <a:noFill/>
                    </a:lnL>
                    <a:lnR>
                      <a:noFill/>
                    </a:lnR>
                    <a:lnT>
                      <a:noFill/>
                    </a:lnT>
                    <a:lnB>
                      <a:noFill/>
                    </a:lnB>
                  </a:tcPr>
                </a:tc>
                <a:extLst>
                  <a:ext uri="{0D108BD9-81ED-4DB2-BD59-A6C34878D82A}">
                    <a16:rowId xmlns:a16="http://schemas.microsoft.com/office/drawing/2014/main" val="2378816052"/>
                  </a:ext>
                </a:extLst>
              </a:tr>
              <a:tr h="150728">
                <a:tc>
                  <a:txBody>
                    <a:bodyPr/>
                    <a:lstStyle/>
                    <a:p>
                      <a:pPr algn="l" fontAlgn="ctr"/>
                      <a:r>
                        <a:rPr lang="en-US" sz="800" b="1" i="0" u="none" strike="noStrike">
                          <a:solidFill>
                            <a:srgbClr val="000000"/>
                          </a:solidFill>
                          <a:effectLst/>
                          <a:latin typeface="Lucida Console" panose="020B0609040504020204" pitchFamily="49" charset="0"/>
                        </a:rPr>
                        <a:t>                          Ratio Test           Indexes           Indexes       </a:t>
                      </a:r>
                    </a:p>
                  </a:txBody>
                  <a:tcPr marL="9525" marR="9525" marT="9525" marB="0" anchor="ctr">
                    <a:lnL>
                      <a:noFill/>
                    </a:lnL>
                    <a:lnR>
                      <a:noFill/>
                    </a:lnR>
                    <a:lnT>
                      <a:noFill/>
                    </a:lnT>
                    <a:lnB>
                      <a:noFill/>
                    </a:lnB>
                  </a:tcPr>
                </a:tc>
                <a:extLst>
                  <a:ext uri="{0D108BD9-81ED-4DB2-BD59-A6C34878D82A}">
                    <a16:rowId xmlns:a16="http://schemas.microsoft.com/office/drawing/2014/main" val="2015594038"/>
                  </a:ext>
                </a:extLst>
              </a:tr>
              <a:tr h="150728">
                <a:tc>
                  <a:txBody>
                    <a:bodyPr/>
                    <a:lstStyle/>
                    <a:p>
                      <a:pPr algn="l" fontAlgn="ctr"/>
                      <a:r>
                        <a:rPr lang="pt-BR" sz="800" b="1" i="0" u="none" strike="noStrike" dirty="0">
                          <a:solidFill>
                            <a:srgbClr val="000000"/>
                          </a:solidFill>
                          <a:effectLst/>
                          <a:latin typeface="Lucida Console" panose="020B0609040504020204" pitchFamily="49" charset="0"/>
                        </a:rPr>
                        <a:t> Obs           492    LR chi2     159.53    R2       </a:t>
                      </a:r>
                      <a:r>
                        <a:rPr lang="pt-BR" sz="800" b="1" i="0" u="none" strike="noStrike" dirty="0">
                          <a:solidFill>
                            <a:srgbClr val="0070C0"/>
                          </a:solidFill>
                          <a:effectLst/>
                          <a:latin typeface="Lucida Console" panose="020B0609040504020204" pitchFamily="49" charset="0"/>
                        </a:rPr>
                        <a:t>0.783</a:t>
                      </a:r>
                      <a:r>
                        <a:rPr lang="pt-BR" sz="800" b="1" i="0" u="none" strike="noStrike" dirty="0">
                          <a:solidFill>
                            <a:srgbClr val="000000"/>
                          </a:solidFill>
                          <a:effectLst/>
                          <a:latin typeface="Lucida Console" panose="020B0609040504020204" pitchFamily="49" charset="0"/>
                        </a:rPr>
                        <a:t>    C       0.988    </a:t>
                      </a:r>
                    </a:p>
                  </a:txBody>
                  <a:tcPr marL="9525" marR="9525" marT="9525" marB="0" anchor="ctr">
                    <a:lnL>
                      <a:noFill/>
                    </a:lnL>
                    <a:lnR>
                      <a:noFill/>
                    </a:lnR>
                    <a:lnT>
                      <a:noFill/>
                    </a:lnT>
                    <a:lnB>
                      <a:noFill/>
                    </a:lnB>
                  </a:tcPr>
                </a:tc>
                <a:extLst>
                  <a:ext uri="{0D108BD9-81ED-4DB2-BD59-A6C34878D82A}">
                    <a16:rowId xmlns:a16="http://schemas.microsoft.com/office/drawing/2014/main" val="3999326510"/>
                  </a:ext>
                </a:extLst>
              </a:tr>
              <a:tr h="150728">
                <a:tc>
                  <a:txBody>
                    <a:bodyPr/>
                    <a:lstStyle/>
                    <a:p>
                      <a:pPr algn="l" fontAlgn="ctr"/>
                      <a:r>
                        <a:rPr lang="en-US" sz="800" b="1" i="0" u="none" strike="noStrike" dirty="0">
                          <a:solidFill>
                            <a:srgbClr val="000000"/>
                          </a:solidFill>
                          <a:effectLst/>
                          <a:latin typeface="Lucida Console" panose="020B0609040504020204" pitchFamily="49" charset="0"/>
                        </a:rPr>
                        <a:t>  0            464    </a:t>
                      </a:r>
                      <a:r>
                        <a:rPr lang="en-US" sz="800" b="1" i="0" u="none" strike="noStrike" dirty="0" err="1">
                          <a:solidFill>
                            <a:srgbClr val="000000"/>
                          </a:solidFill>
                          <a:effectLst/>
                          <a:latin typeface="Lucida Console" panose="020B0609040504020204" pitchFamily="49" charset="0"/>
                        </a:rPr>
                        <a:t>d.f.</a:t>
                      </a:r>
                      <a:r>
                        <a:rPr lang="en-US" sz="800" b="1" i="0" u="none" strike="noStrike" dirty="0">
                          <a:solidFill>
                            <a:srgbClr val="000000"/>
                          </a:solidFill>
                          <a:effectLst/>
                          <a:latin typeface="Lucida Console" panose="020B0609040504020204" pitchFamily="49" charset="0"/>
                        </a:rPr>
                        <a:t>             3    g        5.425    </a:t>
                      </a:r>
                      <a:r>
                        <a:rPr lang="en-US" sz="800" b="1" i="0" u="none" strike="noStrike" dirty="0" err="1">
                          <a:solidFill>
                            <a:srgbClr val="000000"/>
                          </a:solidFill>
                          <a:effectLst/>
                          <a:latin typeface="Lucida Console" panose="020B0609040504020204" pitchFamily="49" charset="0"/>
                        </a:rPr>
                        <a:t>Dxy</a:t>
                      </a:r>
                      <a:r>
                        <a:rPr lang="en-US" sz="800" b="1" i="0" u="none" strike="noStrike" dirty="0">
                          <a:solidFill>
                            <a:srgbClr val="000000"/>
                          </a:solidFill>
                          <a:effectLst/>
                          <a:latin typeface="Lucida Console" panose="020B0609040504020204" pitchFamily="49" charset="0"/>
                        </a:rPr>
                        <a:t>     0.975    </a:t>
                      </a:r>
                    </a:p>
                  </a:txBody>
                  <a:tcPr marL="9525" marR="9525" marT="9525" marB="0" anchor="ctr">
                    <a:lnL>
                      <a:noFill/>
                    </a:lnL>
                    <a:lnR>
                      <a:noFill/>
                    </a:lnR>
                    <a:lnT>
                      <a:noFill/>
                    </a:lnT>
                    <a:lnB>
                      <a:noFill/>
                    </a:lnB>
                  </a:tcPr>
                </a:tc>
                <a:extLst>
                  <a:ext uri="{0D108BD9-81ED-4DB2-BD59-A6C34878D82A}">
                    <a16:rowId xmlns:a16="http://schemas.microsoft.com/office/drawing/2014/main" val="2782745213"/>
                  </a:ext>
                </a:extLst>
              </a:tr>
              <a:tr h="150728">
                <a:tc>
                  <a:txBody>
                    <a:bodyPr/>
                    <a:lstStyle/>
                    <a:p>
                      <a:pPr algn="l" fontAlgn="ctr"/>
                      <a:r>
                        <a:rPr lang="it-IT" sz="800" b="1" i="0" u="none" strike="noStrike">
                          <a:solidFill>
                            <a:srgbClr val="000000"/>
                          </a:solidFill>
                          <a:effectLst/>
                          <a:latin typeface="Lucida Console" panose="020B0609040504020204" pitchFamily="49" charset="0"/>
                        </a:rPr>
                        <a:t>  1             28    Pr(&gt; chi2) &lt;0.0001    gr     227.065    gamma   0.976    </a:t>
                      </a:r>
                    </a:p>
                  </a:txBody>
                  <a:tcPr marL="9525" marR="9525" marT="9525" marB="0" anchor="ctr">
                    <a:lnL>
                      <a:noFill/>
                    </a:lnL>
                    <a:lnR>
                      <a:noFill/>
                    </a:lnR>
                    <a:lnT>
                      <a:noFill/>
                    </a:lnT>
                    <a:lnB>
                      <a:noFill/>
                    </a:lnB>
                  </a:tcPr>
                </a:tc>
                <a:extLst>
                  <a:ext uri="{0D108BD9-81ED-4DB2-BD59-A6C34878D82A}">
                    <a16:rowId xmlns:a16="http://schemas.microsoft.com/office/drawing/2014/main" val="2059818174"/>
                  </a:ext>
                </a:extLst>
              </a:tr>
              <a:tr h="150728">
                <a:tc>
                  <a:txBody>
                    <a:bodyPr/>
                    <a:lstStyle/>
                    <a:p>
                      <a:pPr algn="l" fontAlgn="ctr"/>
                      <a:r>
                        <a:rPr lang="pt-BR" sz="800" b="1" i="0" u="none" strike="noStrike">
                          <a:solidFill>
                            <a:srgbClr val="000000"/>
                          </a:solidFill>
                          <a:effectLst/>
                          <a:latin typeface="Lucida Console" panose="020B0609040504020204" pitchFamily="49" charset="0"/>
                        </a:rPr>
                        <a:t> max |deriv| 9e-05                          gp       0.105    tau-a   0.105    </a:t>
                      </a:r>
                    </a:p>
                  </a:txBody>
                  <a:tcPr marL="9525" marR="9525" marT="9525" marB="0" anchor="ctr">
                    <a:lnL>
                      <a:noFill/>
                    </a:lnL>
                    <a:lnR>
                      <a:noFill/>
                    </a:lnR>
                    <a:lnT>
                      <a:noFill/>
                    </a:lnT>
                    <a:lnB>
                      <a:noFill/>
                    </a:lnB>
                  </a:tcPr>
                </a:tc>
                <a:extLst>
                  <a:ext uri="{0D108BD9-81ED-4DB2-BD59-A6C34878D82A}">
                    <a16:rowId xmlns:a16="http://schemas.microsoft.com/office/drawing/2014/main" val="1257522391"/>
                  </a:ext>
                </a:extLst>
              </a:tr>
              <a:tr h="150728">
                <a:tc>
                  <a:txBody>
                    <a:bodyPr/>
                    <a:lstStyle/>
                    <a:p>
                      <a:pPr algn="l" fontAlgn="ctr"/>
                      <a:r>
                        <a:rPr lang="en-US" sz="800" b="1" i="0" u="none" strike="noStrike">
                          <a:solidFill>
                            <a:srgbClr val="000000"/>
                          </a:solidFill>
                          <a:effectLst/>
                          <a:latin typeface="Lucida Console" panose="020B0609040504020204" pitchFamily="49" charset="0"/>
                        </a:rPr>
                        <a:t>                                            Brier    0.015                     </a:t>
                      </a:r>
                    </a:p>
                  </a:txBody>
                  <a:tcPr marL="9525" marR="9525" marT="9525" marB="0" anchor="ctr">
                    <a:lnL>
                      <a:noFill/>
                    </a:lnL>
                    <a:lnR>
                      <a:noFill/>
                    </a:lnR>
                    <a:lnT>
                      <a:noFill/>
                    </a:lnT>
                    <a:lnB>
                      <a:noFill/>
                    </a:lnB>
                  </a:tcPr>
                </a:tc>
                <a:extLst>
                  <a:ext uri="{0D108BD9-81ED-4DB2-BD59-A6C34878D82A}">
                    <a16:rowId xmlns:a16="http://schemas.microsoft.com/office/drawing/2014/main" val="1287873766"/>
                  </a:ext>
                </a:extLst>
              </a:tr>
              <a:tr h="150728">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1698477634"/>
                  </a:ext>
                </a:extLst>
              </a:tr>
              <a:tr h="150728">
                <a:tc>
                  <a:txBody>
                    <a:bodyPr/>
                    <a:lstStyle/>
                    <a:p>
                      <a:pPr algn="l" fontAlgn="ctr"/>
                      <a:r>
                        <a:rPr lang="en-US" sz="800" b="1" i="0" u="none" strike="noStrike">
                          <a:solidFill>
                            <a:srgbClr val="000000"/>
                          </a:solidFill>
                          <a:effectLst/>
                          <a:latin typeface="Lucida Console" panose="020B0609040504020204" pitchFamily="49" charset="0"/>
                        </a:rPr>
                        <a:t>           Coef     S.E.   Wald Z Pr(&gt;|Z|)</a:t>
                      </a:r>
                    </a:p>
                  </a:txBody>
                  <a:tcPr marL="9525" marR="9525" marT="9525" marB="0" anchor="ctr">
                    <a:lnL>
                      <a:noFill/>
                    </a:lnL>
                    <a:lnR>
                      <a:noFill/>
                    </a:lnR>
                    <a:lnT>
                      <a:noFill/>
                    </a:lnT>
                    <a:lnB>
                      <a:noFill/>
                    </a:lnB>
                  </a:tcPr>
                </a:tc>
                <a:extLst>
                  <a:ext uri="{0D108BD9-81ED-4DB2-BD59-A6C34878D82A}">
                    <a16:rowId xmlns:a16="http://schemas.microsoft.com/office/drawing/2014/main" val="3422316842"/>
                  </a:ext>
                </a:extLst>
              </a:tr>
              <a:tr h="150728">
                <a:tc>
                  <a:txBody>
                    <a:bodyPr/>
                    <a:lstStyle/>
                    <a:p>
                      <a:pPr algn="l" fontAlgn="ctr"/>
                      <a:r>
                        <a:rPr lang="en-US" sz="800" b="1" i="0" u="none" strike="noStrike" dirty="0">
                          <a:solidFill>
                            <a:srgbClr val="000000"/>
                          </a:solidFill>
                          <a:effectLst/>
                          <a:latin typeface="Lucida Console" panose="020B0609040504020204" pitchFamily="49" charset="0"/>
                        </a:rPr>
                        <a:t> Intercept -16.9940 3.2903 -5.16  &lt;0.0001 </a:t>
                      </a:r>
                    </a:p>
                  </a:txBody>
                  <a:tcPr marL="9525" marR="9525" marT="9525" marB="0" anchor="ctr">
                    <a:lnL>
                      <a:noFill/>
                    </a:lnL>
                    <a:lnR>
                      <a:noFill/>
                    </a:lnR>
                    <a:lnT>
                      <a:noFill/>
                    </a:lnT>
                    <a:lnB>
                      <a:noFill/>
                    </a:lnB>
                  </a:tcPr>
                </a:tc>
                <a:extLst>
                  <a:ext uri="{0D108BD9-81ED-4DB2-BD59-A6C34878D82A}">
                    <a16:rowId xmlns:a16="http://schemas.microsoft.com/office/drawing/2014/main" val="2893854512"/>
                  </a:ext>
                </a:extLst>
              </a:tr>
              <a:tr h="150728">
                <a:tc>
                  <a:txBody>
                    <a:bodyPr/>
                    <a:lstStyle/>
                    <a:p>
                      <a:pPr algn="l" fontAlgn="ctr"/>
                      <a:r>
                        <a:rPr lang="en-US" sz="800" b="1" i="0" u="none" strike="noStrike" dirty="0">
                          <a:solidFill>
                            <a:srgbClr val="000000"/>
                          </a:solidFill>
                          <a:effectLst/>
                          <a:latin typeface="Lucida Console" panose="020B0609040504020204" pitchFamily="49" charset="0"/>
                        </a:rPr>
                        <a:t> PPG         0.6881 0.1444  4.76  &lt;0.0001 </a:t>
                      </a:r>
                    </a:p>
                  </a:txBody>
                  <a:tcPr marL="9525" marR="9525" marT="9525" marB="0" anchor="ctr">
                    <a:lnL>
                      <a:noFill/>
                    </a:lnL>
                    <a:lnR>
                      <a:noFill/>
                    </a:lnR>
                    <a:lnT>
                      <a:noFill/>
                    </a:lnT>
                    <a:lnB>
                      <a:noFill/>
                    </a:lnB>
                  </a:tcPr>
                </a:tc>
                <a:extLst>
                  <a:ext uri="{0D108BD9-81ED-4DB2-BD59-A6C34878D82A}">
                    <a16:rowId xmlns:a16="http://schemas.microsoft.com/office/drawing/2014/main" val="497096247"/>
                  </a:ext>
                </a:extLst>
              </a:tr>
              <a:tr h="150728">
                <a:tc>
                  <a:txBody>
                    <a:bodyPr/>
                    <a:lstStyle/>
                    <a:p>
                      <a:pPr algn="l" fontAlgn="ctr"/>
                      <a:r>
                        <a:rPr lang="nl-NL" sz="800" b="1" i="0" u="none" strike="noStrike" dirty="0">
                          <a:solidFill>
                            <a:srgbClr val="000000"/>
                          </a:solidFill>
                          <a:effectLst/>
                          <a:latin typeface="Lucida Console" panose="020B0609040504020204" pitchFamily="49" charset="0"/>
                        </a:rPr>
                        <a:t> Ast         0.5729 0.2079  </a:t>
                      </a:r>
                      <a:r>
                        <a:rPr lang="nl-NL" sz="800" b="1" i="0" u="none" strike="noStrike" dirty="0">
                          <a:solidFill>
                            <a:schemeClr val="tx1"/>
                          </a:solidFill>
                          <a:effectLst/>
                          <a:latin typeface="Lucida Console" panose="020B0609040504020204" pitchFamily="49" charset="0"/>
                        </a:rPr>
                        <a:t>2.76  0.0059  </a:t>
                      </a:r>
                    </a:p>
                  </a:txBody>
                  <a:tcPr marL="9525" marR="9525" marT="9525" marB="0" anchor="ctr">
                    <a:lnL>
                      <a:noFill/>
                    </a:lnL>
                    <a:lnR>
                      <a:noFill/>
                    </a:lnR>
                    <a:lnT>
                      <a:noFill/>
                    </a:lnT>
                    <a:lnB>
                      <a:noFill/>
                    </a:lnB>
                  </a:tcPr>
                </a:tc>
                <a:extLst>
                  <a:ext uri="{0D108BD9-81ED-4DB2-BD59-A6C34878D82A}">
                    <a16:rowId xmlns:a16="http://schemas.microsoft.com/office/drawing/2014/main" val="2179887480"/>
                  </a:ext>
                </a:extLst>
              </a:tr>
              <a:tr h="150728">
                <a:tc>
                  <a:txBody>
                    <a:bodyPr/>
                    <a:lstStyle/>
                    <a:p>
                      <a:pPr algn="l" fontAlgn="ctr"/>
                      <a:r>
                        <a:rPr lang="en-US" sz="800" b="1" i="0" u="none" strike="noStrike" dirty="0">
                          <a:solidFill>
                            <a:srgbClr val="000000"/>
                          </a:solidFill>
                          <a:effectLst/>
                          <a:latin typeface="Lucida Console" panose="020B0609040504020204" pitchFamily="49" charset="0"/>
                        </a:rPr>
                        <a:t> </a:t>
                      </a:r>
                      <a:r>
                        <a:rPr lang="en-US" sz="800" b="1" i="0" u="none" strike="noStrike" dirty="0" err="1">
                          <a:solidFill>
                            <a:srgbClr val="000000"/>
                          </a:solidFill>
                          <a:effectLst/>
                          <a:latin typeface="Lucida Console" panose="020B0609040504020204" pitchFamily="49" charset="0"/>
                        </a:rPr>
                        <a:t>Blk</a:t>
                      </a:r>
                      <a:r>
                        <a:rPr lang="en-US" sz="800" b="1" i="0" u="none" strike="noStrike" dirty="0">
                          <a:solidFill>
                            <a:srgbClr val="000000"/>
                          </a:solidFill>
                          <a:effectLst/>
                          <a:latin typeface="Lucida Console" panose="020B0609040504020204" pitchFamily="49" charset="0"/>
                        </a:rPr>
                        <a:t>         2.5679 0.7923  3.24  0.0012  </a:t>
                      </a:r>
                    </a:p>
                  </a:txBody>
                  <a:tcPr marL="9525" marR="9525" marT="9525" marB="0" anchor="ctr">
                    <a:lnL>
                      <a:noFill/>
                    </a:lnL>
                    <a:lnR>
                      <a:noFill/>
                    </a:lnR>
                    <a:lnT>
                      <a:noFill/>
                    </a:lnT>
                    <a:lnB>
                      <a:noFill/>
                    </a:lnB>
                  </a:tcPr>
                </a:tc>
                <a:extLst>
                  <a:ext uri="{0D108BD9-81ED-4DB2-BD59-A6C34878D82A}">
                    <a16:rowId xmlns:a16="http://schemas.microsoft.com/office/drawing/2014/main" val="1626288138"/>
                  </a:ext>
                </a:extLst>
              </a:tr>
            </a:tbl>
          </a:graphicData>
        </a:graphic>
      </p:graphicFrame>
      <p:pic>
        <p:nvPicPr>
          <p:cNvPr id="6" name="Picture 5"/>
          <p:cNvPicPr>
            <a:picLocks noChangeAspect="1"/>
          </p:cNvPicPr>
          <p:nvPr/>
        </p:nvPicPr>
        <p:blipFill>
          <a:blip r:embed="rId2"/>
          <a:stretch>
            <a:fillRect/>
          </a:stretch>
        </p:blipFill>
        <p:spPr>
          <a:xfrm>
            <a:off x="0" y="4215492"/>
            <a:ext cx="3752741" cy="2253643"/>
          </a:xfrm>
          <a:prstGeom prst="rect">
            <a:avLst/>
          </a:prstGeom>
        </p:spPr>
      </p:pic>
      <p:pic>
        <p:nvPicPr>
          <p:cNvPr id="7" name="Picture 6"/>
          <p:cNvPicPr>
            <a:picLocks noChangeAspect="1"/>
          </p:cNvPicPr>
          <p:nvPr/>
        </p:nvPicPr>
        <p:blipFill>
          <a:blip r:embed="rId3"/>
          <a:stretch>
            <a:fillRect/>
          </a:stretch>
        </p:blipFill>
        <p:spPr>
          <a:xfrm>
            <a:off x="0" y="1555343"/>
            <a:ext cx="3752742" cy="2248647"/>
          </a:xfrm>
          <a:prstGeom prst="rect">
            <a:avLst/>
          </a:prstGeom>
        </p:spPr>
      </p:pic>
      <p:graphicFrame>
        <p:nvGraphicFramePr>
          <p:cNvPr id="11" name="Table 10"/>
          <p:cNvGraphicFramePr>
            <a:graphicFrameLocks noGrp="1"/>
          </p:cNvGraphicFramePr>
          <p:nvPr/>
        </p:nvGraphicFramePr>
        <p:xfrm>
          <a:off x="3897442" y="4121719"/>
          <a:ext cx="5246558" cy="2575386"/>
        </p:xfrm>
        <a:graphic>
          <a:graphicData uri="http://schemas.openxmlformats.org/drawingml/2006/table">
            <a:tbl>
              <a:tblPr/>
              <a:tblGrid>
                <a:gridCol w="5246558">
                  <a:extLst>
                    <a:ext uri="{9D8B030D-6E8A-4147-A177-3AD203B41FA5}">
                      <a16:colId xmlns:a16="http://schemas.microsoft.com/office/drawing/2014/main" val="1931803934"/>
                    </a:ext>
                  </a:extLst>
                </a:gridCol>
              </a:tblGrid>
              <a:tr h="143077">
                <a:tc>
                  <a:txBody>
                    <a:bodyPr/>
                    <a:lstStyle/>
                    <a:p>
                      <a:pPr algn="l" fontAlgn="ctr"/>
                      <a:r>
                        <a:rPr lang="en-US" sz="800" b="1" i="0" u="none" strike="noStrike">
                          <a:solidFill>
                            <a:srgbClr val="000000"/>
                          </a:solidFill>
                          <a:effectLst/>
                          <a:latin typeface="Lucida Console" panose="020B0609040504020204" pitchFamily="49" charset="0"/>
                        </a:rPr>
                        <a:t>Logistic Regression Model</a:t>
                      </a:r>
                    </a:p>
                  </a:txBody>
                  <a:tcPr marL="9525" marR="9525" marT="9525" marB="0" anchor="ctr">
                    <a:lnL>
                      <a:noFill/>
                    </a:lnL>
                    <a:lnR>
                      <a:noFill/>
                    </a:lnR>
                    <a:lnT>
                      <a:noFill/>
                    </a:lnT>
                    <a:lnB>
                      <a:noFill/>
                    </a:lnB>
                  </a:tcPr>
                </a:tc>
                <a:extLst>
                  <a:ext uri="{0D108BD9-81ED-4DB2-BD59-A6C34878D82A}">
                    <a16:rowId xmlns:a16="http://schemas.microsoft.com/office/drawing/2014/main" val="129425174"/>
                  </a:ext>
                </a:extLst>
              </a:tr>
              <a:tr h="143077">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1089997767"/>
                  </a:ext>
                </a:extLst>
              </a:tr>
              <a:tr h="143077">
                <a:tc>
                  <a:txBody>
                    <a:bodyPr/>
                    <a:lstStyle/>
                    <a:p>
                      <a:pPr algn="l" fontAlgn="ctr"/>
                      <a:r>
                        <a:rPr lang="en-US" sz="800" b="1" i="0" u="none" strike="noStrike" dirty="0">
                          <a:solidFill>
                            <a:srgbClr val="000000"/>
                          </a:solidFill>
                          <a:effectLst/>
                          <a:latin typeface="Lucida Console" panose="020B0609040504020204" pitchFamily="49" charset="0"/>
                        </a:rPr>
                        <a:t> </a:t>
                      </a:r>
                      <a:r>
                        <a:rPr lang="en-US" sz="800" b="1" i="0" u="none" strike="noStrike" dirty="0" err="1">
                          <a:solidFill>
                            <a:srgbClr val="000000"/>
                          </a:solidFill>
                          <a:effectLst/>
                          <a:latin typeface="Lucida Console" panose="020B0609040504020204" pitchFamily="49" charset="0"/>
                        </a:rPr>
                        <a:t>lrm</a:t>
                      </a:r>
                      <a:r>
                        <a:rPr lang="en-US" sz="800" b="1" i="0" u="none" strike="noStrike" dirty="0">
                          <a:solidFill>
                            <a:srgbClr val="000000"/>
                          </a:solidFill>
                          <a:effectLst/>
                          <a:latin typeface="Lucida Console" panose="020B0609040504020204" pitchFamily="49" charset="0"/>
                        </a:rPr>
                        <a:t>(formula = AllStar2015_16 ~ PPG + </a:t>
                      </a:r>
                      <a:r>
                        <a:rPr lang="en-US" sz="800" b="1" i="0" u="none" strike="noStrike" dirty="0" err="1">
                          <a:solidFill>
                            <a:srgbClr val="000000"/>
                          </a:solidFill>
                          <a:effectLst/>
                          <a:latin typeface="Lucida Console" panose="020B0609040504020204" pitchFamily="49" charset="0"/>
                        </a:rPr>
                        <a:t>Ast</a:t>
                      </a:r>
                      <a:r>
                        <a:rPr lang="en-US" sz="800" b="1" i="0" u="none" strike="noStrike" dirty="0">
                          <a:solidFill>
                            <a:srgbClr val="000000"/>
                          </a:solidFill>
                          <a:effectLst/>
                          <a:latin typeface="Lucida Console" panose="020B0609040504020204" pitchFamily="49" charset="0"/>
                        </a:rPr>
                        <a:t> + </a:t>
                      </a:r>
                      <a:r>
                        <a:rPr lang="en-US" sz="800" b="1" i="0" u="none" strike="noStrike" dirty="0" err="1">
                          <a:solidFill>
                            <a:srgbClr val="000000"/>
                          </a:solidFill>
                          <a:effectLst/>
                          <a:latin typeface="Lucida Console" panose="020B0609040504020204" pitchFamily="49" charset="0"/>
                        </a:rPr>
                        <a:t>Blk</a:t>
                      </a:r>
                      <a:r>
                        <a:rPr lang="en-US" sz="800" b="1" i="0" u="none" strike="noStrike" dirty="0">
                          <a:solidFill>
                            <a:srgbClr val="000000"/>
                          </a:solidFill>
                          <a:effectLst/>
                          <a:latin typeface="Lucida Console" panose="020B0609040504020204" pitchFamily="49" charset="0"/>
                        </a:rPr>
                        <a:t> + </a:t>
                      </a:r>
                      <a:r>
                        <a:rPr lang="en-US" sz="800" b="1" i="0" u="none" strike="noStrike" dirty="0" err="1">
                          <a:solidFill>
                            <a:srgbClr val="000000"/>
                          </a:solidFill>
                          <a:effectLst/>
                          <a:latin typeface="Lucida Console" panose="020B0609040504020204" pitchFamily="49" charset="0"/>
                        </a:rPr>
                        <a:t>TeamWins</a:t>
                      </a:r>
                      <a:r>
                        <a:rPr lang="en-US" sz="800" b="1" i="0" u="none" strike="noStrike" dirty="0">
                          <a:solidFill>
                            <a:srgbClr val="000000"/>
                          </a:solidFill>
                          <a:effectLst/>
                          <a:latin typeface="Lucida Console" panose="020B0609040504020204" pitchFamily="49" charset="0"/>
                        </a:rPr>
                        <a:t>, data = </a:t>
                      </a:r>
                      <a:r>
                        <a:rPr lang="en-US" sz="800" b="1" i="0" u="none" strike="noStrike" dirty="0" err="1">
                          <a:solidFill>
                            <a:srgbClr val="000000"/>
                          </a:solidFill>
                          <a:effectLst/>
                          <a:latin typeface="Lucida Console" panose="020B0609040504020204" pitchFamily="49" charset="0"/>
                        </a:rPr>
                        <a:t>mydata</a:t>
                      </a:r>
                      <a:r>
                        <a:rPr lang="en-US" sz="800" b="1" i="0" u="none" strike="noStrike" dirty="0">
                          <a:solidFill>
                            <a:srgbClr val="000000"/>
                          </a:solidFill>
                          <a:effectLst/>
                          <a:latin typeface="Lucida Console" panose="020B0609040504020204" pitchFamily="49" charset="0"/>
                        </a:rPr>
                        <a:t>)</a:t>
                      </a:r>
                    </a:p>
                  </a:txBody>
                  <a:tcPr marL="9525" marR="9525" marT="9525" marB="0" anchor="ctr">
                    <a:lnL>
                      <a:noFill/>
                    </a:lnL>
                    <a:lnR>
                      <a:noFill/>
                    </a:lnR>
                    <a:lnT>
                      <a:noFill/>
                    </a:lnT>
                    <a:lnB>
                      <a:noFill/>
                    </a:lnB>
                  </a:tcPr>
                </a:tc>
                <a:extLst>
                  <a:ext uri="{0D108BD9-81ED-4DB2-BD59-A6C34878D82A}">
                    <a16:rowId xmlns:a16="http://schemas.microsoft.com/office/drawing/2014/main" val="1331114743"/>
                  </a:ext>
                </a:extLst>
              </a:tr>
              <a:tr h="143077">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1166502245"/>
                  </a:ext>
                </a:extLst>
              </a:tr>
              <a:tr h="143077">
                <a:tc>
                  <a:txBody>
                    <a:bodyPr/>
                    <a:lstStyle/>
                    <a:p>
                      <a:pPr algn="l" fontAlgn="ctr"/>
                      <a:r>
                        <a:rPr lang="en-US" sz="800" b="1" i="0" u="none" strike="noStrike">
                          <a:solidFill>
                            <a:srgbClr val="000000"/>
                          </a:solidFill>
                          <a:effectLst/>
                          <a:latin typeface="Lucida Console" panose="020B0609040504020204" pitchFamily="49" charset="0"/>
                        </a:rPr>
                        <a:t>                        Model Likelihood     Discrimination    Rank Discrim.    </a:t>
                      </a:r>
                    </a:p>
                  </a:txBody>
                  <a:tcPr marL="9525" marR="9525" marT="9525" marB="0" anchor="ctr">
                    <a:lnL>
                      <a:noFill/>
                    </a:lnL>
                    <a:lnR>
                      <a:noFill/>
                    </a:lnR>
                    <a:lnT>
                      <a:noFill/>
                    </a:lnT>
                    <a:lnB>
                      <a:noFill/>
                    </a:lnB>
                  </a:tcPr>
                </a:tc>
                <a:extLst>
                  <a:ext uri="{0D108BD9-81ED-4DB2-BD59-A6C34878D82A}">
                    <a16:rowId xmlns:a16="http://schemas.microsoft.com/office/drawing/2014/main" val="4178922658"/>
                  </a:ext>
                </a:extLst>
              </a:tr>
              <a:tr h="143077">
                <a:tc>
                  <a:txBody>
                    <a:bodyPr/>
                    <a:lstStyle/>
                    <a:p>
                      <a:pPr algn="l" fontAlgn="ctr"/>
                      <a:r>
                        <a:rPr lang="en-US" sz="800" b="1" i="0" u="none" strike="noStrike">
                          <a:solidFill>
                            <a:srgbClr val="000000"/>
                          </a:solidFill>
                          <a:effectLst/>
                          <a:latin typeface="Lucida Console" panose="020B0609040504020204" pitchFamily="49" charset="0"/>
                        </a:rPr>
                        <a:t>                           Ratio Test           Indexes           Indexes       </a:t>
                      </a:r>
                    </a:p>
                  </a:txBody>
                  <a:tcPr marL="9525" marR="9525" marT="9525" marB="0" anchor="ctr">
                    <a:lnL>
                      <a:noFill/>
                    </a:lnL>
                    <a:lnR>
                      <a:noFill/>
                    </a:lnR>
                    <a:lnT>
                      <a:noFill/>
                    </a:lnT>
                    <a:lnB>
                      <a:noFill/>
                    </a:lnB>
                  </a:tcPr>
                </a:tc>
                <a:extLst>
                  <a:ext uri="{0D108BD9-81ED-4DB2-BD59-A6C34878D82A}">
                    <a16:rowId xmlns:a16="http://schemas.microsoft.com/office/drawing/2014/main" val="112126951"/>
                  </a:ext>
                </a:extLst>
              </a:tr>
              <a:tr h="143077">
                <a:tc>
                  <a:txBody>
                    <a:bodyPr/>
                    <a:lstStyle/>
                    <a:p>
                      <a:pPr algn="l" fontAlgn="ctr"/>
                      <a:r>
                        <a:rPr lang="pt-BR" sz="800" b="1" i="0" u="none" strike="noStrike" dirty="0">
                          <a:solidFill>
                            <a:srgbClr val="000000"/>
                          </a:solidFill>
                          <a:effectLst/>
                          <a:latin typeface="Lucida Console" panose="020B0609040504020204" pitchFamily="49" charset="0"/>
                        </a:rPr>
                        <a:t> Obs            492    LR chi2     176.58    R2       </a:t>
                      </a:r>
                      <a:r>
                        <a:rPr lang="pt-BR" sz="800" b="1" i="0" u="none" strike="noStrike" dirty="0">
                          <a:solidFill>
                            <a:srgbClr val="0070C0"/>
                          </a:solidFill>
                          <a:effectLst/>
                          <a:latin typeface="Lucida Console" panose="020B0609040504020204" pitchFamily="49" charset="0"/>
                        </a:rPr>
                        <a:t>0.852</a:t>
                      </a:r>
                      <a:r>
                        <a:rPr lang="pt-BR" sz="800" b="1" i="0" u="none" strike="noStrike" dirty="0">
                          <a:solidFill>
                            <a:srgbClr val="000000"/>
                          </a:solidFill>
                          <a:effectLst/>
                          <a:latin typeface="Lucida Console" panose="020B0609040504020204" pitchFamily="49" charset="0"/>
                        </a:rPr>
                        <a:t>    C       0.995    </a:t>
                      </a:r>
                    </a:p>
                  </a:txBody>
                  <a:tcPr marL="9525" marR="9525" marT="9525" marB="0" anchor="ctr">
                    <a:lnL>
                      <a:noFill/>
                    </a:lnL>
                    <a:lnR>
                      <a:noFill/>
                    </a:lnR>
                    <a:lnT>
                      <a:noFill/>
                    </a:lnT>
                    <a:lnB>
                      <a:noFill/>
                    </a:lnB>
                  </a:tcPr>
                </a:tc>
                <a:extLst>
                  <a:ext uri="{0D108BD9-81ED-4DB2-BD59-A6C34878D82A}">
                    <a16:rowId xmlns:a16="http://schemas.microsoft.com/office/drawing/2014/main" val="691849869"/>
                  </a:ext>
                </a:extLst>
              </a:tr>
              <a:tr h="143077">
                <a:tc>
                  <a:txBody>
                    <a:bodyPr/>
                    <a:lstStyle/>
                    <a:p>
                      <a:pPr algn="l" fontAlgn="ctr"/>
                      <a:r>
                        <a:rPr lang="en-US" sz="800" b="1" i="0" u="none" strike="noStrike">
                          <a:solidFill>
                            <a:srgbClr val="000000"/>
                          </a:solidFill>
                          <a:effectLst/>
                          <a:latin typeface="Lucida Console" panose="020B0609040504020204" pitchFamily="49" charset="0"/>
                        </a:rPr>
                        <a:t>  0             464    d.f.             4    g        8.094    Dxy     0.990    </a:t>
                      </a:r>
                    </a:p>
                  </a:txBody>
                  <a:tcPr marL="9525" marR="9525" marT="9525" marB="0" anchor="ctr">
                    <a:lnL>
                      <a:noFill/>
                    </a:lnL>
                    <a:lnR>
                      <a:noFill/>
                    </a:lnR>
                    <a:lnT>
                      <a:noFill/>
                    </a:lnT>
                    <a:lnB>
                      <a:noFill/>
                    </a:lnB>
                  </a:tcPr>
                </a:tc>
                <a:extLst>
                  <a:ext uri="{0D108BD9-81ED-4DB2-BD59-A6C34878D82A}">
                    <a16:rowId xmlns:a16="http://schemas.microsoft.com/office/drawing/2014/main" val="562785559"/>
                  </a:ext>
                </a:extLst>
              </a:tr>
              <a:tr h="143077">
                <a:tc>
                  <a:txBody>
                    <a:bodyPr/>
                    <a:lstStyle/>
                    <a:p>
                      <a:pPr algn="l" fontAlgn="ctr"/>
                      <a:r>
                        <a:rPr lang="it-IT" sz="800" b="1" i="0" u="none" strike="noStrike">
                          <a:solidFill>
                            <a:srgbClr val="000000"/>
                          </a:solidFill>
                          <a:effectLst/>
                          <a:latin typeface="Lucida Console" panose="020B0609040504020204" pitchFamily="49" charset="0"/>
                        </a:rPr>
                        <a:t>  1              28    Pr(&gt; chi2) &lt;0.0001    gr    3273.564    gamma   0.990    </a:t>
                      </a:r>
                    </a:p>
                  </a:txBody>
                  <a:tcPr marL="9525" marR="9525" marT="9525" marB="0" anchor="ctr">
                    <a:lnL>
                      <a:noFill/>
                    </a:lnL>
                    <a:lnR>
                      <a:noFill/>
                    </a:lnR>
                    <a:lnT>
                      <a:noFill/>
                    </a:lnT>
                    <a:lnB>
                      <a:noFill/>
                    </a:lnB>
                  </a:tcPr>
                </a:tc>
                <a:extLst>
                  <a:ext uri="{0D108BD9-81ED-4DB2-BD59-A6C34878D82A}">
                    <a16:rowId xmlns:a16="http://schemas.microsoft.com/office/drawing/2014/main" val="3417627529"/>
                  </a:ext>
                </a:extLst>
              </a:tr>
              <a:tr h="143077">
                <a:tc>
                  <a:txBody>
                    <a:bodyPr/>
                    <a:lstStyle/>
                    <a:p>
                      <a:pPr algn="l" fontAlgn="ctr"/>
                      <a:r>
                        <a:rPr lang="en-US" sz="800" b="1" i="0" u="none" strike="noStrike">
                          <a:solidFill>
                            <a:srgbClr val="000000"/>
                          </a:solidFill>
                          <a:effectLst/>
                          <a:latin typeface="Lucida Console" panose="020B0609040504020204" pitchFamily="49" charset="0"/>
                        </a:rPr>
                        <a:t> max |deriv| 0.0005                          gp       0.107    tau-a   0.106    </a:t>
                      </a:r>
                    </a:p>
                  </a:txBody>
                  <a:tcPr marL="9525" marR="9525" marT="9525" marB="0" anchor="ctr">
                    <a:lnL>
                      <a:noFill/>
                    </a:lnL>
                    <a:lnR>
                      <a:noFill/>
                    </a:lnR>
                    <a:lnT>
                      <a:noFill/>
                    </a:lnT>
                    <a:lnB>
                      <a:noFill/>
                    </a:lnB>
                  </a:tcPr>
                </a:tc>
                <a:extLst>
                  <a:ext uri="{0D108BD9-81ED-4DB2-BD59-A6C34878D82A}">
                    <a16:rowId xmlns:a16="http://schemas.microsoft.com/office/drawing/2014/main" val="1260587789"/>
                  </a:ext>
                </a:extLst>
              </a:tr>
              <a:tr h="143077">
                <a:tc>
                  <a:txBody>
                    <a:bodyPr/>
                    <a:lstStyle/>
                    <a:p>
                      <a:pPr algn="l" fontAlgn="ctr"/>
                      <a:r>
                        <a:rPr lang="en-US" sz="800" b="1" i="0" u="none" strike="noStrike">
                          <a:solidFill>
                            <a:srgbClr val="000000"/>
                          </a:solidFill>
                          <a:effectLst/>
                          <a:latin typeface="Lucida Console" panose="020B0609040504020204" pitchFamily="49" charset="0"/>
                        </a:rPr>
                        <a:t>                                             Brier    0.011                     </a:t>
                      </a:r>
                    </a:p>
                  </a:txBody>
                  <a:tcPr marL="9525" marR="9525" marT="9525" marB="0" anchor="ctr">
                    <a:lnL>
                      <a:noFill/>
                    </a:lnL>
                    <a:lnR>
                      <a:noFill/>
                    </a:lnR>
                    <a:lnT>
                      <a:noFill/>
                    </a:lnT>
                    <a:lnB>
                      <a:noFill/>
                    </a:lnB>
                  </a:tcPr>
                </a:tc>
                <a:extLst>
                  <a:ext uri="{0D108BD9-81ED-4DB2-BD59-A6C34878D82A}">
                    <a16:rowId xmlns:a16="http://schemas.microsoft.com/office/drawing/2014/main" val="2494819252"/>
                  </a:ext>
                </a:extLst>
              </a:tr>
              <a:tr h="143077">
                <a:tc>
                  <a:txBody>
                    <a:bodyPr/>
                    <a:lstStyle/>
                    <a:p>
                      <a:pPr algn="l" fontAlgn="ctr"/>
                      <a:r>
                        <a:rPr lang="en-US" sz="800" b="1" i="0" u="none" strike="noStrike">
                          <a:solidFill>
                            <a:srgbClr val="000000"/>
                          </a:solidFill>
                          <a:effectLst/>
                          <a:latin typeface="Lucida Console" panose="020B0609040504020204" pitchFamily="49" charset="0"/>
                        </a:rPr>
                        <a:t> </a:t>
                      </a:r>
                    </a:p>
                  </a:txBody>
                  <a:tcPr marL="9525" marR="9525" marT="9525" marB="0" anchor="ctr">
                    <a:lnL>
                      <a:noFill/>
                    </a:lnL>
                    <a:lnR>
                      <a:noFill/>
                    </a:lnR>
                    <a:lnT>
                      <a:noFill/>
                    </a:lnT>
                    <a:lnB>
                      <a:noFill/>
                    </a:lnB>
                  </a:tcPr>
                </a:tc>
                <a:extLst>
                  <a:ext uri="{0D108BD9-81ED-4DB2-BD59-A6C34878D82A}">
                    <a16:rowId xmlns:a16="http://schemas.microsoft.com/office/drawing/2014/main" val="750447762"/>
                  </a:ext>
                </a:extLst>
              </a:tr>
              <a:tr h="143077">
                <a:tc>
                  <a:txBody>
                    <a:bodyPr/>
                    <a:lstStyle/>
                    <a:p>
                      <a:pPr algn="l" fontAlgn="ctr"/>
                      <a:r>
                        <a:rPr lang="en-US" sz="800" b="1" i="0" u="none" strike="noStrike">
                          <a:solidFill>
                            <a:srgbClr val="000000"/>
                          </a:solidFill>
                          <a:effectLst/>
                          <a:latin typeface="Lucida Console" panose="020B0609040504020204" pitchFamily="49" charset="0"/>
                        </a:rPr>
                        <a:t>           Coef     S.E.   Wald Z Pr(&gt;|Z|)</a:t>
                      </a:r>
                    </a:p>
                  </a:txBody>
                  <a:tcPr marL="9525" marR="9525" marT="9525" marB="0" anchor="ctr">
                    <a:lnL>
                      <a:noFill/>
                    </a:lnL>
                    <a:lnR>
                      <a:noFill/>
                    </a:lnR>
                    <a:lnT>
                      <a:noFill/>
                    </a:lnT>
                    <a:lnB>
                      <a:noFill/>
                    </a:lnB>
                  </a:tcPr>
                </a:tc>
                <a:extLst>
                  <a:ext uri="{0D108BD9-81ED-4DB2-BD59-A6C34878D82A}">
                    <a16:rowId xmlns:a16="http://schemas.microsoft.com/office/drawing/2014/main" val="861792759"/>
                  </a:ext>
                </a:extLst>
              </a:tr>
              <a:tr h="143077">
                <a:tc>
                  <a:txBody>
                    <a:bodyPr/>
                    <a:lstStyle/>
                    <a:p>
                      <a:pPr algn="l" fontAlgn="ctr"/>
                      <a:r>
                        <a:rPr lang="en-US" sz="800" b="1" i="0" u="none" strike="noStrike">
                          <a:solidFill>
                            <a:srgbClr val="000000"/>
                          </a:solidFill>
                          <a:effectLst/>
                          <a:latin typeface="Lucida Console" panose="020B0609040504020204" pitchFamily="49" charset="0"/>
                        </a:rPr>
                        <a:t> Intercept -31.1292 7.7745 -4.00  &lt;0.0001 </a:t>
                      </a:r>
                    </a:p>
                  </a:txBody>
                  <a:tcPr marL="9525" marR="9525" marT="9525" marB="0" anchor="ctr">
                    <a:lnL>
                      <a:noFill/>
                    </a:lnL>
                    <a:lnR>
                      <a:noFill/>
                    </a:lnR>
                    <a:lnT>
                      <a:noFill/>
                    </a:lnT>
                    <a:lnB>
                      <a:noFill/>
                    </a:lnB>
                  </a:tcPr>
                </a:tc>
                <a:extLst>
                  <a:ext uri="{0D108BD9-81ED-4DB2-BD59-A6C34878D82A}">
                    <a16:rowId xmlns:a16="http://schemas.microsoft.com/office/drawing/2014/main" val="1779673876"/>
                  </a:ext>
                </a:extLst>
              </a:tr>
              <a:tr h="143077">
                <a:tc>
                  <a:txBody>
                    <a:bodyPr/>
                    <a:lstStyle/>
                    <a:p>
                      <a:pPr algn="l" fontAlgn="ctr"/>
                      <a:r>
                        <a:rPr lang="en-US" sz="800" b="1" i="0" u="none" strike="noStrike">
                          <a:solidFill>
                            <a:srgbClr val="000000"/>
                          </a:solidFill>
                          <a:effectLst/>
                          <a:latin typeface="Lucida Console" panose="020B0609040504020204" pitchFamily="49" charset="0"/>
                        </a:rPr>
                        <a:t> PPG         1.0570 0.2726  3.88  0.0001  </a:t>
                      </a:r>
                    </a:p>
                  </a:txBody>
                  <a:tcPr marL="9525" marR="9525" marT="9525" marB="0" anchor="ctr">
                    <a:lnL>
                      <a:noFill/>
                    </a:lnL>
                    <a:lnR>
                      <a:noFill/>
                    </a:lnR>
                    <a:lnT>
                      <a:noFill/>
                    </a:lnT>
                    <a:lnB>
                      <a:noFill/>
                    </a:lnB>
                  </a:tcPr>
                </a:tc>
                <a:extLst>
                  <a:ext uri="{0D108BD9-81ED-4DB2-BD59-A6C34878D82A}">
                    <a16:rowId xmlns:a16="http://schemas.microsoft.com/office/drawing/2014/main" val="2366105675"/>
                  </a:ext>
                </a:extLst>
              </a:tr>
              <a:tr h="143077">
                <a:tc>
                  <a:txBody>
                    <a:bodyPr/>
                    <a:lstStyle/>
                    <a:p>
                      <a:pPr algn="l" fontAlgn="ctr"/>
                      <a:r>
                        <a:rPr lang="nl-NL" sz="800" b="1" i="0" u="none" strike="noStrike">
                          <a:solidFill>
                            <a:srgbClr val="000000"/>
                          </a:solidFill>
                          <a:effectLst/>
                          <a:latin typeface="Lucida Console" panose="020B0609040504020204" pitchFamily="49" charset="0"/>
                        </a:rPr>
                        <a:t> Ast         0.5617 0.2705  2.08  0.0378  </a:t>
                      </a:r>
                    </a:p>
                  </a:txBody>
                  <a:tcPr marL="9525" marR="9525" marT="9525" marB="0" anchor="ctr">
                    <a:lnL>
                      <a:noFill/>
                    </a:lnL>
                    <a:lnR>
                      <a:noFill/>
                    </a:lnR>
                    <a:lnT>
                      <a:noFill/>
                    </a:lnT>
                    <a:lnB>
                      <a:noFill/>
                    </a:lnB>
                  </a:tcPr>
                </a:tc>
                <a:extLst>
                  <a:ext uri="{0D108BD9-81ED-4DB2-BD59-A6C34878D82A}">
                    <a16:rowId xmlns:a16="http://schemas.microsoft.com/office/drawing/2014/main" val="3477820516"/>
                  </a:ext>
                </a:extLst>
              </a:tr>
              <a:tr h="143077">
                <a:tc>
                  <a:txBody>
                    <a:bodyPr/>
                    <a:lstStyle/>
                    <a:p>
                      <a:pPr algn="l" fontAlgn="ctr"/>
                      <a:r>
                        <a:rPr lang="en-US" sz="800" b="1" i="0" u="none" strike="noStrike">
                          <a:solidFill>
                            <a:srgbClr val="000000"/>
                          </a:solidFill>
                          <a:effectLst/>
                          <a:latin typeface="Lucida Console" panose="020B0609040504020204" pitchFamily="49" charset="0"/>
                        </a:rPr>
                        <a:t> Blk         2.6493 1.0481  2.53  0.0115  </a:t>
                      </a:r>
                    </a:p>
                  </a:txBody>
                  <a:tcPr marL="9525" marR="9525" marT="9525" marB="0" anchor="ctr">
                    <a:lnL>
                      <a:noFill/>
                    </a:lnL>
                    <a:lnR>
                      <a:noFill/>
                    </a:lnR>
                    <a:lnT>
                      <a:noFill/>
                    </a:lnT>
                    <a:lnB>
                      <a:noFill/>
                    </a:lnB>
                  </a:tcPr>
                </a:tc>
                <a:extLst>
                  <a:ext uri="{0D108BD9-81ED-4DB2-BD59-A6C34878D82A}">
                    <a16:rowId xmlns:a16="http://schemas.microsoft.com/office/drawing/2014/main" val="3360423677"/>
                  </a:ext>
                </a:extLst>
              </a:tr>
              <a:tr h="143077">
                <a:tc>
                  <a:txBody>
                    <a:bodyPr/>
                    <a:lstStyle/>
                    <a:p>
                      <a:pPr algn="l" fontAlgn="ctr"/>
                      <a:r>
                        <a:rPr lang="en-US" sz="800" b="1" i="0" u="none" strike="noStrike" dirty="0">
                          <a:solidFill>
                            <a:srgbClr val="000000"/>
                          </a:solidFill>
                          <a:effectLst/>
                          <a:latin typeface="Lucida Console" panose="020B0609040504020204" pitchFamily="49" charset="0"/>
                        </a:rPr>
                        <a:t> </a:t>
                      </a:r>
                      <a:r>
                        <a:rPr lang="en-US" sz="800" b="1" i="0" u="none" strike="noStrike" dirty="0" err="1">
                          <a:solidFill>
                            <a:srgbClr val="000000"/>
                          </a:solidFill>
                          <a:effectLst/>
                          <a:latin typeface="Lucida Console" panose="020B0609040504020204" pitchFamily="49" charset="0"/>
                        </a:rPr>
                        <a:t>TeamWins</a:t>
                      </a:r>
                      <a:r>
                        <a:rPr lang="en-US" sz="800" b="1" i="0" u="none" strike="noStrike" dirty="0">
                          <a:solidFill>
                            <a:srgbClr val="000000"/>
                          </a:solidFill>
                          <a:effectLst/>
                          <a:latin typeface="Lucida Console" panose="020B0609040504020204" pitchFamily="49" charset="0"/>
                        </a:rPr>
                        <a:t>    0.1724 0.0556  3.10  0.0019 </a:t>
                      </a:r>
                    </a:p>
                  </a:txBody>
                  <a:tcPr marL="9525" marR="9525" marT="9525" marB="0" anchor="ctr">
                    <a:lnL>
                      <a:noFill/>
                    </a:lnL>
                    <a:lnR>
                      <a:noFill/>
                    </a:lnR>
                    <a:lnT>
                      <a:noFill/>
                    </a:lnT>
                    <a:lnB>
                      <a:noFill/>
                    </a:lnB>
                  </a:tcPr>
                </a:tc>
                <a:extLst>
                  <a:ext uri="{0D108BD9-81ED-4DB2-BD59-A6C34878D82A}">
                    <a16:rowId xmlns:a16="http://schemas.microsoft.com/office/drawing/2014/main" val="3943665005"/>
                  </a:ext>
                </a:extLst>
              </a:tr>
            </a:tbl>
          </a:graphicData>
        </a:graphic>
      </p:graphicFrame>
    </p:spTree>
    <p:extLst>
      <p:ext uri="{BB962C8B-B14F-4D97-AF65-F5344CB8AC3E}">
        <p14:creationId xmlns:p14="http://schemas.microsoft.com/office/powerpoint/2010/main" val="7611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top 2 models</a:t>
            </a:r>
          </a:p>
        </p:txBody>
      </p:sp>
      <p:graphicFrame>
        <p:nvGraphicFramePr>
          <p:cNvPr id="4" name="Content Placeholder 3"/>
          <p:cNvGraphicFramePr>
            <a:graphicFrameLocks noGrp="1"/>
          </p:cNvGraphicFramePr>
          <p:nvPr>
            <p:ph idx="1"/>
          </p:nvPr>
        </p:nvGraphicFramePr>
        <p:xfrm>
          <a:off x="547688" y="1646239"/>
          <a:ext cx="8229601" cy="4094994"/>
        </p:xfrm>
        <a:graphic>
          <a:graphicData uri="http://schemas.openxmlformats.org/drawingml/2006/table">
            <a:tbl>
              <a:tblPr firstRow="1" bandRow="1">
                <a:tableStyleId>{5C22544A-7EE6-4342-B048-85BDC9FD1C3A}</a:tableStyleId>
              </a:tblPr>
              <a:tblGrid>
                <a:gridCol w="4110037">
                  <a:extLst>
                    <a:ext uri="{9D8B030D-6E8A-4147-A177-3AD203B41FA5}">
                      <a16:colId xmlns:a16="http://schemas.microsoft.com/office/drawing/2014/main" val="4201689284"/>
                    </a:ext>
                  </a:extLst>
                </a:gridCol>
                <a:gridCol w="2059782">
                  <a:extLst>
                    <a:ext uri="{9D8B030D-6E8A-4147-A177-3AD203B41FA5}">
                      <a16:colId xmlns:a16="http://schemas.microsoft.com/office/drawing/2014/main" val="2880541805"/>
                    </a:ext>
                  </a:extLst>
                </a:gridCol>
                <a:gridCol w="2059782">
                  <a:extLst>
                    <a:ext uri="{9D8B030D-6E8A-4147-A177-3AD203B41FA5}">
                      <a16:colId xmlns:a16="http://schemas.microsoft.com/office/drawing/2014/main" val="1189463822"/>
                    </a:ext>
                  </a:extLst>
                </a:gridCol>
              </a:tblGrid>
              <a:tr h="682499">
                <a:tc>
                  <a:txBody>
                    <a:bodyPr/>
                    <a:lstStyle/>
                    <a:p>
                      <a:r>
                        <a:rPr lang="en-US" dirty="0"/>
                        <a:t>Predictor Variable &amp; R</a:t>
                      </a:r>
                      <a:r>
                        <a:rPr lang="en-US" baseline="30000" dirty="0"/>
                        <a:t>2</a:t>
                      </a:r>
                    </a:p>
                  </a:txBody>
                  <a:tcPr anchor="ctr"/>
                </a:tc>
                <a:tc>
                  <a:txBody>
                    <a:bodyPr/>
                    <a:lstStyle/>
                    <a:p>
                      <a:pPr algn="ctr"/>
                      <a:r>
                        <a:rPr lang="en-US" dirty="0"/>
                        <a:t>Model 1</a:t>
                      </a:r>
                    </a:p>
                  </a:txBody>
                  <a:tcPr anchor="ctr"/>
                </a:tc>
                <a:tc>
                  <a:txBody>
                    <a:bodyPr/>
                    <a:lstStyle/>
                    <a:p>
                      <a:pPr algn="ctr"/>
                      <a:r>
                        <a:rPr lang="en-US" dirty="0"/>
                        <a:t>Model 2</a:t>
                      </a:r>
                    </a:p>
                  </a:txBody>
                  <a:tcPr anchor="ctr"/>
                </a:tc>
                <a:extLst>
                  <a:ext uri="{0D108BD9-81ED-4DB2-BD59-A6C34878D82A}">
                    <a16:rowId xmlns:a16="http://schemas.microsoft.com/office/drawing/2014/main" val="4157855117"/>
                  </a:ext>
                </a:extLst>
              </a:tr>
              <a:tr h="682499">
                <a:tc>
                  <a:txBody>
                    <a:bodyPr/>
                    <a:lstStyle/>
                    <a:p>
                      <a:r>
                        <a:rPr lang="en-US" dirty="0"/>
                        <a:t>PPG – Points per game</a:t>
                      </a:r>
                    </a:p>
                  </a:txBody>
                  <a:tcPr anchor="ctr">
                    <a:solidFill>
                      <a:schemeClr val="bg1">
                        <a:lumMod val="95000"/>
                      </a:schemeClr>
                    </a:solidFill>
                  </a:tcPr>
                </a:tc>
                <a:tc>
                  <a:txBody>
                    <a:bodyPr/>
                    <a:lstStyle/>
                    <a:p>
                      <a:pPr algn="ctr"/>
                      <a:r>
                        <a:rPr lang="en-US" dirty="0"/>
                        <a:t>Y</a:t>
                      </a:r>
                    </a:p>
                  </a:txBody>
                  <a:tcPr anchor="ctr">
                    <a:solidFill>
                      <a:schemeClr val="accent4">
                        <a:lumMod val="60000"/>
                        <a:lumOff val="40000"/>
                      </a:schemeClr>
                    </a:solidFill>
                  </a:tcPr>
                </a:tc>
                <a:tc>
                  <a:txBody>
                    <a:bodyPr/>
                    <a:lstStyle/>
                    <a:p>
                      <a:pPr algn="ctr"/>
                      <a:r>
                        <a:rPr lang="en-US" dirty="0"/>
                        <a:t>Y</a:t>
                      </a:r>
                    </a:p>
                  </a:txBody>
                  <a:tcPr anchor="ctr">
                    <a:solidFill>
                      <a:schemeClr val="accent4">
                        <a:lumMod val="60000"/>
                        <a:lumOff val="40000"/>
                      </a:schemeClr>
                    </a:solidFill>
                  </a:tcPr>
                </a:tc>
                <a:extLst>
                  <a:ext uri="{0D108BD9-81ED-4DB2-BD59-A6C34878D82A}">
                    <a16:rowId xmlns:a16="http://schemas.microsoft.com/office/drawing/2014/main" val="3012170788"/>
                  </a:ext>
                </a:extLst>
              </a:tr>
              <a:tr h="682499">
                <a:tc>
                  <a:txBody>
                    <a:bodyPr/>
                    <a:lstStyle/>
                    <a:p>
                      <a:r>
                        <a:rPr lang="en-US" dirty="0" err="1"/>
                        <a:t>Ast</a:t>
                      </a:r>
                      <a:r>
                        <a:rPr lang="en-US" dirty="0"/>
                        <a:t> – Assists</a:t>
                      </a:r>
                    </a:p>
                  </a:txBody>
                  <a:tcPr anchor="ctr">
                    <a:solidFill>
                      <a:schemeClr val="bg1">
                        <a:lumMod val="95000"/>
                      </a:schemeClr>
                    </a:solidFill>
                  </a:tcPr>
                </a:tc>
                <a:tc>
                  <a:txBody>
                    <a:bodyPr/>
                    <a:lstStyle/>
                    <a:p>
                      <a:pPr algn="ctr"/>
                      <a:r>
                        <a:rPr lang="en-US" dirty="0"/>
                        <a:t>Y</a:t>
                      </a:r>
                    </a:p>
                  </a:txBody>
                  <a:tcPr anchor="ctr">
                    <a:solidFill>
                      <a:schemeClr val="accent4">
                        <a:lumMod val="60000"/>
                        <a:lumOff val="40000"/>
                      </a:schemeClr>
                    </a:solidFill>
                  </a:tcPr>
                </a:tc>
                <a:tc>
                  <a:txBody>
                    <a:bodyPr/>
                    <a:lstStyle/>
                    <a:p>
                      <a:pPr algn="ctr"/>
                      <a:r>
                        <a:rPr lang="en-US" dirty="0"/>
                        <a:t>Y</a:t>
                      </a:r>
                    </a:p>
                  </a:txBody>
                  <a:tcPr anchor="ctr">
                    <a:solidFill>
                      <a:schemeClr val="accent4">
                        <a:lumMod val="60000"/>
                        <a:lumOff val="40000"/>
                      </a:schemeClr>
                    </a:solidFill>
                  </a:tcPr>
                </a:tc>
                <a:extLst>
                  <a:ext uri="{0D108BD9-81ED-4DB2-BD59-A6C34878D82A}">
                    <a16:rowId xmlns:a16="http://schemas.microsoft.com/office/drawing/2014/main" val="36034773"/>
                  </a:ext>
                </a:extLst>
              </a:tr>
              <a:tr h="682499">
                <a:tc>
                  <a:txBody>
                    <a:bodyPr/>
                    <a:lstStyle/>
                    <a:p>
                      <a:r>
                        <a:rPr lang="en-US" dirty="0" err="1"/>
                        <a:t>Blk</a:t>
                      </a:r>
                      <a:r>
                        <a:rPr lang="en-US" dirty="0"/>
                        <a:t> – Blocks</a:t>
                      </a:r>
                    </a:p>
                  </a:txBody>
                  <a:tcPr anchor="ctr">
                    <a:solidFill>
                      <a:schemeClr val="bg1">
                        <a:lumMod val="95000"/>
                      </a:schemeClr>
                    </a:solidFill>
                  </a:tcPr>
                </a:tc>
                <a:tc>
                  <a:txBody>
                    <a:bodyPr/>
                    <a:lstStyle/>
                    <a:p>
                      <a:pPr algn="ctr"/>
                      <a:r>
                        <a:rPr lang="en-US" dirty="0"/>
                        <a:t>Y</a:t>
                      </a:r>
                    </a:p>
                  </a:txBody>
                  <a:tcPr anchor="ctr">
                    <a:solidFill>
                      <a:schemeClr val="accent4">
                        <a:lumMod val="60000"/>
                        <a:lumOff val="40000"/>
                      </a:schemeClr>
                    </a:solidFill>
                  </a:tcPr>
                </a:tc>
                <a:tc>
                  <a:txBody>
                    <a:bodyPr/>
                    <a:lstStyle/>
                    <a:p>
                      <a:pPr algn="ctr"/>
                      <a:r>
                        <a:rPr lang="en-US" dirty="0"/>
                        <a:t>Y</a:t>
                      </a:r>
                    </a:p>
                  </a:txBody>
                  <a:tcPr anchor="ctr">
                    <a:solidFill>
                      <a:schemeClr val="accent4">
                        <a:lumMod val="60000"/>
                        <a:lumOff val="40000"/>
                      </a:schemeClr>
                    </a:solidFill>
                  </a:tcPr>
                </a:tc>
                <a:extLst>
                  <a:ext uri="{0D108BD9-81ED-4DB2-BD59-A6C34878D82A}">
                    <a16:rowId xmlns:a16="http://schemas.microsoft.com/office/drawing/2014/main" val="1607365921"/>
                  </a:ext>
                </a:extLst>
              </a:tr>
              <a:tr h="682499">
                <a:tc>
                  <a:txBody>
                    <a:bodyPr/>
                    <a:lstStyle/>
                    <a:p>
                      <a:r>
                        <a:rPr lang="en-US" dirty="0"/>
                        <a:t>Team Wins</a:t>
                      </a: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t>N</a:t>
                      </a: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t>Y</a:t>
                      </a:r>
                    </a:p>
                  </a:txBody>
                  <a:tcPr anchor="ctr">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324020916"/>
                  </a:ext>
                </a:extLst>
              </a:tr>
              <a:tr h="682499">
                <a:tc>
                  <a:txBody>
                    <a:bodyPr/>
                    <a:lstStyle/>
                    <a:p>
                      <a:r>
                        <a:rPr lang="en-US" dirty="0"/>
                        <a:t>R</a:t>
                      </a:r>
                      <a:r>
                        <a:rPr lang="en-US" baseline="30000" dirty="0"/>
                        <a:t>2</a:t>
                      </a:r>
                    </a:p>
                  </a:txBody>
                  <a:tcPr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0.783</a:t>
                      </a:r>
                    </a:p>
                  </a:txBody>
                  <a:tcPr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0.852</a:t>
                      </a:r>
                    </a:p>
                  </a:txBody>
                  <a:tcPr anchor="ct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3953575165"/>
                  </a:ext>
                </a:extLst>
              </a:tr>
            </a:tbl>
          </a:graphicData>
        </a:graphic>
      </p:graphicFrame>
    </p:spTree>
    <p:extLst>
      <p:ext uri="{BB962C8B-B14F-4D97-AF65-F5344CB8AC3E}">
        <p14:creationId xmlns:p14="http://schemas.microsoft.com/office/powerpoint/2010/main" val="26564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2017 NBA all stars </a:t>
            </a:r>
            <a:r>
              <a:rPr lang="en-US" sz="2000" dirty="0"/>
              <a:t>with “Model 2”</a:t>
            </a:r>
            <a:br>
              <a:rPr lang="en-US" dirty="0"/>
            </a:br>
            <a:r>
              <a:rPr lang="en-US" dirty="0"/>
              <a:t>WESTERN CONFERENCE</a:t>
            </a:r>
          </a:p>
        </p:txBody>
      </p:sp>
      <p:graphicFrame>
        <p:nvGraphicFramePr>
          <p:cNvPr id="8" name="Content Placeholder 7"/>
          <p:cNvGraphicFramePr>
            <a:graphicFrameLocks noGrp="1"/>
          </p:cNvGraphicFramePr>
          <p:nvPr>
            <p:ph idx="1"/>
          </p:nvPr>
        </p:nvGraphicFramePr>
        <p:xfrm>
          <a:off x="547730" y="1462903"/>
          <a:ext cx="8229600" cy="5116830"/>
        </p:xfrm>
        <a:graphic>
          <a:graphicData uri="http://schemas.openxmlformats.org/drawingml/2006/table">
            <a:tbl>
              <a:tblPr/>
              <a:tblGrid>
                <a:gridCol w="508392">
                  <a:extLst>
                    <a:ext uri="{9D8B030D-6E8A-4147-A177-3AD203B41FA5}">
                      <a16:colId xmlns:a16="http://schemas.microsoft.com/office/drawing/2014/main" val="496358886"/>
                    </a:ext>
                  </a:extLst>
                </a:gridCol>
                <a:gridCol w="2196981">
                  <a:extLst>
                    <a:ext uri="{9D8B030D-6E8A-4147-A177-3AD203B41FA5}">
                      <a16:colId xmlns:a16="http://schemas.microsoft.com/office/drawing/2014/main" val="3011878783"/>
                    </a:ext>
                  </a:extLst>
                </a:gridCol>
                <a:gridCol w="562863">
                  <a:extLst>
                    <a:ext uri="{9D8B030D-6E8A-4147-A177-3AD203B41FA5}">
                      <a16:colId xmlns:a16="http://schemas.microsoft.com/office/drawing/2014/main" val="549143345"/>
                    </a:ext>
                  </a:extLst>
                </a:gridCol>
                <a:gridCol w="826449">
                  <a:extLst>
                    <a:ext uri="{9D8B030D-6E8A-4147-A177-3AD203B41FA5}">
                      <a16:colId xmlns:a16="http://schemas.microsoft.com/office/drawing/2014/main" val="708546206"/>
                    </a:ext>
                  </a:extLst>
                </a:gridCol>
                <a:gridCol w="1048248">
                  <a:extLst>
                    <a:ext uri="{9D8B030D-6E8A-4147-A177-3AD203B41FA5}">
                      <a16:colId xmlns:a16="http://schemas.microsoft.com/office/drawing/2014/main" val="3675044750"/>
                    </a:ext>
                  </a:extLst>
                </a:gridCol>
                <a:gridCol w="1234668">
                  <a:extLst>
                    <a:ext uri="{9D8B030D-6E8A-4147-A177-3AD203B41FA5}">
                      <a16:colId xmlns:a16="http://schemas.microsoft.com/office/drawing/2014/main" val="1134219093"/>
                    </a:ext>
                  </a:extLst>
                </a:gridCol>
                <a:gridCol w="1851999">
                  <a:extLst>
                    <a:ext uri="{9D8B030D-6E8A-4147-A177-3AD203B41FA5}">
                      <a16:colId xmlns:a16="http://schemas.microsoft.com/office/drawing/2014/main" val="3306796239"/>
                    </a:ext>
                  </a:extLst>
                </a:gridCol>
              </a:tblGrid>
              <a:tr h="200025">
                <a:tc>
                  <a:txBody>
                    <a:bodyPr/>
                    <a:lstStyle/>
                    <a:p>
                      <a:pPr algn="ctr" fontAlgn="b"/>
                      <a:r>
                        <a:rPr lang="en-US" sz="1400" b="1" i="0" u="none" strike="noStrike">
                          <a:solidFill>
                            <a:srgbClr val="000000"/>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dirty="0" err="1">
                          <a:solidFill>
                            <a:srgbClr val="000000"/>
                          </a:solidFill>
                          <a:effectLst/>
                          <a:latin typeface="Calibri" panose="020F0502020204030204" pitchFamily="34" charset="0"/>
                        </a:rPr>
                        <a:t>AllStar</a:t>
                      </a:r>
                      <a:endParaRPr lang="en-US" sz="1400" b="1" i="0" u="none" strike="noStrike" dirty="0">
                        <a:solidFill>
                          <a:srgbClr val="000000"/>
                        </a:solidFill>
                        <a:effectLst/>
                        <a:latin typeface="Calibri" panose="020F0502020204030204" pitchFamily="34" charset="0"/>
                      </a:endParaRPr>
                    </a:p>
                    <a:p>
                      <a:pPr algn="ctr" fontAlgn="b"/>
                      <a:r>
                        <a:rPr lang="en-US" sz="1400" b="1" i="0" u="none" strike="noStrike" dirty="0">
                          <a:solidFill>
                            <a:srgbClr val="000000"/>
                          </a:solidFill>
                          <a:effectLst/>
                          <a:latin typeface="Calibri" panose="020F050202020403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AllStarStarter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Model2: FittedValue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720037718"/>
                  </a:ext>
                </a:extLst>
              </a:tr>
              <a:tr h="190500">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Stephen Curry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709286307"/>
                  </a:ext>
                </a:extLst>
              </a:tr>
              <a:tr h="190500">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Kevin Durant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OKC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extLst>
                  <a:ext uri="{0D108BD9-81ED-4DB2-BD59-A6C34878D82A}">
                    <a16:rowId xmlns:a16="http://schemas.microsoft.com/office/drawing/2014/main" val="1566820771"/>
                  </a:ext>
                </a:extLst>
              </a:tr>
              <a:tr h="190500">
                <a:tc>
                  <a:txBody>
                    <a:bodyPr/>
                    <a:lstStyle/>
                    <a:p>
                      <a:pPr algn="ctr" fontAlgn="b"/>
                      <a:r>
                        <a:rPr lang="en-US" sz="1400" b="0" i="0" u="none" strike="noStrike">
                          <a:solidFill>
                            <a:srgbClr val="000000"/>
                          </a:solidFill>
                          <a:effectLst/>
                          <a:latin typeface="Calibri" panose="020F0502020204030204" pitchFamily="34" charset="0"/>
                        </a:rPr>
                        <a:t>3</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James Harden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HOU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extLst>
                  <a:ext uri="{0D108BD9-81ED-4DB2-BD59-A6C34878D82A}">
                    <a16:rowId xmlns:a16="http://schemas.microsoft.com/office/drawing/2014/main" val="243017865"/>
                  </a:ext>
                </a:extLst>
              </a:tr>
              <a:tr h="190500">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Russell Westbrook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OKC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extLst>
                  <a:ext uri="{0D108BD9-81ED-4DB2-BD59-A6C34878D82A}">
                    <a16:rowId xmlns:a16="http://schemas.microsoft.com/office/drawing/2014/main" val="1061926587"/>
                  </a:ext>
                </a:extLst>
              </a:tr>
              <a:tr h="190500">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DeMarcus Cousins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extLst>
                  <a:ext uri="{0D108BD9-81ED-4DB2-BD59-A6C34878D82A}">
                    <a16:rowId xmlns:a16="http://schemas.microsoft.com/office/drawing/2014/main" val="2146400912"/>
                  </a:ext>
                </a:extLst>
              </a:tr>
              <a:tr h="190500">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Damian </a:t>
                      </a:r>
                      <a:r>
                        <a:rPr lang="en-US" sz="1400" b="0" i="0" u="none" strike="noStrike" dirty="0" err="1">
                          <a:solidFill>
                            <a:srgbClr val="000000"/>
                          </a:solidFill>
                          <a:effectLst/>
                          <a:latin typeface="Calibri" panose="020F0502020204030204" pitchFamily="34" charset="0"/>
                        </a:rPr>
                        <a:t>Lillard</a:t>
                      </a:r>
                      <a:endParaRPr lang="en-US"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extLst>
                  <a:ext uri="{0D108BD9-81ED-4DB2-BD59-A6C34878D82A}">
                    <a16:rowId xmlns:a16="http://schemas.microsoft.com/office/drawing/2014/main" val="613756770"/>
                  </a:ext>
                </a:extLst>
              </a:tr>
              <a:tr h="190500">
                <a:tc>
                  <a:txBody>
                    <a:bodyPr/>
                    <a:lstStyle/>
                    <a:p>
                      <a:pPr algn="ctr" fontAlgn="b"/>
                      <a:r>
                        <a:rPr lang="en-US" sz="1400" b="0" i="0" u="none" strike="noStrike">
                          <a:solidFill>
                            <a:srgbClr val="000000"/>
                          </a:solidFill>
                          <a:effectLst/>
                          <a:latin typeface="Calibri" panose="020F0502020204030204" pitchFamily="34" charset="0"/>
                        </a:rPr>
                        <a:t>7</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Klay Thompson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extLst>
                  <a:ext uri="{0D108BD9-81ED-4DB2-BD59-A6C34878D82A}">
                    <a16:rowId xmlns:a16="http://schemas.microsoft.com/office/drawing/2014/main" val="4023480580"/>
                  </a:ext>
                </a:extLst>
              </a:tr>
              <a:tr h="190500">
                <a:tc>
                  <a:txBody>
                    <a:bodyPr/>
                    <a:lstStyle/>
                    <a:p>
                      <a:pPr algn="ctr" fontAlgn="b"/>
                      <a:r>
                        <a:rPr lang="en-US" sz="1400" b="0" i="0" u="none" strike="noStrike">
                          <a:solidFill>
                            <a:srgbClr val="000000"/>
                          </a:solidFill>
                          <a:effectLst/>
                          <a:latin typeface="Calibri" panose="020F0502020204030204" pitchFamily="34" charset="0"/>
                        </a:rPr>
                        <a:t>8</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Calibri" panose="020F0502020204030204" pitchFamily="34" charset="0"/>
                        </a:rPr>
                        <a:t>Kawhi</a:t>
                      </a:r>
                      <a:r>
                        <a:rPr lang="en-US" sz="1400" b="0" i="0" u="none" strike="noStrike" dirty="0">
                          <a:solidFill>
                            <a:srgbClr val="000000"/>
                          </a:solidFill>
                          <a:effectLst/>
                          <a:latin typeface="Calibri" panose="020F0502020204030204" pitchFamily="34" charset="0"/>
                        </a:rPr>
                        <a:t> Leonard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extLst>
                  <a:ext uri="{0D108BD9-81ED-4DB2-BD59-A6C34878D82A}">
                    <a16:rowId xmlns:a16="http://schemas.microsoft.com/office/drawing/2014/main" val="3431405201"/>
                  </a:ext>
                </a:extLst>
              </a:tr>
              <a:tr h="190500">
                <a:tc>
                  <a:txBody>
                    <a:bodyPr/>
                    <a:lstStyle/>
                    <a:p>
                      <a:pPr algn="ctr" fontAlgn="b"/>
                      <a:r>
                        <a:rPr lang="en-US" sz="1400" b="0" i="0" u="none" strike="noStrike">
                          <a:solidFill>
                            <a:srgbClr val="000000"/>
                          </a:solidFill>
                          <a:effectLst/>
                          <a:latin typeface="Calibri" panose="020F0502020204030204" pitchFamily="34" charset="0"/>
                        </a:rPr>
                        <a:t>9</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Anthony Davis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extLst>
                  <a:ext uri="{0D108BD9-81ED-4DB2-BD59-A6C34878D82A}">
                    <a16:rowId xmlns:a16="http://schemas.microsoft.com/office/drawing/2014/main" val="3751380032"/>
                  </a:ext>
                </a:extLst>
              </a:tr>
              <a:tr h="190500">
                <a:tc>
                  <a:txBody>
                    <a:bodyPr/>
                    <a:lstStyle/>
                    <a:p>
                      <a:pPr algn="ctr" fontAlgn="b"/>
                      <a:r>
                        <a:rPr lang="en-US" sz="1400" b="0" i="0" u="none" strike="noStrike">
                          <a:solidFill>
                            <a:srgbClr val="000000"/>
                          </a:solidFill>
                          <a:effectLst/>
                          <a:latin typeface="Calibri" panose="020F0502020204030204" pitchFamily="34" charset="0"/>
                        </a:rPr>
                        <a:t>10</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Chris Paul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extLst>
                  <a:ext uri="{0D108BD9-81ED-4DB2-BD59-A6C34878D82A}">
                    <a16:rowId xmlns:a16="http://schemas.microsoft.com/office/drawing/2014/main" val="3396723678"/>
                  </a:ext>
                </a:extLst>
              </a:tr>
              <a:tr h="190500">
                <a:tc>
                  <a:txBody>
                    <a:bodyPr/>
                    <a:lstStyle/>
                    <a:p>
                      <a:pPr algn="ctr" fontAlgn="b"/>
                      <a:r>
                        <a:rPr lang="en-US" sz="1400" b="0" i="0" u="none" strike="noStrike">
                          <a:solidFill>
                            <a:srgbClr val="000000"/>
                          </a:solidFill>
                          <a:effectLst/>
                          <a:latin typeface="Calibri" panose="020F0502020204030204" pitchFamily="34" charset="0"/>
                        </a:rPr>
                        <a:t>11</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Blake Griffin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950460956"/>
                  </a:ext>
                </a:extLst>
              </a:tr>
              <a:tr h="200025">
                <a:tc>
                  <a:txBody>
                    <a:bodyPr/>
                    <a:lstStyle/>
                    <a:p>
                      <a:pPr algn="ctr" fontAlgn="b"/>
                      <a:r>
                        <a:rPr lang="en-US" sz="1400" b="0" i="0" u="none" strike="noStrike">
                          <a:solidFill>
                            <a:srgbClr val="000000"/>
                          </a:solidFill>
                          <a:effectLst/>
                          <a:latin typeface="Calibri" panose="020F0502020204030204" pitchFamily="34" charset="0"/>
                        </a:rPr>
                        <a:t>12</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Draymond Green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6EFCE"/>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0.98</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E983"/>
                    </a:solidFill>
                  </a:tcPr>
                </a:tc>
                <a:extLst>
                  <a:ext uri="{0D108BD9-81ED-4DB2-BD59-A6C34878D82A}">
                    <a16:rowId xmlns:a16="http://schemas.microsoft.com/office/drawing/2014/main" val="1243085863"/>
                  </a:ext>
                </a:extLst>
              </a:tr>
              <a:tr h="190500">
                <a:tc>
                  <a:txBody>
                    <a:bodyPr/>
                    <a:lstStyle/>
                    <a:p>
                      <a:pPr algn="ctr" fontAlgn="b"/>
                      <a:r>
                        <a:rPr lang="en-US"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LaMarcus Aldridge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extLst>
                  <a:ext uri="{0D108BD9-81ED-4DB2-BD59-A6C34878D82A}">
                    <a16:rowId xmlns:a16="http://schemas.microsoft.com/office/drawing/2014/main" val="4184043363"/>
                  </a:ext>
                </a:extLst>
              </a:tr>
              <a:tr h="190500">
                <a:tc>
                  <a:txBody>
                    <a:bodyPr/>
                    <a:lstStyle/>
                    <a:p>
                      <a:pPr algn="ct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C.J. McCollum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extLst>
                  <a:ext uri="{0D108BD9-81ED-4DB2-BD59-A6C34878D82A}">
                    <a16:rowId xmlns:a16="http://schemas.microsoft.com/office/drawing/2014/main" val="2468165873"/>
                  </a:ext>
                </a:extLst>
              </a:tr>
              <a:tr h="190500">
                <a:tc>
                  <a:txBody>
                    <a:bodyPr/>
                    <a:lstStyle/>
                    <a:p>
                      <a:pPr algn="ct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Gordon Hayward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UTA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extLst>
                  <a:ext uri="{0D108BD9-81ED-4DB2-BD59-A6C34878D82A}">
                    <a16:rowId xmlns:a16="http://schemas.microsoft.com/office/drawing/2014/main" val="3079163137"/>
                  </a:ext>
                </a:extLst>
              </a:tr>
              <a:tr h="190500">
                <a:tc>
                  <a:txBody>
                    <a:bodyPr/>
                    <a:lstStyle/>
                    <a:p>
                      <a:pPr algn="ct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Eric Bledsoe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extLst>
                  <a:ext uri="{0D108BD9-81ED-4DB2-BD59-A6C34878D82A}">
                    <a16:rowId xmlns:a16="http://schemas.microsoft.com/office/drawing/2014/main" val="2930550294"/>
                  </a:ext>
                </a:extLst>
              </a:tr>
              <a:tr h="190500">
                <a:tc>
                  <a:txBody>
                    <a:bodyPr/>
                    <a:lstStyle/>
                    <a:p>
                      <a:pPr algn="ct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Marc Gasol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extLst>
                  <a:ext uri="{0D108BD9-81ED-4DB2-BD59-A6C34878D82A}">
                    <a16:rowId xmlns:a16="http://schemas.microsoft.com/office/drawing/2014/main" val="2676696770"/>
                  </a:ext>
                </a:extLst>
              </a:tr>
              <a:tr h="190500">
                <a:tc>
                  <a:txBody>
                    <a:bodyPr/>
                    <a:lstStyle/>
                    <a:p>
                      <a:pPr algn="ct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Karl-Anthony Towns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extLst>
                  <a:ext uri="{0D108BD9-81ED-4DB2-BD59-A6C34878D82A}">
                    <a16:rowId xmlns:a16="http://schemas.microsoft.com/office/drawing/2014/main" val="125573117"/>
                  </a:ext>
                </a:extLst>
              </a:tr>
              <a:tr h="190500">
                <a:tc>
                  <a:txBody>
                    <a:bodyPr/>
                    <a:lstStyle/>
                    <a:p>
                      <a:pPr algn="ctr" fontAlgn="b"/>
                      <a:r>
                        <a:rPr lang="en-US" sz="14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Andrew Wiggins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E6C"/>
                    </a:solidFill>
                  </a:tcPr>
                </a:tc>
                <a:extLst>
                  <a:ext uri="{0D108BD9-81ED-4DB2-BD59-A6C34878D82A}">
                    <a16:rowId xmlns:a16="http://schemas.microsoft.com/office/drawing/2014/main" val="2736805103"/>
                  </a:ext>
                </a:extLst>
              </a:tr>
              <a:tr h="190500">
                <a:tc>
                  <a:txBody>
                    <a:bodyPr/>
                    <a:lstStyle/>
                    <a:p>
                      <a:pPr algn="ct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Dirk Nowitzki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extLst>
                  <a:ext uri="{0D108BD9-81ED-4DB2-BD59-A6C34878D82A}">
                    <a16:rowId xmlns:a16="http://schemas.microsoft.com/office/drawing/2014/main" val="861374656"/>
                  </a:ext>
                </a:extLst>
              </a:tr>
              <a:tr h="190500">
                <a:tc>
                  <a:txBody>
                    <a:bodyPr/>
                    <a:lstStyle/>
                    <a:p>
                      <a:pPr algn="ct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DeAndre Jordan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030567554"/>
                  </a:ext>
                </a:extLst>
              </a:tr>
            </a:tbl>
          </a:graphicData>
        </a:graphic>
      </p:graphicFrame>
    </p:spTree>
    <p:extLst>
      <p:ext uri="{BB962C8B-B14F-4D97-AF65-F5344CB8AC3E}">
        <p14:creationId xmlns:p14="http://schemas.microsoft.com/office/powerpoint/2010/main" val="271062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2017 NBA all stars </a:t>
            </a:r>
            <a:r>
              <a:rPr lang="en-US" sz="2000" dirty="0"/>
              <a:t>with “Model 2”</a:t>
            </a:r>
            <a:br>
              <a:rPr lang="en-US" dirty="0"/>
            </a:br>
            <a:r>
              <a:rPr lang="en-US" dirty="0"/>
              <a:t>EASTERN CONFERENCE</a:t>
            </a:r>
          </a:p>
        </p:txBody>
      </p:sp>
      <p:graphicFrame>
        <p:nvGraphicFramePr>
          <p:cNvPr id="9" name="Content Placeholder 8"/>
          <p:cNvGraphicFramePr>
            <a:graphicFrameLocks noGrp="1"/>
          </p:cNvGraphicFramePr>
          <p:nvPr>
            <p:ph idx="1"/>
          </p:nvPr>
        </p:nvGraphicFramePr>
        <p:xfrm>
          <a:off x="404736" y="1298012"/>
          <a:ext cx="8199617" cy="5339715"/>
        </p:xfrm>
        <a:graphic>
          <a:graphicData uri="http://schemas.openxmlformats.org/drawingml/2006/table">
            <a:tbl>
              <a:tblPr/>
              <a:tblGrid>
                <a:gridCol w="506540">
                  <a:extLst>
                    <a:ext uri="{9D8B030D-6E8A-4147-A177-3AD203B41FA5}">
                      <a16:colId xmlns:a16="http://schemas.microsoft.com/office/drawing/2014/main" val="838226372"/>
                    </a:ext>
                  </a:extLst>
                </a:gridCol>
                <a:gridCol w="2188976">
                  <a:extLst>
                    <a:ext uri="{9D8B030D-6E8A-4147-A177-3AD203B41FA5}">
                      <a16:colId xmlns:a16="http://schemas.microsoft.com/office/drawing/2014/main" val="1174735298"/>
                    </a:ext>
                  </a:extLst>
                </a:gridCol>
                <a:gridCol w="560812">
                  <a:extLst>
                    <a:ext uri="{9D8B030D-6E8A-4147-A177-3AD203B41FA5}">
                      <a16:colId xmlns:a16="http://schemas.microsoft.com/office/drawing/2014/main" val="404313526"/>
                    </a:ext>
                  </a:extLst>
                </a:gridCol>
                <a:gridCol w="529154">
                  <a:extLst>
                    <a:ext uri="{9D8B030D-6E8A-4147-A177-3AD203B41FA5}">
                      <a16:colId xmlns:a16="http://schemas.microsoft.com/office/drawing/2014/main" val="3834175178"/>
                    </a:ext>
                  </a:extLst>
                </a:gridCol>
                <a:gridCol w="1338714">
                  <a:extLst>
                    <a:ext uri="{9D8B030D-6E8A-4147-A177-3AD203B41FA5}">
                      <a16:colId xmlns:a16="http://schemas.microsoft.com/office/drawing/2014/main" val="35674164"/>
                    </a:ext>
                  </a:extLst>
                </a:gridCol>
                <a:gridCol w="1230169">
                  <a:extLst>
                    <a:ext uri="{9D8B030D-6E8A-4147-A177-3AD203B41FA5}">
                      <a16:colId xmlns:a16="http://schemas.microsoft.com/office/drawing/2014/main" val="277415690"/>
                    </a:ext>
                  </a:extLst>
                </a:gridCol>
                <a:gridCol w="1845252">
                  <a:extLst>
                    <a:ext uri="{9D8B030D-6E8A-4147-A177-3AD203B41FA5}">
                      <a16:colId xmlns:a16="http://schemas.microsoft.com/office/drawing/2014/main" val="2977635936"/>
                    </a:ext>
                  </a:extLst>
                </a:gridCol>
              </a:tblGrid>
              <a:tr h="320793">
                <a:tc>
                  <a:txBody>
                    <a:bodyPr/>
                    <a:lstStyle/>
                    <a:p>
                      <a:pPr algn="ctr" fontAlgn="b"/>
                      <a:r>
                        <a:rPr lang="en-US" sz="1400" b="1" i="0" u="none" strike="noStrike">
                          <a:solidFill>
                            <a:srgbClr val="000000"/>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400" b="1" i="0" u="none" strike="noStrike">
                          <a:solidFill>
                            <a:srgbClr val="000000"/>
                          </a:solidFill>
                          <a:effectLst/>
                          <a:latin typeface="Calibri" panose="020F0502020204030204" pitchFamily="34" charset="0"/>
                        </a:rPr>
                        <a:t>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dirty="0" err="1">
                          <a:solidFill>
                            <a:srgbClr val="000000"/>
                          </a:solidFill>
                          <a:effectLst/>
                          <a:latin typeface="Calibri" panose="020F0502020204030204" pitchFamily="34" charset="0"/>
                        </a:rPr>
                        <a:t>AllStar</a:t>
                      </a:r>
                      <a:endParaRPr lang="en-US" sz="1400" b="1" i="0" u="none" strike="noStrike" dirty="0">
                        <a:solidFill>
                          <a:srgbClr val="000000"/>
                        </a:solidFill>
                        <a:effectLst/>
                        <a:latin typeface="Calibri" panose="020F0502020204030204" pitchFamily="34" charset="0"/>
                      </a:endParaRPr>
                    </a:p>
                    <a:p>
                      <a:pPr algn="ctr" fontAlgn="b"/>
                      <a:r>
                        <a:rPr lang="en-US" sz="1400" b="1" i="0" u="none" strike="noStrike" dirty="0">
                          <a:solidFill>
                            <a:srgbClr val="000000"/>
                          </a:solidFill>
                          <a:effectLst/>
                          <a:latin typeface="Calibri" panose="020F050202020403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AllStarStarter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Model2: FittedValue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466330060"/>
                  </a:ext>
                </a:extLst>
              </a:tr>
              <a:tr h="163899">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LeBron James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938874810"/>
                  </a:ext>
                </a:extLst>
              </a:tr>
              <a:tr h="163899">
                <a:tc>
                  <a:txBody>
                    <a:bodyPr/>
                    <a:lstStyle/>
                    <a:p>
                      <a:pPr algn="ctr" fontAlgn="b"/>
                      <a:r>
                        <a:rPr lang="en-US" sz="1400" b="0" i="0" u="none" strike="noStrike">
                          <a:solidFill>
                            <a:srgbClr val="000000"/>
                          </a:solidFill>
                          <a:effectLst/>
                          <a:latin typeface="Calibri" panose="020F0502020204030204" pitchFamily="34" charset="0"/>
                        </a:rPr>
                        <a:t>2</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Calibri" panose="020F0502020204030204" pitchFamily="34" charset="0"/>
                        </a:rPr>
                        <a:t>DeMar</a:t>
                      </a:r>
                      <a:r>
                        <a:rPr lang="en-US" sz="1400" b="0" i="0" u="none" strike="noStrike" dirty="0">
                          <a:solidFill>
                            <a:srgbClr val="000000"/>
                          </a:solidFill>
                          <a:effectLst/>
                          <a:latin typeface="Calibri" panose="020F0502020204030204" pitchFamily="34" charset="0"/>
                        </a:rPr>
                        <a:t> DeRozan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extLst>
                  <a:ext uri="{0D108BD9-81ED-4DB2-BD59-A6C34878D82A}">
                    <a16:rowId xmlns:a16="http://schemas.microsoft.com/office/drawing/2014/main" val="1694956551"/>
                  </a:ext>
                </a:extLst>
              </a:tr>
              <a:tr h="163899">
                <a:tc>
                  <a:txBody>
                    <a:bodyPr/>
                    <a:lstStyle/>
                    <a:p>
                      <a:pPr algn="ctr" fontAlgn="b"/>
                      <a:r>
                        <a:rPr lang="en-US" sz="1400" b="0" i="0" u="none" strike="noStrike">
                          <a:solidFill>
                            <a:srgbClr val="000000"/>
                          </a:solidFill>
                          <a:effectLst/>
                          <a:latin typeface="Calibri" panose="020F0502020204030204" pitchFamily="34" charset="0"/>
                        </a:rPr>
                        <a:t>3</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Kyle Lowry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extLst>
                  <a:ext uri="{0D108BD9-81ED-4DB2-BD59-A6C34878D82A}">
                    <a16:rowId xmlns:a16="http://schemas.microsoft.com/office/drawing/2014/main" val="1749444829"/>
                  </a:ext>
                </a:extLst>
              </a:tr>
              <a:tr h="163899">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Wall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extLst>
                  <a:ext uri="{0D108BD9-81ED-4DB2-BD59-A6C34878D82A}">
                    <a16:rowId xmlns:a16="http://schemas.microsoft.com/office/drawing/2014/main" val="2348689001"/>
                  </a:ext>
                </a:extLst>
              </a:tr>
              <a:tr h="163899">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Paul George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IND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C"/>
                    </a:solidFill>
                  </a:tcPr>
                </a:tc>
                <a:extLst>
                  <a:ext uri="{0D108BD9-81ED-4DB2-BD59-A6C34878D82A}">
                    <a16:rowId xmlns:a16="http://schemas.microsoft.com/office/drawing/2014/main" val="2413124113"/>
                  </a:ext>
                </a:extLst>
              </a:tr>
              <a:tr h="163899">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Isaiah Thomas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27C"/>
                    </a:solidFill>
                  </a:tcPr>
                </a:tc>
                <a:extLst>
                  <a:ext uri="{0D108BD9-81ED-4DB2-BD59-A6C34878D82A}">
                    <a16:rowId xmlns:a16="http://schemas.microsoft.com/office/drawing/2014/main" val="3365819449"/>
                  </a:ext>
                </a:extLst>
              </a:tr>
              <a:tr h="163899">
                <a:tc>
                  <a:txBody>
                    <a:bodyPr/>
                    <a:lstStyle/>
                    <a:p>
                      <a:pPr algn="ctr" fontAlgn="b"/>
                      <a:r>
                        <a:rPr lang="en-US" sz="1400" b="0" i="0" u="none" strike="noStrike">
                          <a:solidFill>
                            <a:srgbClr val="000000"/>
                          </a:solidFill>
                          <a:effectLst/>
                          <a:latin typeface="Calibri" panose="020F0502020204030204" pitchFamily="34" charset="0"/>
                        </a:rPr>
                        <a:t>7</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Calibri" panose="020F0502020204030204" pitchFamily="34" charset="0"/>
                        </a:rPr>
                        <a:t>Kemba</a:t>
                      </a:r>
                      <a:r>
                        <a:rPr lang="en-US" sz="1400" b="0" i="0" u="none" strike="noStrike" dirty="0">
                          <a:solidFill>
                            <a:srgbClr val="000000"/>
                          </a:solidFill>
                          <a:effectLst/>
                          <a:latin typeface="Calibri" panose="020F0502020204030204" pitchFamily="34" charset="0"/>
                        </a:rPr>
                        <a:t> Walker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0.97</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extLst>
                  <a:ext uri="{0D108BD9-81ED-4DB2-BD59-A6C34878D82A}">
                    <a16:rowId xmlns:a16="http://schemas.microsoft.com/office/drawing/2014/main" val="1307588103"/>
                  </a:ext>
                </a:extLst>
              </a:tr>
              <a:tr h="163899">
                <a:tc>
                  <a:txBody>
                    <a:bodyPr/>
                    <a:lstStyle/>
                    <a:p>
                      <a:pPr algn="ctr" fontAlgn="b"/>
                      <a:r>
                        <a:rPr lang="en-US" sz="1400" b="0" i="0" u="none" strike="noStrike">
                          <a:solidFill>
                            <a:srgbClr val="000000"/>
                          </a:solidFill>
                          <a:effectLst/>
                          <a:latin typeface="Calibri" panose="020F0502020204030204" pitchFamily="34" charset="0"/>
                        </a:rPr>
                        <a:t>8</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Kyrie Irving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0.95</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extLst>
                  <a:ext uri="{0D108BD9-81ED-4DB2-BD59-A6C34878D82A}">
                    <a16:rowId xmlns:a16="http://schemas.microsoft.com/office/drawing/2014/main" val="472889938"/>
                  </a:ext>
                </a:extLst>
              </a:tr>
              <a:tr h="163899">
                <a:tc>
                  <a:txBody>
                    <a:bodyPr/>
                    <a:lstStyle/>
                    <a:p>
                      <a:pPr algn="ctr" fontAlgn="b"/>
                      <a:r>
                        <a:rPr lang="en-US" sz="1400" b="0" i="0" u="none" strike="noStrike">
                          <a:solidFill>
                            <a:srgbClr val="000000"/>
                          </a:solidFill>
                          <a:effectLst/>
                          <a:latin typeface="Calibri" panose="020F0502020204030204" pitchFamily="34" charset="0"/>
                        </a:rPr>
                        <a:t>9</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Jimmy Butler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CHI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0.92</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extLst>
                  <a:ext uri="{0D108BD9-81ED-4DB2-BD59-A6C34878D82A}">
                    <a16:rowId xmlns:a16="http://schemas.microsoft.com/office/drawing/2014/main" val="2835017554"/>
                  </a:ext>
                </a:extLst>
              </a:tr>
              <a:tr h="163899">
                <a:tc>
                  <a:txBody>
                    <a:bodyPr/>
                    <a:lstStyle/>
                    <a:p>
                      <a:pPr algn="ctr" fontAlgn="b"/>
                      <a:r>
                        <a:rPr lang="en-US" sz="1400" b="0" i="0" u="none" strike="noStrike">
                          <a:solidFill>
                            <a:srgbClr val="000000"/>
                          </a:solidFill>
                          <a:effectLst/>
                          <a:latin typeface="Calibri" panose="020F0502020204030204" pitchFamily="34" charset="0"/>
                        </a:rPr>
                        <a:t>10</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Hassan Whiteside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extLst>
                  <a:ext uri="{0D108BD9-81ED-4DB2-BD59-A6C34878D82A}">
                    <a16:rowId xmlns:a16="http://schemas.microsoft.com/office/drawing/2014/main" val="1447289730"/>
                  </a:ext>
                </a:extLst>
              </a:tr>
              <a:tr h="163899">
                <a:tc>
                  <a:txBody>
                    <a:bodyPr/>
                    <a:lstStyle/>
                    <a:p>
                      <a:pPr algn="ctr" fontAlgn="b"/>
                      <a:r>
                        <a:rPr lang="en-US" sz="1400" b="0" i="0" u="none" strike="noStrike">
                          <a:solidFill>
                            <a:srgbClr val="000000"/>
                          </a:solidFill>
                          <a:effectLst/>
                          <a:latin typeface="Calibri" panose="020F0502020204030204" pitchFamily="34" charset="0"/>
                        </a:rPr>
                        <a:t>11</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Paul Millsap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ATL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0.83</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extLst>
                  <a:ext uri="{0D108BD9-81ED-4DB2-BD59-A6C34878D82A}">
                    <a16:rowId xmlns:a16="http://schemas.microsoft.com/office/drawing/2014/main" val="3158213211"/>
                  </a:ext>
                </a:extLst>
              </a:tr>
              <a:tr h="163899">
                <a:tc>
                  <a:txBody>
                    <a:bodyPr/>
                    <a:lstStyle/>
                    <a:p>
                      <a:pPr algn="ctr" fontAlgn="b"/>
                      <a:r>
                        <a:rPr lang="en-US" sz="1400" b="0" i="0" u="none" strike="noStrike">
                          <a:solidFill>
                            <a:srgbClr val="000000"/>
                          </a:solidFill>
                          <a:effectLst/>
                          <a:latin typeface="Calibri" panose="020F0502020204030204" pitchFamily="34" charset="0"/>
                        </a:rPr>
                        <a:t>12</a:t>
                      </a:r>
                    </a:p>
                  </a:txBody>
                  <a:tcPr marL="9525" marR="9525" marT="9525" marB="0" anchor="b">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Dwyane Wade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0.80</a:t>
                      </a:r>
                    </a:p>
                  </a:txBody>
                  <a:tcPr marL="9525" marR="9525" marT="9525"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E883"/>
                    </a:solidFill>
                  </a:tcPr>
                </a:tc>
                <a:extLst>
                  <a:ext uri="{0D108BD9-81ED-4DB2-BD59-A6C34878D82A}">
                    <a16:rowId xmlns:a16="http://schemas.microsoft.com/office/drawing/2014/main" val="629059265"/>
                  </a:ext>
                </a:extLst>
              </a:tr>
              <a:tr h="163899">
                <a:tc>
                  <a:txBody>
                    <a:bodyPr/>
                    <a:lstStyle/>
                    <a:p>
                      <a:pPr algn="ctr" fontAlgn="b"/>
                      <a:r>
                        <a:rPr lang="en-US"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Pau Gasol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extLst>
                  <a:ext uri="{0D108BD9-81ED-4DB2-BD59-A6C34878D82A}">
                    <a16:rowId xmlns:a16="http://schemas.microsoft.com/office/drawing/2014/main" val="3894441809"/>
                  </a:ext>
                </a:extLst>
              </a:tr>
              <a:tr h="163899">
                <a:tc>
                  <a:txBody>
                    <a:bodyPr/>
                    <a:lstStyle/>
                    <a:p>
                      <a:pPr algn="ct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Carmelo Anthony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1963381796"/>
                  </a:ext>
                </a:extLst>
              </a:tr>
              <a:tr h="163899">
                <a:tc>
                  <a:txBody>
                    <a:bodyPr/>
                    <a:lstStyle/>
                    <a:p>
                      <a:pPr algn="ct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Chris Bosh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extLst>
                  <a:ext uri="{0D108BD9-81ED-4DB2-BD59-A6C34878D82A}">
                    <a16:rowId xmlns:a16="http://schemas.microsoft.com/office/drawing/2014/main" val="3016867694"/>
                  </a:ext>
                </a:extLst>
              </a:tr>
              <a:tr h="163899">
                <a:tc>
                  <a:txBody>
                    <a:bodyPr/>
                    <a:lstStyle/>
                    <a:p>
                      <a:pPr algn="ct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Reggie Jackson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extLst>
                  <a:ext uri="{0D108BD9-81ED-4DB2-BD59-A6C34878D82A}">
                    <a16:rowId xmlns:a16="http://schemas.microsoft.com/office/drawing/2014/main" val="3419235663"/>
                  </a:ext>
                </a:extLst>
              </a:tr>
              <a:tr h="163899">
                <a:tc>
                  <a:txBody>
                    <a:bodyPr/>
                    <a:lstStyle/>
                    <a:p>
                      <a:pPr algn="ct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Brook Lopez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BKN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extLst>
                  <a:ext uri="{0D108BD9-81ED-4DB2-BD59-A6C34878D82A}">
                    <a16:rowId xmlns:a16="http://schemas.microsoft.com/office/drawing/2014/main" val="804525583"/>
                  </a:ext>
                </a:extLst>
              </a:tr>
              <a:tr h="163899">
                <a:tc>
                  <a:txBody>
                    <a:bodyPr/>
                    <a:lstStyle/>
                    <a:p>
                      <a:pPr algn="ct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Al Horford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ATL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extLst>
                  <a:ext uri="{0D108BD9-81ED-4DB2-BD59-A6C34878D82A}">
                    <a16:rowId xmlns:a16="http://schemas.microsoft.com/office/drawing/2014/main" val="2047057631"/>
                  </a:ext>
                </a:extLst>
              </a:tr>
              <a:tr h="163899">
                <a:tc>
                  <a:txBody>
                    <a:bodyPr/>
                    <a:lstStyle/>
                    <a:p>
                      <a:pPr algn="ctr" fontAlgn="b"/>
                      <a:r>
                        <a:rPr lang="en-US" sz="14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Dahntay Jones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extLst>
                  <a:ext uri="{0D108BD9-81ED-4DB2-BD59-A6C34878D82A}">
                    <a16:rowId xmlns:a16="http://schemas.microsoft.com/office/drawing/2014/main" val="620583789"/>
                  </a:ext>
                </a:extLst>
              </a:tr>
              <a:tr h="163899">
                <a:tc>
                  <a:txBody>
                    <a:bodyPr/>
                    <a:lstStyle/>
                    <a:p>
                      <a:pPr algn="ct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Nikola Vucevic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extLst>
                  <a:ext uri="{0D108BD9-81ED-4DB2-BD59-A6C34878D82A}">
                    <a16:rowId xmlns:a16="http://schemas.microsoft.com/office/drawing/2014/main" val="114929723"/>
                  </a:ext>
                </a:extLst>
              </a:tr>
              <a:tr h="0">
                <a:tc>
                  <a:txBody>
                    <a:bodyPr/>
                    <a:lstStyle/>
                    <a:p>
                      <a:pPr algn="ct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Giannis Antetokounmpo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6C"/>
                    </a:solidFill>
                  </a:tcPr>
                </a:tc>
                <a:extLst>
                  <a:ext uri="{0D108BD9-81ED-4DB2-BD59-A6C34878D82A}">
                    <a16:rowId xmlns:a16="http://schemas.microsoft.com/office/drawing/2014/main" val="2010357526"/>
                  </a:ext>
                </a:extLst>
              </a:tr>
              <a:tr h="163899">
                <a:tc>
                  <a:txBody>
                    <a:bodyPr/>
                    <a:lstStyle/>
                    <a:p>
                      <a:pPr algn="ctr" fontAlgn="b"/>
                      <a:r>
                        <a:rPr lang="en-US" sz="14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Kevin Love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558785195"/>
                  </a:ext>
                </a:extLst>
              </a:tr>
            </a:tbl>
          </a:graphicData>
        </a:graphic>
      </p:graphicFrame>
    </p:spTree>
    <p:extLst>
      <p:ext uri="{BB962C8B-B14F-4D97-AF65-F5344CB8AC3E}">
        <p14:creationId xmlns:p14="http://schemas.microsoft.com/office/powerpoint/2010/main" val="395038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 from “Model 2”</a:t>
            </a:r>
          </a:p>
        </p:txBody>
      </p:sp>
      <p:sp>
        <p:nvSpPr>
          <p:cNvPr id="3" name="Content Placeholder 2"/>
          <p:cNvSpPr>
            <a:spLocks noGrp="1"/>
          </p:cNvSpPr>
          <p:nvPr>
            <p:ph idx="1"/>
          </p:nvPr>
        </p:nvSpPr>
        <p:spPr/>
        <p:txBody>
          <a:bodyPr/>
          <a:lstStyle/>
          <a:p>
            <a:r>
              <a:rPr lang="en-US" dirty="0"/>
              <a:t>Picked 19 out of 24 of the 2017 NBA all stars</a:t>
            </a:r>
          </a:p>
          <a:p>
            <a:pPr lvl="1"/>
            <a:r>
              <a:rPr lang="en-US" dirty="0"/>
              <a:t>9 Western Conference</a:t>
            </a:r>
          </a:p>
          <a:p>
            <a:pPr lvl="1"/>
            <a:r>
              <a:rPr lang="en-US" dirty="0"/>
              <a:t>10 Eastern Conference</a:t>
            </a:r>
          </a:p>
          <a:p>
            <a:pPr lvl="1"/>
            <a:endParaRPr lang="en-US" dirty="0"/>
          </a:p>
          <a:p>
            <a:r>
              <a:rPr lang="en-US" dirty="0"/>
              <a:t>Anything interesting on the previous two slides?</a:t>
            </a:r>
          </a:p>
          <a:p>
            <a:pPr lvl="1"/>
            <a:r>
              <a:rPr lang="en-US" dirty="0"/>
              <a:t>Did anyone get overlooked?</a:t>
            </a:r>
          </a:p>
          <a:p>
            <a:pPr lvl="1"/>
            <a:r>
              <a:rPr lang="en-US" dirty="0"/>
              <a:t>Did some players get selected that did not deserve it?</a:t>
            </a:r>
          </a:p>
        </p:txBody>
      </p:sp>
    </p:spTree>
    <p:extLst>
      <p:ext uri="{BB962C8B-B14F-4D97-AF65-F5344CB8AC3E}">
        <p14:creationId xmlns:p14="http://schemas.microsoft.com/office/powerpoint/2010/main" val="37652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Used logistic regression to build a model to predict NBA all star team members</a:t>
            </a:r>
          </a:p>
          <a:p>
            <a:endParaRPr lang="en-US" dirty="0"/>
          </a:p>
          <a:p>
            <a:r>
              <a:rPr lang="en-US" dirty="0"/>
              <a:t>Model showed NBA all stars are likely to be the players who:</a:t>
            </a:r>
          </a:p>
          <a:p>
            <a:pPr lvl="1"/>
            <a:r>
              <a:rPr lang="en-US" dirty="0"/>
              <a:t>Score a lot of points per game</a:t>
            </a:r>
          </a:p>
          <a:p>
            <a:pPr lvl="1"/>
            <a:r>
              <a:rPr lang="en-US" dirty="0"/>
              <a:t>Give teammates assists</a:t>
            </a:r>
          </a:p>
          <a:p>
            <a:pPr lvl="1"/>
            <a:r>
              <a:rPr lang="en-US" dirty="0"/>
              <a:t>Block shots</a:t>
            </a:r>
          </a:p>
          <a:p>
            <a:pPr lvl="1"/>
            <a:r>
              <a:rPr lang="en-US" dirty="0"/>
              <a:t>On a winning team</a:t>
            </a:r>
          </a:p>
          <a:p>
            <a:pPr lvl="1"/>
            <a:endParaRPr lang="en-US" dirty="0"/>
          </a:p>
          <a:p>
            <a:r>
              <a:rPr lang="en-US" dirty="0"/>
              <a:t>Model performed very well: Predicted 19 of 24 players</a:t>
            </a:r>
          </a:p>
          <a:p>
            <a:pPr lvl="1"/>
            <a:endParaRPr lang="en-US" dirty="0"/>
          </a:p>
        </p:txBody>
      </p:sp>
    </p:spTree>
    <p:extLst>
      <p:ext uri="{BB962C8B-B14F-4D97-AF65-F5344CB8AC3E}">
        <p14:creationId xmlns:p14="http://schemas.microsoft.com/office/powerpoint/2010/main" val="73226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a:t>
            </a:r>
          </a:p>
        </p:txBody>
      </p:sp>
      <p:sp>
        <p:nvSpPr>
          <p:cNvPr id="3" name="Content Placeholder 2"/>
          <p:cNvSpPr>
            <a:spLocks noGrp="1"/>
          </p:cNvSpPr>
          <p:nvPr>
            <p:ph idx="1"/>
          </p:nvPr>
        </p:nvSpPr>
        <p:spPr/>
        <p:txBody>
          <a:bodyPr/>
          <a:lstStyle/>
          <a:p>
            <a:r>
              <a:rPr lang="en-US" dirty="0"/>
              <a:t>A grandfather challenged his grandson to a competition: Predict the 2016-2017 NBA all star team members ahead of the announcement.</a:t>
            </a:r>
          </a:p>
          <a:p>
            <a:endParaRPr lang="en-US" dirty="0"/>
          </a:p>
          <a:p>
            <a:r>
              <a:rPr lang="en-US" dirty="0"/>
              <a:t>The grandfather’s son asked himself: Could a mathematical model select the all star team members as well as his father or son?</a:t>
            </a:r>
          </a:p>
          <a:p>
            <a:endParaRPr lang="en-US" dirty="0"/>
          </a:p>
          <a:p>
            <a:r>
              <a:rPr lang="en-US" dirty="0"/>
              <a:t>He used publically available data and free software to perform a logistic regression.</a:t>
            </a:r>
            <a:br>
              <a:rPr lang="en-US" dirty="0"/>
            </a:br>
            <a:r>
              <a:rPr lang="en-US" dirty="0"/>
              <a:t>Source: </a:t>
            </a:r>
            <a:r>
              <a:rPr lang="en-US" sz="800" dirty="0"/>
              <a:t>https://sports.yahoo.com/nba/stats/byposition?pos=PG%2CSG%2CG%2CGF%2CSF%2CPF%2CF%2CFC%2CC&amp;sort=25&amp;qualified=1&amp;conference=NBA&amp;year=season_2015</a:t>
            </a:r>
            <a:r>
              <a:rPr lang="en-US" dirty="0"/>
              <a:t>  </a:t>
            </a:r>
          </a:p>
        </p:txBody>
      </p:sp>
    </p:spTree>
    <p:extLst>
      <p:ext uri="{BB962C8B-B14F-4D97-AF65-F5344CB8AC3E}">
        <p14:creationId xmlns:p14="http://schemas.microsoft.com/office/powerpoint/2010/main" val="19638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pPr marL="457200" indent="-457200">
              <a:buFont typeface="+mj-lt"/>
              <a:buAutoNum type="arabicPeriod"/>
            </a:pPr>
            <a:r>
              <a:rPr lang="en-US" dirty="0"/>
              <a:t>Think about appropriate data</a:t>
            </a:r>
          </a:p>
          <a:p>
            <a:pPr marL="457200" indent="-457200">
              <a:buFont typeface="+mj-lt"/>
              <a:buAutoNum type="arabicPeriod"/>
            </a:pPr>
            <a:endParaRPr lang="en-US" dirty="0"/>
          </a:p>
          <a:p>
            <a:pPr marL="457200" indent="-457200">
              <a:buFont typeface="+mj-lt"/>
              <a:buAutoNum type="arabicPeriod"/>
            </a:pPr>
            <a:r>
              <a:rPr lang="en-US" dirty="0"/>
              <a:t>Find and prep the data (player and team stats from the previous season)</a:t>
            </a:r>
          </a:p>
          <a:p>
            <a:pPr marL="457200" indent="-457200">
              <a:buFont typeface="+mj-lt"/>
              <a:buAutoNum type="arabicPeriod"/>
            </a:pPr>
            <a:endParaRPr lang="en-US" dirty="0"/>
          </a:p>
          <a:p>
            <a:pPr marL="457200" indent="-457200">
              <a:buFont typeface="+mj-lt"/>
              <a:buAutoNum type="arabicPeriod"/>
            </a:pPr>
            <a:r>
              <a:rPr lang="en-US" dirty="0"/>
              <a:t>Select the candidate predictor variables (a.k.a., x variables, features)</a:t>
            </a:r>
          </a:p>
          <a:p>
            <a:pPr marL="457200" indent="-457200">
              <a:buFont typeface="+mj-lt"/>
              <a:buAutoNum type="arabicPeriod"/>
            </a:pPr>
            <a:endParaRPr lang="en-US" dirty="0"/>
          </a:p>
          <a:p>
            <a:pPr marL="457200" indent="-457200">
              <a:buFont typeface="+mj-lt"/>
              <a:buAutoNum type="arabicPeriod"/>
            </a:pPr>
            <a:r>
              <a:rPr lang="en-US" dirty="0"/>
              <a:t>Run logistic regression in R</a:t>
            </a:r>
          </a:p>
          <a:p>
            <a:pPr marL="457200" indent="-457200">
              <a:buFont typeface="+mj-lt"/>
              <a:buAutoNum type="arabicPeriod"/>
            </a:pPr>
            <a:endParaRPr lang="en-US" dirty="0"/>
          </a:p>
          <a:p>
            <a:pPr marL="457200" indent="-457200">
              <a:buFont typeface="+mj-lt"/>
              <a:buAutoNum type="arabicPeriod"/>
            </a:pPr>
            <a:r>
              <a:rPr lang="en-US" dirty="0"/>
              <a:t>Select best model</a:t>
            </a:r>
          </a:p>
        </p:txBody>
      </p:sp>
    </p:spTree>
    <p:extLst>
      <p:ext uri="{BB962C8B-B14F-4D97-AF65-F5344CB8AC3E}">
        <p14:creationId xmlns:p14="http://schemas.microsoft.com/office/powerpoint/2010/main" val="156494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about logistic regression</a:t>
            </a:r>
          </a:p>
        </p:txBody>
      </p:sp>
      <p:sp>
        <p:nvSpPr>
          <p:cNvPr id="3" name="Content Placeholder 2"/>
          <p:cNvSpPr>
            <a:spLocks noGrp="1"/>
          </p:cNvSpPr>
          <p:nvPr>
            <p:ph idx="1"/>
          </p:nvPr>
        </p:nvSpPr>
        <p:spPr/>
        <p:txBody>
          <a:bodyPr/>
          <a:lstStyle/>
          <a:p>
            <a:r>
              <a:rPr lang="en-US" dirty="0"/>
              <a:t>Output (y-variable) is binary, i.e., 1 vs. 0; y vs. n</a:t>
            </a:r>
          </a:p>
          <a:p>
            <a:endParaRPr lang="en-US" dirty="0"/>
          </a:p>
          <a:p>
            <a:r>
              <a:rPr lang="en-US" dirty="0"/>
              <a:t>Input (x-variables) can be continuous or discrete</a:t>
            </a:r>
          </a:p>
          <a:p>
            <a:endParaRPr lang="en-US" dirty="0"/>
          </a:p>
          <a:p>
            <a:r>
              <a:rPr lang="en-US" dirty="0"/>
              <a:t>The model is a set of coefficients (the “b’s” below) that can be used in an equation to estimate the Y given values for X.</a:t>
            </a:r>
          </a:p>
          <a:p>
            <a:endParaRPr lang="en-US" dirty="0"/>
          </a:p>
          <a:p>
            <a:endParaRPr lang="en-US" dirty="0"/>
          </a:p>
        </p:txBody>
      </p:sp>
      <p:pic>
        <p:nvPicPr>
          <p:cNvPr id="4" name="Picture 3"/>
          <p:cNvPicPr>
            <a:picLocks noChangeAspect="1"/>
          </p:cNvPicPr>
          <p:nvPr/>
        </p:nvPicPr>
        <p:blipFill>
          <a:blip r:embed="rId2"/>
          <a:stretch>
            <a:fillRect/>
          </a:stretch>
        </p:blipFill>
        <p:spPr>
          <a:xfrm>
            <a:off x="2209800" y="4191000"/>
            <a:ext cx="4324428" cy="1647401"/>
          </a:xfrm>
          <a:prstGeom prst="rect">
            <a:avLst/>
          </a:prstGeom>
        </p:spPr>
      </p:pic>
    </p:spTree>
    <p:extLst>
      <p:ext uri="{BB962C8B-B14F-4D97-AF65-F5344CB8AC3E}">
        <p14:creationId xmlns:p14="http://schemas.microsoft.com/office/powerpoint/2010/main" val="148657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547730" y="1289154"/>
            <a:ext cx="8229600" cy="5405118"/>
          </a:xfrm>
        </p:spPr>
        <p:txBody>
          <a:bodyPr/>
          <a:lstStyle/>
          <a:p>
            <a:r>
              <a:rPr lang="en-US" dirty="0"/>
              <a:t>Training data = </a:t>
            </a:r>
            <a:br>
              <a:rPr lang="en-US" dirty="0"/>
            </a:br>
            <a:r>
              <a:rPr lang="en-US" dirty="0"/>
              <a:t>2014 – 2015 season NBA data</a:t>
            </a:r>
          </a:p>
          <a:p>
            <a:endParaRPr lang="en-US" dirty="0"/>
          </a:p>
          <a:p>
            <a:r>
              <a:rPr lang="en-US" dirty="0"/>
              <a:t>Candidate Features (x-variables)</a:t>
            </a:r>
          </a:p>
        </p:txBody>
      </p:sp>
      <p:graphicFrame>
        <p:nvGraphicFramePr>
          <p:cNvPr id="5" name="Table 4"/>
          <p:cNvGraphicFramePr>
            <a:graphicFrameLocks noGrp="1"/>
          </p:cNvGraphicFramePr>
          <p:nvPr>
            <p:extLst>
              <p:ext uri="{D42A27DB-BD31-4B8C-83A1-F6EECF244321}">
                <p14:modId xmlns:p14="http://schemas.microsoft.com/office/powerpoint/2010/main" val="1225559524"/>
              </p:ext>
            </p:extLst>
          </p:nvPr>
        </p:nvGraphicFramePr>
        <p:xfrm>
          <a:off x="365760" y="3245611"/>
          <a:ext cx="7698948" cy="2674620"/>
        </p:xfrm>
        <a:graphic>
          <a:graphicData uri="http://schemas.openxmlformats.org/drawingml/2006/table">
            <a:tbl>
              <a:tblPr/>
              <a:tblGrid>
                <a:gridCol w="2331720">
                  <a:extLst>
                    <a:ext uri="{9D8B030D-6E8A-4147-A177-3AD203B41FA5}">
                      <a16:colId xmlns:a16="http://schemas.microsoft.com/office/drawing/2014/main" val="2027166252"/>
                    </a:ext>
                  </a:extLst>
                </a:gridCol>
                <a:gridCol w="2331720">
                  <a:extLst>
                    <a:ext uri="{9D8B030D-6E8A-4147-A177-3AD203B41FA5}">
                      <a16:colId xmlns:a16="http://schemas.microsoft.com/office/drawing/2014/main" val="3561017761"/>
                    </a:ext>
                  </a:extLst>
                </a:gridCol>
                <a:gridCol w="609600">
                  <a:extLst>
                    <a:ext uri="{9D8B030D-6E8A-4147-A177-3AD203B41FA5}">
                      <a16:colId xmlns:a16="http://schemas.microsoft.com/office/drawing/2014/main" val="4135129701"/>
                    </a:ext>
                  </a:extLst>
                </a:gridCol>
                <a:gridCol w="2425908">
                  <a:extLst>
                    <a:ext uri="{9D8B030D-6E8A-4147-A177-3AD203B41FA5}">
                      <a16:colId xmlns:a16="http://schemas.microsoft.com/office/drawing/2014/main" val="2464807921"/>
                    </a:ext>
                  </a:extLst>
                </a:gridCol>
              </a:tblGrid>
              <a:tr h="190500">
                <a:tc gridSpan="2">
                  <a:txBody>
                    <a:bodyPr/>
                    <a:lstStyle/>
                    <a:p>
                      <a:pPr algn="ctr" fontAlgn="b"/>
                      <a:r>
                        <a:rPr lang="en-US" sz="1400" b="1" i="0" u="none" strike="noStrike" dirty="0">
                          <a:solidFill>
                            <a:srgbClr val="000000"/>
                          </a:solidFill>
                          <a:effectLst/>
                          <a:latin typeface="Calibri" panose="020F0502020204030204" pitchFamily="34" charset="0"/>
                        </a:rPr>
                        <a:t>Player Stats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Team Stats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0264366"/>
                  </a:ext>
                </a:extLst>
              </a:tr>
              <a:tr h="190500">
                <a:tc>
                  <a:txBody>
                    <a:bodyPr/>
                    <a:lstStyle/>
                    <a:p>
                      <a:pPr algn="ctr" fontAlgn="b"/>
                      <a:r>
                        <a:rPr lang="en-US" sz="1400" b="0" i="0" u="none" strike="noStrike" dirty="0">
                          <a:solidFill>
                            <a:srgbClr val="000000"/>
                          </a:solidFill>
                          <a:effectLst/>
                          <a:latin typeface="Calibri" panose="020F0502020204030204" pitchFamily="34" charset="0"/>
                        </a:rPr>
                        <a:t>Games Played (GP)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Free Throws Percent (</a:t>
                      </a:r>
                      <a:r>
                        <a:rPr lang="en-US" sz="1400" b="0" i="0" u="none" strike="noStrike" dirty="0" err="1">
                          <a:solidFill>
                            <a:srgbClr val="000000"/>
                          </a:solidFill>
                          <a:effectLst/>
                          <a:latin typeface="Calibri" panose="020F0502020204030204" pitchFamily="34" charset="0"/>
                        </a:rPr>
                        <a:t>FT_Pct</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Wins (W)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977496"/>
                  </a:ext>
                </a:extLst>
              </a:tr>
              <a:tr h="190500">
                <a:tc>
                  <a:txBody>
                    <a:bodyPr/>
                    <a:lstStyle/>
                    <a:p>
                      <a:pPr algn="ctr" fontAlgn="b"/>
                      <a:r>
                        <a:rPr lang="en-US" sz="1400" b="0" i="0" u="none" strike="noStrike" dirty="0" err="1">
                          <a:solidFill>
                            <a:srgbClr val="000000"/>
                          </a:solidFill>
                          <a:effectLst/>
                          <a:latin typeface="Calibri" panose="020F0502020204030204" pitchFamily="34" charset="0"/>
                        </a:rPr>
                        <a:t>MinPlayed</a:t>
                      </a:r>
                      <a:endParaRPr lang="en-US"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Rebounds_Off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Losses (L)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755653"/>
                  </a:ext>
                </a:extLst>
              </a:tr>
              <a:tr h="190500">
                <a:tc>
                  <a:txBody>
                    <a:bodyPr/>
                    <a:lstStyle/>
                    <a:p>
                      <a:pPr algn="ctr" fontAlgn="b"/>
                      <a:r>
                        <a:rPr lang="en-US" sz="1400" b="0" i="0" u="none" strike="noStrike" dirty="0">
                          <a:solidFill>
                            <a:srgbClr val="000000"/>
                          </a:solidFill>
                          <a:effectLst/>
                          <a:latin typeface="Calibri" panose="020F0502020204030204" pitchFamily="34" charset="0"/>
                        </a:rPr>
                        <a:t>Baskets</a:t>
                      </a:r>
                      <a:r>
                        <a:rPr lang="en-US" sz="1400" b="0" i="0" u="none" strike="noStrike" baseline="0" dirty="0">
                          <a:solidFill>
                            <a:srgbClr val="000000"/>
                          </a:solidFill>
                          <a:effectLst/>
                          <a:latin typeface="Calibri" panose="020F0502020204030204" pitchFamily="34" charset="0"/>
                        </a:rPr>
                        <a:t> Made (</a:t>
                      </a:r>
                      <a:r>
                        <a:rPr lang="en-US" sz="1400" b="0" i="0" u="none" strike="noStrike" dirty="0">
                          <a:solidFill>
                            <a:srgbClr val="000000"/>
                          </a:solidFill>
                          <a:effectLst/>
                          <a:latin typeface="Calibri" panose="020F0502020204030204" pitchFamily="34" charset="0"/>
                        </a:rPr>
                        <a:t>FG_M)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err="1">
                          <a:solidFill>
                            <a:srgbClr val="000000"/>
                          </a:solidFill>
                          <a:effectLst/>
                          <a:latin typeface="Calibri" panose="020F0502020204030204" pitchFamily="34" charset="0"/>
                        </a:rPr>
                        <a:t>Rebounds_Def</a:t>
                      </a:r>
                      <a:endParaRPr lang="en-US"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W/L%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7536553"/>
                  </a:ext>
                </a:extLst>
              </a:tr>
              <a:tr h="190500">
                <a:tc>
                  <a:txBody>
                    <a:bodyPr/>
                    <a:lstStyle/>
                    <a:p>
                      <a:pPr algn="ctr" fontAlgn="b"/>
                      <a:r>
                        <a:rPr lang="en-US" sz="1400" b="0" i="0" u="none" strike="noStrike" dirty="0">
                          <a:solidFill>
                            <a:srgbClr val="000000"/>
                          </a:solidFill>
                          <a:effectLst/>
                          <a:latin typeface="Calibri" panose="020F0502020204030204" pitchFamily="34" charset="0"/>
                        </a:rPr>
                        <a:t>Baskets Attempted (FG_A)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err="1">
                          <a:solidFill>
                            <a:srgbClr val="000000"/>
                          </a:solidFill>
                          <a:effectLst/>
                          <a:latin typeface="Calibri" panose="020F0502020204030204" pitchFamily="34" charset="0"/>
                        </a:rPr>
                        <a:t>Rebounds_Tot</a:t>
                      </a:r>
                      <a:endParaRPr lang="en-US"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272710"/>
                  </a:ext>
                </a:extLst>
              </a:tr>
              <a:tr h="190500">
                <a:tc>
                  <a:txBody>
                    <a:bodyPr/>
                    <a:lstStyle/>
                    <a:p>
                      <a:pPr algn="ctr" fontAlgn="b"/>
                      <a:r>
                        <a:rPr lang="en-US" sz="1400" b="0" i="0" u="none" strike="noStrike" dirty="0">
                          <a:solidFill>
                            <a:srgbClr val="000000"/>
                          </a:solidFill>
                          <a:effectLst/>
                          <a:latin typeface="Calibri" panose="020F0502020204030204" pitchFamily="34" charset="0"/>
                        </a:rPr>
                        <a:t>Shooting Percent (</a:t>
                      </a:r>
                      <a:r>
                        <a:rPr lang="en-US" sz="1400" b="0" i="0" u="none" strike="noStrike" dirty="0" err="1">
                          <a:solidFill>
                            <a:srgbClr val="000000"/>
                          </a:solidFill>
                          <a:effectLst/>
                          <a:latin typeface="Calibri" panose="020F0502020204030204" pitchFamily="34" charset="0"/>
                        </a:rPr>
                        <a:t>FG_Pct</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Assists (</a:t>
                      </a:r>
                      <a:r>
                        <a:rPr lang="en-US" sz="1400" b="0" i="0" u="none" strike="noStrike" dirty="0" err="1">
                          <a:solidFill>
                            <a:srgbClr val="000000"/>
                          </a:solidFill>
                          <a:effectLst/>
                          <a:latin typeface="Calibri" panose="020F0502020204030204" pitchFamily="34" charset="0"/>
                        </a:rPr>
                        <a:t>Ast</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Offensive Rating (</a:t>
                      </a:r>
                      <a:r>
                        <a:rPr lang="en-US" sz="1400" b="0" i="0" u="none" strike="noStrike" dirty="0" err="1">
                          <a:solidFill>
                            <a:srgbClr val="000000"/>
                          </a:solidFill>
                          <a:effectLst/>
                          <a:latin typeface="Calibri" panose="020F0502020204030204" pitchFamily="34" charset="0"/>
                        </a:rPr>
                        <a:t>Ortg</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74428"/>
                  </a:ext>
                </a:extLst>
              </a:tr>
              <a:tr h="190500">
                <a:tc>
                  <a:txBody>
                    <a:bodyPr/>
                    <a:lstStyle/>
                    <a:p>
                      <a:pPr algn="ctr" fontAlgn="b"/>
                      <a:r>
                        <a:rPr lang="en-US" sz="1400" b="0" i="0" u="none" strike="noStrike" dirty="0">
                          <a:solidFill>
                            <a:srgbClr val="000000"/>
                          </a:solidFill>
                          <a:effectLst/>
                          <a:latin typeface="Calibri" panose="020F0502020204030204" pitchFamily="34" charset="0"/>
                        </a:rPr>
                        <a:t>3 Pointers Made (3Pt_M)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Turnovers (TO)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Defensive Rating (</a:t>
                      </a:r>
                      <a:r>
                        <a:rPr lang="en-US" sz="1400" b="0" i="0" u="none" strike="noStrike" dirty="0" err="1">
                          <a:solidFill>
                            <a:srgbClr val="000000"/>
                          </a:solidFill>
                          <a:effectLst/>
                          <a:latin typeface="Calibri" panose="020F0502020204030204" pitchFamily="34" charset="0"/>
                        </a:rPr>
                        <a:t>DRtg</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506490"/>
                  </a:ext>
                </a:extLst>
              </a:tr>
              <a:tr h="190500">
                <a:tc>
                  <a:txBody>
                    <a:bodyPr/>
                    <a:lstStyle/>
                    <a:p>
                      <a:pPr algn="ctr" fontAlgn="b"/>
                      <a:r>
                        <a:rPr lang="en-US" sz="1400" b="0" i="0" u="none" strike="noStrike" dirty="0">
                          <a:solidFill>
                            <a:srgbClr val="000000"/>
                          </a:solidFill>
                          <a:effectLst/>
                          <a:latin typeface="Calibri" panose="020F0502020204030204" pitchFamily="34" charset="0"/>
                        </a:rPr>
                        <a:t>3 Pointers attempted (3Pt_A)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Steals (</a:t>
                      </a:r>
                      <a:r>
                        <a:rPr lang="en-US" sz="1400" b="0" i="0" u="none" strike="noStrike" dirty="0" err="1">
                          <a:solidFill>
                            <a:srgbClr val="000000"/>
                          </a:solidFill>
                          <a:effectLst/>
                          <a:latin typeface="Calibri" panose="020F0502020204030204" pitchFamily="34" charset="0"/>
                        </a:rPr>
                        <a:t>Stl</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err="1">
                          <a:solidFill>
                            <a:srgbClr val="000000"/>
                          </a:solidFill>
                          <a:effectLst/>
                          <a:latin typeface="Calibri" panose="020F0502020204030204" pitchFamily="34" charset="0"/>
                        </a:rPr>
                        <a:t>NRtg</a:t>
                      </a:r>
                      <a:endParaRPr lang="en-US"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12997"/>
                  </a:ext>
                </a:extLst>
              </a:tr>
              <a:tr h="190500">
                <a:tc>
                  <a:txBody>
                    <a:bodyPr/>
                    <a:lstStyle/>
                    <a:p>
                      <a:pPr algn="ctr" fontAlgn="b"/>
                      <a:r>
                        <a:rPr lang="en-US" sz="1400" b="0" i="0" u="none" strike="noStrike" dirty="0">
                          <a:solidFill>
                            <a:srgbClr val="000000"/>
                          </a:solidFill>
                          <a:effectLst/>
                          <a:latin typeface="Calibri" panose="020F0502020204030204" pitchFamily="34" charset="0"/>
                        </a:rPr>
                        <a:t>3 Pointers Percent (3Pt_Pct)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Blocks (</a:t>
                      </a:r>
                      <a:r>
                        <a:rPr lang="en-US" sz="1400" b="0" i="0" u="none" strike="noStrike" dirty="0" err="1">
                          <a:solidFill>
                            <a:srgbClr val="000000"/>
                          </a:solidFill>
                          <a:effectLst/>
                          <a:latin typeface="Calibri" panose="020F0502020204030204" pitchFamily="34" charset="0"/>
                        </a:rPr>
                        <a:t>Blk</a:t>
                      </a:r>
                      <a:r>
                        <a:rPr lang="en-US" sz="14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MOV/A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431549"/>
                  </a:ext>
                </a:extLst>
              </a:tr>
              <a:tr h="190500">
                <a:tc>
                  <a:txBody>
                    <a:bodyPr/>
                    <a:lstStyle/>
                    <a:p>
                      <a:pPr algn="ctr" fontAlgn="b"/>
                      <a:r>
                        <a:rPr lang="en-US" sz="1400" b="0" i="0" u="none" strike="noStrike" dirty="0">
                          <a:solidFill>
                            <a:srgbClr val="000000"/>
                          </a:solidFill>
                          <a:effectLst/>
                          <a:latin typeface="Calibri" panose="020F0502020204030204" pitchFamily="34" charset="0"/>
                        </a:rPr>
                        <a:t>Free Throws Made (FT_M)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Fouls (PF)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ORtg/A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32941"/>
                  </a:ext>
                </a:extLst>
              </a:tr>
              <a:tr h="190500">
                <a:tc>
                  <a:txBody>
                    <a:bodyPr/>
                    <a:lstStyle/>
                    <a:p>
                      <a:pPr algn="ctr" fontAlgn="b"/>
                      <a:r>
                        <a:rPr lang="en-US" sz="1400" b="0" i="0" u="none" strike="noStrike" dirty="0">
                          <a:solidFill>
                            <a:srgbClr val="000000"/>
                          </a:solidFill>
                          <a:effectLst/>
                          <a:latin typeface="Calibri" panose="020F0502020204030204" pitchFamily="34" charset="0"/>
                        </a:rPr>
                        <a:t>Free Throws Attempted (FT_A)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Points per Game (PPG)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DRtg/A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526388"/>
                  </a:ext>
                </a:extLst>
              </a:tr>
              <a:tr h="190500">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err="1">
                          <a:solidFill>
                            <a:srgbClr val="000000"/>
                          </a:solidFill>
                          <a:effectLst/>
                          <a:latin typeface="Calibri" panose="020F0502020204030204" pitchFamily="34" charset="0"/>
                        </a:rPr>
                        <a:t>NRtg</a:t>
                      </a:r>
                      <a:r>
                        <a:rPr lang="en-US" sz="1400" b="0" i="0" u="none" strike="noStrike" dirty="0">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15151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321906"/>
              </p:ext>
            </p:extLst>
          </p:nvPr>
        </p:nvGraphicFramePr>
        <p:xfrm>
          <a:off x="4728808" y="1371600"/>
          <a:ext cx="3335900" cy="1219200"/>
        </p:xfrm>
        <a:graphic>
          <a:graphicData uri="http://schemas.openxmlformats.org/drawingml/2006/table">
            <a:tbl>
              <a:tblPr firstRow="1" bandRow="1">
                <a:tableStyleId>{5C22544A-7EE6-4342-B048-85BDC9FD1C3A}</a:tableStyleId>
              </a:tblPr>
              <a:tblGrid>
                <a:gridCol w="1667950">
                  <a:extLst>
                    <a:ext uri="{9D8B030D-6E8A-4147-A177-3AD203B41FA5}">
                      <a16:colId xmlns:a16="http://schemas.microsoft.com/office/drawing/2014/main" val="3052557587"/>
                    </a:ext>
                  </a:extLst>
                </a:gridCol>
                <a:gridCol w="1667950">
                  <a:extLst>
                    <a:ext uri="{9D8B030D-6E8A-4147-A177-3AD203B41FA5}">
                      <a16:colId xmlns:a16="http://schemas.microsoft.com/office/drawing/2014/main" val="1244652654"/>
                    </a:ext>
                  </a:extLst>
                </a:gridCol>
              </a:tblGrid>
              <a:tr h="257178">
                <a:tc>
                  <a:txBody>
                    <a:bodyPr/>
                    <a:lstStyle/>
                    <a:p>
                      <a:r>
                        <a:rPr lang="en-US" sz="1400" dirty="0"/>
                        <a:t>Season</a:t>
                      </a:r>
                    </a:p>
                  </a:txBody>
                  <a:tcPr/>
                </a:tc>
                <a:tc>
                  <a:txBody>
                    <a:bodyPr/>
                    <a:lstStyle/>
                    <a:p>
                      <a:r>
                        <a:rPr lang="en-US" sz="1400" dirty="0"/>
                        <a:t>Use</a:t>
                      </a:r>
                    </a:p>
                  </a:txBody>
                  <a:tcPr/>
                </a:tc>
                <a:extLst>
                  <a:ext uri="{0D108BD9-81ED-4DB2-BD59-A6C34878D82A}">
                    <a16:rowId xmlns:a16="http://schemas.microsoft.com/office/drawing/2014/main" val="2977421460"/>
                  </a:ext>
                </a:extLst>
              </a:tr>
              <a:tr h="257178">
                <a:tc>
                  <a:txBody>
                    <a:bodyPr/>
                    <a:lstStyle/>
                    <a:p>
                      <a:r>
                        <a:rPr lang="en-US" sz="1400" dirty="0"/>
                        <a:t>2014-15</a:t>
                      </a:r>
                    </a:p>
                  </a:txBody>
                  <a:tcPr/>
                </a:tc>
                <a:tc>
                  <a:txBody>
                    <a:bodyPr/>
                    <a:lstStyle/>
                    <a:p>
                      <a:r>
                        <a:rPr lang="en-US" sz="1400" dirty="0"/>
                        <a:t>Train</a:t>
                      </a:r>
                    </a:p>
                  </a:txBody>
                  <a:tcPr/>
                </a:tc>
                <a:extLst>
                  <a:ext uri="{0D108BD9-81ED-4DB2-BD59-A6C34878D82A}">
                    <a16:rowId xmlns:a16="http://schemas.microsoft.com/office/drawing/2014/main" val="2668290305"/>
                  </a:ext>
                </a:extLst>
              </a:tr>
              <a:tr h="257178">
                <a:tc>
                  <a:txBody>
                    <a:bodyPr/>
                    <a:lstStyle/>
                    <a:p>
                      <a:r>
                        <a:rPr lang="en-US" sz="1400" dirty="0"/>
                        <a:t>2015-16</a:t>
                      </a:r>
                    </a:p>
                  </a:txBody>
                  <a:tcPr/>
                </a:tc>
                <a:tc>
                  <a:txBody>
                    <a:bodyPr/>
                    <a:lstStyle/>
                    <a:p>
                      <a:r>
                        <a:rPr lang="en-US" sz="1400" dirty="0"/>
                        <a:t>Predict</a:t>
                      </a:r>
                    </a:p>
                  </a:txBody>
                  <a:tcPr/>
                </a:tc>
                <a:extLst>
                  <a:ext uri="{0D108BD9-81ED-4DB2-BD59-A6C34878D82A}">
                    <a16:rowId xmlns:a16="http://schemas.microsoft.com/office/drawing/2014/main" val="1282094583"/>
                  </a:ext>
                </a:extLst>
              </a:tr>
              <a:tr h="257178">
                <a:tc>
                  <a:txBody>
                    <a:bodyPr/>
                    <a:lstStyle/>
                    <a:p>
                      <a:r>
                        <a:rPr lang="en-US" sz="1400" dirty="0"/>
                        <a:t>2016-17</a:t>
                      </a:r>
                    </a:p>
                  </a:txBody>
                  <a:tcPr/>
                </a:tc>
                <a:tc>
                  <a:txBody>
                    <a:bodyPr/>
                    <a:lstStyle/>
                    <a:p>
                      <a:r>
                        <a:rPr lang="en-US" sz="1400" dirty="0"/>
                        <a:t>Not available</a:t>
                      </a:r>
                    </a:p>
                  </a:txBody>
                  <a:tcPr/>
                </a:tc>
                <a:extLst>
                  <a:ext uri="{0D108BD9-81ED-4DB2-BD59-A6C34878D82A}">
                    <a16:rowId xmlns:a16="http://schemas.microsoft.com/office/drawing/2014/main" val="1845064625"/>
                  </a:ext>
                </a:extLst>
              </a:tr>
            </a:tbl>
          </a:graphicData>
        </a:graphic>
      </p:graphicFrame>
    </p:spTree>
    <p:extLst>
      <p:ext uri="{BB962C8B-B14F-4D97-AF65-F5344CB8AC3E}">
        <p14:creationId xmlns:p14="http://schemas.microsoft.com/office/powerpoint/2010/main" val="7545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using box plots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130" y="1137600"/>
            <a:ext cx="2743200" cy="2743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47" y="1137600"/>
            <a:ext cx="27432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65" y="1137600"/>
            <a:ext cx="2743200" cy="274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682" y="3562598"/>
            <a:ext cx="2743200" cy="2743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412" y="3511544"/>
            <a:ext cx="2743200" cy="2743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3547" y="3511544"/>
            <a:ext cx="2743200" cy="2743200"/>
          </a:xfrm>
          <a:prstGeom prst="rect">
            <a:avLst/>
          </a:prstGeom>
        </p:spPr>
      </p:pic>
    </p:spTree>
    <p:extLst>
      <p:ext uri="{BB962C8B-B14F-4D97-AF65-F5344CB8AC3E}">
        <p14:creationId xmlns:p14="http://schemas.microsoft.com/office/powerpoint/2010/main" val="1023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plots (Set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7404" y="1462903"/>
            <a:ext cx="2743200"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11" y="1462903"/>
            <a:ext cx="27432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06" y="1416749"/>
            <a:ext cx="2743200" cy="274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7113" y="3937697"/>
            <a:ext cx="2743200" cy="2743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706" y="3937697"/>
            <a:ext cx="2743200" cy="2743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5520" y="3895407"/>
            <a:ext cx="2743200" cy="2743200"/>
          </a:xfrm>
          <a:prstGeom prst="rect">
            <a:avLst/>
          </a:prstGeom>
        </p:spPr>
      </p:pic>
    </p:spTree>
    <p:extLst>
      <p:ext uri="{BB962C8B-B14F-4D97-AF65-F5344CB8AC3E}">
        <p14:creationId xmlns:p14="http://schemas.microsoft.com/office/powerpoint/2010/main" val="131752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plots (Set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7341" y="1249864"/>
            <a:ext cx="2743200"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745" y="1462903"/>
            <a:ext cx="27432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22" y="1338652"/>
            <a:ext cx="2743200" cy="274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9607" y="3780025"/>
            <a:ext cx="2743200" cy="2743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930" y="3787697"/>
            <a:ext cx="2743200" cy="2743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810" y="3787697"/>
            <a:ext cx="2743200" cy="2743200"/>
          </a:xfrm>
          <a:prstGeom prst="rect">
            <a:avLst/>
          </a:prstGeom>
        </p:spPr>
      </p:pic>
    </p:spTree>
    <p:extLst>
      <p:ext uri="{BB962C8B-B14F-4D97-AF65-F5344CB8AC3E}">
        <p14:creationId xmlns:p14="http://schemas.microsoft.com/office/powerpoint/2010/main" val="25291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plots (Set 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288" y="1377005"/>
            <a:ext cx="2743200"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0" y="1377005"/>
            <a:ext cx="27432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46" y="1377005"/>
            <a:ext cx="2743200" cy="2743200"/>
          </a:xfrm>
          <a:prstGeom prst="rect">
            <a:avLst/>
          </a:prstGeom>
        </p:spPr>
      </p:pic>
    </p:spTree>
    <p:extLst>
      <p:ext uri="{BB962C8B-B14F-4D97-AF65-F5344CB8AC3E}">
        <p14:creationId xmlns:p14="http://schemas.microsoft.com/office/powerpoint/2010/main" val="31730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3</TotalTime>
  <Words>1610</Words>
  <Application>Microsoft Office PowerPoint</Application>
  <PresentationFormat>On-screen Show (4:3)</PresentationFormat>
  <Paragraphs>721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Arial</vt:lpstr>
      <vt:lpstr>Wingdings</vt:lpstr>
      <vt:lpstr>Wells Fargo Sans Display</vt:lpstr>
      <vt:lpstr>Bahnschrift</vt:lpstr>
      <vt:lpstr>Lucida Console</vt:lpstr>
      <vt:lpstr>Verdana</vt:lpstr>
      <vt:lpstr>Wells Fargo Sans</vt:lpstr>
      <vt:lpstr>Wells Fargo 2019</vt:lpstr>
      <vt:lpstr>Using logistic regression to predict NBA All Stars</vt:lpstr>
      <vt:lpstr>The challenge</vt:lpstr>
      <vt:lpstr>Approach</vt:lpstr>
      <vt:lpstr>A little about logistic regression</vt:lpstr>
      <vt:lpstr>Data</vt:lpstr>
      <vt:lpstr>Feature selection using box plots</vt:lpstr>
      <vt:lpstr>Box plots (Set 2)</vt:lpstr>
      <vt:lpstr>Box plots (Set 3)</vt:lpstr>
      <vt:lpstr>Box plots (Set 4)</vt:lpstr>
      <vt:lpstr>Correlation example</vt:lpstr>
      <vt:lpstr>Correlation</vt:lpstr>
      <vt:lpstr>Top 2 Models</vt:lpstr>
      <vt:lpstr>Comparing the top 2 models</vt:lpstr>
      <vt:lpstr>Predicting 2017 NBA all stars with “Model 2” WESTERN CONFERENCE</vt:lpstr>
      <vt:lpstr>Predicting 2017 NBA all stars with “Model 2” EASTERN CONFERENCE</vt:lpstr>
      <vt:lpstr>Predictions from “Model 2”</vt:lpstr>
      <vt:lpstr>Summary</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Daniel Kern</cp:lastModifiedBy>
  <cp:revision>12</cp:revision>
  <cp:lastPrinted>2018-10-13T23:11:53Z</cp:lastPrinted>
  <dcterms:created xsi:type="dcterms:W3CDTF">2019-06-07T13:40:35Z</dcterms:created>
  <dcterms:modified xsi:type="dcterms:W3CDTF">2020-05-13T20:06:26Z</dcterms:modified>
  <cp:category/>
</cp:coreProperties>
</file>