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85" r:id="rId2"/>
    <p:sldId id="268" r:id="rId3"/>
    <p:sldId id="266" r:id="rId4"/>
    <p:sldId id="260" r:id="rId5"/>
    <p:sldId id="263" r:id="rId6"/>
  </p:sldIdLst>
  <p:sldSz cx="9144000" cy="5143500" type="screen16x9"/>
  <p:notesSz cx="6858000" cy="9144000"/>
  <p:embeddedFontLst>
    <p:embeddedFont>
      <p:font typeface="Oswald" panose="020B0604020202020204" charset="0"/>
      <p:regular r:id="rId8"/>
      <p:bold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Roboto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42E35A-93E1-4A07-B778-0202A4207E3D}">
  <a:tblStyle styleId="{D742E35A-93E1-4A07-B778-0202A4207E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f1bce38b0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f1bce38b0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5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2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6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6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0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0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0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0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-150" y="258000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244163" y="1843325"/>
            <a:ext cx="2191200" cy="2596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476463" y="1843325"/>
            <a:ext cx="2191200" cy="2596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693575" y="1843325"/>
            <a:ext cx="2191200" cy="2596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4"/>
          </p:nvPr>
        </p:nvSpPr>
        <p:spPr>
          <a:xfrm>
            <a:off x="854850" y="298082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3622500" y="298082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6"/>
          </p:nvPr>
        </p:nvSpPr>
        <p:spPr>
          <a:xfrm>
            <a:off x="6390150" y="298082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465450" y="37453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1459800" y="302560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2"/>
          </p:nvPr>
        </p:nvSpPr>
        <p:spPr>
          <a:xfrm>
            <a:off x="1459800" y="76375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619250" y="774550"/>
            <a:ext cx="1555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3"/>
          </p:nvPr>
        </p:nvSpPr>
        <p:spPr>
          <a:xfrm>
            <a:off x="1619250" y="3033150"/>
            <a:ext cx="1555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8" r:id="rId5"/>
    <p:sldLayoutId id="2147483659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>
            <a:spLocks noGrp="1"/>
          </p:cNvSpPr>
          <p:nvPr>
            <p:ph type="subTitle" idx="2"/>
          </p:nvPr>
        </p:nvSpPr>
        <p:spPr>
          <a:xfrm>
            <a:off x="1286539" y="340241"/>
            <a:ext cx="6677247" cy="2349796"/>
          </a:xfrm>
          <a:prstGeom prst="rect">
            <a:avLst/>
          </a:prstGeom>
        </p:spPr>
        <p:txBody>
          <a:bodyPr spcFirstLastPara="1" wrap="square" lIns="2560300" tIns="228600" rIns="27430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50" dirty="0"/>
              <a:t>En la actualidad, los sistemas de visión artificial o visión por computador están ganando cada vez más importancia en los últimos años. Esta disciplina científica que permite adquirir, procesar y analizar imágenes del mundo real.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21" name="Google Shape;921;p46"/>
          <p:cNvSpPr/>
          <p:nvPr/>
        </p:nvSpPr>
        <p:spPr>
          <a:xfrm>
            <a:off x="1275908" y="339312"/>
            <a:ext cx="6677245" cy="838572"/>
          </a:xfrm>
          <a:custGeom>
            <a:avLst/>
            <a:gdLst/>
            <a:ahLst/>
            <a:cxnLst/>
            <a:rect l="l" t="t" r="r" b="b"/>
            <a:pathLst>
              <a:path w="5809" h="3199" extrusionOk="0">
                <a:moveTo>
                  <a:pt x="1" y="1"/>
                </a:moveTo>
                <a:lnTo>
                  <a:pt x="1" y="3198"/>
                </a:lnTo>
                <a:lnTo>
                  <a:pt x="5809" y="3198"/>
                </a:lnTo>
                <a:lnTo>
                  <a:pt x="419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46"/>
          <p:cNvSpPr txBox="1">
            <a:spLocks noGrp="1"/>
          </p:cNvSpPr>
          <p:nvPr>
            <p:ph type="title"/>
          </p:nvPr>
        </p:nvSpPr>
        <p:spPr>
          <a:xfrm>
            <a:off x="1438495" y="487470"/>
            <a:ext cx="3112239" cy="554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INTRODUCCIÓN</a:t>
            </a:r>
            <a:endParaRPr sz="3200" dirty="0"/>
          </a:p>
        </p:txBody>
      </p:sp>
      <p:sp>
        <p:nvSpPr>
          <p:cNvPr id="12" name="Google Shape;920;p46">
            <a:extLst>
              <a:ext uri="{FF2B5EF4-FFF2-40B4-BE49-F238E27FC236}">
                <a16:creationId xmlns:a16="http://schemas.microsoft.com/office/drawing/2014/main" id="{5714A372-1132-455D-A1F6-943CD4756BB5}"/>
              </a:ext>
            </a:extLst>
          </p:cNvPr>
          <p:cNvSpPr txBox="1">
            <a:spLocks/>
          </p:cNvSpPr>
          <p:nvPr/>
        </p:nvSpPr>
        <p:spPr>
          <a:xfrm>
            <a:off x="1679944" y="2860158"/>
            <a:ext cx="5837275" cy="2108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560300" tIns="228600" rIns="2743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D3528A-3226-4799-B951-4B64737AF0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8183" y="2945219"/>
            <a:ext cx="5570812" cy="1924494"/>
          </a:xfrm>
          <a:prstGeom prst="rect">
            <a:avLst/>
          </a:prstGeom>
        </p:spPr>
      </p:pic>
      <p:pic>
        <p:nvPicPr>
          <p:cNvPr id="1026" name="Picture 2" descr="Odmedia y Ooyala simplifican el procesamiento de vídeo – TM Broadcast">
            <a:extLst>
              <a:ext uri="{FF2B5EF4-FFF2-40B4-BE49-F238E27FC236}">
                <a16:creationId xmlns:a16="http://schemas.microsoft.com/office/drawing/2014/main" id="{31BFE656-CCD7-4883-BDD6-9BAE408C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29" y="1222743"/>
            <a:ext cx="2358766" cy="14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935;p71">
            <a:extLst>
              <a:ext uri="{FF2B5EF4-FFF2-40B4-BE49-F238E27FC236}">
                <a16:creationId xmlns:a16="http://schemas.microsoft.com/office/drawing/2014/main" id="{3B458C85-E14E-4925-AD29-4CA8E10896A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283" t="7022" r="61534" b="2046"/>
          <a:stretch/>
        </p:blipFill>
        <p:spPr>
          <a:xfrm>
            <a:off x="425302" y="2690037"/>
            <a:ext cx="1265274" cy="226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935;p71">
            <a:extLst>
              <a:ext uri="{FF2B5EF4-FFF2-40B4-BE49-F238E27FC236}">
                <a16:creationId xmlns:a16="http://schemas.microsoft.com/office/drawing/2014/main" id="{E998B13E-6580-4B8E-906E-27221F03A2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6073" t="6406" b="2081"/>
          <a:stretch/>
        </p:blipFill>
        <p:spPr>
          <a:xfrm>
            <a:off x="7527850" y="2690037"/>
            <a:ext cx="988829" cy="226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3937;p71">
            <a:extLst>
              <a:ext uri="{FF2B5EF4-FFF2-40B4-BE49-F238E27FC236}">
                <a16:creationId xmlns:a16="http://schemas.microsoft.com/office/drawing/2014/main" id="{9D648BA9-98AA-4558-A98C-4E506D2A78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940" t="12142" r="49530" b="11945"/>
          <a:stretch/>
        </p:blipFill>
        <p:spPr>
          <a:xfrm>
            <a:off x="7156450" y="1066801"/>
            <a:ext cx="1758950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937;p71">
            <a:extLst>
              <a:ext uri="{FF2B5EF4-FFF2-40B4-BE49-F238E27FC236}">
                <a16:creationId xmlns:a16="http://schemas.microsoft.com/office/drawing/2014/main" id="{AAD83DDC-7FFF-44D6-B591-D39999240F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481" t="12910" r="9719" b="11945"/>
          <a:stretch/>
        </p:blipFill>
        <p:spPr>
          <a:xfrm>
            <a:off x="952500" y="1054100"/>
            <a:ext cx="1881371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0"/>
          <p:cNvSpPr txBox="1">
            <a:spLocks noGrp="1"/>
          </p:cNvSpPr>
          <p:nvPr>
            <p:ph type="title"/>
          </p:nvPr>
        </p:nvSpPr>
        <p:spPr>
          <a:xfrm>
            <a:off x="875533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>
                <a:solidFill>
                  <a:schemeClr val="accent1"/>
                </a:solidFill>
              </a:rPr>
              <a:t>OBJETIVOS</a:t>
            </a:r>
            <a:endParaRPr sz="4800" u="sng" dirty="0">
              <a:solidFill>
                <a:schemeClr val="accent1"/>
              </a:solidFill>
            </a:endParaRPr>
          </a:p>
        </p:txBody>
      </p:sp>
      <p:grpSp>
        <p:nvGrpSpPr>
          <p:cNvPr id="776" name="Google Shape;776;p40"/>
          <p:cNvGrpSpPr/>
          <p:nvPr/>
        </p:nvGrpSpPr>
        <p:grpSpPr>
          <a:xfrm>
            <a:off x="2429069" y="903767"/>
            <a:ext cx="4860731" cy="3312633"/>
            <a:chOff x="2648175" y="1309900"/>
            <a:chExt cx="3847657" cy="2523673"/>
          </a:xfrm>
        </p:grpSpPr>
        <p:sp>
          <p:nvSpPr>
            <p:cNvPr id="777" name="Google Shape;777;p40"/>
            <p:cNvSpPr/>
            <p:nvPr/>
          </p:nvSpPr>
          <p:spPr>
            <a:xfrm>
              <a:off x="2648175" y="1309900"/>
              <a:ext cx="3847657" cy="2523673"/>
            </a:xfrm>
            <a:custGeom>
              <a:avLst/>
              <a:gdLst/>
              <a:ahLst/>
              <a:cxnLst/>
              <a:rect l="l" t="t" r="r" b="b"/>
              <a:pathLst>
                <a:path w="13300" h="8723" extrusionOk="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043355" y="1510394"/>
              <a:ext cx="3054692" cy="2122975"/>
            </a:xfrm>
            <a:custGeom>
              <a:avLst/>
              <a:gdLst/>
              <a:ahLst/>
              <a:cxnLst/>
              <a:rect l="l" t="t" r="r" b="b"/>
              <a:pathLst>
                <a:path w="10559" h="7338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778938" y="2441692"/>
              <a:ext cx="136548" cy="265300"/>
            </a:xfrm>
            <a:custGeom>
              <a:avLst/>
              <a:gdLst/>
              <a:ahLst/>
              <a:cxnLst/>
              <a:rect l="l" t="t" r="r" b="b"/>
              <a:pathLst>
                <a:path w="472" h="917" extrusionOk="0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231408" y="2372835"/>
              <a:ext cx="133655" cy="398094"/>
            </a:xfrm>
            <a:custGeom>
              <a:avLst/>
              <a:gdLst/>
              <a:ahLst/>
              <a:cxnLst/>
              <a:rect l="l" t="t" r="r" b="b"/>
              <a:pathLst>
                <a:path w="462" h="1376" extrusionOk="0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209132" y="1510394"/>
              <a:ext cx="178207" cy="133662"/>
            </a:xfrm>
            <a:custGeom>
              <a:avLst/>
              <a:gdLst/>
              <a:ahLst/>
              <a:cxnLst/>
              <a:rect l="l" t="t" r="r" b="b"/>
              <a:pathLst>
                <a:path w="616" h="462" extrusionOk="0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2778938" y="2108403"/>
              <a:ext cx="133945" cy="197890"/>
            </a:xfrm>
            <a:custGeom>
              <a:avLst/>
              <a:gdLst/>
              <a:ahLst/>
              <a:cxnLst/>
              <a:rect l="l" t="t" r="r" b="b"/>
              <a:pathLst>
                <a:path w="463" h="684" extrusionOk="0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778938" y="2837182"/>
              <a:ext cx="133945" cy="200783"/>
            </a:xfrm>
            <a:custGeom>
              <a:avLst/>
              <a:gdLst/>
              <a:ahLst/>
              <a:cxnLst/>
              <a:rect l="l" t="t" r="r" b="b"/>
              <a:pathLst>
                <a:path w="463" h="694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908353" y="1841368"/>
              <a:ext cx="1327297" cy="1060330"/>
            </a:xfrm>
            <a:custGeom>
              <a:avLst/>
              <a:gdLst/>
              <a:ahLst/>
              <a:cxnLst/>
              <a:rect l="l" t="t" r="r" b="b"/>
              <a:pathLst>
                <a:path w="4588" h="3665" extrusionOk="0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243549" y="3168445"/>
              <a:ext cx="2656908" cy="133662"/>
            </a:xfrm>
            <a:custGeom>
              <a:avLst/>
              <a:gdLst/>
              <a:ahLst/>
              <a:cxnLst/>
              <a:rect l="l" t="t" r="r" b="b"/>
              <a:pathLst>
                <a:path w="9184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243549" y="3168445"/>
              <a:ext cx="598267" cy="133662"/>
            </a:xfrm>
            <a:custGeom>
              <a:avLst/>
              <a:gdLst/>
              <a:ahLst/>
              <a:cxnLst/>
              <a:rect l="l" t="t" r="r" b="b"/>
              <a:pathLst>
                <a:path w="2068" h="462" extrusionOk="0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708159" y="3101614"/>
              <a:ext cx="267311" cy="267325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40"/>
          <p:cNvSpPr txBox="1">
            <a:spLocks noGrp="1"/>
          </p:cNvSpPr>
          <p:nvPr>
            <p:ph type="subTitle" idx="4294967295"/>
          </p:nvPr>
        </p:nvSpPr>
        <p:spPr>
          <a:xfrm>
            <a:off x="1318437" y="4287654"/>
            <a:ext cx="7410893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Desarrollar una visión artificial para que sea capaz de detectar posiciones y movimientos de las personas en una cierta área.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0D26784-B253-45ED-95E7-CC409963B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r="50319"/>
          <a:stretch/>
        </p:blipFill>
        <p:spPr bwMode="auto">
          <a:xfrm>
            <a:off x="2928826" y="1137682"/>
            <a:ext cx="3854746" cy="28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"/>
          <p:cNvSpPr txBox="1">
            <a:spLocks noGrp="1"/>
          </p:cNvSpPr>
          <p:nvPr>
            <p:ph type="title"/>
          </p:nvPr>
        </p:nvSpPr>
        <p:spPr>
          <a:xfrm>
            <a:off x="2454817" y="300110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 dirty="0">
                <a:solidFill>
                  <a:schemeClr val="accent1"/>
                </a:solidFill>
              </a:rPr>
              <a:t>HERRAMIENTAS</a:t>
            </a:r>
            <a:endParaRPr sz="4400" u="sng" dirty="0">
              <a:solidFill>
                <a:schemeClr val="accent1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698D7E9-263E-4DBC-B610-19E14F70F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1659" y="1414130"/>
            <a:ext cx="3155020" cy="3306726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61" name="Picture 6" descr="Empezando a usar Jupyter Notebook para Python (Parte 1- Instalación) | by  Christian Tutivén Gálvez | Saturdays.AI | Medium">
            <a:extLst>
              <a:ext uri="{FF2B5EF4-FFF2-40B4-BE49-F238E27FC236}">
                <a16:creationId xmlns:a16="http://schemas.microsoft.com/office/drawing/2014/main" id="{800FCDC6-177E-4307-B1A4-1A6D7A1EF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3" t="29456" r="8823" b="28405"/>
          <a:stretch/>
        </p:blipFill>
        <p:spPr bwMode="auto">
          <a:xfrm>
            <a:off x="1265274" y="2264735"/>
            <a:ext cx="3636335" cy="2062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549;p35">
            <a:extLst>
              <a:ext uri="{FF2B5EF4-FFF2-40B4-BE49-F238E27FC236}">
                <a16:creationId xmlns:a16="http://schemas.microsoft.com/office/drawing/2014/main" id="{59F4543D-A3F5-4BCB-A42C-FF91CCF54509}"/>
              </a:ext>
            </a:extLst>
          </p:cNvPr>
          <p:cNvSpPr/>
          <p:nvPr/>
        </p:nvSpPr>
        <p:spPr>
          <a:xfrm>
            <a:off x="1255210" y="2243469"/>
            <a:ext cx="3667663" cy="2073349"/>
          </a:xfrm>
          <a:prstGeom prst="rect">
            <a:avLst/>
          </a:prstGeom>
          <a:noFill/>
          <a:ln w="381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49;p35">
            <a:extLst>
              <a:ext uri="{FF2B5EF4-FFF2-40B4-BE49-F238E27FC236}">
                <a16:creationId xmlns:a16="http://schemas.microsoft.com/office/drawing/2014/main" id="{C096BA4F-F12D-4F48-9780-6B0E59A5D88C}"/>
              </a:ext>
            </a:extLst>
          </p:cNvPr>
          <p:cNvSpPr/>
          <p:nvPr/>
        </p:nvSpPr>
        <p:spPr>
          <a:xfrm>
            <a:off x="5299127" y="1332613"/>
            <a:ext cx="3291980" cy="3473303"/>
          </a:xfrm>
          <a:prstGeom prst="rect">
            <a:avLst/>
          </a:prstGeom>
          <a:noFill/>
          <a:ln w="381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289F0110-B854-4068-9CC0-80736B1A6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88"/>
          <a:stretch/>
        </p:blipFill>
        <p:spPr>
          <a:xfrm>
            <a:off x="5316279" y="1360967"/>
            <a:ext cx="3274828" cy="3434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>
            <a:spLocks noGrp="1"/>
          </p:cNvSpPr>
          <p:nvPr>
            <p:ph type="title"/>
          </p:nvPr>
        </p:nvSpPr>
        <p:spPr>
          <a:xfrm>
            <a:off x="1820489" y="882501"/>
            <a:ext cx="2273045" cy="764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accent1"/>
                </a:solidFill>
              </a:rPr>
              <a:t>DATOS</a:t>
            </a:r>
            <a:endParaRPr sz="4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14DB77-B751-48B0-A76F-999C85D7B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91"/>
          <a:stretch/>
        </p:blipFill>
        <p:spPr>
          <a:xfrm>
            <a:off x="4753749" y="464400"/>
            <a:ext cx="4262659" cy="4309620"/>
          </a:xfrm>
          <a:prstGeom prst="rect">
            <a:avLst/>
          </a:prstGeom>
        </p:spPr>
      </p:pic>
      <p:sp>
        <p:nvSpPr>
          <p:cNvPr id="22" name="Google Shape;792;p40">
            <a:extLst>
              <a:ext uri="{FF2B5EF4-FFF2-40B4-BE49-F238E27FC236}">
                <a16:creationId xmlns:a16="http://schemas.microsoft.com/office/drawing/2014/main" id="{AA590A1A-C6B8-4759-998C-DDA1E7747741}"/>
              </a:ext>
            </a:extLst>
          </p:cNvPr>
          <p:cNvSpPr txBox="1">
            <a:spLocks/>
          </p:cNvSpPr>
          <p:nvPr/>
        </p:nvSpPr>
        <p:spPr>
          <a:xfrm>
            <a:off x="999463" y="1533821"/>
            <a:ext cx="3359888" cy="241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s-ES" sz="1800" dirty="0"/>
              <a:t>Para el entrenamiento del modelo se utilizó un video de entrada, en donde vamos a detectar dicho movimiento, sin embargo el área donde debemos trabajar no es toda la imagen, sino parte de ella.</a:t>
            </a:r>
          </a:p>
        </p:txBody>
      </p:sp>
      <p:grpSp>
        <p:nvGrpSpPr>
          <p:cNvPr id="23" name="Google Shape;1796;p49">
            <a:extLst>
              <a:ext uri="{FF2B5EF4-FFF2-40B4-BE49-F238E27FC236}">
                <a16:creationId xmlns:a16="http://schemas.microsoft.com/office/drawing/2014/main" id="{FDD55927-2B1B-4407-AEDD-4E254A720B81}"/>
              </a:ext>
            </a:extLst>
          </p:cNvPr>
          <p:cNvGrpSpPr/>
          <p:nvPr/>
        </p:nvGrpSpPr>
        <p:grpSpPr>
          <a:xfrm flipV="1">
            <a:off x="914400" y="3865827"/>
            <a:ext cx="3487479" cy="1181980"/>
            <a:chOff x="4294923" y="2439811"/>
            <a:chExt cx="1334436" cy="967914"/>
          </a:xfrm>
        </p:grpSpPr>
        <p:grpSp>
          <p:nvGrpSpPr>
            <p:cNvPr id="24" name="Google Shape;1797;p49">
              <a:extLst>
                <a:ext uri="{FF2B5EF4-FFF2-40B4-BE49-F238E27FC236}">
                  <a16:creationId xmlns:a16="http://schemas.microsoft.com/office/drawing/2014/main" id="{1BE0C512-62E0-4173-B142-915DA826A8C6}"/>
                </a:ext>
              </a:extLst>
            </p:cNvPr>
            <p:cNvGrpSpPr/>
            <p:nvPr/>
          </p:nvGrpSpPr>
          <p:grpSpPr>
            <a:xfrm>
              <a:off x="4960455" y="2469658"/>
              <a:ext cx="668904" cy="885524"/>
              <a:chOff x="4960455" y="2469658"/>
              <a:chExt cx="668904" cy="885524"/>
            </a:xfrm>
          </p:grpSpPr>
          <p:sp>
            <p:nvSpPr>
              <p:cNvPr id="33" name="Google Shape;1798;p49">
                <a:extLst>
                  <a:ext uri="{FF2B5EF4-FFF2-40B4-BE49-F238E27FC236}">
                    <a16:creationId xmlns:a16="http://schemas.microsoft.com/office/drawing/2014/main" id="{D2954866-C1E1-4063-9554-6E7AC5E0A95C}"/>
                  </a:ext>
                </a:extLst>
              </p:cNvPr>
              <p:cNvSpPr/>
              <p:nvPr/>
            </p:nvSpPr>
            <p:spPr>
              <a:xfrm>
                <a:off x="4960455" y="3257057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99;p49">
                <a:extLst>
                  <a:ext uri="{FF2B5EF4-FFF2-40B4-BE49-F238E27FC236}">
                    <a16:creationId xmlns:a16="http://schemas.microsoft.com/office/drawing/2014/main" id="{41876EF4-C47B-422E-A52D-F25EC83AE6B9}"/>
                  </a:ext>
                </a:extLst>
              </p:cNvPr>
              <p:cNvSpPr/>
              <p:nvPr/>
            </p:nvSpPr>
            <p:spPr>
              <a:xfrm>
                <a:off x="4960455" y="309958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00;p49">
                <a:extLst>
                  <a:ext uri="{FF2B5EF4-FFF2-40B4-BE49-F238E27FC236}">
                    <a16:creationId xmlns:a16="http://schemas.microsoft.com/office/drawing/2014/main" id="{A583AF9C-CB57-42D5-A371-7866EF7400C5}"/>
                  </a:ext>
                </a:extLst>
              </p:cNvPr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01;p49">
                <a:extLst>
                  <a:ext uri="{FF2B5EF4-FFF2-40B4-BE49-F238E27FC236}">
                    <a16:creationId xmlns:a16="http://schemas.microsoft.com/office/drawing/2014/main" id="{6F301EC8-951C-4F00-8CED-BBB5E072DFEE}"/>
                  </a:ext>
                </a:extLst>
              </p:cNvPr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02;p49">
                <a:extLst>
                  <a:ext uri="{FF2B5EF4-FFF2-40B4-BE49-F238E27FC236}">
                    <a16:creationId xmlns:a16="http://schemas.microsoft.com/office/drawing/2014/main" id="{ECEEB4FE-CF3C-4CE2-8847-E5543D287759}"/>
                  </a:ext>
                </a:extLst>
              </p:cNvPr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03;p49">
                <a:extLst>
                  <a:ext uri="{FF2B5EF4-FFF2-40B4-BE49-F238E27FC236}">
                    <a16:creationId xmlns:a16="http://schemas.microsoft.com/office/drawing/2014/main" id="{14576792-26D4-4C3E-9745-B3F82F5D5E35}"/>
                  </a:ext>
                </a:extLst>
              </p:cNvPr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804;p49">
              <a:extLst>
                <a:ext uri="{FF2B5EF4-FFF2-40B4-BE49-F238E27FC236}">
                  <a16:creationId xmlns:a16="http://schemas.microsoft.com/office/drawing/2014/main" id="{1F662DBA-92C7-4CD3-9205-60FD18BC7689}"/>
                </a:ext>
              </a:extLst>
            </p:cNvPr>
            <p:cNvGrpSpPr/>
            <p:nvPr/>
          </p:nvGrpSpPr>
          <p:grpSpPr>
            <a:xfrm>
              <a:off x="4294923" y="2469658"/>
              <a:ext cx="668951" cy="885524"/>
              <a:chOff x="4294923" y="2469658"/>
              <a:chExt cx="668951" cy="885524"/>
            </a:xfrm>
          </p:grpSpPr>
          <p:sp>
            <p:nvSpPr>
              <p:cNvPr id="27" name="Google Shape;1805;p49">
                <a:extLst>
                  <a:ext uri="{FF2B5EF4-FFF2-40B4-BE49-F238E27FC236}">
                    <a16:creationId xmlns:a16="http://schemas.microsoft.com/office/drawing/2014/main" id="{6224E6CB-9ED9-47FC-9015-72DEB3DB336B}"/>
                  </a:ext>
                </a:extLst>
              </p:cNvPr>
              <p:cNvSpPr/>
              <p:nvPr/>
            </p:nvSpPr>
            <p:spPr>
              <a:xfrm>
                <a:off x="4294923" y="3257057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06;p49">
                <a:extLst>
                  <a:ext uri="{FF2B5EF4-FFF2-40B4-BE49-F238E27FC236}">
                    <a16:creationId xmlns:a16="http://schemas.microsoft.com/office/drawing/2014/main" id="{FE73241B-4D9C-47D7-BA5E-EF9A15649FAB}"/>
                  </a:ext>
                </a:extLst>
              </p:cNvPr>
              <p:cNvSpPr/>
              <p:nvPr/>
            </p:nvSpPr>
            <p:spPr>
              <a:xfrm>
                <a:off x="4294923" y="309958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07;p49">
                <a:extLst>
                  <a:ext uri="{FF2B5EF4-FFF2-40B4-BE49-F238E27FC236}">
                    <a16:creationId xmlns:a16="http://schemas.microsoft.com/office/drawing/2014/main" id="{9BCCD063-B3A9-486F-BB09-6E26A56EE0F0}"/>
                  </a:ext>
                </a:extLst>
              </p:cNvPr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08;p49">
                <a:extLst>
                  <a:ext uri="{FF2B5EF4-FFF2-40B4-BE49-F238E27FC236}">
                    <a16:creationId xmlns:a16="http://schemas.microsoft.com/office/drawing/2014/main" id="{5BA7BBB1-CF8B-44C1-A107-4D6DAED4DC0A}"/>
                  </a:ext>
                </a:extLst>
              </p:cNvPr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09;p49">
                <a:extLst>
                  <a:ext uri="{FF2B5EF4-FFF2-40B4-BE49-F238E27FC236}">
                    <a16:creationId xmlns:a16="http://schemas.microsoft.com/office/drawing/2014/main" id="{835B3437-64B6-468F-AA75-946AF534E983}"/>
                  </a:ext>
                </a:extLst>
              </p:cNvPr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10;p49">
                <a:extLst>
                  <a:ext uri="{FF2B5EF4-FFF2-40B4-BE49-F238E27FC236}">
                    <a16:creationId xmlns:a16="http://schemas.microsoft.com/office/drawing/2014/main" id="{9AA7F15C-8818-4B18-A3D0-B900BBE36F1E}"/>
                  </a:ext>
                </a:extLst>
              </p:cNvPr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811;p49">
              <a:extLst>
                <a:ext uri="{FF2B5EF4-FFF2-40B4-BE49-F238E27FC236}">
                  <a16:creationId xmlns:a16="http://schemas.microsoft.com/office/drawing/2014/main" id="{228EE119-950D-4064-88F4-4E04D86DA9F1}"/>
                </a:ext>
              </a:extLst>
            </p:cNvPr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CFC2C8-D7AF-4BDC-ABD5-D3A726A91DE2}"/>
              </a:ext>
            </a:extLst>
          </p:cNvPr>
          <p:cNvSpPr/>
          <p:nvPr/>
        </p:nvSpPr>
        <p:spPr>
          <a:xfrm>
            <a:off x="914400" y="-1"/>
            <a:ext cx="7697972" cy="25624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0" name="Google Shape;550;p35"/>
          <p:cNvSpPr/>
          <p:nvPr/>
        </p:nvSpPr>
        <p:spPr>
          <a:xfrm>
            <a:off x="4976036" y="2030819"/>
            <a:ext cx="3827721" cy="2955851"/>
          </a:xfrm>
          <a:prstGeom prst="rect">
            <a:avLst/>
          </a:prstGeom>
          <a:noFill/>
          <a:ln w="381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116958" y="2721935"/>
            <a:ext cx="4338083" cy="2296632"/>
          </a:xfrm>
          <a:prstGeom prst="rect">
            <a:avLst/>
          </a:prstGeom>
          <a:noFill/>
          <a:ln w="381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531627" y="266789"/>
            <a:ext cx="8102009" cy="162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u="sng" dirty="0">
                <a:latin typeface="Oswald" panose="020B0604020202020204" charset="0"/>
              </a:rPr>
              <a:t>PROCESO DE LA DETECCIÓN DE MOVIMIENTO</a:t>
            </a:r>
            <a:endParaRPr sz="4800" u="sng" dirty="0">
              <a:latin typeface="Oswald" panose="020B060402020202020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ED8A1-A139-4894-8D6B-1CC9A5A9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67" y="2047766"/>
            <a:ext cx="1934461" cy="1071672"/>
          </a:xfrm>
          <a:prstGeom prst="rect">
            <a:avLst/>
          </a:prstGeom>
        </p:spPr>
      </p:pic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BA5A6A50-417D-4776-B95A-88286CFB5A77}"/>
              </a:ext>
            </a:extLst>
          </p:cNvPr>
          <p:cNvSpPr txBox="1">
            <a:spLocks/>
          </p:cNvSpPr>
          <p:nvPr/>
        </p:nvSpPr>
        <p:spPr>
          <a:xfrm>
            <a:off x="95694" y="2743939"/>
            <a:ext cx="4362507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just">
              <a:spcAft>
                <a:spcPts val="150"/>
              </a:spcAft>
              <a:buSzPct val="110000"/>
              <a:buFont typeface="Wingdings" panose="05000000000000000000" pitchFamily="2" charset="2"/>
              <a:buChar char="Ø"/>
            </a:pPr>
            <a:r>
              <a:rPr lang="es-ES" dirty="0"/>
              <a:t>Leer un video o realizar video Streaming.</a:t>
            </a:r>
          </a:p>
          <a:p>
            <a:pPr marL="285750" indent="-285750" algn="just">
              <a:spcAft>
                <a:spcPts val="150"/>
              </a:spcAft>
              <a:buSzPct val="110000"/>
              <a:buFont typeface="Wingdings" panose="05000000000000000000" pitchFamily="2" charset="2"/>
              <a:buChar char="Ø"/>
            </a:pPr>
            <a:r>
              <a:rPr lang="es-ES" dirty="0"/>
              <a:t>Transformar de BGR a escala de grises.</a:t>
            </a:r>
          </a:p>
          <a:p>
            <a:pPr marL="285750" indent="-285750" algn="just">
              <a:spcAft>
                <a:spcPts val="150"/>
              </a:spcAft>
              <a:buSzPct val="110000"/>
              <a:buFont typeface="Wingdings" panose="05000000000000000000" pitchFamily="2" charset="2"/>
              <a:buChar char="Ø"/>
            </a:pPr>
            <a:r>
              <a:rPr lang="es-ES" dirty="0"/>
              <a:t>Conseguir la imagen del fondo y exterior, para restarlas con cv2.absdiff.</a:t>
            </a:r>
          </a:p>
          <a:p>
            <a:pPr marL="285750" indent="-285750" algn="just">
              <a:spcAft>
                <a:spcPts val="150"/>
              </a:spcAft>
              <a:buSzPct val="110000"/>
              <a:buFont typeface="Wingdings" panose="05000000000000000000" pitchFamily="2" charset="2"/>
              <a:buChar char="Ø"/>
            </a:pPr>
            <a:r>
              <a:rPr lang="es-ES" dirty="0"/>
              <a:t>Aplicar umbralización simple.</a:t>
            </a:r>
          </a:p>
          <a:p>
            <a:pPr marL="285750" indent="-285750" algn="just">
              <a:spcAft>
                <a:spcPts val="150"/>
              </a:spcAft>
              <a:buSzPct val="110000"/>
              <a:buFont typeface="Wingdings" panose="05000000000000000000" pitchFamily="2" charset="2"/>
              <a:buChar char="Ø"/>
            </a:pPr>
            <a:r>
              <a:rPr lang="es-ES" dirty="0"/>
              <a:t>Encontrar los contornos.</a:t>
            </a:r>
          </a:p>
          <a:p>
            <a:pPr marL="285750" indent="-285750" algn="just">
              <a:spcAft>
                <a:spcPts val="150"/>
              </a:spcAft>
              <a:buSzPct val="110000"/>
              <a:buFont typeface="Wingdings" panose="05000000000000000000" pitchFamily="2" charset="2"/>
              <a:buChar char="Ø"/>
            </a:pPr>
            <a:r>
              <a:rPr lang="es-ES" dirty="0"/>
              <a:t>Discriminar los contornos encontrados de acuerdo a su tamaño y encerrar en un rectángulo a los que superen cierta área.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FC40B13-B0DD-4EE7-B7E5-93ABC89C3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0" y="2049203"/>
            <a:ext cx="1887855" cy="106737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ABBA863-AC2A-4C90-A0B0-C283D7D8A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64" y="3119104"/>
            <a:ext cx="1936564" cy="103007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9147A4D-963D-488B-B6BE-35DA72761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439" y="3109912"/>
            <a:ext cx="1863688" cy="103822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868DA26-3800-44A5-A1D5-F84E6C99A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862" y="4138613"/>
            <a:ext cx="1895475" cy="83343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BB8E4C3-309F-484E-A1B5-3A75A64AB6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1812" y="4138612"/>
            <a:ext cx="1909763" cy="833438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66E4C-BA79-4AED-B1EA-E2106B20D558}"/>
              </a:ext>
            </a:extLst>
          </p:cNvPr>
          <p:cNvCxnSpPr>
            <a:cxnSpLocks/>
            <a:stCxn id="550" idx="0"/>
            <a:endCxn id="550" idx="2"/>
          </p:cNvCxnSpPr>
          <p:nvPr/>
        </p:nvCxnSpPr>
        <p:spPr>
          <a:xfrm>
            <a:off x="6889897" y="2030819"/>
            <a:ext cx="0" cy="295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Conector recto 544">
            <a:extLst>
              <a:ext uri="{FF2B5EF4-FFF2-40B4-BE49-F238E27FC236}">
                <a16:creationId xmlns:a16="http://schemas.microsoft.com/office/drawing/2014/main" id="{D3763C00-72A4-4459-A6C4-FB7139DF7932}"/>
              </a:ext>
            </a:extLst>
          </p:cNvPr>
          <p:cNvCxnSpPr/>
          <p:nvPr/>
        </p:nvCxnSpPr>
        <p:spPr>
          <a:xfrm>
            <a:off x="5013960" y="3116580"/>
            <a:ext cx="37719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ector recto 546">
            <a:extLst>
              <a:ext uri="{FF2B5EF4-FFF2-40B4-BE49-F238E27FC236}">
                <a16:creationId xmlns:a16="http://schemas.microsoft.com/office/drawing/2014/main" id="{923BA37B-9DBD-4E5D-B689-D693B892B282}"/>
              </a:ext>
            </a:extLst>
          </p:cNvPr>
          <p:cNvCxnSpPr/>
          <p:nvPr/>
        </p:nvCxnSpPr>
        <p:spPr>
          <a:xfrm>
            <a:off x="4991100" y="4130040"/>
            <a:ext cx="381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C232"/>
      </a:accent1>
      <a:accent2>
        <a:srgbClr val="BF9000"/>
      </a:accent2>
      <a:accent3>
        <a:srgbClr val="7F6000"/>
      </a:accent3>
      <a:accent4>
        <a:srgbClr val="FFD966"/>
      </a:accent4>
      <a:accent5>
        <a:srgbClr val="FFE599"/>
      </a:accent5>
      <a:accent6>
        <a:srgbClr val="D9D9D9"/>
      </a:accent6>
      <a:hlink>
        <a:srgbClr val="7F6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168</Words>
  <Application>Microsoft Office PowerPoint</Application>
  <PresentationFormat>Presentación en pantalla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Roboto Light</vt:lpstr>
      <vt:lpstr>Roboto</vt:lpstr>
      <vt:lpstr>Oswald</vt:lpstr>
      <vt:lpstr>Wingdings</vt:lpstr>
      <vt:lpstr>Minimalist Pitch Deck by Slidesgo</vt:lpstr>
      <vt:lpstr>INTRODUCCIÓN</vt:lpstr>
      <vt:lpstr>OBJETIVOS</vt:lpstr>
      <vt:lpstr>HERRAMIENTAS</vt:lpstr>
      <vt:lpstr>DATOS</vt:lpstr>
      <vt:lpstr>PROCESO DE LA DETECCIÓN DE MOVIMIENTO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Usuario</dc:creator>
  <cp:lastModifiedBy>Usuario</cp:lastModifiedBy>
  <cp:revision>20</cp:revision>
  <dcterms:modified xsi:type="dcterms:W3CDTF">2021-01-19T04:14:41Z</dcterms:modified>
</cp:coreProperties>
</file>