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72" r:id="rId3"/>
    <p:sldId id="280" r:id="rId4"/>
    <p:sldId id="257" r:id="rId5"/>
    <p:sldId id="264" r:id="rId6"/>
    <p:sldId id="258" r:id="rId7"/>
    <p:sldId id="259" r:id="rId8"/>
    <p:sldId id="261" r:id="rId9"/>
    <p:sldId id="262" r:id="rId10"/>
    <p:sldId id="263" r:id="rId11"/>
    <p:sldId id="270" r:id="rId12"/>
    <p:sldId id="271" r:id="rId13"/>
    <p:sldId id="281" r:id="rId14"/>
    <p:sldId id="265" r:id="rId15"/>
    <p:sldId id="266" r:id="rId16"/>
    <p:sldId id="267" r:id="rId17"/>
    <p:sldId id="282" r:id="rId18"/>
    <p:sldId id="296" r:id="rId19"/>
    <p:sldId id="269" r:id="rId20"/>
    <p:sldId id="283" r:id="rId21"/>
    <p:sldId id="284" r:id="rId22"/>
    <p:sldId id="268" r:id="rId23"/>
    <p:sldId id="285" r:id="rId24"/>
    <p:sldId id="286" r:id="rId25"/>
    <p:sldId id="273" r:id="rId26"/>
    <p:sldId id="274" r:id="rId27"/>
    <p:sldId id="275" r:id="rId28"/>
    <p:sldId id="276" r:id="rId29"/>
    <p:sldId id="277" r:id="rId30"/>
    <p:sldId id="278" r:id="rId31"/>
    <p:sldId id="279" r:id="rId32"/>
    <p:sldId id="303" r:id="rId33"/>
    <p:sldId id="293" r:id="rId34"/>
    <p:sldId id="294" r:id="rId35"/>
    <p:sldId id="295" r:id="rId36"/>
    <p:sldId id="300" r:id="rId37"/>
    <p:sldId id="301" r:id="rId38"/>
    <p:sldId id="302" r:id="rId39"/>
    <p:sldId id="290" r:id="rId40"/>
    <p:sldId id="298" r:id="rId41"/>
    <p:sldId id="288" r:id="rId42"/>
    <p:sldId id="289" r:id="rId43"/>
    <p:sldId id="287" r:id="rId44"/>
    <p:sldId id="291" r:id="rId45"/>
    <p:sldId id="292" r:id="rId46"/>
    <p:sldId id="297" r:id="rId47"/>
  </p:sldIdLst>
  <p:sldSz cx="9144000" cy="6858000" type="screen4x3"/>
  <p:notesSz cx="7099300" cy="10234613"/>
  <p:defaultTextStyle>
    <a:defPPr>
      <a:defRPr lang="en-US"/>
    </a:defPPr>
    <a:lvl1pPr algn="l" rtl="0" fontAlgn="base">
      <a:spcBef>
        <a:spcPct val="0"/>
      </a:spcBef>
      <a:spcAft>
        <a:spcPct val="0"/>
      </a:spcAft>
      <a:defRPr sz="2000" kern="1200">
        <a:solidFill>
          <a:schemeClr val="tx1"/>
        </a:solidFill>
        <a:latin typeface="Vianta" pitchFamily="66" charset="0"/>
        <a:ea typeface="+mn-ea"/>
        <a:cs typeface="+mn-cs"/>
      </a:defRPr>
    </a:lvl1pPr>
    <a:lvl2pPr marL="457200" algn="l" rtl="0" fontAlgn="base">
      <a:spcBef>
        <a:spcPct val="0"/>
      </a:spcBef>
      <a:spcAft>
        <a:spcPct val="0"/>
      </a:spcAft>
      <a:defRPr sz="2000" kern="1200">
        <a:solidFill>
          <a:schemeClr val="tx1"/>
        </a:solidFill>
        <a:latin typeface="Vianta" pitchFamily="66" charset="0"/>
        <a:ea typeface="+mn-ea"/>
        <a:cs typeface="+mn-cs"/>
      </a:defRPr>
    </a:lvl2pPr>
    <a:lvl3pPr marL="914400" algn="l" rtl="0" fontAlgn="base">
      <a:spcBef>
        <a:spcPct val="0"/>
      </a:spcBef>
      <a:spcAft>
        <a:spcPct val="0"/>
      </a:spcAft>
      <a:defRPr sz="2000" kern="1200">
        <a:solidFill>
          <a:schemeClr val="tx1"/>
        </a:solidFill>
        <a:latin typeface="Vianta" pitchFamily="66" charset="0"/>
        <a:ea typeface="+mn-ea"/>
        <a:cs typeface="+mn-cs"/>
      </a:defRPr>
    </a:lvl3pPr>
    <a:lvl4pPr marL="1371600" algn="l" rtl="0" fontAlgn="base">
      <a:spcBef>
        <a:spcPct val="0"/>
      </a:spcBef>
      <a:spcAft>
        <a:spcPct val="0"/>
      </a:spcAft>
      <a:defRPr sz="2000" kern="1200">
        <a:solidFill>
          <a:schemeClr val="tx1"/>
        </a:solidFill>
        <a:latin typeface="Vianta" pitchFamily="66" charset="0"/>
        <a:ea typeface="+mn-ea"/>
        <a:cs typeface="+mn-cs"/>
      </a:defRPr>
    </a:lvl4pPr>
    <a:lvl5pPr marL="1828800" algn="l" rtl="0" fontAlgn="base">
      <a:spcBef>
        <a:spcPct val="0"/>
      </a:spcBef>
      <a:spcAft>
        <a:spcPct val="0"/>
      </a:spcAft>
      <a:defRPr sz="2000" kern="1200">
        <a:solidFill>
          <a:schemeClr val="tx1"/>
        </a:solidFill>
        <a:latin typeface="Vianta" pitchFamily="66" charset="0"/>
        <a:ea typeface="+mn-ea"/>
        <a:cs typeface="+mn-cs"/>
      </a:defRPr>
    </a:lvl5pPr>
    <a:lvl6pPr marL="2286000" algn="l" defTabSz="914400" rtl="0" eaLnBrk="1" latinLnBrk="0" hangingPunct="1">
      <a:defRPr sz="2000" kern="1200">
        <a:solidFill>
          <a:schemeClr val="tx1"/>
        </a:solidFill>
        <a:latin typeface="Vianta" pitchFamily="66" charset="0"/>
        <a:ea typeface="+mn-ea"/>
        <a:cs typeface="+mn-cs"/>
      </a:defRPr>
    </a:lvl6pPr>
    <a:lvl7pPr marL="2743200" algn="l" defTabSz="914400" rtl="0" eaLnBrk="1" latinLnBrk="0" hangingPunct="1">
      <a:defRPr sz="2000" kern="1200">
        <a:solidFill>
          <a:schemeClr val="tx1"/>
        </a:solidFill>
        <a:latin typeface="Vianta" pitchFamily="66" charset="0"/>
        <a:ea typeface="+mn-ea"/>
        <a:cs typeface="+mn-cs"/>
      </a:defRPr>
    </a:lvl7pPr>
    <a:lvl8pPr marL="3200400" algn="l" defTabSz="914400" rtl="0" eaLnBrk="1" latinLnBrk="0" hangingPunct="1">
      <a:defRPr sz="2000" kern="1200">
        <a:solidFill>
          <a:schemeClr val="tx1"/>
        </a:solidFill>
        <a:latin typeface="Vianta" pitchFamily="66" charset="0"/>
        <a:ea typeface="+mn-ea"/>
        <a:cs typeface="+mn-cs"/>
      </a:defRPr>
    </a:lvl8pPr>
    <a:lvl9pPr marL="3657600" algn="l" defTabSz="914400" rtl="0" eaLnBrk="1" latinLnBrk="0" hangingPunct="1">
      <a:defRPr sz="2000" kern="1200">
        <a:solidFill>
          <a:schemeClr val="tx1"/>
        </a:solidFill>
        <a:latin typeface="Vianta"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0000"/>
    <a:srgbClr val="FF0000"/>
    <a:srgbClr val="000099"/>
    <a:srgbClr val="99CCFF"/>
    <a:srgbClr val="CB6767"/>
    <a:srgbClr val="B1F9C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88" d="100"/>
          <a:sy n="88" d="100"/>
        </p:scale>
        <p:origin x="-125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58" d="100"/>
          <a:sy n="58" d="100"/>
        </p:scale>
        <p:origin x="-2580" y="-7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fr-FR"/>
          </a:p>
        </p:txBody>
      </p:sp>
      <p:sp>
        <p:nvSpPr>
          <p:cNvPr id="6553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fr-FR"/>
          </a:p>
        </p:txBody>
      </p:sp>
      <p:sp>
        <p:nvSpPr>
          <p:cNvPr id="6554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fr-FR"/>
          </a:p>
        </p:txBody>
      </p:sp>
      <p:sp>
        <p:nvSpPr>
          <p:cNvPr id="6554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42219806-3E19-42A4-8EEF-7CC23C589AB8}" type="slidenum">
              <a:rPr lang="fr-F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defRPr>
            </a:lvl1pPr>
          </a:lstStyle>
          <a:p>
            <a:endParaRPr lang="fr-F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endParaRPr lang="fr-FR"/>
          </a:p>
        </p:txBody>
      </p:sp>
      <p:sp>
        <p:nvSpPr>
          <p:cNvPr id="819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defRPr>
            </a:lvl1pPr>
          </a:lstStyle>
          <a:p>
            <a:endParaRPr lang="fr-F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fld id="{CCFF4D93-6659-4BFD-98BB-F33EAE1117B7}"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B66B2111-6E3F-4216-B734-EE016DB1107E}" type="slidenum">
              <a:rPr lang="fr-FR"/>
              <a:pPr/>
              <a:t>‹N°›</a:t>
            </a:fld>
            <a:r>
              <a:rPr lang="fr-FR"/>
              <a:t>/47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EDC54EF1-08C7-46C3-88A2-0F99E9BD535B}" type="slidenum">
              <a:rPr lang="fr-FR"/>
              <a:pPr/>
              <a:t>‹N°›</a:t>
            </a:fld>
            <a:r>
              <a:rPr lang="fr-FR"/>
              <a:t>/47</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0"/>
            <a:ext cx="2286000" cy="60960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0" y="0"/>
            <a:ext cx="6705600" cy="60960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5B25E84-DF27-4107-8FBA-F2CF0DE3185C}" type="slidenum">
              <a:rPr lang="fr-FR"/>
              <a:pPr/>
              <a:t>‹N°›</a:t>
            </a:fld>
            <a:r>
              <a:rPr lang="fr-FR"/>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DDD5480-D9C8-47F5-A372-40D2E7E6CEEE}" type="slidenum">
              <a:rPr lang="fr-FR"/>
              <a:pPr/>
              <a:t>‹N°›</a:t>
            </a:fld>
            <a:r>
              <a:rPr lang="fr-FR"/>
              <a:t>/47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7775A11B-4C57-49DA-B3AB-46D267F11B1F}" type="slidenum">
              <a:rPr lang="fr-FR"/>
              <a:pPr/>
              <a:t>‹N°›</a:t>
            </a:fld>
            <a:r>
              <a:rPr lang="fr-FR"/>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49AFE09B-9C66-4FD5-80B2-421A94CD8469}" type="slidenum">
              <a:rPr lang="fr-FR"/>
              <a:pPr/>
              <a:t>‹N°›</a:t>
            </a:fld>
            <a:r>
              <a:rPr lang="fr-FR"/>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3D792FC3-59A3-4534-9180-D6B020ED7AC2}" type="slidenum">
              <a:rPr lang="fr-FR"/>
              <a:pPr/>
              <a:t>‹N°›</a:t>
            </a:fld>
            <a:r>
              <a:rPr lang="fr-FR"/>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39E1E8CA-36E5-4239-AD03-DA6E8E340414}" type="slidenum">
              <a:rPr lang="fr-FR"/>
              <a:pPr/>
              <a:t>‹N°›</a:t>
            </a:fld>
            <a:r>
              <a:rPr lang="fr-FR"/>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CE1C65E8-125A-48BD-85FB-B4316A5746AF}" type="slidenum">
              <a:rPr lang="fr-FR"/>
              <a:pPr/>
              <a:t>‹N°›</a:t>
            </a:fld>
            <a:r>
              <a:rPr lang="fr-FR"/>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226FA531-009F-483A-BE96-5D1E36ABCBF5}" type="slidenum">
              <a:rPr lang="fr-FR"/>
              <a:pPr/>
              <a:t>‹N°›</a:t>
            </a:fld>
            <a:r>
              <a:rPr lang="fr-FR"/>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247A47E1-9475-4715-ACB6-EBB51A05FDEA}" type="slidenum">
              <a:rPr lang="fr-FR"/>
              <a:pPr/>
              <a:t>‹N°›</a:t>
            </a:fld>
            <a:r>
              <a:rPr lang="fr-FR"/>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 Cliquez pour modifier les styles du texte du masque</a:t>
            </a:r>
          </a:p>
          <a:p>
            <a:pPr lvl="1"/>
            <a:r>
              <a:rPr lang="fr-FR" smtClean="0"/>
              <a:t> Deuxième niveau</a:t>
            </a:r>
          </a:p>
          <a:p>
            <a:pPr lvl="2"/>
            <a:r>
              <a:rPr lang="fr-FR" smtClean="0"/>
              <a:t> 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8305800" y="6400800"/>
            <a:ext cx="83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mn-lt"/>
              </a:defRPr>
            </a:lvl1pPr>
          </a:lstStyle>
          <a:p>
            <a:fld id="{96A839C7-9096-4DE8-B5B1-E0188C84465B}" type="slidenum">
              <a:rPr lang="fr-FR"/>
              <a:pPr/>
              <a:t>‹N°›</a:t>
            </a:fld>
            <a:r>
              <a:rPr lang="fr-FR"/>
              <a:t>/47</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5400">
          <a:solidFill>
            <a:srgbClr val="0033CC"/>
          </a:solidFill>
          <a:latin typeface="+mj-lt"/>
          <a:ea typeface="+mj-ea"/>
          <a:cs typeface="+mj-cs"/>
        </a:defRPr>
      </a:lvl1pPr>
      <a:lvl2pPr algn="ctr" rtl="0" fontAlgn="base">
        <a:spcBef>
          <a:spcPct val="0"/>
        </a:spcBef>
        <a:spcAft>
          <a:spcPct val="0"/>
        </a:spcAft>
        <a:defRPr sz="5400">
          <a:solidFill>
            <a:srgbClr val="0033CC"/>
          </a:solidFill>
          <a:latin typeface="Georgia" pitchFamily="18" charset="0"/>
        </a:defRPr>
      </a:lvl2pPr>
      <a:lvl3pPr algn="ctr" rtl="0" fontAlgn="base">
        <a:spcBef>
          <a:spcPct val="0"/>
        </a:spcBef>
        <a:spcAft>
          <a:spcPct val="0"/>
        </a:spcAft>
        <a:defRPr sz="5400">
          <a:solidFill>
            <a:srgbClr val="0033CC"/>
          </a:solidFill>
          <a:latin typeface="Georgia" pitchFamily="18" charset="0"/>
        </a:defRPr>
      </a:lvl3pPr>
      <a:lvl4pPr algn="ctr" rtl="0" fontAlgn="base">
        <a:spcBef>
          <a:spcPct val="0"/>
        </a:spcBef>
        <a:spcAft>
          <a:spcPct val="0"/>
        </a:spcAft>
        <a:defRPr sz="5400">
          <a:solidFill>
            <a:srgbClr val="0033CC"/>
          </a:solidFill>
          <a:latin typeface="Georgia" pitchFamily="18" charset="0"/>
        </a:defRPr>
      </a:lvl4pPr>
      <a:lvl5pPr algn="ctr" rtl="0" fontAlgn="base">
        <a:spcBef>
          <a:spcPct val="0"/>
        </a:spcBef>
        <a:spcAft>
          <a:spcPct val="0"/>
        </a:spcAft>
        <a:defRPr sz="5400">
          <a:solidFill>
            <a:srgbClr val="0033CC"/>
          </a:solidFill>
          <a:latin typeface="Georgia" pitchFamily="18" charset="0"/>
        </a:defRPr>
      </a:lvl5pPr>
      <a:lvl6pPr marL="457200" algn="ctr" rtl="0" fontAlgn="base">
        <a:spcBef>
          <a:spcPct val="0"/>
        </a:spcBef>
        <a:spcAft>
          <a:spcPct val="0"/>
        </a:spcAft>
        <a:defRPr sz="5400">
          <a:solidFill>
            <a:srgbClr val="0033CC"/>
          </a:solidFill>
          <a:latin typeface="Georgia" pitchFamily="18" charset="0"/>
        </a:defRPr>
      </a:lvl6pPr>
      <a:lvl7pPr marL="914400" algn="ctr" rtl="0" fontAlgn="base">
        <a:spcBef>
          <a:spcPct val="0"/>
        </a:spcBef>
        <a:spcAft>
          <a:spcPct val="0"/>
        </a:spcAft>
        <a:defRPr sz="5400">
          <a:solidFill>
            <a:srgbClr val="0033CC"/>
          </a:solidFill>
          <a:latin typeface="Georgia" pitchFamily="18" charset="0"/>
        </a:defRPr>
      </a:lvl7pPr>
      <a:lvl8pPr marL="1371600" algn="ctr" rtl="0" fontAlgn="base">
        <a:spcBef>
          <a:spcPct val="0"/>
        </a:spcBef>
        <a:spcAft>
          <a:spcPct val="0"/>
        </a:spcAft>
        <a:defRPr sz="5400">
          <a:solidFill>
            <a:srgbClr val="0033CC"/>
          </a:solidFill>
          <a:latin typeface="Georgia" pitchFamily="18" charset="0"/>
        </a:defRPr>
      </a:lvl8pPr>
      <a:lvl9pPr marL="1828800" algn="ctr" rtl="0" fontAlgn="base">
        <a:spcBef>
          <a:spcPct val="0"/>
        </a:spcBef>
        <a:spcAft>
          <a:spcPct val="0"/>
        </a:spcAft>
        <a:defRPr sz="5400">
          <a:solidFill>
            <a:srgbClr val="0033CC"/>
          </a:solidFill>
          <a:latin typeface="Georgia" pitchFamily="18" charset="0"/>
        </a:defRPr>
      </a:lvl9pPr>
    </p:titleStyle>
    <p:bodyStyle>
      <a:lvl1pPr marL="342900" indent="-342900" algn="just" rtl="0" fontAlgn="base">
        <a:spcBef>
          <a:spcPct val="20000"/>
        </a:spcBef>
        <a:spcAft>
          <a:spcPct val="0"/>
        </a:spcAft>
        <a:buBlip>
          <a:blip r:embed="rId13"/>
        </a:buBlip>
        <a:defRPr sz="3200">
          <a:solidFill>
            <a:schemeClr val="tx1"/>
          </a:solidFill>
          <a:latin typeface="+mn-lt"/>
          <a:ea typeface="+mn-ea"/>
          <a:cs typeface="+mn-cs"/>
        </a:defRPr>
      </a:lvl1pPr>
      <a:lvl2pPr marL="742950" indent="-285750" algn="just" rtl="0" fontAlgn="base">
        <a:spcBef>
          <a:spcPct val="20000"/>
        </a:spcBef>
        <a:spcAft>
          <a:spcPct val="0"/>
        </a:spcAft>
        <a:buBlip>
          <a:blip r:embed="rId14"/>
        </a:buBlip>
        <a:defRPr sz="2800">
          <a:solidFill>
            <a:schemeClr val="tx1"/>
          </a:solidFill>
          <a:latin typeface="+mn-lt"/>
        </a:defRPr>
      </a:lvl2pPr>
      <a:lvl3pPr marL="1143000" indent="-228600" algn="just" rtl="0" fontAlgn="base">
        <a:spcBef>
          <a:spcPct val="20000"/>
        </a:spcBef>
        <a:spcAft>
          <a:spcPct val="0"/>
        </a:spcAft>
        <a:buBlip>
          <a:blip r:embed="rId15"/>
        </a:buBlip>
        <a:defRPr sz="2400">
          <a:solidFill>
            <a:schemeClr val="tx1"/>
          </a:solidFill>
          <a:latin typeface="+mn-lt"/>
        </a:defRPr>
      </a:lvl3pPr>
      <a:lvl4pPr marL="1600200" indent="-228600" algn="just" rtl="0" fontAlgn="base">
        <a:spcBef>
          <a:spcPct val="20000"/>
        </a:spcBef>
        <a:spcAft>
          <a:spcPct val="0"/>
        </a:spcAft>
        <a:buChar char="–"/>
        <a:defRPr sz="2000">
          <a:solidFill>
            <a:schemeClr val="tx1"/>
          </a:solidFill>
          <a:latin typeface="+mn-lt"/>
        </a:defRPr>
      </a:lvl4pPr>
      <a:lvl5pPr marL="2057400" indent="-228600" algn="just" rtl="0" fontAlgn="base">
        <a:spcBef>
          <a:spcPct val="20000"/>
        </a:spcBef>
        <a:spcAft>
          <a:spcPct val="0"/>
        </a:spcAft>
        <a:buChar char="»"/>
        <a:defRPr sz="2000">
          <a:solidFill>
            <a:schemeClr val="tx1"/>
          </a:solidFill>
          <a:latin typeface="+mn-lt"/>
        </a:defRPr>
      </a:lvl5pPr>
      <a:lvl6pPr marL="2514600" indent="-228600" algn="just" rtl="0" fontAlgn="base">
        <a:spcBef>
          <a:spcPct val="20000"/>
        </a:spcBef>
        <a:spcAft>
          <a:spcPct val="0"/>
        </a:spcAft>
        <a:buChar char="»"/>
        <a:defRPr sz="2000">
          <a:solidFill>
            <a:schemeClr val="tx1"/>
          </a:solidFill>
          <a:latin typeface="+mn-lt"/>
        </a:defRPr>
      </a:lvl6pPr>
      <a:lvl7pPr marL="2971800" indent="-228600" algn="just" rtl="0" fontAlgn="base">
        <a:spcBef>
          <a:spcPct val="20000"/>
        </a:spcBef>
        <a:spcAft>
          <a:spcPct val="0"/>
        </a:spcAft>
        <a:buChar char="»"/>
        <a:defRPr sz="2000">
          <a:solidFill>
            <a:schemeClr val="tx1"/>
          </a:solidFill>
          <a:latin typeface="+mn-lt"/>
        </a:defRPr>
      </a:lvl7pPr>
      <a:lvl8pPr marL="3429000" indent="-228600" algn="just" rtl="0" fontAlgn="base">
        <a:spcBef>
          <a:spcPct val="20000"/>
        </a:spcBef>
        <a:spcAft>
          <a:spcPct val="0"/>
        </a:spcAft>
        <a:buChar char="»"/>
        <a:defRPr sz="2000">
          <a:solidFill>
            <a:schemeClr val="tx1"/>
          </a:solidFill>
          <a:latin typeface="+mn-lt"/>
        </a:defRPr>
      </a:lvl8pPr>
      <a:lvl9pPr marL="3886200" indent="-228600" algn="just"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1" name="Picture 21"/>
          <p:cNvPicPr>
            <a:picLocks noChangeAspect="1" noChangeArrowheads="1"/>
          </p:cNvPicPr>
          <p:nvPr/>
        </p:nvPicPr>
        <p:blipFill>
          <a:blip r:embed="rId2" cstate="print"/>
          <a:srcRect/>
          <a:stretch>
            <a:fillRect/>
          </a:stretch>
        </p:blipFill>
        <p:spPr bwMode="auto">
          <a:xfrm>
            <a:off x="914400" y="5638800"/>
            <a:ext cx="2438400" cy="1039813"/>
          </a:xfrm>
          <a:prstGeom prst="rect">
            <a:avLst/>
          </a:prstGeom>
          <a:noFill/>
        </p:spPr>
      </p:pic>
      <p:sp>
        <p:nvSpPr>
          <p:cNvPr id="5164" name="Text Box 44"/>
          <p:cNvSpPr txBox="1">
            <a:spLocks noChangeArrowheads="1"/>
          </p:cNvSpPr>
          <p:nvPr/>
        </p:nvSpPr>
        <p:spPr bwMode="auto">
          <a:xfrm>
            <a:off x="0" y="457200"/>
            <a:ext cx="9144000" cy="2286000"/>
          </a:xfrm>
          <a:prstGeom prst="rect">
            <a:avLst/>
          </a:prstGeom>
          <a:noFill/>
          <a:ln w="9525">
            <a:noFill/>
            <a:miter lim="800000"/>
            <a:headEnd/>
            <a:tailEnd/>
          </a:ln>
          <a:effectLst/>
        </p:spPr>
        <p:txBody>
          <a:bodyPr>
            <a:spAutoFit/>
          </a:bodyPr>
          <a:lstStyle/>
          <a:p>
            <a:pPr algn="ctr"/>
            <a:r>
              <a:rPr lang="fr-FR" sz="7200">
                <a:latin typeface="Times New Roman" pitchFamily="18" charset="0"/>
              </a:rPr>
              <a:t>Requêtes SQL</a:t>
            </a:r>
          </a:p>
          <a:p>
            <a:pPr algn="ctr"/>
            <a:r>
              <a:rPr lang="fr-FR" sz="7200">
                <a:latin typeface="Times New Roman" pitchFamily="18" charset="0"/>
              </a:rPr>
              <a:t>par l’exemple</a:t>
            </a:r>
            <a:endParaRPr lang="fr-FR" sz="4400">
              <a:latin typeface="Times New Roman" pitchFamily="18" charset="0"/>
            </a:endParaRPr>
          </a:p>
        </p:txBody>
      </p:sp>
      <p:sp>
        <p:nvSpPr>
          <p:cNvPr id="5165" name="Text Box 45"/>
          <p:cNvSpPr txBox="1">
            <a:spLocks noChangeArrowheads="1"/>
          </p:cNvSpPr>
          <p:nvPr/>
        </p:nvSpPr>
        <p:spPr bwMode="auto">
          <a:xfrm>
            <a:off x="1949450" y="2895600"/>
            <a:ext cx="5243513" cy="2771775"/>
          </a:xfrm>
          <a:prstGeom prst="rect">
            <a:avLst/>
          </a:prstGeom>
          <a:noFill/>
          <a:ln w="9525">
            <a:noFill/>
            <a:miter lim="800000"/>
            <a:headEnd/>
            <a:tailEnd/>
          </a:ln>
          <a:effectLst/>
        </p:spPr>
        <p:txBody>
          <a:bodyPr wrap="none">
            <a:spAutoFit/>
          </a:bodyPr>
          <a:lstStyle/>
          <a:p>
            <a:pPr algn="ctr"/>
            <a:r>
              <a:rPr lang="fr-FR" sz="4000">
                <a:solidFill>
                  <a:srgbClr val="990000"/>
                </a:solidFill>
                <a:latin typeface="Times New Roman" pitchFamily="18" charset="0"/>
              </a:rPr>
              <a:t>Frédéric Gava</a:t>
            </a:r>
            <a:r>
              <a:rPr lang="fr-FR" sz="4000">
                <a:latin typeface="Times New Roman" pitchFamily="18" charset="0"/>
              </a:rPr>
              <a:t> (MCF)</a:t>
            </a:r>
          </a:p>
          <a:p>
            <a:pPr algn="ctr"/>
            <a:r>
              <a:rPr lang="fr-FR" sz="4000" i="1">
                <a:latin typeface="Times New Roman" pitchFamily="18" charset="0"/>
              </a:rPr>
              <a:t>gava@univ-paris12.fr</a:t>
            </a:r>
          </a:p>
          <a:p>
            <a:pPr algn="ctr"/>
            <a:r>
              <a:rPr lang="fr-FR" sz="2400">
                <a:latin typeface="Times New Roman" pitchFamily="18" charset="0"/>
              </a:rPr>
              <a:t>LACL, bâtiment P2 du CMC, bureau 223</a:t>
            </a:r>
          </a:p>
          <a:p>
            <a:pPr algn="ctr"/>
            <a:r>
              <a:rPr lang="fr-FR" sz="2400">
                <a:latin typeface="Times New Roman" pitchFamily="18" charset="0"/>
              </a:rPr>
              <a:t>Université de Paris XII Val-de-Marne</a:t>
            </a:r>
          </a:p>
          <a:p>
            <a:pPr algn="ctr"/>
            <a:r>
              <a:rPr lang="fr-FR" sz="2400">
                <a:latin typeface="Times New Roman" pitchFamily="18" charset="0"/>
              </a:rPr>
              <a:t>61 avenue du Général de Gaulle</a:t>
            </a:r>
          </a:p>
          <a:p>
            <a:pPr algn="ctr"/>
            <a:r>
              <a:rPr lang="fr-FR" sz="2400">
                <a:latin typeface="Times New Roman" pitchFamily="18" charset="0"/>
              </a:rPr>
              <a:t>94010 Créteil cedex</a:t>
            </a:r>
          </a:p>
        </p:txBody>
      </p:sp>
      <p:pic>
        <p:nvPicPr>
          <p:cNvPr id="5166" name="Picture 46" descr="lacl"/>
          <p:cNvPicPr>
            <a:picLocks noChangeAspect="1" noChangeArrowheads="1"/>
          </p:cNvPicPr>
          <p:nvPr/>
        </p:nvPicPr>
        <p:blipFill>
          <a:blip r:embed="rId3" cstate="print"/>
          <a:srcRect/>
          <a:stretch>
            <a:fillRect/>
          </a:stretch>
        </p:blipFill>
        <p:spPr bwMode="auto">
          <a:xfrm>
            <a:off x="6096000" y="5638800"/>
            <a:ext cx="2032000" cy="1016000"/>
          </a:xfrm>
          <a:prstGeom prst="rect">
            <a:avLst/>
          </a:prstGeom>
          <a:noFill/>
        </p:spPr>
      </p:pic>
      <p:pic>
        <p:nvPicPr>
          <p:cNvPr id="5167" name="Picture 47"/>
          <p:cNvPicPr>
            <a:picLocks noChangeAspect="1" noChangeArrowheads="1"/>
          </p:cNvPicPr>
          <p:nvPr/>
        </p:nvPicPr>
        <p:blipFill>
          <a:blip r:embed="rId4" cstate="print"/>
          <a:srcRect/>
          <a:stretch>
            <a:fillRect/>
          </a:stretch>
        </p:blipFill>
        <p:spPr bwMode="auto">
          <a:xfrm>
            <a:off x="3581400" y="5661025"/>
            <a:ext cx="1981200" cy="10223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3FFD3DED-DC06-4C9C-B157-A205E2FD9303}" type="slidenum">
              <a:rPr lang="fr-FR"/>
              <a:pPr/>
              <a:t>10</a:t>
            </a:fld>
            <a:r>
              <a:rPr lang="fr-FR"/>
              <a:t>/47</a:t>
            </a:r>
          </a:p>
        </p:txBody>
      </p:sp>
      <p:sp>
        <p:nvSpPr>
          <p:cNvPr id="224258" name="Rectangle 2"/>
          <p:cNvSpPr>
            <a:spLocks noGrp="1" noChangeArrowheads="1"/>
          </p:cNvSpPr>
          <p:nvPr>
            <p:ph type="title"/>
          </p:nvPr>
        </p:nvSpPr>
        <p:spPr/>
        <p:txBody>
          <a:bodyPr/>
          <a:lstStyle/>
          <a:p>
            <a:r>
              <a:rPr lang="fr-FR"/>
              <a:t>Exemples (3)</a:t>
            </a:r>
          </a:p>
        </p:txBody>
      </p:sp>
      <p:sp>
        <p:nvSpPr>
          <p:cNvPr id="224259" name="Rectangle 3"/>
          <p:cNvSpPr>
            <a:spLocks noGrp="1" noChangeArrowheads="1"/>
          </p:cNvSpPr>
          <p:nvPr>
            <p:ph type="body" idx="1"/>
          </p:nvPr>
        </p:nvSpPr>
        <p:spPr>
          <a:xfrm>
            <a:off x="0" y="1981200"/>
            <a:ext cx="9144000" cy="4114800"/>
          </a:xfrm>
        </p:spPr>
        <p:txBody>
          <a:bodyPr/>
          <a:lstStyle/>
          <a:p>
            <a:r>
              <a:rPr lang="fr-FR" sz="2800">
                <a:latin typeface="Arial" charset="0"/>
              </a:rPr>
              <a:t> </a:t>
            </a:r>
            <a:r>
              <a:rPr lang="fr-FR" sz="2800"/>
              <a:t>On peut aussi ajouter quelle est la clé (notamment quand elle est multiple) à la fin de la création. Exemple :</a:t>
            </a:r>
            <a:endParaRPr lang="fr-FR" sz="2800">
              <a:latin typeface="Arial" charset="0"/>
            </a:endParaRPr>
          </a:p>
          <a:p>
            <a:r>
              <a:rPr lang="fr-FR" sz="2800">
                <a:solidFill>
                  <a:srgbClr val="FF0000"/>
                </a:solidFill>
                <a:latin typeface="Arial" charset="0"/>
              </a:rPr>
              <a:t> CREATE TABLE</a:t>
            </a:r>
            <a:r>
              <a:rPr lang="fr-FR" sz="2800">
                <a:latin typeface="Arial" charset="0"/>
              </a:rPr>
              <a:t> LigneComm (</a:t>
            </a:r>
          </a:p>
          <a:p>
            <a:pPr lvl="1">
              <a:buFontTx/>
              <a:buNone/>
            </a:pPr>
            <a:r>
              <a:rPr lang="fr-FR" sz="2400">
                <a:latin typeface="Arial" charset="0"/>
              </a:rPr>
              <a:t>NumCom </a:t>
            </a:r>
            <a:r>
              <a:rPr lang="fr-FR" sz="2400">
                <a:solidFill>
                  <a:srgbClr val="FF0000"/>
                </a:solidFill>
                <a:latin typeface="Arial" charset="0"/>
              </a:rPr>
              <a:t>INTEGER</a:t>
            </a:r>
            <a:r>
              <a:rPr lang="fr-FR" sz="2400">
                <a:latin typeface="Arial" charset="0"/>
              </a:rPr>
              <a:t>,</a:t>
            </a:r>
          </a:p>
          <a:p>
            <a:pPr lvl="1">
              <a:buFontTx/>
              <a:buNone/>
            </a:pPr>
            <a:r>
              <a:rPr lang="fr-FR" sz="2400">
                <a:latin typeface="Arial" charset="0"/>
              </a:rPr>
              <a:t>Nligne </a:t>
            </a:r>
            <a:r>
              <a:rPr lang="fr-FR" sz="2400">
                <a:solidFill>
                  <a:srgbClr val="FF0000"/>
                </a:solidFill>
                <a:latin typeface="Arial" charset="0"/>
              </a:rPr>
              <a:t>INTEGER</a:t>
            </a:r>
            <a:r>
              <a:rPr lang="fr-FR" sz="2400">
                <a:latin typeface="Arial" charset="0"/>
              </a:rPr>
              <a:t>,</a:t>
            </a:r>
          </a:p>
          <a:p>
            <a:pPr lvl="1">
              <a:buFontTx/>
              <a:buNone/>
            </a:pPr>
            <a:r>
              <a:rPr lang="fr-FR" sz="2400">
                <a:latin typeface="Arial" charset="0"/>
              </a:rPr>
              <a:t>NumArticle </a:t>
            </a:r>
            <a:r>
              <a:rPr lang="fr-FR" sz="2400">
                <a:solidFill>
                  <a:srgbClr val="FF0000"/>
                </a:solidFill>
                <a:latin typeface="Arial" charset="0"/>
              </a:rPr>
              <a:t>NUMBER CONSTRAINT</a:t>
            </a:r>
            <a:r>
              <a:rPr lang="fr-FR" sz="2400">
                <a:latin typeface="Arial" charset="0"/>
              </a:rPr>
              <a:t> nlaid </a:t>
            </a:r>
            <a:r>
              <a:rPr lang="fr-FR" sz="2400">
                <a:solidFill>
                  <a:srgbClr val="FF0000"/>
                </a:solidFill>
                <a:latin typeface="Arial" charset="0"/>
              </a:rPr>
              <a:t>REFERENCE</a:t>
            </a:r>
            <a:r>
              <a:rPr lang="fr-FR" sz="2400">
                <a:latin typeface="Arial" charset="0"/>
              </a:rPr>
              <a:t> Article(NumArticle),</a:t>
            </a:r>
          </a:p>
          <a:p>
            <a:pPr lvl="1">
              <a:buFontTx/>
              <a:buNone/>
            </a:pPr>
            <a:r>
              <a:rPr lang="fr-FR" sz="2400">
                <a:latin typeface="Arial" charset="0"/>
              </a:rPr>
              <a:t>QteCom </a:t>
            </a:r>
            <a:r>
              <a:rPr lang="fr-FR" sz="2400">
                <a:solidFill>
                  <a:srgbClr val="FF0000"/>
                </a:solidFill>
                <a:latin typeface="Arial" charset="0"/>
              </a:rPr>
              <a:t>NUMBER NOT NULL CHECK</a:t>
            </a:r>
            <a:r>
              <a:rPr lang="fr-FR" sz="2400">
                <a:latin typeface="Arial" charset="0"/>
              </a:rPr>
              <a:t> (QteCom&gt;0),</a:t>
            </a:r>
          </a:p>
          <a:p>
            <a:pPr lvl="1">
              <a:buFontTx/>
              <a:buNone/>
            </a:pPr>
            <a:r>
              <a:rPr lang="fr-FR" sz="2400">
                <a:solidFill>
                  <a:srgbClr val="FF0000"/>
                </a:solidFill>
                <a:latin typeface="Arial" charset="0"/>
              </a:rPr>
              <a:t>PRIMARY KEY</a:t>
            </a:r>
            <a:r>
              <a:rPr lang="fr-FR" sz="2400">
                <a:latin typeface="Arial" charset="0"/>
              </a:rPr>
              <a:t> (NumCom, Nligne))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42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42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42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42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4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F77AB88-E7AC-4F9A-A018-12D879D53004}" type="slidenum">
              <a:rPr lang="fr-FR"/>
              <a:pPr/>
              <a:t>11</a:t>
            </a:fld>
            <a:r>
              <a:rPr lang="fr-FR"/>
              <a:t>/47</a:t>
            </a:r>
          </a:p>
        </p:txBody>
      </p:sp>
      <p:sp>
        <p:nvSpPr>
          <p:cNvPr id="231426" name="Rectangle 2"/>
          <p:cNvSpPr>
            <a:spLocks noGrp="1" noChangeArrowheads="1"/>
          </p:cNvSpPr>
          <p:nvPr>
            <p:ph type="title"/>
          </p:nvPr>
        </p:nvSpPr>
        <p:spPr/>
        <p:txBody>
          <a:bodyPr/>
          <a:lstStyle/>
          <a:p>
            <a:r>
              <a:rPr lang="fr-FR"/>
              <a:t>Retour sur les « vues »</a:t>
            </a:r>
          </a:p>
        </p:txBody>
      </p:sp>
      <p:sp>
        <p:nvSpPr>
          <p:cNvPr id="231427" name="Rectangle 3"/>
          <p:cNvSpPr>
            <a:spLocks noGrp="1" noChangeArrowheads="1"/>
          </p:cNvSpPr>
          <p:nvPr>
            <p:ph type="body" idx="1"/>
          </p:nvPr>
        </p:nvSpPr>
        <p:spPr>
          <a:xfrm>
            <a:off x="0" y="1066800"/>
            <a:ext cx="9144000" cy="6019800"/>
          </a:xfrm>
        </p:spPr>
        <p:txBody>
          <a:bodyPr/>
          <a:lstStyle/>
          <a:p>
            <a:pPr>
              <a:lnSpc>
                <a:spcPct val="90000"/>
              </a:lnSpc>
            </a:pPr>
            <a:r>
              <a:rPr lang="fr-FR"/>
              <a:t> Une </a:t>
            </a:r>
            <a:r>
              <a:rPr lang="fr-FR">
                <a:solidFill>
                  <a:srgbClr val="FF0000"/>
                </a:solidFill>
              </a:rPr>
              <a:t>vue</a:t>
            </a:r>
            <a:r>
              <a:rPr lang="fr-FR"/>
              <a:t> est une </a:t>
            </a:r>
            <a:r>
              <a:rPr lang="fr-FR">
                <a:solidFill>
                  <a:srgbClr val="FF0000"/>
                </a:solidFill>
              </a:rPr>
              <a:t>perception logique</a:t>
            </a:r>
            <a:r>
              <a:rPr lang="fr-FR"/>
              <a:t> sur les données d’une ou plusieurs tables (ou vues). Elle est définie à partir d’une requête d’interrogation  du LDD et hérite les mêmes caractéristique que les objets auquel elle se réfère (type, contraintes…)</a:t>
            </a:r>
          </a:p>
          <a:p>
            <a:pPr>
              <a:lnSpc>
                <a:spcPct val="90000"/>
              </a:lnSpc>
            </a:pPr>
            <a:r>
              <a:rPr lang="fr-FR"/>
              <a:t> Les vues sont définies pour fournir un </a:t>
            </a:r>
            <a:r>
              <a:rPr lang="fr-FR">
                <a:solidFill>
                  <a:srgbClr val="FF0000"/>
                </a:solidFill>
              </a:rPr>
              <a:t>niveau de sécurité</a:t>
            </a:r>
            <a:r>
              <a:rPr lang="fr-FR"/>
              <a:t> supplémentaire sur les données d’une table (un avocat ne lit pas les données d’un procureur…)</a:t>
            </a:r>
          </a:p>
          <a:p>
            <a:pPr>
              <a:lnSpc>
                <a:spcPct val="90000"/>
              </a:lnSpc>
            </a:pPr>
            <a:r>
              <a:rPr lang="fr-FR"/>
              <a:t> Une vue ne nécessite </a:t>
            </a:r>
            <a:r>
              <a:rPr lang="fr-FR">
                <a:solidFill>
                  <a:srgbClr val="FF0000"/>
                </a:solidFill>
              </a:rPr>
              <a:t>aucune allocation mémoire</a:t>
            </a:r>
            <a:r>
              <a:rPr lang="fr-FR"/>
              <a:t> pour obtenir les données, contrairement à une table. Sa consommation en ressources consiste seulement en sa définition dans le </a:t>
            </a:r>
            <a:r>
              <a:rPr lang="fr-FR">
                <a:solidFill>
                  <a:srgbClr val="FF0000"/>
                </a:solidFill>
              </a:rPr>
              <a:t>dictionnaire des données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648F6EE-8E39-4CF4-A217-896407A24956}" type="slidenum">
              <a:rPr lang="fr-FR"/>
              <a:pPr/>
              <a:t>12</a:t>
            </a:fld>
            <a:r>
              <a:rPr lang="fr-FR"/>
              <a:t>/47</a:t>
            </a:r>
          </a:p>
        </p:txBody>
      </p:sp>
      <p:sp>
        <p:nvSpPr>
          <p:cNvPr id="232450" name="Rectangle 2"/>
          <p:cNvSpPr>
            <a:spLocks noGrp="1" noChangeArrowheads="1"/>
          </p:cNvSpPr>
          <p:nvPr>
            <p:ph type="title"/>
          </p:nvPr>
        </p:nvSpPr>
        <p:spPr/>
        <p:txBody>
          <a:bodyPr/>
          <a:lstStyle/>
          <a:p>
            <a:r>
              <a:rPr lang="fr-FR"/>
              <a:t>Les vues en SQL</a:t>
            </a:r>
          </a:p>
        </p:txBody>
      </p:sp>
      <p:sp>
        <p:nvSpPr>
          <p:cNvPr id="232451" name="Rectangle 3"/>
          <p:cNvSpPr>
            <a:spLocks noGrp="1" noChangeArrowheads="1"/>
          </p:cNvSpPr>
          <p:nvPr>
            <p:ph type="body" idx="1"/>
          </p:nvPr>
        </p:nvSpPr>
        <p:spPr>
          <a:xfrm>
            <a:off x="0" y="1447800"/>
            <a:ext cx="9144000" cy="4648200"/>
          </a:xfrm>
        </p:spPr>
        <p:txBody>
          <a:bodyPr/>
          <a:lstStyle/>
          <a:p>
            <a:pPr>
              <a:lnSpc>
                <a:spcPct val="90000"/>
              </a:lnSpc>
            </a:pPr>
            <a:r>
              <a:rPr lang="fr-FR">
                <a:latin typeface="Arial" charset="0"/>
              </a:rPr>
              <a:t> </a:t>
            </a:r>
            <a:r>
              <a:rPr lang="fr-FR">
                <a:solidFill>
                  <a:srgbClr val="FF0000"/>
                </a:solidFill>
                <a:latin typeface="Arial" charset="0"/>
              </a:rPr>
              <a:t>CREATE VIEW</a:t>
            </a:r>
            <a:r>
              <a:rPr lang="fr-FR">
                <a:latin typeface="Arial" charset="0"/>
              </a:rPr>
              <a:t> ClientParis (NumCl, NomCl, TélCl) </a:t>
            </a:r>
            <a:r>
              <a:rPr lang="fr-FR">
                <a:solidFill>
                  <a:srgbClr val="FF0000"/>
                </a:solidFill>
                <a:latin typeface="Arial" charset="0"/>
              </a:rPr>
              <a:t>AS SELECT</a:t>
            </a:r>
            <a:r>
              <a:rPr lang="fr-FR">
                <a:latin typeface="Arial" charset="0"/>
              </a:rPr>
              <a:t> NumCl, NomCl, TélCl </a:t>
            </a:r>
            <a:r>
              <a:rPr lang="fr-FR">
                <a:solidFill>
                  <a:srgbClr val="FF0000"/>
                </a:solidFill>
                <a:latin typeface="Arial" charset="0"/>
              </a:rPr>
              <a:t>FROM</a:t>
            </a:r>
            <a:r>
              <a:rPr lang="fr-FR">
                <a:latin typeface="Arial" charset="0"/>
              </a:rPr>
              <a:t> Client </a:t>
            </a:r>
            <a:r>
              <a:rPr lang="fr-FR">
                <a:solidFill>
                  <a:srgbClr val="FF0000"/>
                </a:solidFill>
                <a:latin typeface="Arial" charset="0"/>
              </a:rPr>
              <a:t>WHERE</a:t>
            </a:r>
            <a:r>
              <a:rPr lang="fr-FR">
                <a:latin typeface="Arial" charset="0"/>
              </a:rPr>
              <a:t> ville="Paris"</a:t>
            </a:r>
          </a:p>
          <a:p>
            <a:pPr>
              <a:lnSpc>
                <a:spcPct val="90000"/>
              </a:lnSpc>
              <a:buFontTx/>
              <a:buNone/>
            </a:pPr>
            <a:r>
              <a:rPr lang="fr-FR"/>
              <a:t> </a:t>
            </a:r>
          </a:p>
          <a:p>
            <a:pPr>
              <a:lnSpc>
                <a:spcPct val="90000"/>
              </a:lnSpc>
            </a:pPr>
            <a:r>
              <a:rPr lang="fr-FR"/>
              <a:t> Suppression d’une vue : </a:t>
            </a:r>
            <a:r>
              <a:rPr lang="fr-FR">
                <a:solidFill>
                  <a:srgbClr val="FF0000"/>
                </a:solidFill>
                <a:latin typeface="Arial" charset="0"/>
              </a:rPr>
              <a:t>DROP</a:t>
            </a:r>
            <a:r>
              <a:rPr lang="fr-FR">
                <a:latin typeface="Arial" charset="0"/>
              </a:rPr>
              <a:t> </a:t>
            </a:r>
            <a:r>
              <a:rPr lang="fr-FR">
                <a:solidFill>
                  <a:srgbClr val="FF0000"/>
                </a:solidFill>
                <a:latin typeface="Arial" charset="0"/>
              </a:rPr>
              <a:t>VIEW</a:t>
            </a:r>
            <a:r>
              <a:rPr lang="fr-FR">
                <a:latin typeface="Arial" charset="0"/>
              </a:rPr>
              <a:t> ClientParis</a:t>
            </a:r>
          </a:p>
          <a:p>
            <a:pPr>
              <a:lnSpc>
                <a:spcPct val="90000"/>
              </a:lnSpc>
              <a:buFontTx/>
              <a:buNone/>
            </a:pPr>
            <a:endParaRPr lang="fr-FR"/>
          </a:p>
          <a:p>
            <a:pPr>
              <a:lnSpc>
                <a:spcPct val="90000"/>
              </a:lnSpc>
            </a:pPr>
            <a:r>
              <a:rPr lang="fr-FR">
                <a:solidFill>
                  <a:srgbClr val="FF0000"/>
                </a:solidFill>
                <a:latin typeface="Arial" charset="0"/>
              </a:rPr>
              <a:t> COMMIT</a:t>
            </a:r>
            <a:r>
              <a:rPr lang="fr-FR"/>
              <a:t> pour que le SGBD prennent en compte les modification physiquement (vues et modifications des tables de la suite de ce cours)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2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0" y="2857500"/>
            <a:ext cx="9144000" cy="1143000"/>
          </a:xfrm>
        </p:spPr>
        <p:txBody>
          <a:bodyPr/>
          <a:lstStyle/>
          <a:p>
            <a:r>
              <a:rPr lang="fr-FR"/>
              <a:t>Le </a:t>
            </a:r>
            <a:r>
              <a:rPr lang="fr-FR" sz="6000"/>
              <a:t>langage de manipulation des données </a:t>
            </a: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08625DC-BE73-486E-A59E-46F5E9F26290}" type="slidenum">
              <a:rPr lang="fr-FR"/>
              <a:pPr/>
              <a:t>14</a:t>
            </a:fld>
            <a:r>
              <a:rPr lang="fr-FR"/>
              <a:t>/47</a:t>
            </a:r>
          </a:p>
        </p:txBody>
      </p:sp>
      <p:sp>
        <p:nvSpPr>
          <p:cNvPr id="226306" name="Rectangle 2"/>
          <p:cNvSpPr>
            <a:spLocks noGrp="1" noChangeArrowheads="1"/>
          </p:cNvSpPr>
          <p:nvPr>
            <p:ph type="title"/>
          </p:nvPr>
        </p:nvSpPr>
        <p:spPr/>
        <p:txBody>
          <a:bodyPr/>
          <a:lstStyle/>
          <a:p>
            <a:r>
              <a:rPr lang="fr-FR"/>
              <a:t>Insertion de valeurs</a:t>
            </a:r>
          </a:p>
        </p:txBody>
      </p:sp>
      <p:sp>
        <p:nvSpPr>
          <p:cNvPr id="226307" name="Rectangle 3"/>
          <p:cNvSpPr>
            <a:spLocks noGrp="1" noChangeArrowheads="1"/>
          </p:cNvSpPr>
          <p:nvPr>
            <p:ph type="body" idx="1"/>
          </p:nvPr>
        </p:nvSpPr>
        <p:spPr>
          <a:xfrm>
            <a:off x="0" y="1295400"/>
            <a:ext cx="9144000" cy="4876800"/>
          </a:xfrm>
        </p:spPr>
        <p:txBody>
          <a:bodyPr/>
          <a:lstStyle/>
          <a:p>
            <a:pPr>
              <a:lnSpc>
                <a:spcPct val="90000"/>
              </a:lnSpc>
            </a:pPr>
            <a:r>
              <a:rPr lang="fr-FR" sz="2800"/>
              <a:t> Il faut maintenant insérer des données dans les tables </a:t>
            </a:r>
          </a:p>
          <a:p>
            <a:pPr>
              <a:lnSpc>
                <a:spcPct val="90000"/>
              </a:lnSpc>
            </a:pPr>
            <a:r>
              <a:rPr lang="fr-FR" sz="2800"/>
              <a:t> Forme général : </a:t>
            </a:r>
            <a:r>
              <a:rPr lang="fr-FR" sz="2800">
                <a:solidFill>
                  <a:srgbClr val="FF0000"/>
                </a:solidFill>
                <a:latin typeface="Arial" charset="0"/>
              </a:rPr>
              <a:t>INSERT INTO</a:t>
            </a:r>
            <a:r>
              <a:rPr lang="fr-FR" sz="2800"/>
              <a:t> Table </a:t>
            </a:r>
            <a:r>
              <a:rPr lang="fr-FR" sz="2800">
                <a:solidFill>
                  <a:srgbClr val="FF0000"/>
                </a:solidFill>
                <a:latin typeface="Arial" charset="0"/>
              </a:rPr>
              <a:t>VALUES </a:t>
            </a:r>
            <a:r>
              <a:rPr lang="fr-FR" sz="2800"/>
              <a:t>(données)</a:t>
            </a:r>
          </a:p>
          <a:p>
            <a:pPr>
              <a:lnSpc>
                <a:spcPct val="90000"/>
              </a:lnSpc>
            </a:pPr>
            <a:r>
              <a:rPr lang="fr-FR" sz="2800"/>
              <a:t> Exemple :</a:t>
            </a:r>
          </a:p>
          <a:p>
            <a:pPr lvl="1">
              <a:lnSpc>
                <a:spcPct val="90000"/>
              </a:lnSpc>
              <a:buFontTx/>
              <a:buNone/>
            </a:pPr>
            <a:r>
              <a:rPr lang="fr-FR" sz="2400">
                <a:solidFill>
                  <a:srgbClr val="FF0000"/>
                </a:solidFill>
                <a:latin typeface="Arial" charset="0"/>
              </a:rPr>
              <a:t>INSERT INTO</a:t>
            </a:r>
            <a:r>
              <a:rPr lang="fr-FR" sz="2400">
                <a:latin typeface="Arial" charset="0"/>
              </a:rPr>
              <a:t> Client </a:t>
            </a:r>
            <a:r>
              <a:rPr lang="fr-FR" sz="2400">
                <a:solidFill>
                  <a:srgbClr val="FF0000"/>
                </a:solidFill>
                <a:latin typeface="Arial" charset="0"/>
              </a:rPr>
              <a:t>VALUES</a:t>
            </a:r>
            <a:r>
              <a:rPr lang="fr-FR" sz="2400">
                <a:latin typeface="Arial" charset="0"/>
              </a:rPr>
              <a:t> (1,"Delacroix", "45, rue Royal", 75008, "Paris", 43151678)</a:t>
            </a:r>
          </a:p>
          <a:p>
            <a:pPr>
              <a:lnSpc>
                <a:spcPct val="90000"/>
              </a:lnSpc>
              <a:buFontTx/>
              <a:buNone/>
            </a:pPr>
            <a:endParaRPr lang="fr-FR" sz="2800"/>
          </a:p>
          <a:p>
            <a:pPr>
              <a:lnSpc>
                <a:spcPct val="90000"/>
              </a:lnSpc>
            </a:pPr>
            <a:r>
              <a:rPr lang="fr-FR" sz="2800"/>
              <a:t> Autre forme : </a:t>
            </a:r>
            <a:r>
              <a:rPr lang="fr-FR" sz="2800">
                <a:solidFill>
                  <a:srgbClr val="FF0000"/>
                </a:solidFill>
                <a:latin typeface="Arial" charset="0"/>
              </a:rPr>
              <a:t>INSERT INTO</a:t>
            </a:r>
            <a:r>
              <a:rPr lang="fr-FR" sz="2800"/>
              <a:t> Client (liste des champs) </a:t>
            </a:r>
            <a:r>
              <a:rPr lang="fr-FR" sz="2800">
                <a:solidFill>
                  <a:srgbClr val="FF0000"/>
                </a:solidFill>
                <a:latin typeface="Arial" charset="0"/>
              </a:rPr>
              <a:t>VALUES</a:t>
            </a:r>
            <a:r>
              <a:rPr lang="fr-FR" sz="2800"/>
              <a:t> (valeurs dans l’ordre des champs données)</a:t>
            </a:r>
          </a:p>
          <a:p>
            <a:pPr>
              <a:lnSpc>
                <a:spcPct val="90000"/>
              </a:lnSpc>
            </a:pPr>
            <a:r>
              <a:rPr lang="fr-FR" sz="2800"/>
              <a:t> Exemple :</a:t>
            </a:r>
          </a:p>
          <a:p>
            <a:pPr lvl="1">
              <a:lnSpc>
                <a:spcPct val="90000"/>
              </a:lnSpc>
              <a:buFontTx/>
              <a:buNone/>
            </a:pPr>
            <a:r>
              <a:rPr lang="fr-FR" sz="2400">
                <a:solidFill>
                  <a:srgbClr val="FF0000"/>
                </a:solidFill>
                <a:latin typeface="Arial" charset="0"/>
              </a:rPr>
              <a:t>INSERT INTO</a:t>
            </a:r>
            <a:r>
              <a:rPr lang="fr-FR" sz="2400">
                <a:latin typeface="Arial" charset="0"/>
              </a:rPr>
              <a:t> Client (NumCl, NomCl, AdresseCl, CodePost, Ville, Tél) </a:t>
            </a:r>
            <a:r>
              <a:rPr lang="fr-FR" sz="2400">
                <a:solidFill>
                  <a:srgbClr val="FF0000"/>
                </a:solidFill>
                <a:latin typeface="Arial" charset="0"/>
              </a:rPr>
              <a:t>VALUES</a:t>
            </a:r>
            <a:r>
              <a:rPr lang="fr-FR" sz="2400">
                <a:latin typeface="Arial" charset="0"/>
              </a:rPr>
              <a:t> (1,"Delacroix", "45, rue Royal", 75008, "Paris", 43151678)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6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63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63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6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84C231A8-AB63-4509-A0BA-CD1C9E0B54A4}" type="slidenum">
              <a:rPr lang="fr-FR"/>
              <a:pPr/>
              <a:t>15</a:t>
            </a:fld>
            <a:r>
              <a:rPr lang="fr-FR"/>
              <a:t>/47</a:t>
            </a:r>
          </a:p>
        </p:txBody>
      </p:sp>
      <p:sp>
        <p:nvSpPr>
          <p:cNvPr id="227330" name="Rectangle 2"/>
          <p:cNvSpPr>
            <a:spLocks noGrp="1" noChangeArrowheads="1"/>
          </p:cNvSpPr>
          <p:nvPr>
            <p:ph type="title"/>
          </p:nvPr>
        </p:nvSpPr>
        <p:spPr/>
        <p:txBody>
          <a:bodyPr/>
          <a:lstStyle/>
          <a:p>
            <a:r>
              <a:rPr lang="fr-FR"/>
              <a:t>Manipulation de la BD (1)</a:t>
            </a:r>
          </a:p>
        </p:txBody>
      </p:sp>
      <p:sp>
        <p:nvSpPr>
          <p:cNvPr id="227331" name="Rectangle 3"/>
          <p:cNvSpPr>
            <a:spLocks noGrp="1" noChangeArrowheads="1"/>
          </p:cNvSpPr>
          <p:nvPr>
            <p:ph type="body" idx="1"/>
          </p:nvPr>
        </p:nvSpPr>
        <p:spPr>
          <a:xfrm>
            <a:off x="0" y="1524000"/>
            <a:ext cx="9144000" cy="4953000"/>
          </a:xfrm>
        </p:spPr>
        <p:txBody>
          <a:bodyPr/>
          <a:lstStyle/>
          <a:p>
            <a:r>
              <a:rPr lang="fr-FR" sz="2800"/>
              <a:t> Effacer une table de la base :</a:t>
            </a:r>
          </a:p>
          <a:p>
            <a:pPr lvl="1"/>
            <a:r>
              <a:rPr lang="fr-FR" sz="2400"/>
              <a:t> Forme général : </a:t>
            </a:r>
            <a:r>
              <a:rPr lang="fr-FR" sz="2400">
                <a:solidFill>
                  <a:srgbClr val="FF0000"/>
                </a:solidFill>
                <a:latin typeface="Arial" charset="0"/>
              </a:rPr>
              <a:t>DROP TABLE</a:t>
            </a:r>
            <a:r>
              <a:rPr lang="fr-FR" sz="2400"/>
              <a:t> nomtable</a:t>
            </a:r>
          </a:p>
          <a:p>
            <a:pPr lvl="1"/>
            <a:r>
              <a:rPr lang="fr-FR" sz="2400"/>
              <a:t> Exemple :</a:t>
            </a:r>
            <a:r>
              <a:rPr lang="fr-FR" sz="2400">
                <a:latin typeface="Arial" charset="0"/>
              </a:rPr>
              <a:t> </a:t>
            </a:r>
            <a:r>
              <a:rPr lang="fr-FR" sz="2400">
                <a:solidFill>
                  <a:srgbClr val="FF0000"/>
                </a:solidFill>
                <a:latin typeface="Arial" charset="0"/>
              </a:rPr>
              <a:t>DROP TABLE</a:t>
            </a:r>
            <a:r>
              <a:rPr lang="fr-FR" sz="2400">
                <a:latin typeface="Arial" charset="0"/>
              </a:rPr>
              <a:t> Client</a:t>
            </a:r>
          </a:p>
          <a:p>
            <a:r>
              <a:rPr lang="fr-FR" sz="2800"/>
              <a:t> Modifier une table : </a:t>
            </a:r>
          </a:p>
          <a:p>
            <a:pPr lvl="1"/>
            <a:r>
              <a:rPr lang="fr-FR" sz="2400"/>
              <a:t> Première forme, ajouter un attribut : </a:t>
            </a:r>
            <a:r>
              <a:rPr lang="fr-FR" sz="2400">
                <a:solidFill>
                  <a:srgbClr val="FF0000"/>
                </a:solidFill>
                <a:latin typeface="Arial" charset="0"/>
              </a:rPr>
              <a:t>ALTER TABLE</a:t>
            </a:r>
            <a:r>
              <a:rPr lang="fr-FR" sz="2400">
                <a:latin typeface="Arial" charset="0"/>
              </a:rPr>
              <a:t> Client </a:t>
            </a:r>
            <a:r>
              <a:rPr lang="fr-FR" sz="2400">
                <a:solidFill>
                  <a:srgbClr val="FF0000"/>
                </a:solidFill>
                <a:latin typeface="Arial" charset="0"/>
              </a:rPr>
              <a:t>ADD</a:t>
            </a:r>
            <a:r>
              <a:rPr lang="fr-FR" sz="2400">
                <a:latin typeface="Arial" charset="0"/>
              </a:rPr>
              <a:t> Remarque </a:t>
            </a:r>
            <a:r>
              <a:rPr lang="fr-FR" sz="2400">
                <a:solidFill>
                  <a:srgbClr val="FF0000"/>
                </a:solidFill>
                <a:latin typeface="Arial" charset="0"/>
              </a:rPr>
              <a:t>CHAR</a:t>
            </a:r>
            <a:r>
              <a:rPr lang="fr-FR" sz="2400">
                <a:latin typeface="Arial" charset="0"/>
              </a:rPr>
              <a:t>(80)</a:t>
            </a:r>
          </a:p>
          <a:p>
            <a:pPr lvl="1"/>
            <a:r>
              <a:rPr lang="fr-FR" sz="2400"/>
              <a:t> Seconde forme, modifier le type d’un attribut : </a:t>
            </a:r>
            <a:r>
              <a:rPr lang="fr-FR" sz="2400">
                <a:solidFill>
                  <a:srgbClr val="FF0000"/>
                </a:solidFill>
                <a:latin typeface="Arial" charset="0"/>
              </a:rPr>
              <a:t>ALTER TABLE</a:t>
            </a:r>
            <a:r>
              <a:rPr lang="fr-FR" sz="2400">
                <a:latin typeface="Arial" charset="0"/>
              </a:rPr>
              <a:t> Client </a:t>
            </a:r>
            <a:r>
              <a:rPr lang="fr-FR" sz="2400">
                <a:solidFill>
                  <a:srgbClr val="FF0000"/>
                </a:solidFill>
                <a:latin typeface="Arial" charset="0"/>
              </a:rPr>
              <a:t>MODIFY</a:t>
            </a:r>
            <a:r>
              <a:rPr lang="fr-FR" sz="2400">
                <a:latin typeface="Arial" charset="0"/>
              </a:rPr>
              <a:t> Ville </a:t>
            </a:r>
            <a:r>
              <a:rPr lang="fr-FR" sz="2400">
                <a:solidFill>
                  <a:srgbClr val="FF0000"/>
                </a:solidFill>
                <a:latin typeface="Arial" charset="0"/>
              </a:rPr>
              <a:t>CHAR</a:t>
            </a:r>
            <a:r>
              <a:rPr lang="fr-FR" sz="2400">
                <a:latin typeface="Arial" charset="0"/>
              </a:rPr>
              <a:t>(30)</a:t>
            </a:r>
            <a:endParaRPr lang="fr-FR" sz="2400"/>
          </a:p>
          <a:p>
            <a:r>
              <a:rPr lang="fr-FR" sz="2800"/>
              <a:t> Remarques : </a:t>
            </a:r>
          </a:p>
          <a:p>
            <a:pPr lvl="1"/>
            <a:r>
              <a:rPr lang="fr-FR" sz="2400"/>
              <a:t> on peut faire plusieurs modifications à la fois.</a:t>
            </a:r>
          </a:p>
          <a:p>
            <a:pPr lvl="1"/>
            <a:r>
              <a:rPr lang="fr-FR" sz="2400"/>
              <a:t> on ne peut modifier une table que pour l’augmenter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7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7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7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73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733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73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1B91D7E3-5B71-4A5F-A806-644D8D5F1F22}" type="slidenum">
              <a:rPr lang="fr-FR"/>
              <a:pPr/>
              <a:t>16</a:t>
            </a:fld>
            <a:r>
              <a:rPr lang="fr-FR"/>
              <a:t>/47</a:t>
            </a:r>
          </a:p>
        </p:txBody>
      </p:sp>
      <p:sp>
        <p:nvSpPr>
          <p:cNvPr id="228354" name="Rectangle 2"/>
          <p:cNvSpPr>
            <a:spLocks noGrp="1" noChangeArrowheads="1"/>
          </p:cNvSpPr>
          <p:nvPr>
            <p:ph type="title"/>
          </p:nvPr>
        </p:nvSpPr>
        <p:spPr/>
        <p:txBody>
          <a:bodyPr/>
          <a:lstStyle/>
          <a:p>
            <a:r>
              <a:rPr lang="fr-FR"/>
              <a:t>Manipulation de la BD (2)</a:t>
            </a:r>
          </a:p>
        </p:txBody>
      </p:sp>
      <p:sp>
        <p:nvSpPr>
          <p:cNvPr id="228355" name="Rectangle 3"/>
          <p:cNvSpPr>
            <a:spLocks noGrp="1" noChangeArrowheads="1"/>
          </p:cNvSpPr>
          <p:nvPr>
            <p:ph type="body" idx="1"/>
          </p:nvPr>
        </p:nvSpPr>
        <p:spPr>
          <a:xfrm>
            <a:off x="0" y="1219200"/>
            <a:ext cx="9144000" cy="4876800"/>
          </a:xfrm>
        </p:spPr>
        <p:txBody>
          <a:bodyPr/>
          <a:lstStyle/>
          <a:p>
            <a:pPr>
              <a:lnSpc>
                <a:spcPct val="90000"/>
              </a:lnSpc>
            </a:pPr>
            <a:r>
              <a:rPr lang="fr-FR" sz="2800"/>
              <a:t> Mettre à jour une table. On utilise la clé pour choisir la bonne ligne de la table. Exemple : </a:t>
            </a:r>
          </a:p>
          <a:p>
            <a:pPr lvl="1">
              <a:lnSpc>
                <a:spcPct val="90000"/>
              </a:lnSpc>
            </a:pPr>
            <a:r>
              <a:rPr lang="fr-FR" sz="2400"/>
              <a:t> </a:t>
            </a:r>
            <a:r>
              <a:rPr lang="fr-FR" sz="2400">
                <a:solidFill>
                  <a:srgbClr val="FF0000"/>
                </a:solidFill>
                <a:latin typeface="Arial" charset="0"/>
              </a:rPr>
              <a:t>UPDATE</a:t>
            </a:r>
            <a:r>
              <a:rPr lang="fr-FR" sz="2400">
                <a:latin typeface="Arial" charset="0"/>
              </a:rPr>
              <a:t> Client </a:t>
            </a:r>
            <a:r>
              <a:rPr lang="fr-FR" sz="2400">
                <a:solidFill>
                  <a:srgbClr val="FF0000"/>
                </a:solidFill>
                <a:latin typeface="Arial" charset="0"/>
              </a:rPr>
              <a:t>SET</a:t>
            </a:r>
            <a:r>
              <a:rPr lang="fr-FR" sz="2400">
                <a:latin typeface="Arial" charset="0"/>
              </a:rPr>
              <a:t> adresse="74 Avenue De Gaulle", ville="Grenoble", CodePost="38500", Tél=76581011 </a:t>
            </a:r>
            <a:r>
              <a:rPr lang="fr-FR" sz="2400">
                <a:solidFill>
                  <a:srgbClr val="FF0000"/>
                </a:solidFill>
                <a:latin typeface="Arial" charset="0"/>
              </a:rPr>
              <a:t>WHERE</a:t>
            </a:r>
            <a:r>
              <a:rPr lang="fr-FR" sz="2400">
                <a:latin typeface="Arial" charset="0"/>
              </a:rPr>
              <a:t> NumCl=1</a:t>
            </a:r>
          </a:p>
          <a:p>
            <a:pPr lvl="1">
              <a:lnSpc>
                <a:spcPct val="90000"/>
              </a:lnSpc>
            </a:pPr>
            <a:r>
              <a:rPr lang="fr-FR" sz="2400">
                <a:latin typeface="Arial" charset="0"/>
              </a:rPr>
              <a:t> </a:t>
            </a:r>
            <a:r>
              <a:rPr lang="fr-FR" sz="2400">
                <a:solidFill>
                  <a:srgbClr val="FF0000"/>
                </a:solidFill>
                <a:latin typeface="Arial" charset="0"/>
              </a:rPr>
              <a:t>UPDATE</a:t>
            </a:r>
            <a:r>
              <a:rPr lang="fr-FR" sz="2400">
                <a:latin typeface="Arial" charset="0"/>
              </a:rPr>
              <a:t> Article </a:t>
            </a:r>
            <a:r>
              <a:rPr lang="fr-FR" sz="2400">
                <a:solidFill>
                  <a:srgbClr val="FF0000"/>
                </a:solidFill>
                <a:latin typeface="Arial" charset="0"/>
              </a:rPr>
              <a:t>SET </a:t>
            </a:r>
            <a:r>
              <a:rPr lang="fr-FR" sz="2400">
                <a:latin typeface="Arial" charset="0"/>
              </a:rPr>
              <a:t>Prix=Prix*0.3</a:t>
            </a:r>
          </a:p>
          <a:p>
            <a:pPr>
              <a:lnSpc>
                <a:spcPct val="90000"/>
              </a:lnSpc>
            </a:pPr>
            <a:r>
              <a:rPr lang="fr-FR" sz="2800"/>
              <a:t> Effacer toutes les données d’une table. Exemple :</a:t>
            </a:r>
          </a:p>
          <a:p>
            <a:pPr lvl="1">
              <a:lnSpc>
                <a:spcPct val="90000"/>
              </a:lnSpc>
            </a:pPr>
            <a:r>
              <a:rPr lang="fr-FR" sz="2400"/>
              <a:t> Suppression physique (plus sur les disques)</a:t>
            </a:r>
          </a:p>
          <a:p>
            <a:pPr lvl="1">
              <a:lnSpc>
                <a:spcPct val="90000"/>
              </a:lnSpc>
            </a:pPr>
            <a:r>
              <a:rPr lang="fr-FR" sz="2400">
                <a:latin typeface="Arial" charset="0"/>
              </a:rPr>
              <a:t> </a:t>
            </a:r>
            <a:r>
              <a:rPr lang="fr-FR" sz="2400">
                <a:solidFill>
                  <a:srgbClr val="FF0000"/>
                </a:solidFill>
                <a:latin typeface="Arial" charset="0"/>
              </a:rPr>
              <a:t>DELETE FROM</a:t>
            </a:r>
            <a:r>
              <a:rPr lang="fr-FR" sz="2400">
                <a:latin typeface="Arial" charset="0"/>
              </a:rPr>
              <a:t> Client</a:t>
            </a:r>
          </a:p>
          <a:p>
            <a:pPr lvl="1">
              <a:lnSpc>
                <a:spcPct val="90000"/>
              </a:lnSpc>
            </a:pPr>
            <a:r>
              <a:rPr lang="fr-FR" sz="2400">
                <a:latin typeface="Arial" charset="0"/>
              </a:rPr>
              <a:t> </a:t>
            </a:r>
            <a:r>
              <a:rPr lang="fr-FR" sz="2400">
                <a:solidFill>
                  <a:srgbClr val="FF0000"/>
                </a:solidFill>
                <a:latin typeface="Arial" charset="0"/>
              </a:rPr>
              <a:t>DELETE FROM</a:t>
            </a:r>
            <a:r>
              <a:rPr lang="fr-FR" sz="2400">
                <a:latin typeface="Arial" charset="0"/>
              </a:rPr>
              <a:t> Client </a:t>
            </a:r>
            <a:r>
              <a:rPr lang="fr-FR" sz="2400">
                <a:solidFill>
                  <a:srgbClr val="FF0000"/>
                </a:solidFill>
                <a:latin typeface="Arial" charset="0"/>
              </a:rPr>
              <a:t>WHERE</a:t>
            </a:r>
            <a:r>
              <a:rPr lang="fr-FR" sz="2400">
                <a:latin typeface="Arial" charset="0"/>
              </a:rPr>
              <a:t> ville="Paris" </a:t>
            </a:r>
          </a:p>
          <a:p>
            <a:pPr>
              <a:lnSpc>
                <a:spcPct val="90000"/>
              </a:lnSpc>
            </a:pPr>
            <a:r>
              <a:rPr lang="fr-FR" sz="2800"/>
              <a:t> Suppression logique (permet de garder l’espace alloué pour le profit de la même table) :</a:t>
            </a:r>
          </a:p>
          <a:p>
            <a:pPr lvl="1">
              <a:lnSpc>
                <a:spcPct val="90000"/>
              </a:lnSpc>
            </a:pPr>
            <a:r>
              <a:rPr lang="fr-FR" sz="2400">
                <a:latin typeface="Arial" charset="0"/>
              </a:rPr>
              <a:t> </a:t>
            </a:r>
            <a:r>
              <a:rPr lang="fr-FR" sz="2400">
                <a:solidFill>
                  <a:srgbClr val="FF0000"/>
                </a:solidFill>
                <a:latin typeface="Arial" charset="0"/>
              </a:rPr>
              <a:t>TRUNCATE TABLE</a:t>
            </a:r>
            <a:r>
              <a:rPr lang="fr-FR" sz="2400">
                <a:latin typeface="Arial" charset="0"/>
              </a:rPr>
              <a:t> Article </a:t>
            </a:r>
            <a:r>
              <a:rPr lang="fr-FR" sz="2400">
                <a:solidFill>
                  <a:srgbClr val="FF0000"/>
                </a:solidFill>
                <a:latin typeface="Arial" charset="0"/>
              </a:rPr>
              <a:t>REUSE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8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8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83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83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83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83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8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2857500"/>
            <a:ext cx="9144000" cy="1143000"/>
          </a:xfrm>
        </p:spPr>
        <p:txBody>
          <a:bodyPr/>
          <a:lstStyle/>
          <a:p>
            <a:r>
              <a:rPr lang="fr-FR" sz="6000"/>
              <a:t>Requêtes de données </a:t>
            </a: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093BA26E-2F93-4CFA-87B3-62FF4DA90B7F}" type="slidenum">
              <a:rPr lang="fr-FR"/>
              <a:pPr/>
              <a:t>18</a:t>
            </a:fld>
            <a:r>
              <a:rPr lang="fr-FR"/>
              <a:t>/47</a:t>
            </a:r>
          </a:p>
        </p:txBody>
      </p:sp>
      <p:sp>
        <p:nvSpPr>
          <p:cNvPr id="258050" name="Rectangle 2"/>
          <p:cNvSpPr>
            <a:spLocks noGrp="1" noChangeArrowheads="1"/>
          </p:cNvSpPr>
          <p:nvPr>
            <p:ph type="title"/>
          </p:nvPr>
        </p:nvSpPr>
        <p:spPr/>
        <p:txBody>
          <a:bodyPr/>
          <a:lstStyle/>
          <a:p>
            <a:r>
              <a:rPr lang="fr-FR"/>
              <a:t>Les requêtes SQL</a:t>
            </a:r>
          </a:p>
        </p:txBody>
      </p:sp>
      <p:sp>
        <p:nvSpPr>
          <p:cNvPr id="258051" name="Rectangle 3"/>
          <p:cNvSpPr>
            <a:spLocks noGrp="1" noChangeArrowheads="1"/>
          </p:cNvSpPr>
          <p:nvPr>
            <p:ph type="body" idx="1"/>
          </p:nvPr>
        </p:nvSpPr>
        <p:spPr>
          <a:xfrm>
            <a:off x="0" y="1066800"/>
            <a:ext cx="9144000" cy="5791200"/>
          </a:xfrm>
        </p:spPr>
        <p:txBody>
          <a:bodyPr/>
          <a:lstStyle/>
          <a:p>
            <a:pPr>
              <a:lnSpc>
                <a:spcPct val="90000"/>
              </a:lnSpc>
            </a:pPr>
            <a:r>
              <a:rPr lang="fr-FR" sz="2800"/>
              <a:t> Maintenant que nous avons </a:t>
            </a:r>
            <a:r>
              <a:rPr lang="fr-FR" sz="2800">
                <a:solidFill>
                  <a:srgbClr val="FF0000"/>
                </a:solidFill>
              </a:rPr>
              <a:t>définit</a:t>
            </a:r>
            <a:r>
              <a:rPr lang="fr-FR" sz="2800"/>
              <a:t> les tables et </a:t>
            </a:r>
            <a:r>
              <a:rPr lang="fr-FR" sz="2800">
                <a:solidFill>
                  <a:srgbClr val="FF0000"/>
                </a:solidFill>
              </a:rPr>
              <a:t>entrées</a:t>
            </a:r>
            <a:r>
              <a:rPr lang="fr-FR" sz="2800"/>
              <a:t> les données, il est naturel de vouloir </a:t>
            </a:r>
            <a:r>
              <a:rPr lang="fr-FR" sz="2800">
                <a:solidFill>
                  <a:srgbClr val="FF0000"/>
                </a:solidFill>
              </a:rPr>
              <a:t>extraire</a:t>
            </a:r>
            <a:r>
              <a:rPr lang="fr-FR" sz="2800"/>
              <a:t> certaines de ses données</a:t>
            </a:r>
          </a:p>
          <a:p>
            <a:pPr>
              <a:lnSpc>
                <a:spcPct val="90000"/>
              </a:lnSpc>
            </a:pPr>
            <a:r>
              <a:rPr lang="fr-FR" sz="2800"/>
              <a:t> Pour cela nous allons voir comment écrire des </a:t>
            </a:r>
            <a:r>
              <a:rPr lang="fr-FR" sz="2800">
                <a:solidFill>
                  <a:srgbClr val="FF0000"/>
                </a:solidFill>
              </a:rPr>
              <a:t>requêtes </a:t>
            </a:r>
            <a:r>
              <a:rPr lang="fr-FR" sz="2800"/>
              <a:t>SQL</a:t>
            </a:r>
          </a:p>
          <a:p>
            <a:pPr>
              <a:lnSpc>
                <a:spcPct val="90000"/>
              </a:lnSpc>
            </a:pPr>
            <a:r>
              <a:rPr lang="fr-FR" sz="2800"/>
              <a:t> Cela va nous permettre de :</a:t>
            </a:r>
          </a:p>
          <a:p>
            <a:pPr lvl="1">
              <a:lnSpc>
                <a:spcPct val="90000"/>
              </a:lnSpc>
            </a:pPr>
            <a:r>
              <a:rPr lang="fr-FR" sz="2400"/>
              <a:t> lire complètement une table</a:t>
            </a:r>
          </a:p>
          <a:p>
            <a:pPr lvl="1">
              <a:lnSpc>
                <a:spcPct val="90000"/>
              </a:lnSpc>
            </a:pPr>
            <a:r>
              <a:rPr lang="fr-FR" sz="2400"/>
              <a:t> lire une partie d’une table</a:t>
            </a:r>
          </a:p>
          <a:p>
            <a:pPr lvl="1">
              <a:lnSpc>
                <a:spcPct val="90000"/>
              </a:lnSpc>
            </a:pPr>
            <a:r>
              <a:rPr lang="fr-FR" sz="2400"/>
              <a:t> faire des jointures de différentes tables</a:t>
            </a:r>
          </a:p>
          <a:p>
            <a:pPr lvl="2">
              <a:lnSpc>
                <a:spcPct val="90000"/>
              </a:lnSpc>
            </a:pPr>
            <a:r>
              <a:rPr lang="fr-FR" sz="2000"/>
              <a:t> tables complètes </a:t>
            </a:r>
          </a:p>
          <a:p>
            <a:pPr lvl="2">
              <a:lnSpc>
                <a:spcPct val="90000"/>
              </a:lnSpc>
            </a:pPr>
            <a:r>
              <a:rPr lang="fr-FR" sz="2000"/>
              <a:t> ou qu’avec des sous-parties</a:t>
            </a:r>
          </a:p>
          <a:p>
            <a:pPr lvl="1">
              <a:lnSpc>
                <a:spcPct val="90000"/>
              </a:lnSpc>
            </a:pPr>
            <a:r>
              <a:rPr lang="fr-FR" sz="2400"/>
              <a:t> faire des sous-requêtes pour créer des tables temporaires et en faire des jointures </a:t>
            </a:r>
          </a:p>
          <a:p>
            <a:pPr lvl="1">
              <a:lnSpc>
                <a:spcPct val="90000"/>
              </a:lnSpc>
            </a:pPr>
            <a:r>
              <a:rPr lang="fr-FR" sz="2400"/>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80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80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80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8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80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80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8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58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C52F0F37-0FA2-47AF-B279-DA7D9D91777C}" type="slidenum">
              <a:rPr lang="fr-FR"/>
              <a:pPr/>
              <a:t>19</a:t>
            </a:fld>
            <a:r>
              <a:rPr lang="fr-FR"/>
              <a:t>/47</a:t>
            </a:r>
          </a:p>
        </p:txBody>
      </p:sp>
      <p:sp>
        <p:nvSpPr>
          <p:cNvPr id="230402" name="Rectangle 2"/>
          <p:cNvSpPr>
            <a:spLocks noGrp="1" noChangeArrowheads="1"/>
          </p:cNvSpPr>
          <p:nvPr>
            <p:ph type="title"/>
          </p:nvPr>
        </p:nvSpPr>
        <p:spPr/>
        <p:txBody>
          <a:bodyPr/>
          <a:lstStyle/>
          <a:p>
            <a:r>
              <a:rPr lang="fr-FR"/>
              <a:t>Les requêtes simples</a:t>
            </a:r>
          </a:p>
        </p:txBody>
      </p:sp>
      <p:sp>
        <p:nvSpPr>
          <p:cNvPr id="230403" name="Rectangle 3"/>
          <p:cNvSpPr>
            <a:spLocks noGrp="1" noChangeArrowheads="1"/>
          </p:cNvSpPr>
          <p:nvPr>
            <p:ph type="body" idx="1"/>
          </p:nvPr>
        </p:nvSpPr>
        <p:spPr>
          <a:xfrm>
            <a:off x="0" y="1143000"/>
            <a:ext cx="9144000" cy="5715000"/>
          </a:xfrm>
        </p:spPr>
        <p:txBody>
          <a:bodyPr/>
          <a:lstStyle/>
          <a:p>
            <a:r>
              <a:rPr lang="fr-FR" sz="2400"/>
              <a:t> Afficher toutes les données de la table Client :</a:t>
            </a:r>
            <a:r>
              <a:rPr lang="fr-FR" sz="2800"/>
              <a:t> </a:t>
            </a:r>
          </a:p>
          <a:p>
            <a:pPr lvl="1"/>
            <a:r>
              <a:rPr lang="fr-FR" sz="2000">
                <a:solidFill>
                  <a:srgbClr val="FF0000"/>
                </a:solidFill>
              </a:rPr>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Client</a:t>
            </a:r>
          </a:p>
          <a:p>
            <a:pPr lvl="1"/>
            <a:r>
              <a:rPr lang="fr-FR" sz="2000"/>
              <a:t> De Paris :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Client </a:t>
            </a:r>
            <a:r>
              <a:rPr lang="fr-FR" sz="2000">
                <a:solidFill>
                  <a:srgbClr val="FF0000"/>
                </a:solidFill>
                <a:latin typeface="Arial" charset="0"/>
              </a:rPr>
              <a:t>WHERE</a:t>
            </a:r>
            <a:r>
              <a:rPr lang="fr-FR" sz="2000">
                <a:latin typeface="Arial" charset="0"/>
              </a:rPr>
              <a:t> Ville="Paris"</a:t>
            </a:r>
          </a:p>
          <a:p>
            <a:pPr lvl="1"/>
            <a:r>
              <a:rPr lang="fr-FR" sz="2000">
                <a:latin typeface="Arial" charset="0"/>
              </a:rPr>
              <a:t> </a:t>
            </a:r>
            <a:r>
              <a:rPr lang="fr-FR" sz="2000">
                <a:solidFill>
                  <a:srgbClr val="FF0000"/>
                </a:solidFill>
                <a:latin typeface="Arial" charset="0"/>
              </a:rPr>
              <a:t>SELECT</a:t>
            </a:r>
            <a:r>
              <a:rPr lang="fr-FR" sz="2000">
                <a:latin typeface="Arial" charset="0"/>
              </a:rPr>
              <a:t> * "Client Parisiens" </a:t>
            </a:r>
            <a:r>
              <a:rPr lang="fr-FR" sz="2000">
                <a:solidFill>
                  <a:srgbClr val="FF0000"/>
                </a:solidFill>
                <a:latin typeface="Arial" charset="0"/>
              </a:rPr>
              <a:t>FROM</a:t>
            </a:r>
            <a:r>
              <a:rPr lang="fr-FR" sz="2000">
                <a:latin typeface="Arial" charset="0"/>
              </a:rPr>
              <a:t> Client </a:t>
            </a:r>
            <a:r>
              <a:rPr lang="fr-FR" sz="2000">
                <a:solidFill>
                  <a:srgbClr val="FF0000"/>
                </a:solidFill>
                <a:latin typeface="Arial" charset="0"/>
              </a:rPr>
              <a:t>WHERE</a:t>
            </a:r>
            <a:r>
              <a:rPr lang="fr-FR" sz="2000">
                <a:latin typeface="Arial" charset="0"/>
              </a:rPr>
              <a:t> Ville ="Paris"</a:t>
            </a:r>
          </a:p>
          <a:p>
            <a:r>
              <a:rPr lang="fr-FR" sz="2400"/>
              <a:t> Lister que les noms et adresses des clients :</a:t>
            </a:r>
          </a:p>
          <a:p>
            <a:pPr lvl="1"/>
            <a:r>
              <a:rPr lang="fr-FR" sz="2000"/>
              <a:t> </a:t>
            </a:r>
            <a:r>
              <a:rPr lang="fr-FR" sz="2000">
                <a:solidFill>
                  <a:srgbClr val="FF0000"/>
                </a:solidFill>
                <a:latin typeface="Arial" charset="0"/>
              </a:rPr>
              <a:t>SELECT</a:t>
            </a:r>
            <a:r>
              <a:rPr lang="fr-FR" sz="2000">
                <a:latin typeface="Arial" charset="0"/>
              </a:rPr>
              <a:t> NomCl, AdrCl </a:t>
            </a:r>
            <a:r>
              <a:rPr lang="fr-FR" sz="2000">
                <a:solidFill>
                  <a:srgbClr val="FF0000"/>
                </a:solidFill>
                <a:latin typeface="Arial" charset="0"/>
              </a:rPr>
              <a:t>FROM</a:t>
            </a:r>
            <a:r>
              <a:rPr lang="fr-FR" sz="2000">
                <a:latin typeface="Arial" charset="0"/>
              </a:rPr>
              <a:t> Client</a:t>
            </a:r>
          </a:p>
          <a:p>
            <a:pPr lvl="1"/>
            <a:r>
              <a:rPr lang="fr-FR" sz="2000"/>
              <a:t> De Paris ou Rouen : </a:t>
            </a:r>
            <a:r>
              <a:rPr lang="fr-FR" sz="2000">
                <a:solidFill>
                  <a:srgbClr val="FF0000"/>
                </a:solidFill>
                <a:latin typeface="Arial" charset="0"/>
              </a:rPr>
              <a:t>SELECT</a:t>
            </a:r>
            <a:r>
              <a:rPr lang="fr-FR" sz="2000">
                <a:latin typeface="Arial" charset="0"/>
              </a:rPr>
              <a:t> NomCl, AdrCl </a:t>
            </a:r>
            <a:r>
              <a:rPr lang="fr-FR" sz="2000">
                <a:solidFill>
                  <a:srgbClr val="FF0000"/>
                </a:solidFill>
                <a:latin typeface="Arial" charset="0"/>
              </a:rPr>
              <a:t>FROM</a:t>
            </a:r>
            <a:r>
              <a:rPr lang="fr-FR" sz="2000">
                <a:latin typeface="Arial" charset="0"/>
              </a:rPr>
              <a:t> Client </a:t>
            </a:r>
            <a:r>
              <a:rPr lang="fr-FR" sz="2000">
                <a:solidFill>
                  <a:srgbClr val="FF0000"/>
                </a:solidFill>
                <a:latin typeface="Arial" charset="0"/>
              </a:rPr>
              <a:t>WHERE</a:t>
            </a:r>
            <a:r>
              <a:rPr lang="fr-FR" sz="2000">
                <a:latin typeface="Arial" charset="0"/>
              </a:rPr>
              <a:t> (Ville="Paris") </a:t>
            </a:r>
            <a:r>
              <a:rPr lang="fr-FR" sz="2000">
                <a:solidFill>
                  <a:srgbClr val="FF0000"/>
                </a:solidFill>
                <a:latin typeface="Arial" charset="0"/>
              </a:rPr>
              <a:t>OR</a:t>
            </a:r>
            <a:r>
              <a:rPr lang="fr-FR" sz="2000">
                <a:latin typeface="Arial" charset="0"/>
              </a:rPr>
              <a:t> (Ville="Rouen")</a:t>
            </a:r>
          </a:p>
          <a:p>
            <a:r>
              <a:rPr lang="fr-FR" sz="2400"/>
              <a:t> Lister tout les articles dont le prix unitaire est &gt; 150 et dont la quantité est &lt; 100</a:t>
            </a:r>
          </a:p>
          <a:p>
            <a:pPr lvl="1"/>
            <a:r>
              <a:rPr lang="fr-FR" sz="2000"/>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Article </a:t>
            </a:r>
            <a:r>
              <a:rPr lang="fr-FR" sz="2000">
                <a:solidFill>
                  <a:srgbClr val="FF0000"/>
                </a:solidFill>
                <a:latin typeface="Arial" charset="0"/>
              </a:rPr>
              <a:t>WHERE</a:t>
            </a:r>
            <a:r>
              <a:rPr lang="fr-FR" sz="2000">
                <a:latin typeface="Arial" charset="0"/>
              </a:rPr>
              <a:t> (Prix &gt; 150) </a:t>
            </a:r>
            <a:r>
              <a:rPr lang="fr-FR" sz="2000">
                <a:solidFill>
                  <a:srgbClr val="FF0000"/>
                </a:solidFill>
                <a:latin typeface="Arial" charset="0"/>
              </a:rPr>
              <a:t>AND</a:t>
            </a:r>
            <a:r>
              <a:rPr lang="fr-FR" sz="2000">
                <a:latin typeface="Arial" charset="0"/>
              </a:rPr>
              <a:t> (Qté&lt;100)</a:t>
            </a:r>
          </a:p>
          <a:p>
            <a:r>
              <a:rPr lang="fr-FR" sz="2400"/>
              <a:t> Lister toutes les commandes enregistrés après le 2 janvier 1995 :</a:t>
            </a:r>
          </a:p>
          <a:p>
            <a:pPr lvl="1"/>
            <a:r>
              <a:rPr lang="fr-FR" sz="2000"/>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Commande </a:t>
            </a:r>
            <a:r>
              <a:rPr lang="fr-FR" sz="2000">
                <a:solidFill>
                  <a:srgbClr val="FF0000"/>
                </a:solidFill>
                <a:latin typeface="Arial" charset="0"/>
              </a:rPr>
              <a:t>WHERE</a:t>
            </a:r>
            <a:r>
              <a:rPr lang="fr-FR" sz="2000">
                <a:latin typeface="Arial" charset="0"/>
              </a:rPr>
              <a:t> DateEnr&gt;’02-01-1995’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04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04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04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04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040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04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3040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040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30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9EDC171-AF0F-40E5-A093-6D282AD8C7DA}" type="slidenum">
              <a:rPr lang="fr-FR"/>
              <a:pPr/>
              <a:t>2</a:t>
            </a:fld>
            <a:r>
              <a:rPr lang="fr-FR"/>
              <a:t>/47</a:t>
            </a:r>
          </a:p>
        </p:txBody>
      </p:sp>
      <p:sp>
        <p:nvSpPr>
          <p:cNvPr id="233474" name="Rectangle 2"/>
          <p:cNvSpPr>
            <a:spLocks noGrp="1" noChangeArrowheads="1"/>
          </p:cNvSpPr>
          <p:nvPr>
            <p:ph type="title"/>
          </p:nvPr>
        </p:nvSpPr>
        <p:spPr/>
        <p:txBody>
          <a:bodyPr/>
          <a:lstStyle/>
          <a:p>
            <a:r>
              <a:rPr lang="fr-FR"/>
              <a:t>Généralités</a:t>
            </a:r>
          </a:p>
        </p:txBody>
      </p:sp>
      <p:sp>
        <p:nvSpPr>
          <p:cNvPr id="233475" name="Rectangle 3"/>
          <p:cNvSpPr>
            <a:spLocks noGrp="1" noChangeArrowheads="1"/>
          </p:cNvSpPr>
          <p:nvPr>
            <p:ph type="body" idx="1"/>
          </p:nvPr>
        </p:nvSpPr>
        <p:spPr>
          <a:xfrm>
            <a:off x="0" y="838200"/>
            <a:ext cx="9144000" cy="5791200"/>
          </a:xfrm>
        </p:spPr>
        <p:txBody>
          <a:bodyPr/>
          <a:lstStyle/>
          <a:p>
            <a:pPr>
              <a:lnSpc>
                <a:spcPct val="90000"/>
              </a:lnSpc>
            </a:pPr>
            <a:r>
              <a:rPr lang="fr-FR" sz="2600"/>
              <a:t> Cette présentation ne se veut pas exhaustif</a:t>
            </a:r>
          </a:p>
          <a:p>
            <a:pPr>
              <a:lnSpc>
                <a:spcPct val="90000"/>
              </a:lnSpc>
            </a:pPr>
            <a:r>
              <a:rPr lang="fr-FR" sz="2600"/>
              <a:t> SQL comprend de nombreux autres choses non décrites ici (manque temps ou trop technique)</a:t>
            </a:r>
          </a:p>
          <a:p>
            <a:pPr>
              <a:lnSpc>
                <a:spcPct val="90000"/>
              </a:lnSpc>
            </a:pPr>
            <a:r>
              <a:rPr lang="fr-FR" sz="2600"/>
              <a:t> Pour plus de détails, je vous conseil les références suivantes</a:t>
            </a:r>
          </a:p>
          <a:p>
            <a:pPr lvl="1">
              <a:lnSpc>
                <a:spcPct val="90000"/>
              </a:lnSpc>
            </a:pPr>
            <a:r>
              <a:rPr lang="fr-FR" sz="2400"/>
              <a:t> « SQL pour les nuls »</a:t>
            </a:r>
          </a:p>
          <a:p>
            <a:pPr lvl="1">
              <a:lnSpc>
                <a:spcPct val="90000"/>
              </a:lnSpc>
            </a:pPr>
            <a:r>
              <a:rPr lang="fr-FR" sz="2400"/>
              <a:t> cours sur internet</a:t>
            </a:r>
          </a:p>
          <a:p>
            <a:pPr lvl="1">
              <a:lnSpc>
                <a:spcPct val="90000"/>
              </a:lnSpc>
            </a:pPr>
            <a:r>
              <a:rPr lang="fr-FR" sz="2400"/>
              <a:t>  livres</a:t>
            </a:r>
          </a:p>
          <a:p>
            <a:pPr>
              <a:lnSpc>
                <a:spcPct val="90000"/>
              </a:lnSpc>
            </a:pPr>
            <a:r>
              <a:rPr lang="fr-FR" sz="2600"/>
              <a:t> SQL comprend</a:t>
            </a:r>
          </a:p>
          <a:p>
            <a:pPr lvl="1">
              <a:lnSpc>
                <a:spcPct val="90000"/>
              </a:lnSpc>
            </a:pPr>
            <a:r>
              <a:rPr lang="fr-FR" sz="2400"/>
              <a:t> Un </a:t>
            </a:r>
            <a:r>
              <a:rPr lang="fr-FR" sz="2400">
                <a:solidFill>
                  <a:srgbClr val="FF0000"/>
                </a:solidFill>
              </a:rPr>
              <a:t>langage de définition des données</a:t>
            </a:r>
            <a:r>
              <a:rPr lang="fr-FR" sz="2400"/>
              <a:t> (LDD)</a:t>
            </a:r>
          </a:p>
          <a:p>
            <a:pPr lvl="1">
              <a:lnSpc>
                <a:spcPct val="90000"/>
              </a:lnSpc>
            </a:pPr>
            <a:r>
              <a:rPr lang="fr-FR" sz="2400"/>
              <a:t> Un </a:t>
            </a:r>
            <a:r>
              <a:rPr lang="fr-FR" sz="2400">
                <a:solidFill>
                  <a:srgbClr val="FF0000"/>
                </a:solidFill>
              </a:rPr>
              <a:t>langage de manipulation des données</a:t>
            </a:r>
            <a:r>
              <a:rPr lang="fr-FR" sz="2400"/>
              <a:t> (LMD)</a:t>
            </a:r>
          </a:p>
          <a:p>
            <a:pPr>
              <a:lnSpc>
                <a:spcPct val="90000"/>
              </a:lnSpc>
            </a:pPr>
            <a:r>
              <a:rPr lang="fr-FR" sz="2600"/>
              <a:t> SQL = « </a:t>
            </a:r>
            <a:r>
              <a:rPr lang="fr-FR" sz="2600">
                <a:solidFill>
                  <a:srgbClr val="FF0000"/>
                </a:solidFill>
              </a:rPr>
              <a:t>Structured Query Language</a:t>
            </a:r>
            <a:r>
              <a:rPr lang="fr-FR" sz="2600"/>
              <a:t> »</a:t>
            </a:r>
          </a:p>
          <a:p>
            <a:pPr>
              <a:lnSpc>
                <a:spcPct val="90000"/>
              </a:lnSpc>
            </a:pPr>
            <a:r>
              <a:rPr lang="fr-FR" sz="2600"/>
              <a:t> Il existe une version graphique des requêtes SQL sous Microsoft Access. N’étant pas « standard », elle ne sera pas présenté ici. Vous trouverez néanmoins un cours par un anonyme sur ma page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4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34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3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34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347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334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334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347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34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A400A00-260F-4DCC-B8B8-61BE72040D55}" type="slidenum">
              <a:rPr lang="fr-FR"/>
              <a:pPr/>
              <a:t>20</a:t>
            </a:fld>
            <a:r>
              <a:rPr lang="fr-FR"/>
              <a:t>/47</a:t>
            </a:r>
          </a:p>
        </p:txBody>
      </p:sp>
      <p:sp>
        <p:nvSpPr>
          <p:cNvPr id="244738" name="Rectangle 2"/>
          <p:cNvSpPr>
            <a:spLocks noGrp="1" noChangeArrowheads="1"/>
          </p:cNvSpPr>
          <p:nvPr>
            <p:ph type="title"/>
          </p:nvPr>
        </p:nvSpPr>
        <p:spPr/>
        <p:txBody>
          <a:bodyPr/>
          <a:lstStyle/>
          <a:p>
            <a:r>
              <a:rPr lang="fr-FR"/>
              <a:t>Quelques prédicats (1)</a:t>
            </a:r>
          </a:p>
        </p:txBody>
      </p:sp>
      <p:sp>
        <p:nvSpPr>
          <p:cNvPr id="244739" name="Rectangle 3"/>
          <p:cNvSpPr>
            <a:spLocks noGrp="1" noChangeArrowheads="1"/>
          </p:cNvSpPr>
          <p:nvPr>
            <p:ph type="body" idx="1"/>
          </p:nvPr>
        </p:nvSpPr>
        <p:spPr>
          <a:xfrm>
            <a:off x="0" y="990600"/>
            <a:ext cx="9144000" cy="5715000"/>
          </a:xfrm>
        </p:spPr>
        <p:txBody>
          <a:bodyPr/>
          <a:lstStyle/>
          <a:p>
            <a:pPr>
              <a:lnSpc>
                <a:spcPct val="90000"/>
              </a:lnSpc>
            </a:pPr>
            <a:r>
              <a:rPr lang="fr-FR" sz="2800"/>
              <a:t> Le prédicat </a:t>
            </a:r>
            <a:r>
              <a:rPr lang="fr-FR" sz="2800">
                <a:solidFill>
                  <a:srgbClr val="FF0000"/>
                </a:solidFill>
                <a:latin typeface="Arial" charset="0"/>
              </a:rPr>
              <a:t>BETWEEN AND</a:t>
            </a:r>
            <a:r>
              <a:rPr lang="fr-FR" sz="2800"/>
              <a:t>, exemples : </a:t>
            </a:r>
          </a:p>
          <a:p>
            <a:pPr lvl="1">
              <a:lnSpc>
                <a:spcPct val="90000"/>
              </a:lnSpc>
            </a:pPr>
            <a:r>
              <a:rPr lang="fr-FR" sz="2200"/>
              <a:t> Lister tout les articles dont les prix sont compris entre 150 et 200 euros :  </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Article </a:t>
            </a:r>
            <a:r>
              <a:rPr lang="fr-FR" sz="2200">
                <a:solidFill>
                  <a:srgbClr val="FF0000"/>
                </a:solidFill>
                <a:latin typeface="Arial" charset="0"/>
              </a:rPr>
              <a:t>WHERE</a:t>
            </a:r>
            <a:r>
              <a:rPr lang="fr-FR" sz="2200">
                <a:latin typeface="Arial" charset="0"/>
              </a:rPr>
              <a:t> Prix </a:t>
            </a:r>
            <a:r>
              <a:rPr lang="fr-FR" sz="2200">
                <a:solidFill>
                  <a:srgbClr val="FF0000"/>
                </a:solidFill>
                <a:latin typeface="Arial" charset="0"/>
              </a:rPr>
              <a:t>BETWEEN</a:t>
            </a:r>
            <a:r>
              <a:rPr lang="fr-FR" sz="2200">
                <a:latin typeface="Arial" charset="0"/>
              </a:rPr>
              <a:t> 150 </a:t>
            </a:r>
            <a:r>
              <a:rPr lang="fr-FR" sz="2200">
                <a:solidFill>
                  <a:srgbClr val="FF0000"/>
                </a:solidFill>
                <a:latin typeface="Arial" charset="0"/>
              </a:rPr>
              <a:t>AND</a:t>
            </a:r>
            <a:r>
              <a:rPr lang="fr-FR" sz="2200">
                <a:latin typeface="Arial" charset="0"/>
              </a:rPr>
              <a:t> 200</a:t>
            </a:r>
          </a:p>
          <a:p>
            <a:pPr lvl="1">
              <a:lnSpc>
                <a:spcPct val="90000"/>
              </a:lnSpc>
            </a:pPr>
            <a:r>
              <a:rPr lang="fr-FR" sz="2200"/>
              <a:t> Lister tout les consommables non enregistrés  entre les dates du 1 janvier 1995 et du 31 mars 1996 : </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Consommable </a:t>
            </a:r>
            <a:r>
              <a:rPr lang="fr-FR" sz="2200">
                <a:solidFill>
                  <a:srgbClr val="FF0000"/>
                </a:solidFill>
                <a:latin typeface="Arial" charset="0"/>
              </a:rPr>
              <a:t>WHERE</a:t>
            </a:r>
            <a:r>
              <a:rPr lang="fr-FR" sz="2200">
                <a:latin typeface="Arial" charset="0"/>
              </a:rPr>
              <a:t> DateCom </a:t>
            </a:r>
            <a:r>
              <a:rPr lang="fr-FR" sz="2200">
                <a:solidFill>
                  <a:srgbClr val="FF0000"/>
                </a:solidFill>
                <a:latin typeface="Arial" charset="0"/>
              </a:rPr>
              <a:t>NOT</a:t>
            </a:r>
            <a:r>
              <a:rPr lang="fr-FR" sz="2200">
                <a:latin typeface="Arial" charset="0"/>
              </a:rPr>
              <a:t> </a:t>
            </a:r>
            <a:r>
              <a:rPr lang="fr-FR" sz="2200">
                <a:solidFill>
                  <a:srgbClr val="FF0000"/>
                </a:solidFill>
                <a:latin typeface="Arial" charset="0"/>
              </a:rPr>
              <a:t>BETWEEN</a:t>
            </a:r>
            <a:r>
              <a:rPr lang="fr-FR" sz="2200">
                <a:latin typeface="Arial" charset="0"/>
              </a:rPr>
              <a:t> ’01-01-1995’ </a:t>
            </a:r>
            <a:r>
              <a:rPr lang="fr-FR" sz="2200">
                <a:solidFill>
                  <a:srgbClr val="FF0000"/>
                </a:solidFill>
                <a:latin typeface="Arial" charset="0"/>
              </a:rPr>
              <a:t>AND</a:t>
            </a:r>
            <a:r>
              <a:rPr lang="fr-FR" sz="2200">
                <a:latin typeface="Arial" charset="0"/>
              </a:rPr>
              <a:t> ’31-03-1996’</a:t>
            </a:r>
          </a:p>
          <a:p>
            <a:pPr lvl="1">
              <a:lnSpc>
                <a:spcPct val="90000"/>
              </a:lnSpc>
            </a:pPr>
            <a:r>
              <a:rPr lang="fr-FR" sz="2200"/>
              <a:t> </a:t>
            </a:r>
            <a:r>
              <a:rPr lang="fr-FR" sz="2200">
                <a:solidFill>
                  <a:srgbClr val="FF0000"/>
                </a:solidFill>
              </a:rPr>
              <a:t>Remarque</a:t>
            </a:r>
            <a:r>
              <a:rPr lang="fr-FR" sz="2200"/>
              <a:t> : On peut écrire une autre requête du premier problème mais celle-ci sera beaucoup moins efficace car elle chargera plusieurs fois la table en mémoire : </a:t>
            </a:r>
            <a:r>
              <a:rPr lang="fr-FR" sz="2200">
                <a:latin typeface="Arial" charset="0"/>
              </a:rPr>
              <a:t>(</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Article </a:t>
            </a:r>
            <a:r>
              <a:rPr lang="fr-FR" sz="2200">
                <a:solidFill>
                  <a:srgbClr val="FF0000"/>
                </a:solidFill>
                <a:latin typeface="Arial" charset="0"/>
              </a:rPr>
              <a:t>WHERE</a:t>
            </a:r>
            <a:r>
              <a:rPr lang="fr-FR" sz="2200">
                <a:latin typeface="Arial" charset="0"/>
              </a:rPr>
              <a:t> Prix&gt;150) </a:t>
            </a:r>
            <a:r>
              <a:rPr lang="fr-FR" sz="2200">
                <a:solidFill>
                  <a:srgbClr val="FF0000"/>
                </a:solidFill>
                <a:latin typeface="Arial" charset="0"/>
              </a:rPr>
              <a:t>INTERSECT</a:t>
            </a:r>
            <a:r>
              <a:rPr lang="fr-FR" sz="2200">
                <a:latin typeface="Arial" charset="0"/>
              </a:rPr>
              <a:t> (</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Article </a:t>
            </a:r>
            <a:r>
              <a:rPr lang="fr-FR" sz="2200">
                <a:solidFill>
                  <a:srgbClr val="FF0000"/>
                </a:solidFill>
                <a:latin typeface="Arial" charset="0"/>
              </a:rPr>
              <a:t>WHERE</a:t>
            </a:r>
            <a:r>
              <a:rPr lang="fr-FR" sz="2200">
                <a:latin typeface="Arial" charset="0"/>
              </a:rPr>
              <a:t> Prix&lt;200</a:t>
            </a:r>
            <a:r>
              <a:rPr lang="fr-FR" sz="2200"/>
              <a:t>)</a:t>
            </a:r>
          </a:p>
          <a:p>
            <a:pPr>
              <a:lnSpc>
                <a:spcPct val="90000"/>
              </a:lnSpc>
            </a:pPr>
            <a:r>
              <a:rPr lang="fr-FR" sz="2800"/>
              <a:t> Le prédicat </a:t>
            </a:r>
            <a:r>
              <a:rPr lang="fr-FR" sz="2800">
                <a:solidFill>
                  <a:srgbClr val="FF0000"/>
                </a:solidFill>
                <a:latin typeface="Arial" charset="0"/>
              </a:rPr>
              <a:t>IN</a:t>
            </a:r>
            <a:r>
              <a:rPr lang="fr-FR" sz="2800"/>
              <a:t>, exemples : </a:t>
            </a:r>
          </a:p>
          <a:p>
            <a:pPr lvl="1">
              <a:lnSpc>
                <a:spcPct val="90000"/>
              </a:lnSpc>
            </a:pPr>
            <a:r>
              <a:rPr lang="fr-FR" sz="2200"/>
              <a:t> Lister tout les clients des villes de Paris, Rouen, Créteil : </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Client </a:t>
            </a:r>
            <a:r>
              <a:rPr lang="fr-FR" sz="2200">
                <a:solidFill>
                  <a:srgbClr val="FF0000"/>
                </a:solidFill>
                <a:latin typeface="Arial" charset="0"/>
              </a:rPr>
              <a:t>WHERE</a:t>
            </a:r>
            <a:r>
              <a:rPr lang="fr-FR" sz="2200">
                <a:latin typeface="Arial" charset="0"/>
              </a:rPr>
              <a:t> Ville </a:t>
            </a:r>
            <a:r>
              <a:rPr lang="fr-FR" sz="2200">
                <a:solidFill>
                  <a:srgbClr val="FF0000"/>
                </a:solidFill>
                <a:latin typeface="Arial" charset="0"/>
              </a:rPr>
              <a:t>IN</a:t>
            </a:r>
            <a:r>
              <a:rPr lang="fr-FR" sz="2200">
                <a:latin typeface="Arial" charset="0"/>
              </a:rPr>
              <a:t> (Paris, Rouen, Créteil)</a:t>
            </a:r>
          </a:p>
          <a:p>
            <a:pPr lvl="1">
              <a:lnSpc>
                <a:spcPct val="90000"/>
              </a:lnSpc>
            </a:pPr>
            <a:r>
              <a:rPr lang="fr-FR" sz="2200"/>
              <a:t> Lister tout les articles dont le prix unitaire est 5, 11, 17, 23, 31, 37 : </a:t>
            </a:r>
            <a:r>
              <a:rPr lang="fr-FR" sz="2200">
                <a:solidFill>
                  <a:srgbClr val="FF0000"/>
                </a:solidFill>
                <a:latin typeface="Arial" charset="0"/>
              </a:rPr>
              <a:t>SELECT</a:t>
            </a:r>
            <a:r>
              <a:rPr lang="fr-FR" sz="2200">
                <a:latin typeface="Arial" charset="0"/>
              </a:rPr>
              <a:t> * </a:t>
            </a:r>
            <a:r>
              <a:rPr lang="fr-FR" sz="2200">
                <a:solidFill>
                  <a:srgbClr val="FF0000"/>
                </a:solidFill>
                <a:latin typeface="Arial" charset="0"/>
              </a:rPr>
              <a:t>FROM</a:t>
            </a:r>
            <a:r>
              <a:rPr lang="fr-FR" sz="2200">
                <a:latin typeface="Arial" charset="0"/>
              </a:rPr>
              <a:t> ARTICLE </a:t>
            </a:r>
            <a:r>
              <a:rPr lang="fr-FR" sz="2200">
                <a:solidFill>
                  <a:srgbClr val="FF0000"/>
                </a:solidFill>
                <a:latin typeface="Arial" charset="0"/>
              </a:rPr>
              <a:t>WHERE</a:t>
            </a:r>
            <a:r>
              <a:rPr lang="fr-FR" sz="2200">
                <a:latin typeface="Arial" charset="0"/>
              </a:rPr>
              <a:t> Prix </a:t>
            </a:r>
            <a:r>
              <a:rPr lang="fr-FR" sz="2200">
                <a:solidFill>
                  <a:srgbClr val="FF0000"/>
                </a:solidFill>
                <a:latin typeface="Arial" charset="0"/>
              </a:rPr>
              <a:t>IN</a:t>
            </a:r>
            <a:r>
              <a:rPr lang="fr-FR" sz="2200">
                <a:latin typeface="Arial" charset="0"/>
              </a:rPr>
              <a:t> (5, 11, 17, 23, 31, 37)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4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47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47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4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4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4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C9B74FDE-5076-49F1-B569-1907DA5DD8C9}" type="slidenum">
              <a:rPr lang="fr-FR"/>
              <a:pPr/>
              <a:t>21</a:t>
            </a:fld>
            <a:r>
              <a:rPr lang="fr-FR"/>
              <a:t>/47</a:t>
            </a:r>
          </a:p>
        </p:txBody>
      </p:sp>
      <p:sp>
        <p:nvSpPr>
          <p:cNvPr id="245762" name="Rectangle 1026"/>
          <p:cNvSpPr>
            <a:spLocks noGrp="1" noChangeArrowheads="1"/>
          </p:cNvSpPr>
          <p:nvPr>
            <p:ph type="title"/>
          </p:nvPr>
        </p:nvSpPr>
        <p:spPr/>
        <p:txBody>
          <a:bodyPr/>
          <a:lstStyle/>
          <a:p>
            <a:r>
              <a:rPr lang="fr-FR"/>
              <a:t>Quelques prédicats (2)</a:t>
            </a:r>
          </a:p>
        </p:txBody>
      </p:sp>
      <p:sp>
        <p:nvSpPr>
          <p:cNvPr id="245763" name="Rectangle 1027"/>
          <p:cNvSpPr>
            <a:spLocks noGrp="1" noChangeArrowheads="1"/>
          </p:cNvSpPr>
          <p:nvPr>
            <p:ph type="body" idx="1"/>
          </p:nvPr>
        </p:nvSpPr>
        <p:spPr>
          <a:xfrm>
            <a:off x="0" y="1676400"/>
            <a:ext cx="9144000" cy="4495800"/>
          </a:xfrm>
        </p:spPr>
        <p:txBody>
          <a:bodyPr/>
          <a:lstStyle/>
          <a:p>
            <a:r>
              <a:rPr lang="fr-FR" sz="2800"/>
              <a:t> Le prédicat </a:t>
            </a:r>
            <a:r>
              <a:rPr lang="fr-FR" sz="2800">
                <a:solidFill>
                  <a:srgbClr val="FF0000"/>
                </a:solidFill>
                <a:latin typeface="Arial" charset="0"/>
              </a:rPr>
              <a:t>LIKE</a:t>
            </a:r>
          </a:p>
          <a:p>
            <a:pPr lvl="1"/>
            <a:r>
              <a:rPr lang="fr-FR" sz="2400"/>
              <a:t> Lister tout les clients dont le nom se termine par "nd" : </a:t>
            </a:r>
            <a:r>
              <a:rPr lang="fr-FR" sz="2400">
                <a:solidFill>
                  <a:srgbClr val="FF0000"/>
                </a:solidFill>
                <a:latin typeface="Arial" charset="0"/>
              </a:rPr>
              <a:t>SELECT</a:t>
            </a:r>
            <a:r>
              <a:rPr lang="fr-FR" sz="2400">
                <a:latin typeface="Arial" charset="0"/>
              </a:rPr>
              <a:t> * </a:t>
            </a:r>
            <a:r>
              <a:rPr lang="fr-FR" sz="2400">
                <a:solidFill>
                  <a:srgbClr val="FF0000"/>
                </a:solidFill>
                <a:latin typeface="Arial" charset="0"/>
              </a:rPr>
              <a:t>FROM </a:t>
            </a:r>
            <a:r>
              <a:rPr lang="fr-FR" sz="2400">
                <a:latin typeface="Arial" charset="0"/>
              </a:rPr>
              <a:t>Client </a:t>
            </a:r>
            <a:r>
              <a:rPr lang="fr-FR" sz="2400">
                <a:solidFill>
                  <a:srgbClr val="FF0000"/>
                </a:solidFill>
                <a:latin typeface="Arial" charset="0"/>
              </a:rPr>
              <a:t>WHERE</a:t>
            </a:r>
            <a:r>
              <a:rPr lang="fr-FR" sz="2400">
                <a:latin typeface="Arial" charset="0"/>
              </a:rPr>
              <a:t> NomCl </a:t>
            </a:r>
            <a:r>
              <a:rPr lang="fr-FR" sz="2400">
                <a:solidFill>
                  <a:srgbClr val="FF0000"/>
                </a:solidFill>
                <a:latin typeface="Arial" charset="0"/>
              </a:rPr>
              <a:t>LIKE</a:t>
            </a:r>
            <a:r>
              <a:rPr lang="fr-FR" sz="2400">
                <a:latin typeface="Arial" charset="0"/>
              </a:rPr>
              <a:t> ‘%nd’</a:t>
            </a:r>
          </a:p>
          <a:p>
            <a:pPr lvl="1"/>
            <a:r>
              <a:rPr lang="fr-FR" sz="2400"/>
              <a:t> Lister tout les article dont la désignation est de 7 caractères, commence par ‘N’ et se termine par ‘d’ : </a:t>
            </a:r>
            <a:r>
              <a:rPr lang="fr-FR" sz="2400">
                <a:solidFill>
                  <a:srgbClr val="FF0000"/>
                </a:solidFill>
                <a:latin typeface="Arial" charset="0"/>
              </a:rPr>
              <a:t>SELECT</a:t>
            </a:r>
            <a:r>
              <a:rPr lang="fr-FR" sz="2400">
                <a:latin typeface="Arial" charset="0"/>
              </a:rPr>
              <a:t> * </a:t>
            </a:r>
            <a:r>
              <a:rPr lang="fr-FR" sz="2400">
                <a:solidFill>
                  <a:srgbClr val="FF0000"/>
                </a:solidFill>
                <a:latin typeface="Arial" charset="0"/>
              </a:rPr>
              <a:t>FROM</a:t>
            </a:r>
            <a:r>
              <a:rPr lang="fr-FR" sz="2400">
                <a:latin typeface="Arial" charset="0"/>
              </a:rPr>
              <a:t> Article </a:t>
            </a:r>
            <a:r>
              <a:rPr lang="fr-FR" sz="2400">
                <a:solidFill>
                  <a:srgbClr val="FF0000"/>
                </a:solidFill>
                <a:latin typeface="Arial" charset="0"/>
              </a:rPr>
              <a:t>WHERE</a:t>
            </a:r>
            <a:r>
              <a:rPr lang="fr-FR" sz="2400">
                <a:latin typeface="Arial" charset="0"/>
              </a:rPr>
              <a:t> Designation LIKE ‘N-----d’</a:t>
            </a:r>
          </a:p>
          <a:p>
            <a:r>
              <a:rPr lang="fr-FR" sz="2800"/>
              <a:t> Le prédicat </a:t>
            </a:r>
            <a:r>
              <a:rPr lang="fr-FR" sz="2800">
                <a:solidFill>
                  <a:srgbClr val="FF0000"/>
                </a:solidFill>
                <a:latin typeface="Arial" charset="0"/>
              </a:rPr>
              <a:t>NULL</a:t>
            </a:r>
          </a:p>
          <a:p>
            <a:pPr lvl="1"/>
            <a:r>
              <a:rPr lang="fr-FR" sz="2400"/>
              <a:t> Lister tout les articles dont la désignation n’a pas été saisie (est nulle) : </a:t>
            </a:r>
            <a:r>
              <a:rPr lang="fr-FR" sz="2400">
                <a:solidFill>
                  <a:srgbClr val="FF0000"/>
                </a:solidFill>
                <a:latin typeface="Arial" charset="0"/>
              </a:rPr>
              <a:t>SELECT</a:t>
            </a:r>
            <a:r>
              <a:rPr lang="fr-FR" sz="2400">
                <a:latin typeface="Arial" charset="0"/>
              </a:rPr>
              <a:t> * </a:t>
            </a:r>
            <a:r>
              <a:rPr lang="fr-FR" sz="2400">
                <a:solidFill>
                  <a:srgbClr val="FF0000"/>
                </a:solidFill>
                <a:latin typeface="Arial" charset="0"/>
              </a:rPr>
              <a:t>FROM</a:t>
            </a:r>
            <a:r>
              <a:rPr lang="fr-FR" sz="2400">
                <a:latin typeface="Arial" charset="0"/>
              </a:rPr>
              <a:t> Article </a:t>
            </a:r>
            <a:r>
              <a:rPr lang="fr-FR" sz="2400">
                <a:solidFill>
                  <a:srgbClr val="FF0000"/>
                </a:solidFill>
                <a:latin typeface="Arial" charset="0"/>
              </a:rPr>
              <a:t>WHERE</a:t>
            </a:r>
            <a:r>
              <a:rPr lang="fr-FR" sz="2400">
                <a:latin typeface="Arial" charset="0"/>
              </a:rPr>
              <a:t> Designation </a:t>
            </a:r>
            <a:r>
              <a:rPr lang="fr-FR" sz="2400">
                <a:solidFill>
                  <a:srgbClr val="FF0000"/>
                </a:solidFill>
                <a:latin typeface="Arial" charset="0"/>
              </a:rPr>
              <a:t>IS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5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5"/>
          <p:cNvSpPr>
            <a:spLocks noGrp="1"/>
          </p:cNvSpPr>
          <p:nvPr>
            <p:ph type="sldNum" sz="quarter" idx="12"/>
          </p:nvPr>
        </p:nvSpPr>
        <p:spPr/>
        <p:txBody>
          <a:bodyPr/>
          <a:lstStyle/>
          <a:p>
            <a:fld id="{CDA899BE-E1F8-4E14-922A-C6CD1D2951CF}" type="slidenum">
              <a:rPr lang="fr-FR"/>
              <a:pPr/>
              <a:t>22</a:t>
            </a:fld>
            <a:r>
              <a:rPr lang="fr-FR"/>
              <a:t>/47</a:t>
            </a:r>
          </a:p>
        </p:txBody>
      </p:sp>
      <p:sp>
        <p:nvSpPr>
          <p:cNvPr id="229379" name="Rectangle 1027"/>
          <p:cNvSpPr>
            <a:spLocks noGrp="1" noChangeArrowheads="1"/>
          </p:cNvSpPr>
          <p:nvPr>
            <p:ph type="body" idx="1"/>
          </p:nvPr>
        </p:nvSpPr>
        <p:spPr>
          <a:xfrm>
            <a:off x="0" y="838200"/>
            <a:ext cx="9144000" cy="4114800"/>
          </a:xfrm>
        </p:spPr>
        <p:txBody>
          <a:bodyPr/>
          <a:lstStyle/>
          <a:p>
            <a:pPr>
              <a:lnSpc>
                <a:spcPct val="90000"/>
              </a:lnSpc>
            </a:pPr>
            <a:r>
              <a:rPr lang="fr-FR" sz="2800"/>
              <a:t> </a:t>
            </a:r>
            <a:r>
              <a:rPr lang="fr-FR" sz="2800">
                <a:solidFill>
                  <a:srgbClr val="FF0000"/>
                </a:solidFill>
              </a:rPr>
              <a:t>Produit cartésien</a:t>
            </a:r>
            <a:r>
              <a:rPr lang="fr-FR" sz="2800"/>
              <a:t> :</a:t>
            </a:r>
          </a:p>
          <a:p>
            <a:pPr lvl="1">
              <a:lnSpc>
                <a:spcPct val="90000"/>
              </a:lnSpc>
            </a:pPr>
            <a:r>
              <a:rPr lang="fr-FR" sz="2400"/>
              <a:t> concaténation de toutes les lignes de la première table avec toutes les lignes de la seconde table.</a:t>
            </a:r>
          </a:p>
          <a:p>
            <a:pPr lvl="1">
              <a:lnSpc>
                <a:spcPct val="90000"/>
              </a:lnSpc>
            </a:pPr>
            <a:r>
              <a:rPr lang="fr-FR" sz="2400"/>
              <a:t> Exemple</a:t>
            </a:r>
          </a:p>
          <a:p>
            <a:pPr lvl="1">
              <a:lnSpc>
                <a:spcPct val="90000"/>
              </a:lnSpc>
              <a:buFontTx/>
              <a:buNone/>
            </a:pPr>
            <a:endParaRPr lang="fr-FR" sz="2400"/>
          </a:p>
          <a:p>
            <a:pPr lvl="1">
              <a:lnSpc>
                <a:spcPct val="90000"/>
              </a:lnSpc>
              <a:buFontTx/>
              <a:buNone/>
            </a:pPr>
            <a:endParaRPr lang="fr-FR" sz="2400"/>
          </a:p>
          <a:p>
            <a:pPr lvl="1">
              <a:lnSpc>
                <a:spcPct val="90000"/>
              </a:lnSpc>
              <a:buFontTx/>
              <a:buNone/>
            </a:pPr>
            <a:endParaRPr lang="fr-FR" sz="2400"/>
          </a:p>
          <a:p>
            <a:pPr>
              <a:lnSpc>
                <a:spcPct val="90000"/>
              </a:lnSpc>
            </a:pPr>
            <a:r>
              <a:rPr lang="fr-FR" sz="2800"/>
              <a:t> </a:t>
            </a:r>
            <a:r>
              <a:rPr lang="fr-FR" sz="2800">
                <a:solidFill>
                  <a:srgbClr val="FF0000"/>
                </a:solidFill>
              </a:rPr>
              <a:t>Jointure</a:t>
            </a:r>
            <a:r>
              <a:rPr lang="fr-FR" sz="2800"/>
              <a:t> : </a:t>
            </a:r>
          </a:p>
          <a:p>
            <a:pPr lvl="1">
              <a:lnSpc>
                <a:spcPct val="90000"/>
              </a:lnSpc>
            </a:pPr>
            <a:r>
              <a:rPr lang="fr-FR" sz="2400"/>
              <a:t> lien entre 2 tables disposant d’au moins une colonne commune (sémantiquement). On associe a chaque ligne de la première table toutes les lignes de la seconde table</a:t>
            </a:r>
          </a:p>
          <a:p>
            <a:pPr lvl="1">
              <a:lnSpc>
                <a:spcPct val="90000"/>
              </a:lnSpc>
            </a:pPr>
            <a:r>
              <a:rPr lang="fr-FR" sz="2400"/>
              <a:t> Exemple</a:t>
            </a:r>
          </a:p>
        </p:txBody>
      </p:sp>
      <p:sp>
        <p:nvSpPr>
          <p:cNvPr id="229378" name="Rectangle 1026"/>
          <p:cNvSpPr>
            <a:spLocks noGrp="1" noChangeArrowheads="1"/>
          </p:cNvSpPr>
          <p:nvPr>
            <p:ph type="title"/>
          </p:nvPr>
        </p:nvSpPr>
        <p:spPr/>
        <p:txBody>
          <a:bodyPr/>
          <a:lstStyle/>
          <a:p>
            <a:r>
              <a:rPr lang="fr-FR"/>
              <a:t>Retour sur la jointure (1)</a:t>
            </a:r>
          </a:p>
        </p:txBody>
      </p:sp>
      <p:graphicFrame>
        <p:nvGraphicFramePr>
          <p:cNvPr id="229473" name="Group 1121"/>
          <p:cNvGraphicFramePr>
            <a:graphicFrameLocks noGrp="1"/>
          </p:cNvGraphicFramePr>
          <p:nvPr/>
        </p:nvGraphicFramePr>
        <p:xfrm>
          <a:off x="4876800" y="1752600"/>
          <a:ext cx="2743200" cy="2346960"/>
        </p:xfrm>
        <a:graphic>
          <a:graphicData uri="http://schemas.openxmlformats.org/drawingml/2006/table">
            <a:tbl>
              <a:tblPr/>
              <a:tblGrid>
                <a:gridCol w="914400"/>
                <a:gridCol w="914400"/>
                <a:gridCol w="91440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Table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Table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 Produit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a,x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b,x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b,y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c,x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New Roman" pitchFamily="18"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9471" name="Group 1119"/>
          <p:cNvGraphicFramePr>
            <a:graphicFrameLocks noGrp="1"/>
          </p:cNvGraphicFramePr>
          <p:nvPr/>
        </p:nvGraphicFramePr>
        <p:xfrm>
          <a:off x="3200400" y="5257800"/>
          <a:ext cx="3200400" cy="1463040"/>
        </p:xfrm>
        <a:graphic>
          <a:graphicData uri="http://schemas.openxmlformats.org/drawingml/2006/table">
            <a:tbl>
              <a:tblPr/>
              <a:tblGrid>
                <a:gridCol w="1066800"/>
                <a:gridCol w="1066800"/>
                <a:gridCol w="1066800"/>
              </a:tblGrid>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Table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Table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Jointure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a1,b1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b1,c1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a1,b1,c1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a2,b1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b2,c2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a2,b1,c1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a3,b2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b3,c3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a3,b2,c2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F68AD8F-D553-4613-BC70-5A12956D5D0C}" type="slidenum">
              <a:rPr lang="fr-FR"/>
              <a:pPr/>
              <a:t>23</a:t>
            </a:fld>
            <a:r>
              <a:rPr lang="fr-FR"/>
              <a:t>/47</a:t>
            </a:r>
          </a:p>
        </p:txBody>
      </p:sp>
      <p:sp>
        <p:nvSpPr>
          <p:cNvPr id="246786" name="Rectangle 2"/>
          <p:cNvSpPr>
            <a:spLocks noGrp="1" noChangeArrowheads="1"/>
          </p:cNvSpPr>
          <p:nvPr>
            <p:ph type="title"/>
          </p:nvPr>
        </p:nvSpPr>
        <p:spPr/>
        <p:txBody>
          <a:bodyPr/>
          <a:lstStyle/>
          <a:p>
            <a:r>
              <a:rPr lang="fr-FR"/>
              <a:t>Retour sur la jointure (2)</a:t>
            </a:r>
          </a:p>
        </p:txBody>
      </p:sp>
      <p:sp>
        <p:nvSpPr>
          <p:cNvPr id="246787" name="Rectangle 3"/>
          <p:cNvSpPr>
            <a:spLocks noGrp="1" noChangeArrowheads="1"/>
          </p:cNvSpPr>
          <p:nvPr>
            <p:ph type="body" idx="1"/>
          </p:nvPr>
        </p:nvSpPr>
        <p:spPr>
          <a:xfrm>
            <a:off x="0" y="990600"/>
            <a:ext cx="9144000" cy="5867400"/>
          </a:xfrm>
        </p:spPr>
        <p:txBody>
          <a:bodyPr/>
          <a:lstStyle/>
          <a:p>
            <a:pPr>
              <a:lnSpc>
                <a:spcPct val="90000"/>
              </a:lnSpc>
            </a:pPr>
            <a:r>
              <a:rPr lang="fr-FR"/>
              <a:t> Une </a:t>
            </a:r>
            <a:r>
              <a:rPr lang="fr-FR">
                <a:solidFill>
                  <a:srgbClr val="FF0000"/>
                </a:solidFill>
              </a:rPr>
              <a:t>jointure</a:t>
            </a:r>
            <a:r>
              <a:rPr lang="fr-FR"/>
              <a:t> est un </a:t>
            </a:r>
            <a:r>
              <a:rPr lang="fr-FR">
                <a:solidFill>
                  <a:srgbClr val="FF0000"/>
                </a:solidFill>
              </a:rPr>
              <a:t>lien</a:t>
            </a:r>
            <a:r>
              <a:rPr lang="fr-FR"/>
              <a:t> entre 2 tables disposant d’une ou plusieurs colonnes </a:t>
            </a:r>
            <a:r>
              <a:rPr lang="fr-FR">
                <a:solidFill>
                  <a:srgbClr val="FF0000"/>
                </a:solidFill>
              </a:rPr>
              <a:t>commune sémantiquement</a:t>
            </a:r>
          </a:p>
          <a:p>
            <a:pPr>
              <a:lnSpc>
                <a:spcPct val="90000"/>
              </a:lnSpc>
            </a:pPr>
            <a:r>
              <a:rPr lang="fr-FR"/>
              <a:t> L’opération de jointure consistera à créer une </a:t>
            </a:r>
            <a:r>
              <a:rPr lang="fr-FR">
                <a:solidFill>
                  <a:srgbClr val="FF0000"/>
                </a:solidFill>
              </a:rPr>
              <a:t>table temporaire</a:t>
            </a:r>
            <a:r>
              <a:rPr lang="fr-FR"/>
              <a:t> composé des lignes satisfaisant la condition de jointure</a:t>
            </a:r>
          </a:p>
          <a:p>
            <a:pPr>
              <a:lnSpc>
                <a:spcPct val="90000"/>
              </a:lnSpc>
            </a:pPr>
            <a:r>
              <a:rPr lang="fr-FR"/>
              <a:t> Par exemple, pour connaître les clients qui ont passé au moins une commande, on est amené à utiliser le lien entre les tables Client et Commandes puis d’en extraire seulement les lignes satisfaisant la condition suivante :</a:t>
            </a:r>
          </a:p>
          <a:p>
            <a:pPr>
              <a:lnSpc>
                <a:spcPct val="90000"/>
              </a:lnSpc>
            </a:pPr>
            <a:r>
              <a:rPr lang="fr-FR">
                <a:solidFill>
                  <a:srgbClr val="FF0000"/>
                </a:solidFill>
              </a:rPr>
              <a:t> Client.NumCl = Commande.NumCl</a:t>
            </a: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0A13219C-8337-4102-AEC6-4D63FC9369AF}" type="slidenum">
              <a:rPr lang="fr-FR"/>
              <a:pPr/>
              <a:t>24</a:t>
            </a:fld>
            <a:r>
              <a:rPr lang="fr-FR"/>
              <a:t>/47</a:t>
            </a:r>
          </a:p>
        </p:txBody>
      </p:sp>
      <p:sp>
        <p:nvSpPr>
          <p:cNvPr id="247810" name="Rectangle 2"/>
          <p:cNvSpPr>
            <a:spLocks noGrp="1" noChangeArrowheads="1"/>
          </p:cNvSpPr>
          <p:nvPr>
            <p:ph type="title"/>
          </p:nvPr>
        </p:nvSpPr>
        <p:spPr/>
        <p:txBody>
          <a:bodyPr/>
          <a:lstStyle/>
          <a:p>
            <a:r>
              <a:rPr lang="fr-FR"/>
              <a:t>Exemples jointure</a:t>
            </a:r>
          </a:p>
        </p:txBody>
      </p:sp>
      <p:sp>
        <p:nvSpPr>
          <p:cNvPr id="247811" name="Rectangle 3"/>
          <p:cNvSpPr>
            <a:spLocks noGrp="1" noChangeArrowheads="1"/>
          </p:cNvSpPr>
          <p:nvPr>
            <p:ph type="body" idx="1"/>
          </p:nvPr>
        </p:nvSpPr>
        <p:spPr>
          <a:xfrm>
            <a:off x="0" y="1066800"/>
            <a:ext cx="9144000" cy="5791200"/>
          </a:xfrm>
        </p:spPr>
        <p:txBody>
          <a:bodyPr/>
          <a:lstStyle/>
          <a:p>
            <a:pPr>
              <a:lnSpc>
                <a:spcPct val="90000"/>
              </a:lnSpc>
            </a:pPr>
            <a:r>
              <a:rPr lang="fr-FR" sz="2400"/>
              <a:t>  Equi-jointure :</a:t>
            </a:r>
          </a:p>
          <a:p>
            <a:pPr lvl="1">
              <a:lnSpc>
                <a:spcPct val="90000"/>
              </a:lnSpc>
            </a:pPr>
            <a:r>
              <a:rPr lang="fr-FR" sz="2000"/>
              <a:t> Lister tout les clients Parisien qui ont passé une commande entre les dates du premier janvier 1993 et aujourd’hui : </a:t>
            </a:r>
          </a:p>
          <a:p>
            <a:pPr lvl="1">
              <a:lnSpc>
                <a:spcPct val="90000"/>
              </a:lnSpc>
            </a:pPr>
            <a:r>
              <a:rPr lang="fr-FR" sz="2000">
                <a:solidFill>
                  <a:srgbClr val="FF0000"/>
                </a:solidFill>
              </a:rPr>
              <a:t> </a:t>
            </a:r>
            <a:r>
              <a:rPr lang="fr-FR" sz="2000">
                <a:solidFill>
                  <a:srgbClr val="FF0000"/>
                </a:solidFill>
                <a:latin typeface="Arial" charset="0"/>
              </a:rPr>
              <a:t>SELECT</a:t>
            </a:r>
            <a:r>
              <a:rPr lang="fr-FR" sz="2000">
                <a:latin typeface="Arial" charset="0"/>
              </a:rPr>
              <a:t> Client.NumCl, NomCl, AdrCl, Commande.Date </a:t>
            </a:r>
            <a:r>
              <a:rPr lang="fr-FR" sz="2000">
                <a:solidFill>
                  <a:srgbClr val="FF0000"/>
                </a:solidFill>
                <a:latin typeface="Arial" charset="0"/>
              </a:rPr>
              <a:t>FROM</a:t>
            </a:r>
            <a:r>
              <a:rPr lang="fr-FR" sz="2000">
                <a:latin typeface="Arial" charset="0"/>
              </a:rPr>
              <a:t> Client, Commande </a:t>
            </a:r>
            <a:r>
              <a:rPr lang="fr-FR" sz="2000">
                <a:solidFill>
                  <a:srgbClr val="FF0000"/>
                </a:solidFill>
                <a:latin typeface="Arial" charset="0"/>
              </a:rPr>
              <a:t>WHERE</a:t>
            </a:r>
            <a:r>
              <a:rPr lang="fr-FR" sz="2000">
                <a:latin typeface="Arial" charset="0"/>
              </a:rPr>
              <a:t> Client.NumCl=Commande.NumCl </a:t>
            </a:r>
            <a:r>
              <a:rPr lang="fr-FR" sz="2000">
                <a:solidFill>
                  <a:srgbClr val="FF0000"/>
                </a:solidFill>
                <a:latin typeface="Arial" charset="0"/>
              </a:rPr>
              <a:t>AND</a:t>
            </a:r>
            <a:r>
              <a:rPr lang="fr-FR" sz="2000">
                <a:latin typeface="Arial" charset="0"/>
              </a:rPr>
              <a:t> Client.Ville="Paris" </a:t>
            </a:r>
            <a:r>
              <a:rPr lang="fr-FR" sz="2000">
                <a:solidFill>
                  <a:srgbClr val="FF0000"/>
                </a:solidFill>
                <a:latin typeface="Arial" charset="0"/>
              </a:rPr>
              <a:t>AND</a:t>
            </a:r>
            <a:r>
              <a:rPr lang="fr-FR" sz="2000">
                <a:latin typeface="Arial" charset="0"/>
              </a:rPr>
              <a:t> Date </a:t>
            </a:r>
            <a:r>
              <a:rPr lang="fr-FR" sz="2000">
                <a:solidFill>
                  <a:srgbClr val="FF0000"/>
                </a:solidFill>
                <a:latin typeface="Arial" charset="0"/>
              </a:rPr>
              <a:t>BETWEEN</a:t>
            </a:r>
            <a:r>
              <a:rPr lang="fr-FR" sz="2000">
                <a:latin typeface="Arial" charset="0"/>
              </a:rPr>
              <a:t> ’01-01-1993’ </a:t>
            </a:r>
            <a:r>
              <a:rPr lang="fr-FR" sz="2000">
                <a:solidFill>
                  <a:srgbClr val="FF0000"/>
                </a:solidFill>
                <a:latin typeface="Arial" charset="0"/>
              </a:rPr>
              <a:t>AND SYSDATE</a:t>
            </a:r>
          </a:p>
          <a:p>
            <a:pPr>
              <a:lnSpc>
                <a:spcPct val="90000"/>
              </a:lnSpc>
            </a:pPr>
            <a:r>
              <a:rPr lang="fr-FR" sz="2400"/>
              <a:t> Jointure multiple (equi et theta):</a:t>
            </a:r>
          </a:p>
          <a:p>
            <a:pPr lvl="1">
              <a:lnSpc>
                <a:spcPct val="90000"/>
              </a:lnSpc>
            </a:pPr>
            <a:r>
              <a:rPr lang="fr-FR" sz="2000"/>
              <a:t> Lister tous les articles qui n’ont pas été commandé entre le premier janvier 1993 et aujourd’hui</a:t>
            </a:r>
          </a:p>
          <a:p>
            <a:pPr lvl="1">
              <a:lnSpc>
                <a:spcPct val="90000"/>
              </a:lnSpc>
            </a:pPr>
            <a:r>
              <a:rPr lang="fr-FR" sz="2000">
                <a:latin typeface="Arial" charset="0"/>
              </a:rPr>
              <a:t> </a:t>
            </a:r>
            <a:r>
              <a:rPr lang="fr-FR" sz="2000">
                <a:solidFill>
                  <a:srgbClr val="FF0000"/>
                </a:solidFill>
                <a:latin typeface="Arial" charset="0"/>
              </a:rPr>
              <a:t>SELECT</a:t>
            </a:r>
            <a:r>
              <a:rPr lang="fr-FR" sz="2000">
                <a:latin typeface="Arial" charset="0"/>
              </a:rPr>
              <a:t> Article.NumArticle, Designation </a:t>
            </a:r>
            <a:r>
              <a:rPr lang="fr-FR" sz="2000">
                <a:solidFill>
                  <a:srgbClr val="FF0000"/>
                </a:solidFill>
                <a:latin typeface="Arial" charset="0"/>
              </a:rPr>
              <a:t>FROM</a:t>
            </a:r>
            <a:r>
              <a:rPr lang="fr-FR" sz="2000">
                <a:latin typeface="Arial" charset="0"/>
              </a:rPr>
              <a:t> Article, LigneComm, Commande </a:t>
            </a:r>
            <a:r>
              <a:rPr lang="fr-FR" sz="2000">
                <a:solidFill>
                  <a:srgbClr val="FF0000"/>
                </a:solidFill>
                <a:latin typeface="Arial" charset="0"/>
              </a:rPr>
              <a:t>WHERE</a:t>
            </a:r>
            <a:r>
              <a:rPr lang="fr-FR" sz="2000">
                <a:latin typeface="Arial" charset="0"/>
              </a:rPr>
              <a:t> Commande.NumCom=LigneComm.NumCom </a:t>
            </a:r>
            <a:r>
              <a:rPr lang="fr-FR" sz="2000">
                <a:solidFill>
                  <a:srgbClr val="FF0000"/>
                </a:solidFill>
                <a:latin typeface="Arial" charset="0"/>
              </a:rPr>
              <a:t>AND</a:t>
            </a:r>
            <a:r>
              <a:rPr lang="fr-FR" sz="2000">
                <a:latin typeface="Arial" charset="0"/>
              </a:rPr>
              <a:t> Article.NumArticle&lt;&gt;LigneComm.NumArticle </a:t>
            </a:r>
            <a:r>
              <a:rPr lang="fr-FR" sz="2000">
                <a:solidFill>
                  <a:srgbClr val="FF0000"/>
                </a:solidFill>
                <a:latin typeface="Arial" charset="0"/>
              </a:rPr>
              <a:t>AND</a:t>
            </a:r>
            <a:r>
              <a:rPr lang="fr-FR" sz="2000">
                <a:latin typeface="Arial" charset="0"/>
              </a:rPr>
              <a:t> Commande.Date </a:t>
            </a:r>
            <a:r>
              <a:rPr lang="fr-FR" sz="2000">
                <a:solidFill>
                  <a:srgbClr val="FF0000"/>
                </a:solidFill>
                <a:latin typeface="Arial" charset="0"/>
              </a:rPr>
              <a:t>BETWEEN</a:t>
            </a:r>
            <a:r>
              <a:rPr lang="fr-FR" sz="2000">
                <a:latin typeface="Arial" charset="0"/>
              </a:rPr>
              <a:t> ’01-01-1993’ </a:t>
            </a:r>
            <a:r>
              <a:rPr lang="fr-FR" sz="2000">
                <a:solidFill>
                  <a:srgbClr val="FF0000"/>
                </a:solidFill>
                <a:latin typeface="Arial" charset="0"/>
              </a:rPr>
              <a:t>AND SYSDATE</a:t>
            </a:r>
          </a:p>
          <a:p>
            <a:pPr lvl="1">
              <a:lnSpc>
                <a:spcPct val="90000"/>
              </a:lnSpc>
            </a:pPr>
            <a:r>
              <a:rPr lang="fr-FR" sz="2000"/>
              <a:t> On peut faire plus simple et éviter d’écrire toujours le nom de la table</a:t>
            </a:r>
          </a:p>
          <a:p>
            <a:pPr lvl="1">
              <a:lnSpc>
                <a:spcPct val="90000"/>
              </a:lnSpc>
            </a:pPr>
            <a:r>
              <a:rPr lang="fr-FR" sz="2000">
                <a:latin typeface="Arial" charset="0"/>
              </a:rPr>
              <a:t> </a:t>
            </a:r>
            <a:r>
              <a:rPr lang="fr-FR" sz="2000">
                <a:solidFill>
                  <a:srgbClr val="FF0000"/>
                </a:solidFill>
                <a:latin typeface="Arial" charset="0"/>
              </a:rPr>
              <a:t>SELECT</a:t>
            </a:r>
            <a:r>
              <a:rPr lang="fr-FR" sz="2000">
                <a:latin typeface="Arial" charset="0"/>
              </a:rPr>
              <a:t> A.NumArticle, Designation </a:t>
            </a:r>
            <a:r>
              <a:rPr lang="fr-FR" sz="2000">
                <a:solidFill>
                  <a:srgbClr val="FF0000"/>
                </a:solidFill>
                <a:latin typeface="Arial" charset="0"/>
              </a:rPr>
              <a:t>FROM </a:t>
            </a:r>
            <a:r>
              <a:rPr lang="fr-FR" sz="2000">
                <a:latin typeface="Arial" charset="0"/>
              </a:rPr>
              <a:t>Article A, LigneComm LC, Commande C </a:t>
            </a:r>
            <a:r>
              <a:rPr lang="fr-FR" sz="2000">
                <a:solidFill>
                  <a:srgbClr val="FF0000"/>
                </a:solidFill>
                <a:latin typeface="Arial" charset="0"/>
              </a:rPr>
              <a:t>WHERE</a:t>
            </a:r>
            <a:r>
              <a:rPr lang="fr-FR" sz="2000">
                <a:latin typeface="Arial" charset="0"/>
              </a:rPr>
              <a:t> C.NumCom=LC.NumCom </a:t>
            </a:r>
            <a:r>
              <a:rPr lang="fr-FR" sz="2000">
                <a:solidFill>
                  <a:srgbClr val="FF0000"/>
                </a:solidFill>
                <a:latin typeface="Arial" charset="0"/>
              </a:rPr>
              <a:t>AND</a:t>
            </a:r>
            <a:r>
              <a:rPr lang="fr-FR" sz="2000">
                <a:latin typeface="Arial" charset="0"/>
              </a:rPr>
              <a:t> A.NumArticle&lt;&gt;LC.NumArticle </a:t>
            </a:r>
            <a:r>
              <a:rPr lang="fr-FR" sz="2000">
                <a:solidFill>
                  <a:srgbClr val="FF0000"/>
                </a:solidFill>
                <a:latin typeface="Arial" charset="0"/>
              </a:rPr>
              <a:t>AND</a:t>
            </a:r>
            <a:r>
              <a:rPr lang="fr-FR" sz="2000">
                <a:latin typeface="Arial" charset="0"/>
              </a:rPr>
              <a:t> C.Date </a:t>
            </a:r>
            <a:r>
              <a:rPr lang="fr-FR" sz="2000">
                <a:solidFill>
                  <a:srgbClr val="FF0000"/>
                </a:solidFill>
                <a:latin typeface="Arial" charset="0"/>
              </a:rPr>
              <a:t>BETWEEN</a:t>
            </a:r>
            <a:r>
              <a:rPr lang="fr-FR" sz="2000">
                <a:latin typeface="Arial" charset="0"/>
              </a:rPr>
              <a:t> ’01-01-1993’ </a:t>
            </a:r>
            <a:r>
              <a:rPr lang="fr-FR" sz="2000">
                <a:solidFill>
                  <a:srgbClr val="FF0000"/>
                </a:solidFill>
                <a:latin typeface="Arial" charset="0"/>
              </a:rPr>
              <a:t>AND SYSDATE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7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78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78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78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7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A91B5D1-096E-49DE-9679-827C699C7206}" type="slidenum">
              <a:rPr lang="fr-FR"/>
              <a:pPr/>
              <a:t>25</a:t>
            </a:fld>
            <a:r>
              <a:rPr lang="fr-FR"/>
              <a:t>/47</a:t>
            </a:r>
          </a:p>
        </p:txBody>
      </p:sp>
      <p:sp>
        <p:nvSpPr>
          <p:cNvPr id="234498" name="Rectangle 2"/>
          <p:cNvSpPr>
            <a:spLocks noGrp="1" noChangeArrowheads="1"/>
          </p:cNvSpPr>
          <p:nvPr>
            <p:ph type="title"/>
          </p:nvPr>
        </p:nvSpPr>
        <p:spPr/>
        <p:txBody>
          <a:bodyPr/>
          <a:lstStyle/>
          <a:p>
            <a:r>
              <a:rPr lang="fr-FR"/>
              <a:t>Jointure externe (1)</a:t>
            </a:r>
          </a:p>
        </p:txBody>
      </p:sp>
      <p:sp>
        <p:nvSpPr>
          <p:cNvPr id="234499" name="Rectangle 3"/>
          <p:cNvSpPr>
            <a:spLocks noGrp="1" noChangeArrowheads="1"/>
          </p:cNvSpPr>
          <p:nvPr>
            <p:ph type="body" idx="1"/>
          </p:nvPr>
        </p:nvSpPr>
        <p:spPr>
          <a:xfrm>
            <a:off x="0" y="914400"/>
            <a:ext cx="9144000" cy="5943600"/>
          </a:xfrm>
        </p:spPr>
        <p:txBody>
          <a:bodyPr/>
          <a:lstStyle/>
          <a:p>
            <a:pPr>
              <a:lnSpc>
                <a:spcPct val="90000"/>
              </a:lnSpc>
            </a:pPr>
            <a:r>
              <a:rPr lang="fr-FR" sz="2800"/>
              <a:t> Dans les différents types de jointure présentés ci-dessus, toutes les lignes de la première table qui n’ont pas de lignes dans la seconde table et qui vérifient la condition de jointure, ne font pas partie du résultat final.</a:t>
            </a:r>
          </a:p>
          <a:p>
            <a:pPr>
              <a:lnSpc>
                <a:spcPct val="90000"/>
              </a:lnSpc>
            </a:pPr>
            <a:r>
              <a:rPr lang="fr-FR" sz="2800"/>
              <a:t> Si on souhaite faire apparaître cette ligne dans le résultat, on utilise la </a:t>
            </a:r>
            <a:r>
              <a:rPr lang="fr-FR" sz="2800">
                <a:solidFill>
                  <a:srgbClr val="FF0000"/>
                </a:solidFill>
              </a:rPr>
              <a:t>jointure externe</a:t>
            </a:r>
          </a:p>
          <a:p>
            <a:pPr>
              <a:lnSpc>
                <a:spcPct val="90000"/>
              </a:lnSpc>
            </a:pPr>
            <a:r>
              <a:rPr lang="fr-FR" sz="2800"/>
              <a:t> Une jointure externe est une jointure qui </a:t>
            </a:r>
            <a:r>
              <a:rPr lang="fr-FR" sz="2800">
                <a:solidFill>
                  <a:srgbClr val="FF0000"/>
                </a:solidFill>
              </a:rPr>
              <a:t>favorise une table</a:t>
            </a:r>
            <a:r>
              <a:rPr lang="fr-FR" sz="2800"/>
              <a:t> par rapport à une autre. Aussi, les lignes de la table dominante seront affiché même si la condition n’est pas réalisée. Une jointure externe est explicité par l’opérateur (+) qui est placé dans la clause </a:t>
            </a:r>
            <a:r>
              <a:rPr lang="fr-FR" sz="2800">
                <a:solidFill>
                  <a:srgbClr val="FF0000"/>
                </a:solidFill>
                <a:latin typeface="Arial" charset="0"/>
              </a:rPr>
              <a:t>WHERE</a:t>
            </a:r>
            <a:r>
              <a:rPr lang="fr-FR" sz="2800"/>
              <a:t> d’après le nom de la table et celui de la colonne subordonné. Comme suit :</a:t>
            </a:r>
          </a:p>
          <a:p>
            <a:pPr lvl="1">
              <a:lnSpc>
                <a:spcPct val="90000"/>
              </a:lnSpc>
            </a:pPr>
            <a:r>
              <a:rPr lang="fr-FR" sz="2400">
                <a:solidFill>
                  <a:srgbClr val="FF0000"/>
                </a:solidFill>
                <a:latin typeface="Arial" charset="0"/>
              </a:rPr>
              <a:t> WHERE</a:t>
            </a:r>
            <a:r>
              <a:rPr lang="fr-FR" sz="2400">
                <a:latin typeface="Arial" charset="0"/>
              </a:rPr>
              <a:t> table1.colonne = table2.colonne </a:t>
            </a:r>
            <a:r>
              <a:rPr lang="fr-FR" sz="2400">
                <a:solidFill>
                  <a:srgbClr val="FF0000"/>
                </a:solidFill>
                <a:latin typeface="Arial" charset="0"/>
              </a:rPr>
              <a:t>(+)</a:t>
            </a:r>
          </a:p>
          <a:p>
            <a:pPr lvl="1">
              <a:lnSpc>
                <a:spcPct val="90000"/>
              </a:lnSpc>
            </a:pPr>
            <a:r>
              <a:rPr lang="fr-FR" sz="2400">
                <a:latin typeface="Arial" charset="0"/>
              </a:rPr>
              <a:t> </a:t>
            </a:r>
            <a:r>
              <a:rPr lang="fr-FR" sz="2400">
                <a:solidFill>
                  <a:srgbClr val="FF0000"/>
                </a:solidFill>
                <a:latin typeface="Arial" charset="0"/>
              </a:rPr>
              <a:t>WHERE</a:t>
            </a:r>
            <a:r>
              <a:rPr lang="fr-FR" sz="2400">
                <a:latin typeface="Arial" charset="0"/>
              </a:rPr>
              <a:t> table1.colonne </a:t>
            </a:r>
            <a:r>
              <a:rPr lang="fr-FR" sz="2400">
                <a:solidFill>
                  <a:srgbClr val="FF0000"/>
                </a:solidFill>
                <a:latin typeface="Arial" charset="0"/>
              </a:rPr>
              <a:t>(+)</a:t>
            </a:r>
            <a:r>
              <a:rPr lang="fr-FR" sz="2400">
                <a:latin typeface="Arial" charset="0"/>
              </a:rPr>
              <a:t> = table2.colonne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44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4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53B0CF1-643D-47F2-9615-A3688655BF53}" type="slidenum">
              <a:rPr lang="fr-FR"/>
              <a:pPr/>
              <a:t>26</a:t>
            </a:fld>
            <a:r>
              <a:rPr lang="fr-FR"/>
              <a:t>/47</a:t>
            </a:r>
          </a:p>
        </p:txBody>
      </p:sp>
      <p:sp>
        <p:nvSpPr>
          <p:cNvPr id="235522" name="Rectangle 2"/>
          <p:cNvSpPr>
            <a:spLocks noGrp="1" noChangeArrowheads="1"/>
          </p:cNvSpPr>
          <p:nvPr>
            <p:ph type="title"/>
          </p:nvPr>
        </p:nvSpPr>
        <p:spPr/>
        <p:txBody>
          <a:bodyPr/>
          <a:lstStyle/>
          <a:p>
            <a:r>
              <a:rPr lang="fr-FR"/>
              <a:t>Jointure externe (2)</a:t>
            </a:r>
          </a:p>
        </p:txBody>
      </p:sp>
      <p:sp>
        <p:nvSpPr>
          <p:cNvPr id="235523" name="Rectangle 3"/>
          <p:cNvSpPr>
            <a:spLocks noGrp="1" noChangeArrowheads="1"/>
          </p:cNvSpPr>
          <p:nvPr>
            <p:ph type="body" idx="1"/>
          </p:nvPr>
        </p:nvSpPr>
        <p:spPr>
          <a:xfrm>
            <a:off x="0" y="1905000"/>
            <a:ext cx="9144000" cy="4114800"/>
          </a:xfrm>
        </p:spPr>
        <p:txBody>
          <a:bodyPr/>
          <a:lstStyle/>
          <a:p>
            <a:r>
              <a:rPr lang="fr-FR"/>
              <a:t> Exemple : Lister tous les clients parisiens qui ont passé ou non une ou plusieurs commande entre la période du 1</a:t>
            </a:r>
            <a:r>
              <a:rPr lang="fr-FR" baseline="30000"/>
              <a:t>er</a:t>
            </a:r>
            <a:r>
              <a:rPr lang="fr-FR"/>
              <a:t> janvier et aujourd’hui:</a:t>
            </a:r>
          </a:p>
          <a:p>
            <a:pPr lvl="1"/>
            <a:r>
              <a:rPr lang="fr-FR">
                <a:latin typeface="Arial" charset="0"/>
              </a:rPr>
              <a:t> </a:t>
            </a:r>
            <a:r>
              <a:rPr lang="fr-FR">
                <a:solidFill>
                  <a:srgbClr val="FF0000"/>
                </a:solidFill>
                <a:latin typeface="Arial" charset="0"/>
              </a:rPr>
              <a:t>SELECT</a:t>
            </a:r>
            <a:r>
              <a:rPr lang="fr-FR">
                <a:latin typeface="Arial" charset="0"/>
              </a:rPr>
              <a:t> X.NumClient, Nom, Prénom, adresse, DateComm, NumComm </a:t>
            </a:r>
            <a:r>
              <a:rPr lang="fr-FR">
                <a:solidFill>
                  <a:srgbClr val="FF0000"/>
                </a:solidFill>
                <a:latin typeface="Arial" charset="0"/>
              </a:rPr>
              <a:t>FROM</a:t>
            </a:r>
            <a:r>
              <a:rPr lang="fr-FR">
                <a:latin typeface="Arial" charset="0"/>
              </a:rPr>
              <a:t> Client X, Commande Y </a:t>
            </a:r>
            <a:r>
              <a:rPr lang="fr-FR">
                <a:solidFill>
                  <a:srgbClr val="FF0000"/>
                </a:solidFill>
                <a:latin typeface="Arial" charset="0"/>
              </a:rPr>
              <a:t>WHERE</a:t>
            </a:r>
            <a:r>
              <a:rPr lang="fr-FR">
                <a:latin typeface="Arial" charset="0"/>
              </a:rPr>
              <a:t> X.NumClient=Y.NumClient (+) </a:t>
            </a:r>
            <a:r>
              <a:rPr lang="fr-FR">
                <a:solidFill>
                  <a:srgbClr val="FF0000"/>
                </a:solidFill>
                <a:latin typeface="Arial" charset="0"/>
              </a:rPr>
              <a:t>AND</a:t>
            </a:r>
            <a:r>
              <a:rPr lang="fr-FR">
                <a:latin typeface="Arial" charset="0"/>
              </a:rPr>
              <a:t> Ville="Paris" </a:t>
            </a:r>
            <a:r>
              <a:rPr lang="fr-FR">
                <a:solidFill>
                  <a:srgbClr val="FF0000"/>
                </a:solidFill>
                <a:latin typeface="Arial" charset="0"/>
              </a:rPr>
              <a:t>AND</a:t>
            </a:r>
            <a:r>
              <a:rPr lang="fr-FR">
                <a:latin typeface="Arial" charset="0"/>
              </a:rPr>
              <a:t> Date </a:t>
            </a:r>
            <a:r>
              <a:rPr lang="fr-FR">
                <a:solidFill>
                  <a:srgbClr val="FF0000"/>
                </a:solidFill>
                <a:latin typeface="Arial" charset="0"/>
              </a:rPr>
              <a:t>BETWEEN</a:t>
            </a:r>
            <a:r>
              <a:rPr lang="fr-FR">
                <a:latin typeface="Arial" charset="0"/>
              </a:rPr>
              <a:t> ’01-Jan-93" </a:t>
            </a:r>
            <a:r>
              <a:rPr lang="fr-FR">
                <a:solidFill>
                  <a:srgbClr val="FF0000"/>
                </a:solidFill>
                <a:latin typeface="Arial" charset="0"/>
              </a:rPr>
              <a:t>AND</a:t>
            </a:r>
            <a:r>
              <a:rPr lang="fr-FR">
                <a:latin typeface="Arial" charset="0"/>
              </a:rPr>
              <a:t> SYS_DATE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629FBAB-3C3A-47AE-ADE6-7C7FA77E9947}" type="slidenum">
              <a:rPr lang="fr-FR"/>
              <a:pPr/>
              <a:t>27</a:t>
            </a:fld>
            <a:r>
              <a:rPr lang="fr-FR"/>
              <a:t>/47</a:t>
            </a:r>
          </a:p>
        </p:txBody>
      </p:sp>
      <p:sp>
        <p:nvSpPr>
          <p:cNvPr id="236546" name="Rectangle 2"/>
          <p:cNvSpPr>
            <a:spLocks noGrp="1" noChangeArrowheads="1"/>
          </p:cNvSpPr>
          <p:nvPr>
            <p:ph type="title"/>
          </p:nvPr>
        </p:nvSpPr>
        <p:spPr/>
        <p:txBody>
          <a:bodyPr/>
          <a:lstStyle/>
          <a:p>
            <a:r>
              <a:rPr lang="fr-FR"/>
              <a:t>Condition de sous-requête (1)</a:t>
            </a:r>
          </a:p>
        </p:txBody>
      </p:sp>
      <p:sp>
        <p:nvSpPr>
          <p:cNvPr id="236547" name="Rectangle 3"/>
          <p:cNvSpPr>
            <a:spLocks noGrp="1" noChangeArrowheads="1"/>
          </p:cNvSpPr>
          <p:nvPr>
            <p:ph type="body" idx="1"/>
          </p:nvPr>
        </p:nvSpPr>
        <p:spPr>
          <a:xfrm>
            <a:off x="0" y="1371600"/>
            <a:ext cx="9144000" cy="5486400"/>
          </a:xfrm>
        </p:spPr>
        <p:txBody>
          <a:bodyPr/>
          <a:lstStyle/>
          <a:p>
            <a:r>
              <a:rPr lang="fr-FR" sz="2800"/>
              <a:t> SQL permet de comparer une expression ou une colonne ou résultat d’une </a:t>
            </a:r>
            <a:r>
              <a:rPr lang="fr-FR" sz="2800">
                <a:solidFill>
                  <a:srgbClr val="FF0000"/>
                </a:solidFill>
              </a:rPr>
              <a:t>autre requête</a:t>
            </a:r>
            <a:r>
              <a:rPr lang="fr-FR" sz="2800"/>
              <a:t> </a:t>
            </a:r>
            <a:r>
              <a:rPr lang="fr-FR" sz="2800">
                <a:solidFill>
                  <a:srgbClr val="FF0000"/>
                </a:solidFill>
                <a:latin typeface="Arial" charset="0"/>
              </a:rPr>
              <a:t>SELECT</a:t>
            </a:r>
            <a:r>
              <a:rPr lang="fr-FR" sz="2800"/>
              <a:t>. Cette condition est dite « </a:t>
            </a:r>
            <a:r>
              <a:rPr lang="fr-FR" sz="2800">
                <a:solidFill>
                  <a:srgbClr val="FF0000"/>
                </a:solidFill>
              </a:rPr>
              <a:t>condition de sous-requête</a:t>
            </a:r>
            <a:r>
              <a:rPr lang="fr-FR" sz="2800"/>
              <a:t> » et les 2 requêtes sont dites  </a:t>
            </a:r>
            <a:r>
              <a:rPr lang="fr-FR" sz="2800">
                <a:solidFill>
                  <a:srgbClr val="FF0000"/>
                </a:solidFill>
              </a:rPr>
              <a:t>requête imbriqués</a:t>
            </a:r>
          </a:p>
          <a:p>
            <a:r>
              <a:rPr lang="fr-FR" sz="2800"/>
              <a:t> Bien-sur, une sous-requête peut faire appel à une autre sous-requête etc.</a:t>
            </a:r>
          </a:p>
          <a:p>
            <a:r>
              <a:rPr lang="fr-FR" sz="2800"/>
              <a:t> Les requêtes imbriqués dans SQL peuvent être utilisés pour comparer une expression ou une liste d’expression au résultat d’une autre requête </a:t>
            </a:r>
            <a:r>
              <a:rPr lang="fr-FR" sz="2800">
                <a:solidFill>
                  <a:srgbClr val="FF0000"/>
                </a:solidFill>
                <a:latin typeface="Arial" charset="0"/>
              </a:rPr>
              <a:t>SELECT</a:t>
            </a:r>
            <a:r>
              <a:rPr lang="fr-FR" sz="2800"/>
              <a:t>, déterminer l’appartenance d’une expression ou l’existence d’une ligne dans le résultat d’une requête </a:t>
            </a:r>
            <a:r>
              <a:rPr lang="fr-FR" sz="2800">
                <a:solidFill>
                  <a:srgbClr val="FF0000"/>
                </a:solidFill>
                <a:latin typeface="Arial" charset="0"/>
              </a:rPr>
              <a:t>SELECT</a:t>
            </a:r>
            <a:r>
              <a:rPr lang="fr-FR" sz="2800"/>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C3B5BDB-7897-4653-9577-D2E1DC6F9F64}" type="slidenum">
              <a:rPr lang="fr-FR"/>
              <a:pPr/>
              <a:t>28</a:t>
            </a:fld>
            <a:r>
              <a:rPr lang="fr-FR"/>
              <a:t>/47</a:t>
            </a:r>
          </a:p>
        </p:txBody>
      </p:sp>
      <p:sp>
        <p:nvSpPr>
          <p:cNvPr id="237570" name="Rectangle 2"/>
          <p:cNvSpPr>
            <a:spLocks noGrp="1" noChangeArrowheads="1"/>
          </p:cNvSpPr>
          <p:nvPr>
            <p:ph type="title"/>
          </p:nvPr>
        </p:nvSpPr>
        <p:spPr/>
        <p:txBody>
          <a:bodyPr/>
          <a:lstStyle/>
          <a:p>
            <a:r>
              <a:rPr lang="fr-FR"/>
              <a:t>Condition sous-requête (2)</a:t>
            </a:r>
          </a:p>
        </p:txBody>
      </p:sp>
      <p:sp>
        <p:nvSpPr>
          <p:cNvPr id="237571" name="Rectangle 3"/>
          <p:cNvSpPr>
            <a:spLocks noGrp="1" noChangeArrowheads="1"/>
          </p:cNvSpPr>
          <p:nvPr>
            <p:ph type="body" idx="1"/>
          </p:nvPr>
        </p:nvSpPr>
        <p:spPr>
          <a:xfrm>
            <a:off x="0" y="1219200"/>
            <a:ext cx="9144000" cy="5638800"/>
          </a:xfrm>
        </p:spPr>
        <p:txBody>
          <a:bodyPr/>
          <a:lstStyle/>
          <a:p>
            <a:pPr>
              <a:lnSpc>
                <a:spcPct val="90000"/>
              </a:lnSpc>
            </a:pPr>
            <a:r>
              <a:rPr lang="fr-FR" sz="2800">
                <a:latin typeface="Arial" charset="0"/>
              </a:rPr>
              <a:t> </a:t>
            </a:r>
            <a:r>
              <a:rPr lang="fr-FR" sz="2800"/>
              <a:t> Une condition de sous-requête peut être formulé selon l’une des possibilité suivante :</a:t>
            </a:r>
            <a:endParaRPr lang="fr-FR" sz="2800">
              <a:latin typeface="Arial" charset="0"/>
            </a:endParaRPr>
          </a:p>
          <a:p>
            <a:pPr lvl="1">
              <a:lnSpc>
                <a:spcPct val="90000"/>
              </a:lnSpc>
            </a:pPr>
            <a:r>
              <a:rPr lang="fr-FR" sz="2400">
                <a:solidFill>
                  <a:srgbClr val="FF0000"/>
                </a:solidFill>
                <a:latin typeface="Arial" charset="0"/>
              </a:rPr>
              <a:t> WHERE</a:t>
            </a:r>
            <a:r>
              <a:rPr lang="fr-FR" sz="2400">
                <a:latin typeface="Arial" charset="0"/>
              </a:rPr>
              <a:t> Exp Opérateur_de_comparaison {</a:t>
            </a:r>
            <a:r>
              <a:rPr lang="fr-FR" sz="2400">
                <a:solidFill>
                  <a:srgbClr val="FF0000"/>
                </a:solidFill>
                <a:latin typeface="Arial" charset="0"/>
              </a:rPr>
              <a:t>ALL</a:t>
            </a:r>
            <a:r>
              <a:rPr lang="fr-FR" sz="2400">
                <a:latin typeface="Arial" charset="0"/>
              </a:rPr>
              <a:t> | </a:t>
            </a:r>
            <a:r>
              <a:rPr lang="fr-FR" sz="2400">
                <a:solidFill>
                  <a:srgbClr val="FF0000"/>
                </a:solidFill>
                <a:latin typeface="Arial" charset="0"/>
              </a:rPr>
              <a:t>ANY</a:t>
            </a:r>
            <a:r>
              <a:rPr lang="fr-FR" sz="2400">
                <a:latin typeface="Arial" charset="0"/>
              </a:rPr>
              <a:t> | </a:t>
            </a:r>
            <a:r>
              <a:rPr lang="fr-FR" sz="2400">
                <a:solidFill>
                  <a:srgbClr val="FF0000"/>
                </a:solidFill>
                <a:latin typeface="Arial" charset="0"/>
              </a:rPr>
              <a:t>SOME</a:t>
            </a:r>
            <a:r>
              <a:rPr lang="fr-FR" sz="2400">
                <a:latin typeface="Arial" charset="0"/>
              </a:rPr>
              <a:t>} (Requête_SELECT) </a:t>
            </a:r>
          </a:p>
          <a:p>
            <a:pPr lvl="1">
              <a:lnSpc>
                <a:spcPct val="90000"/>
              </a:lnSpc>
            </a:pPr>
            <a:r>
              <a:rPr lang="fr-FR" sz="2400">
                <a:latin typeface="Arial" charset="0"/>
              </a:rPr>
              <a:t> </a:t>
            </a:r>
            <a:r>
              <a:rPr lang="fr-FR" sz="2400">
                <a:solidFill>
                  <a:srgbClr val="FF0000"/>
                </a:solidFill>
                <a:latin typeface="Arial" charset="0"/>
              </a:rPr>
              <a:t>WHERE</a:t>
            </a:r>
            <a:r>
              <a:rPr lang="fr-FR" sz="2400">
                <a:latin typeface="Arial" charset="0"/>
              </a:rPr>
              <a:t> Exp [NOT] IN (Requête_SELECT) </a:t>
            </a:r>
          </a:p>
          <a:p>
            <a:pPr lvl="1">
              <a:lnSpc>
                <a:spcPct val="90000"/>
              </a:lnSpc>
            </a:pPr>
            <a:r>
              <a:rPr lang="fr-FR" sz="2400">
                <a:latin typeface="Arial" charset="0"/>
              </a:rPr>
              <a:t> </a:t>
            </a:r>
            <a:r>
              <a:rPr lang="fr-FR" sz="2400">
                <a:solidFill>
                  <a:srgbClr val="FF0000"/>
                </a:solidFill>
                <a:latin typeface="Arial" charset="0"/>
              </a:rPr>
              <a:t>WHERE</a:t>
            </a:r>
            <a:r>
              <a:rPr lang="fr-FR" sz="2400">
                <a:latin typeface="Arial" charset="0"/>
              </a:rPr>
              <a:t> [</a:t>
            </a:r>
            <a:r>
              <a:rPr lang="fr-FR" sz="2400">
                <a:solidFill>
                  <a:srgbClr val="FF0000"/>
                </a:solidFill>
                <a:latin typeface="Arial" charset="0"/>
              </a:rPr>
              <a:t>NOT</a:t>
            </a:r>
            <a:r>
              <a:rPr lang="fr-FR" sz="2400">
                <a:latin typeface="Arial" charset="0"/>
              </a:rPr>
              <a:t>] </a:t>
            </a:r>
            <a:r>
              <a:rPr lang="fr-FR" sz="2400">
                <a:solidFill>
                  <a:srgbClr val="FF0000"/>
                </a:solidFill>
                <a:latin typeface="Arial" charset="0"/>
              </a:rPr>
              <a:t>EXISTS</a:t>
            </a:r>
            <a:r>
              <a:rPr lang="fr-FR" sz="2400">
                <a:latin typeface="Arial" charset="0"/>
              </a:rPr>
              <a:t> (Requête_SELECT)</a:t>
            </a:r>
          </a:p>
          <a:p>
            <a:pPr>
              <a:lnSpc>
                <a:spcPct val="90000"/>
              </a:lnSpc>
            </a:pPr>
            <a:r>
              <a:rPr lang="fr-FR" sz="2800"/>
              <a:t> L’évaluation des sous-requêtes peut renvoyer plusieurs valeurs qui sont interprété comme suit :</a:t>
            </a:r>
          </a:p>
          <a:p>
            <a:pPr lvl="1">
              <a:lnSpc>
                <a:spcPct val="90000"/>
              </a:lnSpc>
            </a:pPr>
            <a:r>
              <a:rPr lang="fr-FR" sz="2400"/>
              <a:t> </a:t>
            </a:r>
            <a:r>
              <a:rPr lang="fr-FR" sz="2400">
                <a:solidFill>
                  <a:srgbClr val="FF0000"/>
                </a:solidFill>
                <a:latin typeface="Arial" charset="0"/>
              </a:rPr>
              <a:t>ALL</a:t>
            </a:r>
            <a:r>
              <a:rPr lang="fr-FR" sz="2400"/>
              <a:t> : la condition est vrai, si la comparaison  est vrai pour chacune des valeurs retournées (</a:t>
            </a:r>
            <a:r>
              <a:rPr lang="fr-FR" sz="2400">
                <a:solidFill>
                  <a:srgbClr val="FF0000"/>
                </a:solidFill>
              </a:rPr>
              <a:t>remarque</a:t>
            </a:r>
            <a:r>
              <a:rPr lang="fr-FR" sz="2400"/>
              <a:t> : si l’expression de condition est de type numérique et si l’opérateur de comparaison est &gt; alors la sous-requête sera équivalente à l’extraction de la valeur maximale car si la condition est vrai pour le maximum, elle est aussi vrai pour toutes les autres…)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7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7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75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75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7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2A7F4DC-3F6E-441A-83C0-67EA64734497}" type="slidenum">
              <a:rPr lang="fr-FR"/>
              <a:pPr/>
              <a:t>29</a:t>
            </a:fld>
            <a:r>
              <a:rPr lang="fr-FR"/>
              <a:t>/47</a:t>
            </a:r>
          </a:p>
        </p:txBody>
      </p:sp>
      <p:sp>
        <p:nvSpPr>
          <p:cNvPr id="238594" name="Rectangle 2"/>
          <p:cNvSpPr>
            <a:spLocks noGrp="1" noChangeArrowheads="1"/>
          </p:cNvSpPr>
          <p:nvPr>
            <p:ph type="title"/>
          </p:nvPr>
        </p:nvSpPr>
        <p:spPr/>
        <p:txBody>
          <a:bodyPr/>
          <a:lstStyle/>
          <a:p>
            <a:r>
              <a:rPr lang="fr-FR"/>
              <a:t>Condition sous-requête (3)</a:t>
            </a:r>
          </a:p>
        </p:txBody>
      </p:sp>
      <p:sp>
        <p:nvSpPr>
          <p:cNvPr id="238595" name="Rectangle 3"/>
          <p:cNvSpPr>
            <a:spLocks noGrp="1" noChangeArrowheads="1"/>
          </p:cNvSpPr>
          <p:nvPr>
            <p:ph type="body" idx="1"/>
          </p:nvPr>
        </p:nvSpPr>
        <p:spPr>
          <a:xfrm>
            <a:off x="0" y="1295400"/>
            <a:ext cx="9144000" cy="5562600"/>
          </a:xfrm>
        </p:spPr>
        <p:txBody>
          <a:bodyPr/>
          <a:lstStyle/>
          <a:p>
            <a:pPr lvl="1"/>
            <a:r>
              <a:rPr lang="fr-FR"/>
              <a:t> </a:t>
            </a:r>
            <a:r>
              <a:rPr lang="fr-FR">
                <a:solidFill>
                  <a:srgbClr val="FF0000"/>
                </a:solidFill>
                <a:latin typeface="Arial" charset="0"/>
              </a:rPr>
              <a:t>ANY</a:t>
            </a:r>
            <a:r>
              <a:rPr lang="fr-FR"/>
              <a:t> : la condition est vrai si la comparaison est vrai pour au moins une des valeurs retournée (</a:t>
            </a:r>
            <a:r>
              <a:rPr lang="fr-FR">
                <a:solidFill>
                  <a:srgbClr val="FF0000"/>
                </a:solidFill>
              </a:rPr>
              <a:t>remarque</a:t>
            </a:r>
            <a:r>
              <a:rPr lang="fr-FR"/>
              <a:t> : si …. &lt; alors ….. minimal car …. minimum , elle …)</a:t>
            </a:r>
          </a:p>
          <a:p>
            <a:pPr lvl="1"/>
            <a:r>
              <a:rPr lang="fr-FR"/>
              <a:t> </a:t>
            </a:r>
            <a:r>
              <a:rPr lang="fr-FR">
                <a:solidFill>
                  <a:srgbClr val="FF0000"/>
                </a:solidFill>
                <a:latin typeface="Arial" charset="0"/>
              </a:rPr>
              <a:t>SOME </a:t>
            </a:r>
            <a:r>
              <a:rPr lang="fr-FR">
                <a:latin typeface="Arial" charset="0"/>
              </a:rPr>
              <a:t>=</a:t>
            </a:r>
            <a:r>
              <a:rPr lang="fr-FR">
                <a:solidFill>
                  <a:srgbClr val="FF0000"/>
                </a:solidFill>
                <a:latin typeface="Arial" charset="0"/>
              </a:rPr>
              <a:t> ANY</a:t>
            </a:r>
          </a:p>
          <a:p>
            <a:pPr lvl="1"/>
            <a:r>
              <a:rPr lang="fr-FR">
                <a:solidFill>
                  <a:srgbClr val="FF0000"/>
                </a:solidFill>
                <a:latin typeface="Arial" charset="0"/>
              </a:rPr>
              <a:t> IN</a:t>
            </a:r>
            <a:r>
              <a:rPr lang="fr-FR"/>
              <a:t> ; la condition est vrai si la comparaison est vrai pour une des valeurs retournées par la sous-requête</a:t>
            </a:r>
          </a:p>
          <a:p>
            <a:pPr lvl="1"/>
            <a:r>
              <a:rPr lang="fr-FR">
                <a:solidFill>
                  <a:srgbClr val="FF0000"/>
                </a:solidFill>
                <a:latin typeface="Arial" charset="0"/>
              </a:rPr>
              <a:t> EXISTS</a:t>
            </a:r>
            <a:r>
              <a:rPr lang="fr-FR"/>
              <a:t> : il est un peu différent des autres opérateurs, il renvoie un booléen (vrai ou faux) selon le résultat de la sous-requête. Si l’évaluation de la sous-requête donne lieu a une ou plusieurs ligne, la valeur retourné est vrai. Cette valeur sera fausse dans le cas contraire.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8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8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8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0" y="2857500"/>
            <a:ext cx="9144000" cy="1143000"/>
          </a:xfrm>
        </p:spPr>
        <p:txBody>
          <a:bodyPr/>
          <a:lstStyle/>
          <a:p>
            <a:r>
              <a:rPr lang="fr-FR"/>
              <a:t>Le </a:t>
            </a:r>
            <a:r>
              <a:rPr lang="fr-FR" sz="6000"/>
              <a:t>langage de             définition des données </a:t>
            </a: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CCF0189E-6C80-4685-BE9A-D9A89B9C4C3A}" type="slidenum">
              <a:rPr lang="fr-FR"/>
              <a:pPr/>
              <a:t>30</a:t>
            </a:fld>
            <a:r>
              <a:rPr lang="fr-FR"/>
              <a:t>/47</a:t>
            </a:r>
          </a:p>
        </p:txBody>
      </p:sp>
      <p:sp>
        <p:nvSpPr>
          <p:cNvPr id="239618" name="Rectangle 2"/>
          <p:cNvSpPr>
            <a:spLocks noGrp="1" noChangeArrowheads="1"/>
          </p:cNvSpPr>
          <p:nvPr>
            <p:ph type="title"/>
          </p:nvPr>
        </p:nvSpPr>
        <p:spPr/>
        <p:txBody>
          <a:bodyPr/>
          <a:lstStyle/>
          <a:p>
            <a:r>
              <a:rPr lang="fr-FR" sz="4800"/>
              <a:t>Exemples de sous-requêtes (1)</a:t>
            </a:r>
          </a:p>
        </p:txBody>
      </p:sp>
      <p:sp>
        <p:nvSpPr>
          <p:cNvPr id="239619" name="Rectangle 3"/>
          <p:cNvSpPr>
            <a:spLocks noGrp="1" noChangeArrowheads="1"/>
          </p:cNvSpPr>
          <p:nvPr>
            <p:ph type="body" idx="1"/>
          </p:nvPr>
        </p:nvSpPr>
        <p:spPr>
          <a:xfrm>
            <a:off x="0" y="1752600"/>
            <a:ext cx="9144000" cy="4114800"/>
          </a:xfrm>
        </p:spPr>
        <p:txBody>
          <a:bodyPr/>
          <a:lstStyle/>
          <a:p>
            <a:pPr>
              <a:lnSpc>
                <a:spcPct val="90000"/>
              </a:lnSpc>
            </a:pPr>
            <a:r>
              <a:rPr lang="fr-FR" sz="2800"/>
              <a:t> Lister tous les articles dont la quantité en stock est &gt; à toutes quantité commandé du même article</a:t>
            </a:r>
          </a:p>
          <a:p>
            <a:pPr lvl="1">
              <a:lnSpc>
                <a:spcPct val="90000"/>
              </a:lnSpc>
            </a:pPr>
            <a:r>
              <a:rPr lang="fr-FR" sz="2400">
                <a:solidFill>
                  <a:srgbClr val="FF0000"/>
                </a:solidFill>
                <a:latin typeface="Arial" charset="0"/>
              </a:rPr>
              <a:t>  SELECT</a:t>
            </a:r>
            <a:r>
              <a:rPr lang="fr-FR" sz="2400">
                <a:latin typeface="Arial" charset="0"/>
              </a:rPr>
              <a:t> IdArticle, Designation, QtéStock from Article X </a:t>
            </a:r>
            <a:r>
              <a:rPr lang="fr-FR" sz="2400">
                <a:solidFill>
                  <a:srgbClr val="FF0000"/>
                </a:solidFill>
                <a:latin typeface="Arial" charset="0"/>
              </a:rPr>
              <a:t>WHERE</a:t>
            </a:r>
            <a:r>
              <a:rPr lang="fr-FR" sz="2400">
                <a:latin typeface="Arial" charset="0"/>
              </a:rPr>
              <a:t> QtéStock &gt; </a:t>
            </a:r>
            <a:r>
              <a:rPr lang="fr-FR" sz="2400">
                <a:solidFill>
                  <a:srgbClr val="FF0000"/>
                </a:solidFill>
                <a:latin typeface="Arial" charset="0"/>
              </a:rPr>
              <a:t>ALL</a:t>
            </a:r>
            <a:r>
              <a:rPr lang="fr-FR" sz="2400">
                <a:latin typeface="Arial" charset="0"/>
              </a:rPr>
              <a:t> (</a:t>
            </a:r>
            <a:r>
              <a:rPr lang="fr-FR" sz="2400">
                <a:solidFill>
                  <a:srgbClr val="FF0000"/>
                </a:solidFill>
                <a:latin typeface="Arial" charset="0"/>
              </a:rPr>
              <a:t>SELECT</a:t>
            </a:r>
            <a:r>
              <a:rPr lang="fr-FR" sz="2400">
                <a:latin typeface="Arial" charset="0"/>
              </a:rPr>
              <a:t> QtéComm </a:t>
            </a:r>
            <a:r>
              <a:rPr lang="fr-FR" sz="2400">
                <a:solidFill>
                  <a:srgbClr val="FF0000"/>
                </a:solidFill>
                <a:latin typeface="Arial" charset="0"/>
              </a:rPr>
              <a:t>FROM</a:t>
            </a:r>
            <a:r>
              <a:rPr lang="fr-FR" sz="2400">
                <a:latin typeface="Arial" charset="0"/>
              </a:rPr>
              <a:t> ligne_commande Y </a:t>
            </a:r>
            <a:r>
              <a:rPr lang="fr-FR" sz="2400">
                <a:solidFill>
                  <a:srgbClr val="FF0000"/>
                </a:solidFill>
                <a:latin typeface="Arial" charset="0"/>
              </a:rPr>
              <a:t>WHERE</a:t>
            </a:r>
            <a:r>
              <a:rPr lang="fr-FR" sz="2400">
                <a:latin typeface="Arial" charset="0"/>
              </a:rPr>
              <a:t> X.IdArticle=Y.IdArticle)</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IdArticle, Designation, QtéStock </a:t>
            </a:r>
            <a:r>
              <a:rPr lang="fr-FR" sz="2400">
                <a:solidFill>
                  <a:srgbClr val="FF0000"/>
                </a:solidFill>
                <a:latin typeface="Arial" charset="0"/>
              </a:rPr>
              <a:t>FROM</a:t>
            </a:r>
            <a:r>
              <a:rPr lang="fr-FR" sz="2400">
                <a:latin typeface="Arial" charset="0"/>
              </a:rPr>
              <a:t> Article X </a:t>
            </a:r>
            <a:r>
              <a:rPr lang="fr-FR" sz="2400">
                <a:solidFill>
                  <a:srgbClr val="FF0000"/>
                </a:solidFill>
                <a:latin typeface="Arial" charset="0"/>
              </a:rPr>
              <a:t>WHERE</a:t>
            </a:r>
            <a:r>
              <a:rPr lang="fr-FR" sz="2400">
                <a:latin typeface="Arial" charset="0"/>
              </a:rPr>
              <a:t> QtéStock &gt; (</a:t>
            </a:r>
            <a:r>
              <a:rPr lang="fr-FR" sz="2400">
                <a:solidFill>
                  <a:srgbClr val="FF0000"/>
                </a:solidFill>
                <a:latin typeface="Arial" charset="0"/>
              </a:rPr>
              <a:t>SELECT</a:t>
            </a:r>
            <a:r>
              <a:rPr lang="fr-FR" sz="2400">
                <a:latin typeface="Arial" charset="0"/>
              </a:rPr>
              <a:t> MAX(QtéCommandé) </a:t>
            </a:r>
            <a:r>
              <a:rPr lang="fr-FR" sz="2400">
                <a:solidFill>
                  <a:srgbClr val="FF0000"/>
                </a:solidFill>
                <a:latin typeface="Arial" charset="0"/>
              </a:rPr>
              <a:t>FROM</a:t>
            </a:r>
            <a:r>
              <a:rPr lang="fr-FR" sz="2400">
                <a:latin typeface="Arial" charset="0"/>
              </a:rPr>
              <a:t> ligne_commande Y </a:t>
            </a:r>
            <a:r>
              <a:rPr lang="fr-FR" sz="2400">
                <a:solidFill>
                  <a:srgbClr val="FF0000"/>
                </a:solidFill>
                <a:latin typeface="Arial" charset="0"/>
              </a:rPr>
              <a:t>WHERE</a:t>
            </a:r>
            <a:r>
              <a:rPr lang="fr-FR" sz="2400">
                <a:latin typeface="Arial" charset="0"/>
              </a:rPr>
              <a:t> X.IdArticle=Y.IdArticle</a:t>
            </a:r>
          </a:p>
          <a:p>
            <a:pPr>
              <a:lnSpc>
                <a:spcPct val="90000"/>
              </a:lnSpc>
            </a:pPr>
            <a:r>
              <a:rPr lang="fr-FR" sz="2800"/>
              <a:t> Lister tous les articles dont la quantité est &gt; a au moins une quantité commandé au même article </a:t>
            </a:r>
          </a:p>
          <a:p>
            <a:pPr lvl="1">
              <a:lnSpc>
                <a:spcPct val="90000"/>
              </a:lnSpc>
            </a:pPr>
            <a:r>
              <a:rPr lang="fr-FR" sz="2400">
                <a:latin typeface="Arial" charset="0"/>
              </a:rPr>
              <a:t>  … &gt; </a:t>
            </a:r>
            <a:r>
              <a:rPr lang="fr-FR" sz="2400">
                <a:solidFill>
                  <a:srgbClr val="FF0000"/>
                </a:solidFill>
                <a:latin typeface="Arial" charset="0"/>
              </a:rPr>
              <a:t>ANY</a:t>
            </a:r>
            <a:r>
              <a:rPr lang="fr-FR" sz="2400">
                <a:latin typeface="Arial" charset="0"/>
              </a:rPr>
              <a:t> (</a:t>
            </a:r>
            <a:r>
              <a:rPr lang="fr-FR" sz="2400">
                <a:solidFill>
                  <a:srgbClr val="FF0000"/>
                </a:solidFill>
                <a:latin typeface="Arial" charset="0"/>
              </a:rPr>
              <a:t>SELECT</a:t>
            </a:r>
            <a:r>
              <a:rPr lang="fr-FR" sz="2400">
                <a:latin typeface="Arial" charset="0"/>
              </a:rPr>
              <a:t> QtéCommandé …)</a:t>
            </a:r>
          </a:p>
          <a:p>
            <a:pPr lvl="1">
              <a:lnSpc>
                <a:spcPct val="90000"/>
              </a:lnSpc>
            </a:pPr>
            <a:r>
              <a:rPr lang="fr-FR" sz="2400"/>
              <a:t> ou </a:t>
            </a:r>
            <a:r>
              <a:rPr lang="fr-FR" sz="2400">
                <a:solidFill>
                  <a:srgbClr val="FF0000"/>
                </a:solidFill>
                <a:latin typeface="Arial" charset="0"/>
              </a:rPr>
              <a:t>SELECT </a:t>
            </a:r>
            <a:r>
              <a:rPr lang="fr-FR" sz="2400">
                <a:latin typeface="Arial" charset="0"/>
              </a:rPr>
              <a:t>Min(QtéCommandé)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9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96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E3757D6-5883-43F7-9007-E4383D246EEF}" type="slidenum">
              <a:rPr lang="fr-FR"/>
              <a:pPr/>
              <a:t>31</a:t>
            </a:fld>
            <a:r>
              <a:rPr lang="fr-FR"/>
              <a:t>/47</a:t>
            </a:r>
          </a:p>
        </p:txBody>
      </p:sp>
      <p:sp>
        <p:nvSpPr>
          <p:cNvPr id="240642" name="Rectangle 2"/>
          <p:cNvSpPr>
            <a:spLocks noGrp="1" noChangeArrowheads="1"/>
          </p:cNvSpPr>
          <p:nvPr>
            <p:ph type="title"/>
          </p:nvPr>
        </p:nvSpPr>
        <p:spPr/>
        <p:txBody>
          <a:bodyPr/>
          <a:lstStyle/>
          <a:p>
            <a:r>
              <a:rPr lang="fr-FR" sz="4800"/>
              <a:t>Exemples de sous-requêtes (2)</a:t>
            </a:r>
          </a:p>
        </p:txBody>
      </p:sp>
      <p:sp>
        <p:nvSpPr>
          <p:cNvPr id="240643" name="Rectangle 3"/>
          <p:cNvSpPr>
            <a:spLocks noGrp="1" noChangeArrowheads="1"/>
          </p:cNvSpPr>
          <p:nvPr>
            <p:ph type="body" idx="1"/>
          </p:nvPr>
        </p:nvSpPr>
        <p:spPr>
          <a:xfrm>
            <a:off x="0" y="1524000"/>
            <a:ext cx="9144000" cy="4876800"/>
          </a:xfrm>
        </p:spPr>
        <p:txBody>
          <a:bodyPr/>
          <a:lstStyle/>
          <a:p>
            <a:r>
              <a:rPr lang="fr-FR" sz="2800"/>
              <a:t>  Lister tous les clients parisien qui ont passé une commande entre le 1</a:t>
            </a:r>
            <a:r>
              <a:rPr lang="fr-FR" sz="2800" baseline="30000"/>
              <a:t>er</a:t>
            </a:r>
            <a:r>
              <a:rPr lang="fr-FR" sz="2800"/>
              <a:t> janvier 93 et aujourd’hui et dont la quantité commandé est égale à la quantité en stock</a:t>
            </a:r>
          </a:p>
          <a:p>
            <a:pPr lvl="1"/>
            <a:r>
              <a:rPr lang="fr-FR" sz="2400">
                <a:latin typeface="Arial" charset="0"/>
              </a:rPr>
              <a:t> </a:t>
            </a:r>
            <a:r>
              <a:rPr lang="fr-FR" sz="2400">
                <a:solidFill>
                  <a:srgbClr val="FF0000"/>
                </a:solidFill>
                <a:latin typeface="Arial" charset="0"/>
              </a:rPr>
              <a:t>SELECT</a:t>
            </a:r>
            <a:r>
              <a:rPr lang="fr-FR" sz="2400">
                <a:latin typeface="Arial" charset="0"/>
              </a:rPr>
              <a:t> </a:t>
            </a:r>
            <a:r>
              <a:rPr lang="fr-FR" sz="2400">
                <a:solidFill>
                  <a:srgbClr val="FF0000"/>
                </a:solidFill>
                <a:latin typeface="Arial" charset="0"/>
              </a:rPr>
              <a:t>DISTINCT</a:t>
            </a:r>
            <a:r>
              <a:rPr lang="fr-FR" sz="2400">
                <a:latin typeface="Arial" charset="0"/>
              </a:rPr>
              <a:t> IdClient </a:t>
            </a:r>
            <a:r>
              <a:rPr lang="fr-FR" sz="2400">
                <a:solidFill>
                  <a:srgbClr val="FF0000"/>
                </a:solidFill>
                <a:latin typeface="Arial" charset="0"/>
              </a:rPr>
              <a:t>FROM</a:t>
            </a:r>
            <a:r>
              <a:rPr lang="fr-FR" sz="2400">
                <a:latin typeface="Arial" charset="0"/>
              </a:rPr>
              <a:t> Commande </a:t>
            </a:r>
            <a:r>
              <a:rPr lang="fr-FR" sz="2400">
                <a:solidFill>
                  <a:srgbClr val="FF0000"/>
                </a:solidFill>
                <a:latin typeface="Arial" charset="0"/>
              </a:rPr>
              <a:t>WHERE</a:t>
            </a:r>
            <a:r>
              <a:rPr lang="fr-FR" sz="2400">
                <a:latin typeface="Arial" charset="0"/>
              </a:rPr>
              <a:t> IdClient </a:t>
            </a:r>
            <a:r>
              <a:rPr lang="fr-FR" sz="2400">
                <a:solidFill>
                  <a:srgbClr val="FF0000"/>
                </a:solidFill>
                <a:latin typeface="Arial" charset="0"/>
              </a:rPr>
              <a:t>IN</a:t>
            </a:r>
            <a:r>
              <a:rPr lang="fr-FR" sz="2400">
                <a:latin typeface="Arial" charset="0"/>
              </a:rPr>
              <a:t> (</a:t>
            </a:r>
            <a:r>
              <a:rPr lang="fr-FR" sz="2400">
                <a:solidFill>
                  <a:srgbClr val="FF0000"/>
                </a:solidFill>
                <a:latin typeface="Arial" charset="0"/>
              </a:rPr>
              <a:t>SELECT</a:t>
            </a:r>
            <a:r>
              <a:rPr lang="fr-FR" sz="2400">
                <a:latin typeface="Arial" charset="0"/>
              </a:rPr>
              <a:t> IdClient </a:t>
            </a:r>
            <a:r>
              <a:rPr lang="fr-FR" sz="2400">
                <a:solidFill>
                  <a:srgbClr val="FF0000"/>
                </a:solidFill>
                <a:latin typeface="Arial" charset="0"/>
              </a:rPr>
              <a:t>FROM</a:t>
            </a:r>
            <a:r>
              <a:rPr lang="fr-FR" sz="2400">
                <a:latin typeface="Arial" charset="0"/>
              </a:rPr>
              <a:t> Client </a:t>
            </a:r>
            <a:r>
              <a:rPr lang="fr-FR" sz="2400">
                <a:solidFill>
                  <a:srgbClr val="FF0000"/>
                </a:solidFill>
                <a:latin typeface="Arial" charset="0"/>
              </a:rPr>
              <a:t>WHERE</a:t>
            </a:r>
            <a:r>
              <a:rPr lang="fr-FR" sz="2400">
                <a:latin typeface="Arial" charset="0"/>
              </a:rPr>
              <a:t> ville="Paris") </a:t>
            </a:r>
            <a:r>
              <a:rPr lang="fr-FR" sz="2400">
                <a:solidFill>
                  <a:srgbClr val="FF0000"/>
                </a:solidFill>
                <a:latin typeface="Arial" charset="0"/>
              </a:rPr>
              <a:t>AND</a:t>
            </a:r>
            <a:r>
              <a:rPr lang="fr-FR" sz="2400">
                <a:latin typeface="Arial" charset="0"/>
              </a:rPr>
              <a:t> DateComm </a:t>
            </a:r>
            <a:r>
              <a:rPr lang="fr-FR" sz="2400">
                <a:solidFill>
                  <a:srgbClr val="FF0000"/>
                </a:solidFill>
                <a:latin typeface="Arial" charset="0"/>
              </a:rPr>
              <a:t>BETWEEN</a:t>
            </a:r>
            <a:r>
              <a:rPr lang="fr-FR" sz="2400">
                <a:latin typeface="Arial" charset="0"/>
              </a:rPr>
              <a:t> "01-Jan-93«  </a:t>
            </a:r>
            <a:r>
              <a:rPr lang="fr-FR" sz="2400">
                <a:solidFill>
                  <a:srgbClr val="FF0000"/>
                </a:solidFill>
                <a:latin typeface="Arial" charset="0"/>
              </a:rPr>
              <a:t>AND</a:t>
            </a:r>
            <a:r>
              <a:rPr lang="fr-FR" sz="2400">
                <a:latin typeface="Arial" charset="0"/>
              </a:rPr>
              <a:t> SYSDATE)</a:t>
            </a:r>
          </a:p>
          <a:p>
            <a:r>
              <a:rPr lang="fr-FR" sz="2800"/>
              <a:t> Mémo technique</a:t>
            </a:r>
          </a:p>
          <a:p>
            <a:pPr lvl="1"/>
            <a:r>
              <a:rPr lang="fr-FR" sz="2400"/>
              <a:t> (&lt;= ou =) 1 seul valeur</a:t>
            </a:r>
          </a:p>
          <a:p>
            <a:pPr lvl="1"/>
            <a:r>
              <a:rPr lang="fr-FR" sz="2400"/>
              <a:t> </a:t>
            </a:r>
            <a:r>
              <a:rPr lang="fr-FR" sz="2400">
                <a:latin typeface="Arial" charset="0"/>
              </a:rPr>
              <a:t>(</a:t>
            </a:r>
            <a:r>
              <a:rPr lang="fr-FR" sz="2400">
                <a:solidFill>
                  <a:srgbClr val="FF0000"/>
                </a:solidFill>
                <a:latin typeface="Arial" charset="0"/>
              </a:rPr>
              <a:t>IN</a:t>
            </a:r>
            <a:r>
              <a:rPr lang="fr-FR" sz="2400">
                <a:latin typeface="Arial" charset="0"/>
              </a:rPr>
              <a:t>, </a:t>
            </a:r>
            <a:r>
              <a:rPr lang="fr-FR" sz="2400">
                <a:solidFill>
                  <a:srgbClr val="FF0000"/>
                </a:solidFill>
                <a:latin typeface="Arial" charset="0"/>
              </a:rPr>
              <a:t>ALL</a:t>
            </a:r>
            <a:r>
              <a:rPr lang="fr-FR" sz="2400">
                <a:latin typeface="Arial" charset="0"/>
              </a:rPr>
              <a:t>, </a:t>
            </a:r>
            <a:r>
              <a:rPr lang="fr-FR" sz="2400">
                <a:solidFill>
                  <a:srgbClr val="FF0000"/>
                </a:solidFill>
                <a:latin typeface="Arial" charset="0"/>
              </a:rPr>
              <a:t>ANY</a:t>
            </a:r>
            <a:r>
              <a:rPr lang="fr-FR" sz="2400">
                <a:latin typeface="Arial" charset="0"/>
              </a:rPr>
              <a:t>)</a:t>
            </a:r>
            <a:r>
              <a:rPr lang="fr-FR" sz="2400"/>
              <a:t> une liste de valeur</a:t>
            </a:r>
          </a:p>
          <a:p>
            <a:pPr lvl="1"/>
            <a:r>
              <a:rPr lang="fr-FR" sz="2400"/>
              <a:t> </a:t>
            </a:r>
            <a:r>
              <a:rPr lang="fr-FR" sz="2400">
                <a:solidFill>
                  <a:srgbClr val="FF0000"/>
                </a:solidFill>
                <a:latin typeface="Arial" charset="0"/>
              </a:rPr>
              <a:t>EXISTS</a:t>
            </a:r>
            <a:r>
              <a:rPr lang="fr-FR" sz="2400"/>
              <a:t>, un ensemble de valeur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0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0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06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06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0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2857500"/>
            <a:ext cx="9144000" cy="1143000"/>
          </a:xfrm>
        </p:spPr>
        <p:txBody>
          <a:bodyPr/>
          <a:lstStyle/>
          <a:p>
            <a:r>
              <a:rPr lang="fr-FR" sz="6000"/>
              <a:t>Requêtes plus complexes</a:t>
            </a:r>
          </a:p>
        </p:txBody>
      </p:sp>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F4B4C47-2A20-4932-A6BE-FE8C097EEB18}" type="slidenum">
              <a:rPr lang="fr-FR"/>
              <a:pPr/>
              <a:t>33</a:t>
            </a:fld>
            <a:r>
              <a:rPr lang="fr-FR"/>
              <a:t>/47</a:t>
            </a:r>
          </a:p>
        </p:txBody>
      </p:sp>
      <p:sp>
        <p:nvSpPr>
          <p:cNvPr id="254978" name="Rectangle 2"/>
          <p:cNvSpPr>
            <a:spLocks noGrp="1" noChangeArrowheads="1"/>
          </p:cNvSpPr>
          <p:nvPr>
            <p:ph type="title"/>
          </p:nvPr>
        </p:nvSpPr>
        <p:spPr/>
        <p:txBody>
          <a:bodyPr/>
          <a:lstStyle/>
          <a:p>
            <a:r>
              <a:rPr lang="fr-FR"/>
              <a:t>Les fonctions d’agrégat (1)</a:t>
            </a:r>
          </a:p>
        </p:txBody>
      </p:sp>
      <p:sp>
        <p:nvSpPr>
          <p:cNvPr id="254979" name="Rectangle 3"/>
          <p:cNvSpPr>
            <a:spLocks noGrp="1" noChangeArrowheads="1"/>
          </p:cNvSpPr>
          <p:nvPr>
            <p:ph type="body" idx="1"/>
          </p:nvPr>
        </p:nvSpPr>
        <p:spPr>
          <a:xfrm>
            <a:off x="0" y="990600"/>
            <a:ext cx="9144000" cy="5867400"/>
          </a:xfrm>
        </p:spPr>
        <p:txBody>
          <a:bodyPr/>
          <a:lstStyle/>
          <a:p>
            <a:pPr>
              <a:lnSpc>
                <a:spcPct val="90000"/>
              </a:lnSpc>
            </a:pPr>
            <a:r>
              <a:rPr lang="fr-FR" sz="2800"/>
              <a:t> Ces fonctions sont appliqués sur des </a:t>
            </a:r>
            <a:r>
              <a:rPr lang="fr-FR" sz="2800">
                <a:solidFill>
                  <a:srgbClr val="FF0000"/>
                </a:solidFill>
              </a:rPr>
              <a:t>groupes de données</a:t>
            </a:r>
            <a:r>
              <a:rPr lang="fr-FR" sz="2800"/>
              <a:t> ; Ainsi, on peut déterminer le nombre de ligne par table ou par groupe de données, calculer la somme ou la moyenne ou déterminer le maximum ou le minimum d’une colonne etc.</a:t>
            </a:r>
          </a:p>
          <a:p>
            <a:pPr>
              <a:lnSpc>
                <a:spcPct val="90000"/>
              </a:lnSpc>
            </a:pPr>
            <a:r>
              <a:rPr lang="fr-FR" sz="2800"/>
              <a:t> Les </a:t>
            </a:r>
            <a:r>
              <a:rPr lang="fr-FR" sz="2800">
                <a:solidFill>
                  <a:srgbClr val="FF0000"/>
                </a:solidFill>
              </a:rPr>
              <a:t>fonction d’agrégat</a:t>
            </a:r>
            <a:r>
              <a:rPr lang="fr-FR" sz="2800"/>
              <a:t> offert par SQL sont les suivantes :</a:t>
            </a:r>
          </a:p>
          <a:p>
            <a:pPr lvl="1">
              <a:lnSpc>
                <a:spcPct val="90000"/>
              </a:lnSpc>
            </a:pPr>
            <a:r>
              <a:rPr lang="fr-FR" sz="2400"/>
              <a:t> </a:t>
            </a:r>
            <a:r>
              <a:rPr lang="fr-FR" sz="2400">
                <a:solidFill>
                  <a:srgbClr val="FF0000"/>
                </a:solidFill>
                <a:latin typeface="Arial" charset="0"/>
              </a:rPr>
              <a:t>COUNT</a:t>
            </a:r>
            <a:r>
              <a:rPr lang="fr-FR" sz="2400">
                <a:latin typeface="Arial" charset="0"/>
              </a:rPr>
              <a:t>(*)</a:t>
            </a:r>
            <a:r>
              <a:rPr lang="fr-FR" sz="2400"/>
              <a:t> : nombre de ligne satisfaisant la requête</a:t>
            </a:r>
          </a:p>
          <a:p>
            <a:pPr lvl="2">
              <a:lnSpc>
                <a:spcPct val="90000"/>
              </a:lnSpc>
            </a:pPr>
            <a:r>
              <a:rPr lang="fr-FR" sz="2000"/>
              <a:t> </a:t>
            </a:r>
            <a:r>
              <a:rPr lang="fr-FR" sz="2000">
                <a:solidFill>
                  <a:srgbClr val="FF0000"/>
                </a:solidFill>
                <a:latin typeface="Arial" charset="0"/>
              </a:rPr>
              <a:t>SELECT</a:t>
            </a:r>
            <a:r>
              <a:rPr lang="fr-FR" sz="2000">
                <a:latin typeface="Arial" charset="0"/>
              </a:rPr>
              <a:t> </a:t>
            </a:r>
            <a:r>
              <a:rPr lang="fr-FR" sz="2000">
                <a:solidFill>
                  <a:srgbClr val="FF0000"/>
                </a:solidFill>
                <a:latin typeface="Arial" charset="0"/>
              </a:rPr>
              <a:t>COUNT</a:t>
            </a:r>
            <a:r>
              <a:rPr lang="fr-FR" sz="2000">
                <a:latin typeface="Arial" charset="0"/>
              </a:rPr>
              <a:t>(*) </a:t>
            </a:r>
            <a:r>
              <a:rPr lang="fr-FR" sz="2000">
                <a:solidFill>
                  <a:srgbClr val="FF0000"/>
                </a:solidFill>
                <a:latin typeface="Arial" charset="0"/>
              </a:rPr>
              <a:t>FROM</a:t>
            </a:r>
            <a:r>
              <a:rPr lang="fr-FR" sz="2000">
                <a:latin typeface="Arial" charset="0"/>
              </a:rPr>
              <a:t> Clients</a:t>
            </a:r>
          </a:p>
          <a:p>
            <a:pPr lvl="2">
              <a:lnSpc>
                <a:spcPct val="90000"/>
              </a:lnSpc>
            </a:pPr>
            <a:r>
              <a:rPr lang="fr-FR" sz="2000"/>
              <a:t> </a:t>
            </a:r>
            <a:r>
              <a:rPr lang="fr-FR" sz="2000">
                <a:solidFill>
                  <a:srgbClr val="FF0000"/>
                </a:solidFill>
                <a:latin typeface="Arial" charset="0"/>
              </a:rPr>
              <a:t>SELECT COUNT</a:t>
            </a:r>
            <a:r>
              <a:rPr lang="fr-FR" sz="2000">
                <a:latin typeface="Arial" charset="0"/>
              </a:rPr>
              <a:t>(NumClient) </a:t>
            </a:r>
            <a:r>
              <a:rPr lang="fr-FR" sz="2000">
                <a:solidFill>
                  <a:srgbClr val="FF0000"/>
                </a:solidFill>
                <a:latin typeface="Arial" charset="0"/>
              </a:rPr>
              <a:t>FROM </a:t>
            </a:r>
            <a:r>
              <a:rPr lang="fr-FR" sz="2000">
                <a:latin typeface="Arial" charset="0"/>
              </a:rPr>
              <a:t>Clients</a:t>
            </a:r>
          </a:p>
          <a:p>
            <a:pPr lvl="1">
              <a:lnSpc>
                <a:spcPct val="90000"/>
              </a:lnSpc>
            </a:pPr>
            <a:r>
              <a:rPr lang="fr-FR" sz="2400"/>
              <a:t> </a:t>
            </a:r>
            <a:r>
              <a:rPr lang="fr-FR" sz="2400">
                <a:solidFill>
                  <a:srgbClr val="FF0000"/>
                </a:solidFill>
                <a:latin typeface="Arial" charset="0"/>
              </a:rPr>
              <a:t>COUNT</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 permet d’éviter les doublon </a:t>
            </a:r>
          </a:p>
          <a:p>
            <a:pPr lvl="2">
              <a:lnSpc>
                <a:spcPct val="90000"/>
              </a:lnSpc>
            </a:pPr>
            <a:r>
              <a:rPr lang="fr-FR" sz="2000"/>
              <a:t> Calculer le nombre de clients qui ont passé des commandes entre le 01-10-1999 et aujourd’hui </a:t>
            </a:r>
          </a:p>
          <a:p>
            <a:pPr lvl="2">
              <a:lnSpc>
                <a:spcPct val="90000"/>
              </a:lnSpc>
            </a:pPr>
            <a:r>
              <a:rPr lang="fr-FR" sz="2000"/>
              <a:t> </a:t>
            </a:r>
            <a:r>
              <a:rPr lang="fr-FR" sz="2000">
                <a:solidFill>
                  <a:srgbClr val="FF0000"/>
                </a:solidFill>
                <a:latin typeface="Arial" charset="0"/>
              </a:rPr>
              <a:t>SELECT</a:t>
            </a:r>
            <a:r>
              <a:rPr lang="fr-FR" sz="2000">
                <a:latin typeface="Arial" charset="0"/>
              </a:rPr>
              <a:t> </a:t>
            </a:r>
            <a:r>
              <a:rPr lang="fr-FR" sz="2000">
                <a:solidFill>
                  <a:srgbClr val="FF0000"/>
                </a:solidFill>
                <a:latin typeface="Arial" charset="0"/>
              </a:rPr>
              <a:t>COUNT</a:t>
            </a:r>
            <a:r>
              <a:rPr lang="fr-FR" sz="2000">
                <a:latin typeface="Arial" charset="0"/>
              </a:rPr>
              <a:t>(</a:t>
            </a:r>
            <a:r>
              <a:rPr lang="fr-FR" sz="2000">
                <a:solidFill>
                  <a:srgbClr val="FF0000"/>
                </a:solidFill>
                <a:latin typeface="Arial" charset="0"/>
              </a:rPr>
              <a:t>DISTINCT</a:t>
            </a:r>
            <a:r>
              <a:rPr lang="fr-FR" sz="2000">
                <a:latin typeface="Arial" charset="0"/>
              </a:rPr>
              <a:t> NumClient) </a:t>
            </a:r>
            <a:r>
              <a:rPr lang="fr-FR" sz="2000">
                <a:solidFill>
                  <a:srgbClr val="FF0000"/>
                </a:solidFill>
                <a:latin typeface="Arial" charset="0"/>
              </a:rPr>
              <a:t>FROM</a:t>
            </a:r>
            <a:r>
              <a:rPr lang="fr-FR" sz="2000">
                <a:latin typeface="Arial" charset="0"/>
              </a:rPr>
              <a:t> Commandes </a:t>
            </a:r>
            <a:r>
              <a:rPr lang="fr-FR" sz="2000">
                <a:solidFill>
                  <a:srgbClr val="FF0000"/>
                </a:solidFill>
                <a:latin typeface="Arial" charset="0"/>
              </a:rPr>
              <a:t>WHERE</a:t>
            </a:r>
            <a:r>
              <a:rPr lang="fr-FR" sz="2000">
                <a:latin typeface="Arial" charset="0"/>
              </a:rPr>
              <a:t> Date </a:t>
            </a:r>
            <a:r>
              <a:rPr lang="fr-FR" sz="2000">
                <a:solidFill>
                  <a:srgbClr val="FF0000"/>
                </a:solidFill>
                <a:latin typeface="Arial" charset="0"/>
              </a:rPr>
              <a:t>BETWEEN</a:t>
            </a:r>
            <a:r>
              <a:rPr lang="fr-FR" sz="2000">
                <a:latin typeface="Arial" charset="0"/>
              </a:rPr>
              <a:t> ’01-10-1999’ </a:t>
            </a:r>
            <a:r>
              <a:rPr lang="fr-FR" sz="2000">
                <a:solidFill>
                  <a:srgbClr val="FF0000"/>
                </a:solidFill>
                <a:latin typeface="Arial" charset="0"/>
              </a:rPr>
              <a:t>AND</a:t>
            </a:r>
            <a:r>
              <a:rPr lang="fr-FR" sz="2000">
                <a:latin typeface="Arial" charset="0"/>
              </a:rPr>
              <a:t> SYS_DATE</a:t>
            </a:r>
          </a:p>
          <a:p>
            <a:pPr lvl="1">
              <a:lnSpc>
                <a:spcPct val="90000"/>
              </a:lnSpc>
            </a:pPr>
            <a:r>
              <a:rPr lang="fr-FR" sz="2400">
                <a:solidFill>
                  <a:srgbClr val="FF0000"/>
                </a:solidFill>
              </a:rPr>
              <a:t> </a:t>
            </a:r>
            <a:r>
              <a:rPr lang="fr-FR" sz="2400">
                <a:solidFill>
                  <a:srgbClr val="FF0000"/>
                </a:solidFill>
                <a:latin typeface="Arial" charset="0"/>
              </a:rPr>
              <a:t>SUM</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permet de faire la somme des valeurs de la colonne donnée et satisfaisant la requête. L’option </a:t>
            </a:r>
            <a:r>
              <a:rPr lang="fr-FR" sz="2400">
                <a:solidFill>
                  <a:srgbClr val="FF0000"/>
                </a:solidFill>
                <a:latin typeface="Arial" charset="0"/>
              </a:rPr>
              <a:t>DISTINCT</a:t>
            </a:r>
            <a:r>
              <a:rPr lang="fr-FR" sz="2400"/>
              <a:t> somme les valeurs uniques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49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49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49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49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49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49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49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769F28D-F0F3-47C9-BE30-546659212F38}" type="slidenum">
              <a:rPr lang="fr-FR"/>
              <a:pPr/>
              <a:t>34</a:t>
            </a:fld>
            <a:r>
              <a:rPr lang="fr-FR"/>
              <a:t>/47</a:t>
            </a:r>
          </a:p>
        </p:txBody>
      </p:sp>
      <p:sp>
        <p:nvSpPr>
          <p:cNvPr id="256002" name="Rectangle 2"/>
          <p:cNvSpPr>
            <a:spLocks noGrp="1" noChangeArrowheads="1"/>
          </p:cNvSpPr>
          <p:nvPr>
            <p:ph type="title"/>
          </p:nvPr>
        </p:nvSpPr>
        <p:spPr/>
        <p:txBody>
          <a:bodyPr/>
          <a:lstStyle/>
          <a:p>
            <a:r>
              <a:rPr lang="fr-FR"/>
              <a:t>Les fonctions d’agrégat (2)</a:t>
            </a:r>
          </a:p>
        </p:txBody>
      </p:sp>
      <p:sp>
        <p:nvSpPr>
          <p:cNvPr id="256003" name="Rectangle 3"/>
          <p:cNvSpPr>
            <a:spLocks noGrp="1" noChangeArrowheads="1"/>
          </p:cNvSpPr>
          <p:nvPr>
            <p:ph type="body" idx="1"/>
          </p:nvPr>
        </p:nvSpPr>
        <p:spPr>
          <a:xfrm>
            <a:off x="0" y="1066800"/>
            <a:ext cx="9144000" cy="6019800"/>
          </a:xfrm>
        </p:spPr>
        <p:txBody>
          <a:bodyPr/>
          <a:lstStyle/>
          <a:p>
            <a:r>
              <a:rPr lang="fr-FR" sz="2800"/>
              <a:t> Suite des fonctions d’agrégat possible :</a:t>
            </a:r>
          </a:p>
          <a:p>
            <a:pPr lvl="1"/>
            <a:r>
              <a:rPr lang="fr-FR" sz="2400"/>
              <a:t> </a:t>
            </a:r>
            <a:r>
              <a:rPr lang="fr-FR" sz="2400">
                <a:solidFill>
                  <a:srgbClr val="FF0000"/>
                </a:solidFill>
                <a:latin typeface="Arial" charset="0"/>
              </a:rPr>
              <a:t>AVG</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permet de calculer la moyenne (« AVeraGe » en Anglais)  des données satisfaisant la requête. </a:t>
            </a:r>
          </a:p>
          <a:p>
            <a:pPr lvl="1"/>
            <a:r>
              <a:rPr lang="fr-FR" sz="2400"/>
              <a:t> </a:t>
            </a:r>
            <a:r>
              <a:rPr lang="fr-FR" sz="2400">
                <a:solidFill>
                  <a:srgbClr val="FF0000"/>
                </a:solidFill>
                <a:latin typeface="Arial" charset="0"/>
              </a:rPr>
              <a:t>MAX</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pour le maximal et </a:t>
            </a:r>
            <a:r>
              <a:rPr lang="fr-FR" sz="2400">
                <a:solidFill>
                  <a:srgbClr val="FF0000"/>
                </a:solidFill>
                <a:latin typeface="Arial" charset="0"/>
              </a:rPr>
              <a:t>MIN</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pour le minimal</a:t>
            </a:r>
          </a:p>
          <a:p>
            <a:pPr lvl="1"/>
            <a:r>
              <a:rPr lang="fr-FR" sz="2400"/>
              <a:t> </a:t>
            </a:r>
            <a:r>
              <a:rPr lang="fr-FR" sz="2400">
                <a:solidFill>
                  <a:srgbClr val="FF0000"/>
                </a:solidFill>
                <a:latin typeface="Arial" charset="0"/>
              </a:rPr>
              <a:t>STDDE</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pour l’écart type et </a:t>
            </a:r>
            <a:r>
              <a:rPr lang="fr-FR" sz="2400">
                <a:solidFill>
                  <a:srgbClr val="FF0000"/>
                </a:solidFill>
                <a:latin typeface="Arial" charset="0"/>
              </a:rPr>
              <a:t>VARIANCE</a:t>
            </a:r>
            <a:r>
              <a:rPr lang="fr-FR" sz="2400">
                <a:latin typeface="Arial" charset="0"/>
              </a:rPr>
              <a:t>(</a:t>
            </a:r>
            <a:r>
              <a:rPr lang="fr-FR" sz="2400">
                <a:solidFill>
                  <a:srgbClr val="FF0000"/>
                </a:solidFill>
                <a:latin typeface="Arial" charset="0"/>
              </a:rPr>
              <a:t>DISTINCT</a:t>
            </a:r>
            <a:r>
              <a:rPr lang="fr-FR" sz="2400">
                <a:latin typeface="Arial" charset="0"/>
              </a:rPr>
              <a:t> Colonne)</a:t>
            </a:r>
            <a:r>
              <a:rPr lang="fr-FR" sz="2400"/>
              <a:t> pour la variance</a:t>
            </a:r>
          </a:p>
          <a:p>
            <a:r>
              <a:rPr lang="fr-FR" sz="2800"/>
              <a:t> En présence de valeurs </a:t>
            </a:r>
            <a:r>
              <a:rPr lang="fr-FR" sz="2800">
                <a:solidFill>
                  <a:srgbClr val="FF0000"/>
                </a:solidFill>
                <a:latin typeface="Arial" charset="0"/>
              </a:rPr>
              <a:t>NULL</a:t>
            </a:r>
            <a:r>
              <a:rPr lang="fr-FR" sz="2800"/>
              <a:t> dans les données, la fonction </a:t>
            </a:r>
            <a:r>
              <a:rPr lang="fr-FR" sz="2800">
                <a:solidFill>
                  <a:srgbClr val="FF0000"/>
                </a:solidFill>
                <a:latin typeface="Arial" charset="0"/>
              </a:rPr>
              <a:t>COUNT</a:t>
            </a:r>
            <a:r>
              <a:rPr lang="fr-FR" sz="2800"/>
              <a:t> prend en compte ces lignes. Les autres fonctions ignorent les </a:t>
            </a:r>
            <a:r>
              <a:rPr lang="fr-FR" sz="2800">
                <a:solidFill>
                  <a:srgbClr val="FF0000"/>
                </a:solidFill>
                <a:latin typeface="Arial" charset="0"/>
              </a:rPr>
              <a:t>NULL</a:t>
            </a:r>
            <a:r>
              <a:rPr lang="fr-FR" sz="2800"/>
              <a:t>…</a:t>
            </a:r>
          </a:p>
          <a:p>
            <a:r>
              <a:rPr lang="fr-FR" sz="2800"/>
              <a:t> </a:t>
            </a:r>
            <a:r>
              <a:rPr lang="fr-FR" sz="2800">
                <a:solidFill>
                  <a:srgbClr val="FF0000"/>
                </a:solidFill>
              </a:rPr>
              <a:t>Important</a:t>
            </a:r>
            <a:r>
              <a:rPr lang="fr-FR" sz="2800"/>
              <a:t> : Les fonctions d’agrégat ne peuvent en aucun cas être ailleurs que suite au </a:t>
            </a:r>
            <a:r>
              <a:rPr lang="fr-FR" sz="2800">
                <a:solidFill>
                  <a:srgbClr val="FF0000"/>
                </a:solidFill>
                <a:latin typeface="Arial" charset="0"/>
              </a:rPr>
              <a:t>SELECT</a:t>
            </a:r>
            <a:r>
              <a:rPr lang="fr-FR" sz="2800"/>
              <a:t> (pas dans la clause </a:t>
            </a:r>
            <a:r>
              <a:rPr lang="fr-FR" sz="2800">
                <a:solidFill>
                  <a:srgbClr val="FF0000"/>
                </a:solidFill>
                <a:latin typeface="Arial" charset="0"/>
              </a:rPr>
              <a:t>WHERE</a:t>
            </a:r>
            <a:r>
              <a:rPr lang="fr-FR" sz="2800"/>
              <a:t> par exemple)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60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60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60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60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56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01BAFA7-F117-4AFA-B461-40E6CA54D4B2}" type="slidenum">
              <a:rPr lang="fr-FR"/>
              <a:pPr/>
              <a:t>35</a:t>
            </a:fld>
            <a:r>
              <a:rPr lang="fr-FR"/>
              <a:t>/47</a:t>
            </a:r>
          </a:p>
        </p:txBody>
      </p:sp>
      <p:sp>
        <p:nvSpPr>
          <p:cNvPr id="257026" name="Rectangle 2"/>
          <p:cNvSpPr>
            <a:spLocks noGrp="1" noChangeArrowheads="1"/>
          </p:cNvSpPr>
          <p:nvPr>
            <p:ph type="title"/>
          </p:nvPr>
        </p:nvSpPr>
        <p:spPr/>
        <p:txBody>
          <a:bodyPr/>
          <a:lstStyle/>
          <a:p>
            <a:r>
              <a:rPr lang="fr-FR"/>
              <a:t>Les fonctions d’agrégat (3)</a:t>
            </a:r>
          </a:p>
        </p:txBody>
      </p:sp>
      <p:sp>
        <p:nvSpPr>
          <p:cNvPr id="257027" name="Rectangle 3"/>
          <p:cNvSpPr>
            <a:spLocks noGrp="1" noChangeArrowheads="1"/>
          </p:cNvSpPr>
          <p:nvPr>
            <p:ph type="body" idx="1"/>
          </p:nvPr>
        </p:nvSpPr>
        <p:spPr>
          <a:xfrm>
            <a:off x="0" y="1981200"/>
            <a:ext cx="9144000" cy="4114800"/>
          </a:xfrm>
        </p:spPr>
        <p:txBody>
          <a:bodyPr/>
          <a:lstStyle/>
          <a:p>
            <a:r>
              <a:rPr lang="fr-FR"/>
              <a:t> Exemples :</a:t>
            </a:r>
          </a:p>
          <a:p>
            <a:pPr lvl="1"/>
            <a:r>
              <a:rPr lang="fr-FR"/>
              <a:t> Lister le nombre d’articles, les prix unitaires, maximum, minimum et moyen des différents articles</a:t>
            </a:r>
          </a:p>
          <a:p>
            <a:pPr lvl="1"/>
            <a:r>
              <a:rPr lang="fr-FR"/>
              <a:t> </a:t>
            </a:r>
            <a:r>
              <a:rPr lang="fr-FR">
                <a:solidFill>
                  <a:srgbClr val="FF0000"/>
                </a:solidFill>
                <a:latin typeface="Arial" charset="0"/>
              </a:rPr>
              <a:t>SELECT</a:t>
            </a:r>
            <a:r>
              <a:rPr lang="fr-FR">
                <a:latin typeface="Arial" charset="0"/>
              </a:rPr>
              <a:t> </a:t>
            </a:r>
            <a:r>
              <a:rPr lang="fr-FR">
                <a:solidFill>
                  <a:srgbClr val="FF0000"/>
                </a:solidFill>
                <a:latin typeface="Arial" charset="0"/>
              </a:rPr>
              <a:t>COUNT</a:t>
            </a:r>
            <a:r>
              <a:rPr lang="fr-FR">
                <a:latin typeface="Arial" charset="0"/>
              </a:rPr>
              <a:t>(*) </a:t>
            </a:r>
            <a:r>
              <a:rPr lang="fr-FR">
                <a:solidFill>
                  <a:srgbClr val="FF0000"/>
                </a:solidFill>
                <a:latin typeface="Arial" charset="0"/>
              </a:rPr>
              <a:t>MAX</a:t>
            </a:r>
            <a:r>
              <a:rPr lang="fr-FR">
                <a:latin typeface="Arial" charset="0"/>
              </a:rPr>
              <a:t>(PrixUnitaire) </a:t>
            </a:r>
            <a:r>
              <a:rPr lang="fr-FR">
                <a:solidFill>
                  <a:srgbClr val="FF0000"/>
                </a:solidFill>
                <a:latin typeface="Arial" charset="0"/>
              </a:rPr>
              <a:t>MIN</a:t>
            </a:r>
            <a:r>
              <a:rPr lang="fr-FR">
                <a:latin typeface="Arial" charset="0"/>
              </a:rPr>
              <a:t>(PrixUnitaire) </a:t>
            </a:r>
            <a:r>
              <a:rPr lang="fr-FR">
                <a:solidFill>
                  <a:srgbClr val="FF0000"/>
                </a:solidFill>
                <a:latin typeface="Arial" charset="0"/>
              </a:rPr>
              <a:t>AVG</a:t>
            </a:r>
            <a:r>
              <a:rPr lang="fr-FR">
                <a:latin typeface="Arial" charset="0"/>
              </a:rPr>
              <a:t>(PrixUnitaire)</a:t>
            </a:r>
            <a:r>
              <a:rPr lang="fr-FR">
                <a:solidFill>
                  <a:srgbClr val="FF0000"/>
                </a:solidFill>
                <a:latin typeface="Arial" charset="0"/>
              </a:rPr>
              <a:t> FROM</a:t>
            </a:r>
            <a:r>
              <a:rPr lang="fr-FR">
                <a:latin typeface="Arial" charset="0"/>
              </a:rPr>
              <a:t> Article</a:t>
            </a:r>
          </a:p>
          <a:p>
            <a:pPr lvl="1"/>
            <a:r>
              <a:rPr lang="fr-FR">
                <a:latin typeface="Arial" charset="0"/>
              </a:rPr>
              <a:t> Calculer le montant total du stock d’article</a:t>
            </a:r>
          </a:p>
          <a:p>
            <a:pPr lvl="1"/>
            <a:r>
              <a:rPr lang="fr-FR">
                <a:latin typeface="Arial" charset="0"/>
              </a:rPr>
              <a:t> </a:t>
            </a:r>
            <a:r>
              <a:rPr lang="fr-FR">
                <a:solidFill>
                  <a:srgbClr val="FF0000"/>
                </a:solidFill>
                <a:latin typeface="Arial" charset="0"/>
              </a:rPr>
              <a:t>SELECT</a:t>
            </a:r>
            <a:r>
              <a:rPr lang="fr-FR">
                <a:latin typeface="Arial" charset="0"/>
              </a:rPr>
              <a:t> </a:t>
            </a:r>
            <a:r>
              <a:rPr lang="fr-FR">
                <a:solidFill>
                  <a:srgbClr val="FF0000"/>
                </a:solidFill>
                <a:latin typeface="Arial" charset="0"/>
              </a:rPr>
              <a:t>SUM</a:t>
            </a:r>
            <a:r>
              <a:rPr lang="fr-FR">
                <a:latin typeface="Arial" charset="0"/>
              </a:rPr>
              <a:t>(PrixUnitaire*QteEnStock) </a:t>
            </a:r>
            <a:r>
              <a:rPr lang="fr-FR">
                <a:solidFill>
                  <a:srgbClr val="FF0000"/>
                </a:solidFill>
                <a:latin typeface="Arial" charset="0"/>
              </a:rPr>
              <a:t>FROM</a:t>
            </a:r>
            <a:r>
              <a:rPr lang="fr-FR">
                <a:latin typeface="Arial" charset="0"/>
              </a:rPr>
              <a:t> Article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247C1D45-4D8D-4AB6-8C60-F57F977F5C45}" type="slidenum">
              <a:rPr lang="fr-FR"/>
              <a:pPr/>
              <a:t>36</a:t>
            </a:fld>
            <a:r>
              <a:rPr lang="fr-FR"/>
              <a:t>/47</a:t>
            </a:r>
          </a:p>
        </p:txBody>
      </p:sp>
      <p:sp>
        <p:nvSpPr>
          <p:cNvPr id="262146" name="Rectangle 2"/>
          <p:cNvSpPr>
            <a:spLocks noGrp="1" noChangeArrowheads="1"/>
          </p:cNvSpPr>
          <p:nvPr>
            <p:ph type="title"/>
          </p:nvPr>
        </p:nvSpPr>
        <p:spPr/>
        <p:txBody>
          <a:bodyPr/>
          <a:lstStyle/>
          <a:p>
            <a:r>
              <a:rPr lang="fr-FR"/>
              <a:t>Groupement de données (1)</a:t>
            </a:r>
          </a:p>
        </p:txBody>
      </p:sp>
      <p:sp>
        <p:nvSpPr>
          <p:cNvPr id="262147" name="Rectangle 3"/>
          <p:cNvSpPr>
            <a:spLocks noGrp="1" noChangeArrowheads="1"/>
          </p:cNvSpPr>
          <p:nvPr>
            <p:ph type="body" idx="1"/>
          </p:nvPr>
        </p:nvSpPr>
        <p:spPr>
          <a:xfrm>
            <a:off x="0" y="1219200"/>
            <a:ext cx="9144000" cy="5638800"/>
          </a:xfrm>
        </p:spPr>
        <p:txBody>
          <a:bodyPr/>
          <a:lstStyle/>
          <a:p>
            <a:pPr>
              <a:lnSpc>
                <a:spcPct val="90000"/>
              </a:lnSpc>
            </a:pPr>
            <a:r>
              <a:rPr lang="fr-FR"/>
              <a:t> Avec les fonctions d’agrégats SQL permet de grouper des lignes de données ayant des valeurs communes ; ainsi, on peut formuler par exemple, une requête qui liste le nombre de clients par ville</a:t>
            </a:r>
          </a:p>
          <a:p>
            <a:pPr>
              <a:lnSpc>
                <a:spcPct val="90000"/>
              </a:lnSpc>
            </a:pPr>
            <a:r>
              <a:rPr lang="fr-FR"/>
              <a:t> Cette possibilité est explicité par la clause </a:t>
            </a:r>
            <a:r>
              <a:rPr lang="fr-FR">
                <a:solidFill>
                  <a:srgbClr val="FF0000"/>
                </a:solidFill>
                <a:latin typeface="Arial" charset="0"/>
              </a:rPr>
              <a:t>GROUP BY</a:t>
            </a:r>
            <a:endParaRPr lang="fr-FR"/>
          </a:p>
          <a:p>
            <a:pPr>
              <a:lnSpc>
                <a:spcPct val="90000"/>
              </a:lnSpc>
            </a:pPr>
            <a:r>
              <a:rPr lang="fr-FR"/>
              <a:t> Exemple : Lister le nombre de lignes par commande</a:t>
            </a:r>
          </a:p>
          <a:p>
            <a:pPr lvl="1">
              <a:lnSpc>
                <a:spcPct val="90000"/>
              </a:lnSpc>
            </a:pPr>
            <a:r>
              <a:rPr lang="fr-FR"/>
              <a:t> Imaginons une table "Client", faire un </a:t>
            </a:r>
            <a:r>
              <a:rPr lang="fr-FR">
                <a:solidFill>
                  <a:srgbClr val="FF0000"/>
                </a:solidFill>
                <a:latin typeface="Arial" charset="0"/>
              </a:rPr>
              <a:t>COUNT</a:t>
            </a:r>
            <a:r>
              <a:rPr lang="fr-FR">
                <a:latin typeface="Arial" charset="0"/>
              </a:rPr>
              <a:t>(*)</a:t>
            </a:r>
            <a:r>
              <a:rPr lang="fr-FR"/>
              <a:t> sur cette table reviendrai à compter le nombre de ligne de cette table (le nombre de clients)</a:t>
            </a:r>
          </a:p>
          <a:p>
            <a:pPr lvl="1">
              <a:lnSpc>
                <a:spcPct val="90000"/>
              </a:lnSpc>
            </a:pPr>
            <a:r>
              <a:rPr lang="fr-FR"/>
              <a:t> Par contre, </a:t>
            </a:r>
            <a:r>
              <a:rPr lang="fr-FR">
                <a:solidFill>
                  <a:srgbClr val="FF0000"/>
                </a:solidFill>
                <a:latin typeface="Arial" charset="0"/>
              </a:rPr>
              <a:t>COUNT</a:t>
            </a:r>
            <a:r>
              <a:rPr lang="fr-FR">
                <a:latin typeface="Arial" charset="0"/>
              </a:rPr>
              <a:t>(*)</a:t>
            </a:r>
            <a:r>
              <a:rPr lang="fr-FR"/>
              <a:t> sur les groupes de la table LigneComm donnerai le nombre de ligne par commande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2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2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2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 name="Espace réservé du numéro de diapositive 5"/>
          <p:cNvSpPr>
            <a:spLocks noGrp="1"/>
          </p:cNvSpPr>
          <p:nvPr>
            <p:ph type="sldNum" sz="quarter" idx="12"/>
          </p:nvPr>
        </p:nvSpPr>
        <p:spPr/>
        <p:txBody>
          <a:bodyPr/>
          <a:lstStyle/>
          <a:p>
            <a:fld id="{2D54417A-AEC0-4BB4-B52C-E376EB51F5EA}" type="slidenum">
              <a:rPr lang="fr-FR"/>
              <a:pPr/>
              <a:t>37</a:t>
            </a:fld>
            <a:r>
              <a:rPr lang="fr-FR"/>
              <a:t>/47</a:t>
            </a:r>
          </a:p>
        </p:txBody>
      </p:sp>
      <p:sp>
        <p:nvSpPr>
          <p:cNvPr id="263170" name="Rectangle 2"/>
          <p:cNvSpPr>
            <a:spLocks noGrp="1" noChangeArrowheads="1"/>
          </p:cNvSpPr>
          <p:nvPr>
            <p:ph type="title"/>
          </p:nvPr>
        </p:nvSpPr>
        <p:spPr/>
        <p:txBody>
          <a:bodyPr/>
          <a:lstStyle/>
          <a:p>
            <a:r>
              <a:rPr lang="fr-FR"/>
              <a:t>Groupement de données (2)</a:t>
            </a:r>
          </a:p>
        </p:txBody>
      </p:sp>
      <p:sp>
        <p:nvSpPr>
          <p:cNvPr id="263171" name="Rectangle 3"/>
          <p:cNvSpPr>
            <a:spLocks noGrp="1" noChangeArrowheads="1"/>
          </p:cNvSpPr>
          <p:nvPr>
            <p:ph type="body" idx="1"/>
          </p:nvPr>
        </p:nvSpPr>
        <p:spPr>
          <a:xfrm>
            <a:off x="0" y="1066800"/>
            <a:ext cx="9144000" cy="5791200"/>
          </a:xfrm>
        </p:spPr>
        <p:txBody>
          <a:bodyPr/>
          <a:lstStyle/>
          <a:p>
            <a:pPr>
              <a:lnSpc>
                <a:spcPct val="90000"/>
              </a:lnSpc>
            </a:pPr>
            <a:r>
              <a:rPr lang="fr-FR"/>
              <a:t> NumClient :</a:t>
            </a:r>
          </a:p>
          <a:p>
            <a:pPr>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90000"/>
              </a:lnSpc>
            </a:pPr>
            <a:r>
              <a:rPr lang="fr-FR"/>
              <a:t> </a:t>
            </a:r>
            <a:r>
              <a:rPr lang="fr-FR">
                <a:solidFill>
                  <a:srgbClr val="FF0000"/>
                </a:solidFill>
                <a:latin typeface="Arial" charset="0"/>
              </a:rPr>
              <a:t>SELECT</a:t>
            </a:r>
            <a:r>
              <a:rPr lang="fr-FR">
                <a:latin typeface="Arial" charset="0"/>
              </a:rPr>
              <a:t> NumClient, Count(*) </a:t>
            </a:r>
            <a:r>
              <a:rPr lang="fr-FR">
                <a:solidFill>
                  <a:srgbClr val="FF0000"/>
                </a:solidFill>
                <a:latin typeface="Arial" charset="0"/>
              </a:rPr>
              <a:t>FROM</a:t>
            </a:r>
            <a:r>
              <a:rPr lang="fr-FR">
                <a:latin typeface="Arial" charset="0"/>
              </a:rPr>
              <a:t> LigneComm </a:t>
            </a:r>
            <a:r>
              <a:rPr lang="fr-FR">
                <a:solidFill>
                  <a:srgbClr val="FF0000"/>
                </a:solidFill>
                <a:latin typeface="Arial" charset="0"/>
              </a:rPr>
              <a:t>GROUP BY</a:t>
            </a:r>
            <a:r>
              <a:rPr lang="fr-FR">
                <a:latin typeface="Arial" charset="0"/>
              </a:rPr>
              <a:t> NumClient</a:t>
            </a:r>
            <a:r>
              <a:rPr lang="fr-FR"/>
              <a:t>  </a:t>
            </a:r>
          </a:p>
        </p:txBody>
      </p:sp>
      <p:graphicFrame>
        <p:nvGraphicFramePr>
          <p:cNvPr id="263284" name="Group 116"/>
          <p:cNvGraphicFramePr>
            <a:graphicFrameLocks noGrp="1"/>
          </p:cNvGraphicFramePr>
          <p:nvPr/>
        </p:nvGraphicFramePr>
        <p:xfrm>
          <a:off x="2819400" y="1066800"/>
          <a:ext cx="1295400" cy="4754880"/>
        </p:xfrm>
        <a:graphic>
          <a:graphicData uri="http://schemas.openxmlformats.org/drawingml/2006/table">
            <a:tbl>
              <a:tblPr/>
              <a:tblGrid>
                <a:gridCol w="12954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smtClean="0">
                          <a:ln>
                            <a:noFill/>
                          </a:ln>
                          <a:solidFill>
                            <a:schemeClr val="tx1"/>
                          </a:solidFill>
                          <a:effectLst/>
                          <a:latin typeface="Times New Roman" pitchFamily="18" charset="0"/>
                          <a:cs typeface="Times New Roman" pitchFamily="18" charset="0"/>
                        </a:rPr>
                        <a:t>NumCl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63280" name="Group 112"/>
          <p:cNvGrpSpPr>
            <a:grpSpLocks/>
          </p:cNvGrpSpPr>
          <p:nvPr/>
        </p:nvGrpSpPr>
        <p:grpSpPr bwMode="auto">
          <a:xfrm>
            <a:off x="4419600" y="2057400"/>
            <a:ext cx="1525588" cy="1143000"/>
            <a:chOff x="2784" y="1296"/>
            <a:chExt cx="961" cy="720"/>
          </a:xfrm>
        </p:grpSpPr>
        <p:sp>
          <p:nvSpPr>
            <p:cNvPr id="263216" name="AutoShape 48"/>
            <p:cNvSpPr>
              <a:spLocks noChangeArrowheads="1"/>
            </p:cNvSpPr>
            <p:nvPr/>
          </p:nvSpPr>
          <p:spPr bwMode="auto">
            <a:xfrm>
              <a:off x="2784" y="1680"/>
              <a:ext cx="912" cy="336"/>
            </a:xfrm>
            <a:prstGeom prst="rightArrow">
              <a:avLst>
                <a:gd name="adj1" fmla="val 50000"/>
                <a:gd name="adj2" fmla="val 67857"/>
              </a:avLst>
            </a:prstGeom>
            <a:solidFill>
              <a:schemeClr val="accent1"/>
            </a:solidFill>
            <a:ln w="9525">
              <a:solidFill>
                <a:schemeClr val="tx1"/>
              </a:solidFill>
              <a:miter lim="800000"/>
              <a:headEnd/>
              <a:tailEnd/>
            </a:ln>
            <a:effectLst/>
          </p:spPr>
          <p:txBody>
            <a:bodyPr wrap="none" anchor="ctr"/>
            <a:lstStyle/>
            <a:p>
              <a:endParaRPr lang="fr-FR"/>
            </a:p>
          </p:txBody>
        </p:sp>
        <p:sp>
          <p:nvSpPr>
            <p:cNvPr id="263217" name="Text Box 49"/>
            <p:cNvSpPr txBox="1">
              <a:spLocks noChangeArrowheads="1"/>
            </p:cNvSpPr>
            <p:nvPr/>
          </p:nvSpPr>
          <p:spPr bwMode="auto">
            <a:xfrm>
              <a:off x="2784" y="1296"/>
              <a:ext cx="961"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GROUP BY</a:t>
              </a:r>
            </a:p>
          </p:txBody>
        </p:sp>
      </p:grpSp>
      <p:graphicFrame>
        <p:nvGraphicFramePr>
          <p:cNvPr id="263269" name="Group 101"/>
          <p:cNvGraphicFramePr>
            <a:graphicFrameLocks noGrp="1"/>
          </p:cNvGraphicFramePr>
          <p:nvPr/>
        </p:nvGraphicFramePr>
        <p:xfrm>
          <a:off x="6019800" y="1254125"/>
          <a:ext cx="1295400" cy="4358640"/>
        </p:xfrm>
        <a:graphic>
          <a:graphicData uri="http://schemas.openxmlformats.org/drawingml/2006/table">
            <a:tbl>
              <a:tblPr/>
              <a:tblGrid>
                <a:gridCol w="12954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smtClean="0">
                          <a:ln>
                            <a:noFill/>
                          </a:ln>
                          <a:solidFill>
                            <a:schemeClr val="tx1"/>
                          </a:solidFill>
                          <a:effectLst/>
                          <a:latin typeface="Times New Roman" pitchFamily="18" charset="0"/>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63282" name="Group 114"/>
          <p:cNvGrpSpPr>
            <a:grpSpLocks/>
          </p:cNvGrpSpPr>
          <p:nvPr/>
        </p:nvGrpSpPr>
        <p:grpSpPr bwMode="auto">
          <a:xfrm>
            <a:off x="7391400" y="1295400"/>
            <a:ext cx="1752600" cy="4283075"/>
            <a:chOff x="4656" y="816"/>
            <a:chExt cx="1104" cy="2698"/>
          </a:xfrm>
        </p:grpSpPr>
        <p:sp>
          <p:nvSpPr>
            <p:cNvPr id="263275" name="Text Box 107"/>
            <p:cNvSpPr txBox="1">
              <a:spLocks noChangeArrowheads="1"/>
            </p:cNvSpPr>
            <p:nvPr/>
          </p:nvSpPr>
          <p:spPr bwMode="auto">
            <a:xfrm>
              <a:off x="4906" y="2304"/>
              <a:ext cx="854"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COUNT</a:t>
              </a:r>
              <a:r>
                <a:rPr lang="fr-FR">
                  <a:latin typeface="Arial" charset="0"/>
                </a:rPr>
                <a:t>(*)</a:t>
              </a:r>
            </a:p>
          </p:txBody>
        </p:sp>
        <p:grpSp>
          <p:nvGrpSpPr>
            <p:cNvPr id="263281" name="Group 113"/>
            <p:cNvGrpSpPr>
              <a:grpSpLocks/>
            </p:cNvGrpSpPr>
            <p:nvPr/>
          </p:nvGrpSpPr>
          <p:grpSpPr bwMode="auto">
            <a:xfrm>
              <a:off x="4656" y="816"/>
              <a:ext cx="1104" cy="2698"/>
              <a:chOff x="4656" y="816"/>
              <a:chExt cx="1104" cy="2698"/>
            </a:xfrm>
          </p:grpSpPr>
          <p:sp>
            <p:nvSpPr>
              <p:cNvPr id="263270" name="AutoShape 102"/>
              <p:cNvSpPr>
                <a:spLocks/>
              </p:cNvSpPr>
              <p:nvPr/>
            </p:nvSpPr>
            <p:spPr bwMode="auto">
              <a:xfrm>
                <a:off x="4656" y="816"/>
                <a:ext cx="240" cy="432"/>
              </a:xfrm>
              <a:prstGeom prst="rightBrace">
                <a:avLst>
                  <a:gd name="adj1" fmla="val 31667"/>
                  <a:gd name="adj2" fmla="val 53009"/>
                </a:avLst>
              </a:prstGeom>
              <a:noFill/>
              <a:ln w="50800">
                <a:solidFill>
                  <a:schemeClr val="tx1"/>
                </a:solidFill>
                <a:round/>
                <a:headEnd/>
                <a:tailEnd/>
              </a:ln>
              <a:effectLst/>
            </p:spPr>
            <p:txBody>
              <a:bodyPr wrap="none" anchor="ctr"/>
              <a:lstStyle/>
              <a:p>
                <a:endParaRPr lang="fr-FR"/>
              </a:p>
            </p:txBody>
          </p:sp>
          <p:sp>
            <p:nvSpPr>
              <p:cNvPr id="263271" name="Text Box 103"/>
              <p:cNvSpPr txBox="1">
                <a:spLocks noChangeArrowheads="1"/>
              </p:cNvSpPr>
              <p:nvPr/>
            </p:nvSpPr>
            <p:spPr bwMode="auto">
              <a:xfrm>
                <a:off x="4906" y="864"/>
                <a:ext cx="854"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COUNT</a:t>
                </a:r>
                <a:r>
                  <a:rPr lang="fr-FR">
                    <a:latin typeface="Arial" charset="0"/>
                  </a:rPr>
                  <a:t>(*)</a:t>
                </a:r>
              </a:p>
            </p:txBody>
          </p:sp>
          <p:sp>
            <p:nvSpPr>
              <p:cNvPr id="263272" name="AutoShape 104"/>
              <p:cNvSpPr>
                <a:spLocks/>
              </p:cNvSpPr>
              <p:nvPr/>
            </p:nvSpPr>
            <p:spPr bwMode="auto">
              <a:xfrm>
                <a:off x="4656" y="1296"/>
                <a:ext cx="240" cy="720"/>
              </a:xfrm>
              <a:prstGeom prst="rightBrace">
                <a:avLst>
                  <a:gd name="adj1" fmla="val 52778"/>
                  <a:gd name="adj2" fmla="val 53009"/>
                </a:avLst>
              </a:prstGeom>
              <a:noFill/>
              <a:ln w="50800">
                <a:solidFill>
                  <a:schemeClr val="tx1"/>
                </a:solidFill>
                <a:round/>
                <a:headEnd/>
                <a:tailEnd/>
              </a:ln>
              <a:effectLst/>
            </p:spPr>
            <p:txBody>
              <a:bodyPr wrap="none" anchor="ctr"/>
              <a:lstStyle/>
              <a:p>
                <a:endParaRPr lang="fr-FR"/>
              </a:p>
            </p:txBody>
          </p:sp>
          <p:sp>
            <p:nvSpPr>
              <p:cNvPr id="263273" name="Text Box 105"/>
              <p:cNvSpPr txBox="1">
                <a:spLocks noChangeArrowheads="1"/>
              </p:cNvSpPr>
              <p:nvPr/>
            </p:nvSpPr>
            <p:spPr bwMode="auto">
              <a:xfrm>
                <a:off x="4906" y="1536"/>
                <a:ext cx="854"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COUNT</a:t>
                </a:r>
                <a:r>
                  <a:rPr lang="fr-FR">
                    <a:latin typeface="Arial" charset="0"/>
                  </a:rPr>
                  <a:t>(*)</a:t>
                </a:r>
              </a:p>
            </p:txBody>
          </p:sp>
          <p:sp>
            <p:nvSpPr>
              <p:cNvPr id="263274" name="AutoShape 106"/>
              <p:cNvSpPr>
                <a:spLocks/>
              </p:cNvSpPr>
              <p:nvPr/>
            </p:nvSpPr>
            <p:spPr bwMode="auto">
              <a:xfrm>
                <a:off x="4656" y="2064"/>
                <a:ext cx="240" cy="720"/>
              </a:xfrm>
              <a:prstGeom prst="rightBrace">
                <a:avLst>
                  <a:gd name="adj1" fmla="val 52778"/>
                  <a:gd name="adj2" fmla="val 53009"/>
                </a:avLst>
              </a:prstGeom>
              <a:noFill/>
              <a:ln w="50800">
                <a:solidFill>
                  <a:schemeClr val="tx1"/>
                </a:solidFill>
                <a:round/>
                <a:headEnd/>
                <a:tailEnd/>
              </a:ln>
              <a:effectLst/>
            </p:spPr>
            <p:txBody>
              <a:bodyPr wrap="none" anchor="ctr"/>
              <a:lstStyle/>
              <a:p>
                <a:endParaRPr lang="fr-FR"/>
              </a:p>
            </p:txBody>
          </p:sp>
          <p:sp>
            <p:nvSpPr>
              <p:cNvPr id="263276" name="AutoShape 108"/>
              <p:cNvSpPr>
                <a:spLocks/>
              </p:cNvSpPr>
              <p:nvPr/>
            </p:nvSpPr>
            <p:spPr bwMode="auto">
              <a:xfrm>
                <a:off x="4656" y="2832"/>
                <a:ext cx="240" cy="384"/>
              </a:xfrm>
              <a:prstGeom prst="rightBrace">
                <a:avLst>
                  <a:gd name="adj1" fmla="val 28148"/>
                  <a:gd name="adj2" fmla="val 53009"/>
                </a:avLst>
              </a:prstGeom>
              <a:noFill/>
              <a:ln w="50800">
                <a:solidFill>
                  <a:schemeClr val="tx1"/>
                </a:solidFill>
                <a:round/>
                <a:headEnd/>
                <a:tailEnd/>
              </a:ln>
              <a:effectLst/>
            </p:spPr>
            <p:txBody>
              <a:bodyPr wrap="none" anchor="ctr"/>
              <a:lstStyle/>
              <a:p>
                <a:endParaRPr lang="fr-FR"/>
              </a:p>
            </p:txBody>
          </p:sp>
          <p:sp>
            <p:nvSpPr>
              <p:cNvPr id="263277" name="Text Box 109"/>
              <p:cNvSpPr txBox="1">
                <a:spLocks noChangeArrowheads="1"/>
              </p:cNvSpPr>
              <p:nvPr/>
            </p:nvSpPr>
            <p:spPr bwMode="auto">
              <a:xfrm>
                <a:off x="4906" y="2880"/>
                <a:ext cx="854"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COUNT</a:t>
                </a:r>
                <a:r>
                  <a:rPr lang="fr-FR">
                    <a:latin typeface="Arial" charset="0"/>
                  </a:rPr>
                  <a:t>(*)</a:t>
                </a:r>
              </a:p>
            </p:txBody>
          </p:sp>
          <p:sp>
            <p:nvSpPr>
              <p:cNvPr id="263278" name="AutoShape 110"/>
              <p:cNvSpPr>
                <a:spLocks/>
              </p:cNvSpPr>
              <p:nvPr/>
            </p:nvSpPr>
            <p:spPr bwMode="auto">
              <a:xfrm>
                <a:off x="4656" y="3264"/>
                <a:ext cx="240" cy="240"/>
              </a:xfrm>
              <a:prstGeom prst="rightBrace">
                <a:avLst>
                  <a:gd name="adj1" fmla="val 17593"/>
                  <a:gd name="adj2" fmla="val 53009"/>
                </a:avLst>
              </a:prstGeom>
              <a:noFill/>
              <a:ln w="50800">
                <a:solidFill>
                  <a:schemeClr val="tx1"/>
                </a:solidFill>
                <a:round/>
                <a:headEnd/>
                <a:tailEnd/>
              </a:ln>
              <a:effectLst/>
            </p:spPr>
            <p:txBody>
              <a:bodyPr wrap="none" anchor="ctr"/>
              <a:lstStyle/>
              <a:p>
                <a:endParaRPr lang="fr-FR"/>
              </a:p>
            </p:txBody>
          </p:sp>
          <p:sp>
            <p:nvSpPr>
              <p:cNvPr id="263279" name="Text Box 111"/>
              <p:cNvSpPr txBox="1">
                <a:spLocks noChangeArrowheads="1"/>
              </p:cNvSpPr>
              <p:nvPr/>
            </p:nvSpPr>
            <p:spPr bwMode="auto">
              <a:xfrm>
                <a:off x="4906" y="3264"/>
                <a:ext cx="854" cy="250"/>
              </a:xfrm>
              <a:prstGeom prst="rect">
                <a:avLst/>
              </a:prstGeom>
              <a:noFill/>
              <a:ln w="9525">
                <a:noFill/>
                <a:miter lim="800000"/>
                <a:headEnd/>
                <a:tailEnd/>
              </a:ln>
              <a:effectLst/>
            </p:spPr>
            <p:txBody>
              <a:bodyPr wrap="none">
                <a:spAutoFit/>
              </a:bodyPr>
              <a:lstStyle/>
              <a:p>
                <a:r>
                  <a:rPr lang="fr-FR">
                    <a:solidFill>
                      <a:srgbClr val="FF0000"/>
                    </a:solidFill>
                    <a:latin typeface="Arial" charset="0"/>
                  </a:rPr>
                  <a:t>COUNT</a:t>
                </a:r>
                <a:r>
                  <a:rPr lang="fr-FR">
                    <a:latin typeface="Arial" charset="0"/>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3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3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3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3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B0D33C6-12A9-4722-86AD-8E99586FCAF8}" type="slidenum">
              <a:rPr lang="fr-FR"/>
              <a:pPr/>
              <a:t>38</a:t>
            </a:fld>
            <a:r>
              <a:rPr lang="fr-FR"/>
              <a:t>/47</a:t>
            </a:r>
          </a:p>
        </p:txBody>
      </p:sp>
      <p:sp>
        <p:nvSpPr>
          <p:cNvPr id="264194" name="Rectangle 2"/>
          <p:cNvSpPr>
            <a:spLocks noGrp="1" noChangeArrowheads="1"/>
          </p:cNvSpPr>
          <p:nvPr>
            <p:ph type="title"/>
          </p:nvPr>
        </p:nvSpPr>
        <p:spPr/>
        <p:txBody>
          <a:bodyPr/>
          <a:lstStyle/>
          <a:p>
            <a:r>
              <a:rPr lang="fr-FR"/>
              <a:t>Groupement de données (3)</a:t>
            </a:r>
          </a:p>
        </p:txBody>
      </p:sp>
      <p:sp>
        <p:nvSpPr>
          <p:cNvPr id="264195" name="Rectangle 3"/>
          <p:cNvSpPr>
            <a:spLocks noGrp="1" noChangeArrowheads="1"/>
          </p:cNvSpPr>
          <p:nvPr>
            <p:ph type="body" idx="1"/>
          </p:nvPr>
        </p:nvSpPr>
        <p:spPr>
          <a:xfrm>
            <a:off x="0" y="1981200"/>
            <a:ext cx="9144000" cy="4114800"/>
          </a:xfrm>
        </p:spPr>
        <p:txBody>
          <a:bodyPr/>
          <a:lstStyle/>
          <a:p>
            <a:r>
              <a:rPr lang="fr-FR"/>
              <a:t> Autre exemple :</a:t>
            </a:r>
          </a:p>
          <a:p>
            <a:pPr lvl="1"/>
            <a:r>
              <a:rPr lang="fr-FR"/>
              <a:t> Lister le montant de chaque commande</a:t>
            </a:r>
          </a:p>
          <a:p>
            <a:pPr lvl="1"/>
            <a:r>
              <a:rPr lang="fr-FR"/>
              <a:t> </a:t>
            </a:r>
            <a:r>
              <a:rPr lang="fr-FR">
                <a:solidFill>
                  <a:srgbClr val="FF0000"/>
                </a:solidFill>
                <a:latin typeface="Arial" charset="0"/>
              </a:rPr>
              <a:t>SELECT</a:t>
            </a:r>
            <a:r>
              <a:rPr lang="fr-FR">
                <a:latin typeface="Arial" charset="0"/>
              </a:rPr>
              <a:t> NumCom, </a:t>
            </a:r>
            <a:r>
              <a:rPr lang="fr-FR">
                <a:solidFill>
                  <a:srgbClr val="FF0000"/>
                </a:solidFill>
                <a:latin typeface="Arial" charset="0"/>
              </a:rPr>
              <a:t>SUM</a:t>
            </a:r>
            <a:r>
              <a:rPr lang="fr-FR">
                <a:latin typeface="Arial" charset="0"/>
              </a:rPr>
              <a:t>(PrixUnit*QtéCommandé) </a:t>
            </a:r>
            <a:r>
              <a:rPr lang="fr-FR">
                <a:solidFill>
                  <a:srgbClr val="FF0000"/>
                </a:solidFill>
                <a:latin typeface="Arial" charset="0"/>
              </a:rPr>
              <a:t>FROM</a:t>
            </a:r>
            <a:r>
              <a:rPr lang="fr-FR">
                <a:latin typeface="Arial" charset="0"/>
              </a:rPr>
              <a:t> Article Y, LigneComm X </a:t>
            </a:r>
            <a:r>
              <a:rPr lang="fr-FR">
                <a:solidFill>
                  <a:srgbClr val="FF0000"/>
                </a:solidFill>
                <a:latin typeface="Arial" charset="0"/>
              </a:rPr>
              <a:t>WHERE</a:t>
            </a:r>
            <a:r>
              <a:rPr lang="fr-FR">
                <a:latin typeface="Arial" charset="0"/>
              </a:rPr>
              <a:t> X.NumArticle=Y.NumArticle </a:t>
            </a:r>
            <a:r>
              <a:rPr lang="fr-FR">
                <a:solidFill>
                  <a:srgbClr val="FF0000"/>
                </a:solidFill>
                <a:latin typeface="Arial" charset="0"/>
              </a:rPr>
              <a:t>GROUP BY</a:t>
            </a:r>
            <a:r>
              <a:rPr lang="fr-FR">
                <a:latin typeface="Arial" charset="0"/>
              </a:rPr>
              <a:t> NumCom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F29499EA-F6E4-4A36-9F77-4A8D734359D0}" type="slidenum">
              <a:rPr lang="fr-FR"/>
              <a:pPr/>
              <a:t>39</a:t>
            </a:fld>
            <a:r>
              <a:rPr lang="fr-FR"/>
              <a:t>/47</a:t>
            </a:r>
          </a:p>
        </p:txBody>
      </p:sp>
      <p:sp>
        <p:nvSpPr>
          <p:cNvPr id="251906" name="Rectangle 2"/>
          <p:cNvSpPr>
            <a:spLocks noGrp="1" noChangeArrowheads="1"/>
          </p:cNvSpPr>
          <p:nvPr>
            <p:ph type="title"/>
          </p:nvPr>
        </p:nvSpPr>
        <p:spPr/>
        <p:txBody>
          <a:bodyPr/>
          <a:lstStyle/>
          <a:p>
            <a:r>
              <a:rPr lang="fr-FR"/>
              <a:t>Trier les données</a:t>
            </a:r>
          </a:p>
        </p:txBody>
      </p:sp>
      <p:sp>
        <p:nvSpPr>
          <p:cNvPr id="251907" name="Rectangle 3"/>
          <p:cNvSpPr>
            <a:spLocks noGrp="1" noChangeArrowheads="1"/>
          </p:cNvSpPr>
          <p:nvPr>
            <p:ph type="body" idx="1"/>
          </p:nvPr>
        </p:nvSpPr>
        <p:spPr>
          <a:xfrm>
            <a:off x="0" y="1143000"/>
            <a:ext cx="9144000" cy="5715000"/>
          </a:xfrm>
        </p:spPr>
        <p:txBody>
          <a:bodyPr/>
          <a:lstStyle/>
          <a:p>
            <a:pPr>
              <a:lnSpc>
                <a:spcPct val="90000"/>
              </a:lnSpc>
            </a:pPr>
            <a:r>
              <a:rPr lang="fr-FR" sz="2800"/>
              <a:t> Lister tous les clients par ordre de ville et de nom de clients</a:t>
            </a:r>
          </a:p>
          <a:p>
            <a:pPr lvl="1">
              <a:lnSpc>
                <a:spcPct val="90000"/>
              </a:lnSpc>
            </a:pPr>
            <a:r>
              <a:rPr lang="fr-FR" sz="2400">
                <a:solidFill>
                  <a:srgbClr val="FF0000"/>
                </a:solidFill>
                <a:latin typeface="Arial" charset="0"/>
              </a:rPr>
              <a:t> SELECT</a:t>
            </a:r>
            <a:r>
              <a:rPr lang="fr-FR" sz="2400">
                <a:latin typeface="Arial" charset="0"/>
              </a:rPr>
              <a:t> * </a:t>
            </a:r>
            <a:r>
              <a:rPr lang="fr-FR" sz="2400">
                <a:solidFill>
                  <a:srgbClr val="FF0000"/>
                </a:solidFill>
                <a:latin typeface="Arial" charset="0"/>
              </a:rPr>
              <a:t>FROM</a:t>
            </a:r>
            <a:r>
              <a:rPr lang="fr-FR" sz="2400">
                <a:latin typeface="Arial" charset="0"/>
              </a:rPr>
              <a:t> Client </a:t>
            </a:r>
            <a:r>
              <a:rPr lang="fr-FR" sz="2400">
                <a:solidFill>
                  <a:srgbClr val="FF0000"/>
                </a:solidFill>
                <a:latin typeface="Arial" charset="0"/>
              </a:rPr>
              <a:t>ORDER BY</a:t>
            </a:r>
            <a:r>
              <a:rPr lang="fr-FR" sz="2400">
                <a:latin typeface="Arial" charset="0"/>
              </a:rPr>
              <a:t> Ville, Nom</a:t>
            </a:r>
          </a:p>
          <a:p>
            <a:pPr>
              <a:lnSpc>
                <a:spcPct val="90000"/>
              </a:lnSpc>
            </a:pPr>
            <a:r>
              <a:rPr lang="fr-FR" sz="2800">
                <a:latin typeface="Arial" charset="0"/>
              </a:rPr>
              <a:t> </a:t>
            </a:r>
            <a:r>
              <a:rPr lang="fr-FR" sz="2800">
                <a:solidFill>
                  <a:srgbClr val="FF0000"/>
                </a:solidFill>
                <a:latin typeface="Arial" charset="0"/>
              </a:rPr>
              <a:t>ORDER BY</a:t>
            </a:r>
            <a:r>
              <a:rPr lang="fr-FR" sz="2800">
                <a:latin typeface="Arial" charset="0"/>
              </a:rPr>
              <a:t> Colonne Position</a:t>
            </a:r>
          </a:p>
          <a:p>
            <a:pPr lvl="1">
              <a:lnSpc>
                <a:spcPct val="90000"/>
              </a:lnSpc>
            </a:pPr>
            <a:r>
              <a:rPr lang="fr-FR" sz="2400"/>
              <a:t> avec </a:t>
            </a:r>
            <a:r>
              <a:rPr lang="fr-FR" sz="2400">
                <a:latin typeface="Arial" charset="0"/>
              </a:rPr>
              <a:t>Position=</a:t>
            </a:r>
            <a:r>
              <a:rPr lang="fr-FR" sz="2400">
                <a:solidFill>
                  <a:srgbClr val="FF0000"/>
                </a:solidFill>
                <a:latin typeface="Arial" charset="0"/>
              </a:rPr>
              <a:t>ASC</a:t>
            </a:r>
            <a:r>
              <a:rPr lang="fr-FR" sz="2400"/>
              <a:t> pour ordre ascendant et </a:t>
            </a:r>
            <a:r>
              <a:rPr lang="fr-FR" sz="2400">
                <a:solidFill>
                  <a:srgbClr val="FF0000"/>
                </a:solidFill>
                <a:latin typeface="Arial" charset="0"/>
              </a:rPr>
              <a:t>DESC</a:t>
            </a:r>
            <a:r>
              <a:rPr lang="fr-FR" sz="2400"/>
              <a:t> pour ordre décroissant</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 </a:t>
            </a:r>
            <a:r>
              <a:rPr lang="fr-FR" sz="2400">
                <a:solidFill>
                  <a:srgbClr val="FF0000"/>
                </a:solidFill>
                <a:latin typeface="Arial" charset="0"/>
              </a:rPr>
              <a:t>FROM</a:t>
            </a:r>
            <a:r>
              <a:rPr lang="fr-FR" sz="2400">
                <a:latin typeface="Arial" charset="0"/>
              </a:rPr>
              <a:t> Client </a:t>
            </a:r>
            <a:r>
              <a:rPr lang="fr-FR" sz="2400">
                <a:solidFill>
                  <a:srgbClr val="FF0000"/>
                </a:solidFill>
                <a:latin typeface="Arial" charset="0"/>
              </a:rPr>
              <a:t>ORDER BY</a:t>
            </a:r>
            <a:r>
              <a:rPr lang="fr-FR" sz="2400">
                <a:latin typeface="Arial" charset="0"/>
              </a:rPr>
              <a:t> Ville </a:t>
            </a:r>
            <a:r>
              <a:rPr lang="fr-FR" sz="2400">
                <a:solidFill>
                  <a:srgbClr val="FF0000"/>
                </a:solidFill>
                <a:latin typeface="Arial" charset="0"/>
              </a:rPr>
              <a:t>DESC</a:t>
            </a:r>
            <a:r>
              <a:rPr lang="fr-FR" sz="2400">
                <a:latin typeface="Arial" charset="0"/>
              </a:rPr>
              <a:t>, Nom </a:t>
            </a:r>
            <a:r>
              <a:rPr lang="fr-FR" sz="2400">
                <a:solidFill>
                  <a:srgbClr val="FF0000"/>
                </a:solidFill>
                <a:latin typeface="Arial" charset="0"/>
              </a:rPr>
              <a:t>ASC</a:t>
            </a:r>
          </a:p>
          <a:p>
            <a:pPr>
              <a:lnSpc>
                <a:spcPct val="90000"/>
              </a:lnSpc>
            </a:pPr>
            <a:r>
              <a:rPr lang="fr-FR" sz="2800"/>
              <a:t> Lister toutes les commandes par ordre décroissant des numéros de commande et de ligne</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Num_Comm, Num_Ligne </a:t>
            </a:r>
            <a:r>
              <a:rPr lang="fr-FR" sz="2400">
                <a:solidFill>
                  <a:srgbClr val="FF0000"/>
                </a:solidFill>
                <a:latin typeface="Arial" charset="0"/>
              </a:rPr>
              <a:t>FROM</a:t>
            </a:r>
            <a:r>
              <a:rPr lang="fr-FR" sz="2400">
                <a:latin typeface="Arial" charset="0"/>
              </a:rPr>
              <a:t> Ligne_Comm </a:t>
            </a:r>
            <a:r>
              <a:rPr lang="fr-FR" sz="2400">
                <a:solidFill>
                  <a:srgbClr val="FF0000"/>
                </a:solidFill>
                <a:latin typeface="Arial" charset="0"/>
              </a:rPr>
              <a:t>ORDER BY</a:t>
            </a:r>
            <a:r>
              <a:rPr lang="fr-FR" sz="2400">
                <a:latin typeface="Arial" charset="0"/>
              </a:rPr>
              <a:t> 1 </a:t>
            </a:r>
            <a:r>
              <a:rPr lang="fr-FR" sz="2400">
                <a:solidFill>
                  <a:srgbClr val="FF0000"/>
                </a:solidFill>
                <a:latin typeface="Arial" charset="0"/>
              </a:rPr>
              <a:t>DESC</a:t>
            </a:r>
            <a:r>
              <a:rPr lang="fr-FR" sz="2400">
                <a:latin typeface="Arial" charset="0"/>
              </a:rPr>
              <a:t>, 2 </a:t>
            </a:r>
            <a:r>
              <a:rPr lang="fr-FR" sz="2400">
                <a:solidFill>
                  <a:srgbClr val="FF0000"/>
                </a:solidFill>
                <a:latin typeface="Arial" charset="0"/>
              </a:rPr>
              <a:t>DESC</a:t>
            </a:r>
          </a:p>
          <a:p>
            <a:pPr>
              <a:lnSpc>
                <a:spcPct val="90000"/>
              </a:lnSpc>
            </a:pPr>
            <a:r>
              <a:rPr lang="fr-FR" sz="2800"/>
              <a:t> </a:t>
            </a:r>
            <a:r>
              <a:rPr lang="fr-FR" sz="2800">
                <a:solidFill>
                  <a:srgbClr val="FF0000"/>
                </a:solidFill>
              </a:rPr>
              <a:t>Remarque</a:t>
            </a:r>
            <a:r>
              <a:rPr lang="fr-FR" sz="2800"/>
              <a:t> : il n’est pas très utile (pas optimisé) d’utiliser </a:t>
            </a:r>
            <a:r>
              <a:rPr lang="fr-FR" sz="2800">
                <a:solidFill>
                  <a:srgbClr val="FF0000"/>
                </a:solidFill>
                <a:latin typeface="Arial" charset="0"/>
              </a:rPr>
              <a:t>ORDER BY</a:t>
            </a:r>
            <a:r>
              <a:rPr lang="fr-FR" sz="2800"/>
              <a:t> dans une sous-requête vue que l’on veut juste y prendre un ensemble de données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1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1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19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51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1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789D328-08F2-446C-ABEC-6E5BBCA8C656}" type="slidenum">
              <a:rPr lang="fr-FR"/>
              <a:pPr/>
              <a:t>4</a:t>
            </a:fld>
            <a:r>
              <a:rPr lang="fr-FR"/>
              <a:t>/47</a:t>
            </a:r>
          </a:p>
        </p:txBody>
      </p:sp>
      <p:sp>
        <p:nvSpPr>
          <p:cNvPr id="218114" name="Rectangle 2"/>
          <p:cNvSpPr>
            <a:spLocks noGrp="1" noChangeArrowheads="1"/>
          </p:cNvSpPr>
          <p:nvPr>
            <p:ph type="title"/>
          </p:nvPr>
        </p:nvSpPr>
        <p:spPr/>
        <p:txBody>
          <a:bodyPr/>
          <a:lstStyle/>
          <a:p>
            <a:r>
              <a:rPr lang="fr-FR"/>
              <a:t>Les tables et types</a:t>
            </a:r>
          </a:p>
        </p:txBody>
      </p:sp>
      <p:sp>
        <p:nvSpPr>
          <p:cNvPr id="218115" name="Rectangle 3"/>
          <p:cNvSpPr>
            <a:spLocks noGrp="1" noChangeArrowheads="1"/>
          </p:cNvSpPr>
          <p:nvPr>
            <p:ph type="body" idx="1"/>
          </p:nvPr>
        </p:nvSpPr>
        <p:spPr>
          <a:xfrm>
            <a:off x="0" y="1143000"/>
            <a:ext cx="9144000" cy="5715000"/>
          </a:xfrm>
        </p:spPr>
        <p:txBody>
          <a:bodyPr/>
          <a:lstStyle/>
          <a:p>
            <a:pPr>
              <a:lnSpc>
                <a:spcPct val="90000"/>
              </a:lnSpc>
            </a:pPr>
            <a:r>
              <a:rPr lang="fr-FR" sz="2800"/>
              <a:t> Nous souhaitons créer les tables suivantes :</a:t>
            </a:r>
          </a:p>
          <a:p>
            <a:pPr lvl="1">
              <a:lnSpc>
                <a:spcPct val="90000"/>
              </a:lnSpc>
            </a:pPr>
            <a:r>
              <a:rPr lang="fr-FR" sz="2400"/>
              <a:t> Client(</a:t>
            </a:r>
            <a:r>
              <a:rPr lang="fr-FR" sz="2400" u="sng"/>
              <a:t>NumCl</a:t>
            </a:r>
            <a:r>
              <a:rPr lang="fr-FR" sz="2400"/>
              <a:t>, NomCl, AdresseCl, CodePost, Ville, Tél)</a:t>
            </a:r>
          </a:p>
          <a:p>
            <a:pPr lvl="1">
              <a:lnSpc>
                <a:spcPct val="90000"/>
              </a:lnSpc>
            </a:pPr>
            <a:r>
              <a:rPr lang="fr-FR" sz="2400"/>
              <a:t> Article(</a:t>
            </a:r>
            <a:r>
              <a:rPr lang="fr-FR" sz="2400" u="sng"/>
              <a:t>NumAr</a:t>
            </a:r>
            <a:r>
              <a:rPr lang="fr-FR" sz="2400"/>
              <a:t>, Designation, PrixUnité, QteStock)</a:t>
            </a:r>
          </a:p>
          <a:p>
            <a:pPr lvl="1">
              <a:lnSpc>
                <a:spcPct val="90000"/>
              </a:lnSpc>
            </a:pPr>
            <a:r>
              <a:rPr lang="fr-FR" sz="2400"/>
              <a:t> Vendeur(</a:t>
            </a:r>
            <a:r>
              <a:rPr lang="fr-FR" sz="2400" u="sng"/>
              <a:t>NomVd</a:t>
            </a:r>
            <a:r>
              <a:rPr lang="fr-FR" sz="2400"/>
              <a:t>, Qualité, Salaire, Commission)</a:t>
            </a:r>
          </a:p>
          <a:p>
            <a:pPr lvl="1">
              <a:lnSpc>
                <a:spcPct val="90000"/>
              </a:lnSpc>
            </a:pPr>
            <a:r>
              <a:rPr lang="fr-FR" sz="2400"/>
              <a:t> Commande(</a:t>
            </a:r>
            <a:r>
              <a:rPr lang="fr-FR" sz="2400" u="sng"/>
              <a:t>NumCom, NumCl, NumVd</a:t>
            </a:r>
            <a:r>
              <a:rPr lang="fr-FR" sz="2400"/>
              <a:t>, DateCom)</a:t>
            </a:r>
          </a:p>
          <a:p>
            <a:pPr lvl="1">
              <a:lnSpc>
                <a:spcPct val="90000"/>
              </a:lnSpc>
            </a:pPr>
            <a:r>
              <a:rPr lang="fr-FR" sz="2400"/>
              <a:t> LigneCom(</a:t>
            </a:r>
            <a:r>
              <a:rPr lang="fr-FR" sz="2400" u="sng"/>
              <a:t>NumCom,NumLg, NumAr</a:t>
            </a:r>
            <a:r>
              <a:rPr lang="fr-FR" sz="2400"/>
              <a:t>, QteCom)</a:t>
            </a:r>
          </a:p>
          <a:p>
            <a:pPr>
              <a:lnSpc>
                <a:spcPct val="90000"/>
              </a:lnSpc>
            </a:pPr>
            <a:r>
              <a:rPr lang="fr-FR" sz="2800"/>
              <a:t> Nous utiliserons les types de données suivants :</a:t>
            </a:r>
          </a:p>
          <a:p>
            <a:pPr lvl="1">
              <a:lnSpc>
                <a:spcPct val="90000"/>
              </a:lnSpc>
            </a:pPr>
            <a:r>
              <a:rPr lang="fr-FR" sz="2400">
                <a:latin typeface="Arial" charset="0"/>
              </a:rPr>
              <a:t> </a:t>
            </a:r>
            <a:r>
              <a:rPr lang="fr-FR" sz="2400">
                <a:solidFill>
                  <a:srgbClr val="FF0000"/>
                </a:solidFill>
                <a:latin typeface="Arial" charset="0"/>
              </a:rPr>
              <a:t>CHAR</a:t>
            </a:r>
            <a:r>
              <a:rPr lang="fr-FR" sz="2400">
                <a:latin typeface="Arial" charset="0"/>
              </a:rPr>
              <a:t>(N)</a:t>
            </a:r>
            <a:r>
              <a:rPr lang="fr-FR" sz="2400"/>
              <a:t> = chaîne de caractère de longueur maxi N</a:t>
            </a:r>
          </a:p>
          <a:p>
            <a:pPr lvl="1">
              <a:lnSpc>
                <a:spcPct val="90000"/>
              </a:lnSpc>
            </a:pPr>
            <a:r>
              <a:rPr lang="fr-FR" sz="2400">
                <a:latin typeface="Arial" charset="0"/>
              </a:rPr>
              <a:t> </a:t>
            </a:r>
            <a:r>
              <a:rPr lang="fr-FR" sz="2400">
                <a:solidFill>
                  <a:srgbClr val="FF0000"/>
                </a:solidFill>
                <a:latin typeface="Arial" charset="0"/>
              </a:rPr>
              <a:t>INTEGER</a:t>
            </a:r>
            <a:r>
              <a:rPr lang="fr-FR" sz="2400"/>
              <a:t> = entier</a:t>
            </a:r>
          </a:p>
          <a:p>
            <a:pPr lvl="1">
              <a:lnSpc>
                <a:spcPct val="90000"/>
              </a:lnSpc>
            </a:pPr>
            <a:r>
              <a:rPr lang="fr-FR" sz="2400">
                <a:solidFill>
                  <a:srgbClr val="FF0000"/>
                </a:solidFill>
                <a:latin typeface="Arial" charset="0"/>
              </a:rPr>
              <a:t> NUMBER</a:t>
            </a:r>
            <a:r>
              <a:rPr lang="fr-FR" sz="2400">
                <a:latin typeface="Arial" charset="0"/>
              </a:rPr>
              <a:t>(N)</a:t>
            </a:r>
            <a:r>
              <a:rPr lang="fr-FR" sz="2400"/>
              <a:t> = nombre de longueur (en chiffre) maxi N</a:t>
            </a:r>
          </a:p>
          <a:p>
            <a:pPr lvl="1">
              <a:lnSpc>
                <a:spcPct val="90000"/>
              </a:lnSpc>
            </a:pPr>
            <a:r>
              <a:rPr lang="fr-FR" sz="2400">
                <a:latin typeface="Arial" charset="0"/>
              </a:rPr>
              <a:t> </a:t>
            </a:r>
            <a:r>
              <a:rPr lang="fr-FR" sz="2400">
                <a:solidFill>
                  <a:srgbClr val="FF0000"/>
                </a:solidFill>
                <a:latin typeface="Arial" charset="0"/>
              </a:rPr>
              <a:t>FLOAT</a:t>
            </a:r>
            <a:r>
              <a:rPr lang="fr-FR" sz="2400"/>
              <a:t> = réel (0.934 ou 14.3434 etc.)</a:t>
            </a:r>
          </a:p>
          <a:p>
            <a:pPr lvl="1">
              <a:lnSpc>
                <a:spcPct val="90000"/>
              </a:lnSpc>
            </a:pPr>
            <a:r>
              <a:rPr lang="fr-FR" sz="2400">
                <a:latin typeface="Arial" charset="0"/>
              </a:rPr>
              <a:t> </a:t>
            </a:r>
            <a:r>
              <a:rPr lang="fr-FR" sz="2400">
                <a:solidFill>
                  <a:srgbClr val="FF0000"/>
                </a:solidFill>
                <a:latin typeface="Arial" charset="0"/>
              </a:rPr>
              <a:t>DATE</a:t>
            </a:r>
            <a:r>
              <a:rPr lang="fr-FR" sz="2400"/>
              <a:t> = une date (format dépend du SGBD et du pays)</a:t>
            </a:r>
          </a:p>
          <a:p>
            <a:pPr lvl="1">
              <a:lnSpc>
                <a:spcPct val="90000"/>
              </a:lnSpc>
            </a:pPr>
            <a:r>
              <a:rPr lang="fr-FR" sz="2400">
                <a:solidFill>
                  <a:srgbClr val="FF0000"/>
                </a:solidFill>
                <a:latin typeface="Arial" charset="0"/>
              </a:rPr>
              <a:t> NULL</a:t>
            </a:r>
            <a:r>
              <a:rPr lang="fr-FR" sz="2400"/>
              <a:t> = valeur nulle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8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8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8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81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81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81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81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181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81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181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181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181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fr-FR"/>
              <a:t>Fusion de requêtes</a:t>
            </a:r>
          </a:p>
        </p:txBody>
      </p:sp>
      <p:sp>
        <p:nvSpPr>
          <p:cNvPr id="260099" name="Rectangle 3"/>
          <p:cNvSpPr>
            <a:spLocks noGrp="1" noChangeArrowheads="1"/>
          </p:cNvSpPr>
          <p:nvPr>
            <p:ph type="body" idx="1"/>
          </p:nvPr>
        </p:nvSpPr>
        <p:spPr>
          <a:xfrm>
            <a:off x="0" y="914400"/>
            <a:ext cx="9144000" cy="5943600"/>
          </a:xfrm>
        </p:spPr>
        <p:txBody>
          <a:bodyPr/>
          <a:lstStyle/>
          <a:p>
            <a:pPr>
              <a:lnSpc>
                <a:spcPct val="90000"/>
              </a:lnSpc>
            </a:pPr>
            <a:r>
              <a:rPr lang="fr-FR" sz="2400"/>
              <a:t> Il est possible d’"unifier" des requêtes avec des opérations ensemblistes :</a:t>
            </a:r>
          </a:p>
          <a:p>
            <a:pPr lvl="1">
              <a:lnSpc>
                <a:spcPct val="90000"/>
              </a:lnSpc>
              <a:buFontTx/>
              <a:buNone/>
            </a:pPr>
            <a:r>
              <a:rPr lang="fr-FR" sz="2000">
                <a:latin typeface="Arial" charset="0"/>
              </a:rPr>
              <a:t> </a:t>
            </a:r>
          </a:p>
          <a:p>
            <a:pPr lvl="1">
              <a:lnSpc>
                <a:spcPct val="90000"/>
              </a:lnSpc>
              <a:buFontTx/>
              <a:buNone/>
            </a:pPr>
            <a:endParaRPr lang="fr-FR" sz="2000">
              <a:latin typeface="Arial" charset="0"/>
            </a:endParaRPr>
          </a:p>
          <a:p>
            <a:pPr lvl="1">
              <a:lnSpc>
                <a:spcPct val="90000"/>
              </a:lnSpc>
              <a:buFontTx/>
              <a:buNone/>
            </a:pPr>
            <a:endParaRPr lang="fr-FR" sz="2000">
              <a:latin typeface="Arial" charset="0"/>
            </a:endParaRPr>
          </a:p>
          <a:p>
            <a:pPr lvl="1">
              <a:lnSpc>
                <a:spcPct val="90000"/>
              </a:lnSpc>
            </a:pPr>
            <a:r>
              <a:rPr lang="fr-FR" sz="2000">
                <a:latin typeface="Arial" charset="0"/>
              </a:rPr>
              <a:t> UNION :</a:t>
            </a:r>
          </a:p>
          <a:p>
            <a:pPr lvl="1">
              <a:lnSpc>
                <a:spcPct val="90000"/>
              </a:lnSpc>
              <a:buFontTx/>
              <a:buNone/>
            </a:pPr>
            <a:endParaRPr lang="fr-FR" sz="2000">
              <a:latin typeface="Arial" charset="0"/>
            </a:endParaRPr>
          </a:p>
          <a:p>
            <a:pPr lvl="1">
              <a:lnSpc>
                <a:spcPct val="90000"/>
              </a:lnSpc>
              <a:buFontTx/>
              <a:buNone/>
            </a:pPr>
            <a:endParaRPr lang="fr-FR" sz="2000">
              <a:latin typeface="Arial" charset="0"/>
            </a:endParaRPr>
          </a:p>
          <a:p>
            <a:pPr lvl="1">
              <a:lnSpc>
                <a:spcPct val="90000"/>
              </a:lnSpc>
              <a:buFontTx/>
              <a:buNone/>
            </a:pPr>
            <a:endParaRPr lang="fr-FR" sz="2000">
              <a:latin typeface="Arial" charset="0"/>
            </a:endParaRPr>
          </a:p>
          <a:p>
            <a:pPr lvl="1">
              <a:lnSpc>
                <a:spcPct val="90000"/>
              </a:lnSpc>
            </a:pPr>
            <a:r>
              <a:rPr lang="fr-FR" sz="2000">
                <a:latin typeface="Arial" charset="0"/>
              </a:rPr>
              <a:t> INTERSECT :</a:t>
            </a:r>
            <a:endParaRPr lang="fr-FR" sz="2000"/>
          </a:p>
          <a:p>
            <a:pPr>
              <a:lnSpc>
                <a:spcPct val="90000"/>
              </a:lnSpc>
              <a:buFontTx/>
              <a:buNone/>
            </a:pPr>
            <a:endParaRPr lang="fr-FR" sz="2400"/>
          </a:p>
          <a:p>
            <a:pPr>
              <a:lnSpc>
                <a:spcPct val="90000"/>
              </a:lnSpc>
              <a:buFontTx/>
              <a:buNone/>
            </a:pPr>
            <a:r>
              <a:rPr lang="fr-FR" sz="2400"/>
              <a:t> </a:t>
            </a:r>
          </a:p>
          <a:p>
            <a:pPr>
              <a:lnSpc>
                <a:spcPct val="90000"/>
              </a:lnSpc>
            </a:pPr>
            <a:r>
              <a:rPr lang="fr-FR" sz="2400"/>
              <a:t>Exemple stupide</a:t>
            </a:r>
          </a:p>
          <a:p>
            <a:pPr lvl="1">
              <a:lnSpc>
                <a:spcPct val="90000"/>
              </a:lnSpc>
            </a:pPr>
            <a:r>
              <a:rPr lang="fr-FR" sz="2000"/>
              <a:t> Donnez la liste des clients vivant soit à Paris soit à Créteil</a:t>
            </a:r>
          </a:p>
          <a:p>
            <a:pPr lvl="1">
              <a:lnSpc>
                <a:spcPct val="90000"/>
              </a:lnSpc>
            </a:pPr>
            <a:r>
              <a:rPr lang="fr-FR" sz="2000">
                <a:latin typeface="Arial" charset="0"/>
              </a:rPr>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Client </a:t>
            </a:r>
            <a:r>
              <a:rPr lang="fr-FR" sz="2000">
                <a:solidFill>
                  <a:srgbClr val="FF0000"/>
                </a:solidFill>
                <a:latin typeface="Arial" charset="0"/>
              </a:rPr>
              <a:t>WHERE</a:t>
            </a:r>
            <a:r>
              <a:rPr lang="fr-FR" sz="2000">
                <a:latin typeface="Arial" charset="0"/>
              </a:rPr>
              <a:t> Client.Ville="Paris") </a:t>
            </a:r>
            <a:r>
              <a:rPr lang="fr-FR" sz="2000">
                <a:solidFill>
                  <a:srgbClr val="FF0000"/>
                </a:solidFill>
                <a:latin typeface="Arial" charset="0"/>
              </a:rPr>
              <a:t>UNION</a:t>
            </a:r>
            <a:r>
              <a:rPr lang="fr-FR" sz="2000">
                <a:latin typeface="Arial" charset="0"/>
              </a:rPr>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Client </a:t>
            </a:r>
            <a:r>
              <a:rPr lang="fr-FR" sz="2000">
                <a:solidFill>
                  <a:srgbClr val="FF0000"/>
                </a:solidFill>
                <a:latin typeface="Arial" charset="0"/>
              </a:rPr>
              <a:t>WHERE</a:t>
            </a:r>
            <a:r>
              <a:rPr lang="fr-FR" sz="2000">
                <a:latin typeface="Arial" charset="0"/>
              </a:rPr>
              <a:t> Client.Ville="Créteil")</a:t>
            </a:r>
          </a:p>
          <a:p>
            <a:pPr lvl="1">
              <a:lnSpc>
                <a:spcPct val="90000"/>
              </a:lnSpc>
            </a:pPr>
            <a:r>
              <a:rPr lang="fr-FR" sz="2000">
                <a:latin typeface="Arial" charset="0"/>
              </a:rPr>
              <a:t> </a:t>
            </a:r>
            <a:r>
              <a:rPr lang="fr-FR" sz="2000">
                <a:solidFill>
                  <a:srgbClr val="FF0000"/>
                </a:solidFill>
                <a:latin typeface="Arial" charset="0"/>
              </a:rPr>
              <a:t>SELECT</a:t>
            </a:r>
            <a:r>
              <a:rPr lang="fr-FR" sz="2000">
                <a:latin typeface="Arial" charset="0"/>
              </a:rPr>
              <a:t> * </a:t>
            </a:r>
            <a:r>
              <a:rPr lang="fr-FR" sz="2000">
                <a:solidFill>
                  <a:srgbClr val="FF0000"/>
                </a:solidFill>
                <a:latin typeface="Arial" charset="0"/>
              </a:rPr>
              <a:t>FROM</a:t>
            </a:r>
            <a:r>
              <a:rPr lang="fr-FR" sz="2000">
                <a:latin typeface="Arial" charset="0"/>
              </a:rPr>
              <a:t> Client X </a:t>
            </a:r>
            <a:r>
              <a:rPr lang="fr-FR" sz="2000">
                <a:solidFill>
                  <a:srgbClr val="FF0000"/>
                </a:solidFill>
                <a:latin typeface="Arial" charset="0"/>
              </a:rPr>
              <a:t>WHERE</a:t>
            </a:r>
            <a:r>
              <a:rPr lang="fr-FR" sz="2000">
                <a:latin typeface="Arial" charset="0"/>
              </a:rPr>
              <a:t> X.Ville="Paris" </a:t>
            </a:r>
            <a:r>
              <a:rPr lang="fr-FR" sz="2000">
                <a:solidFill>
                  <a:srgbClr val="FF0000"/>
                </a:solidFill>
                <a:latin typeface="Arial" charset="0"/>
              </a:rPr>
              <a:t>OR</a:t>
            </a:r>
            <a:r>
              <a:rPr lang="fr-FR" sz="2000">
                <a:latin typeface="Arial" charset="0"/>
              </a:rPr>
              <a:t> X.Ville="Créteil"</a:t>
            </a:r>
          </a:p>
        </p:txBody>
      </p:sp>
      <p:pic>
        <p:nvPicPr>
          <p:cNvPr id="260106" name="Picture 10"/>
          <p:cNvPicPr>
            <a:picLocks noChangeAspect="1" noChangeArrowheads="1"/>
          </p:cNvPicPr>
          <p:nvPr/>
        </p:nvPicPr>
        <p:blipFill>
          <a:blip r:embed="rId2" cstate="print"/>
          <a:srcRect/>
          <a:stretch>
            <a:fillRect/>
          </a:stretch>
        </p:blipFill>
        <p:spPr bwMode="auto">
          <a:xfrm>
            <a:off x="1981200" y="2598738"/>
            <a:ext cx="3033713" cy="830262"/>
          </a:xfrm>
          <a:prstGeom prst="rect">
            <a:avLst/>
          </a:prstGeom>
          <a:noFill/>
          <a:ln w="9525">
            <a:noFill/>
            <a:miter lim="800000"/>
            <a:headEnd/>
            <a:tailEnd/>
          </a:ln>
          <a:effectLst/>
        </p:spPr>
      </p:pic>
      <p:pic>
        <p:nvPicPr>
          <p:cNvPr id="260107" name="Picture 11"/>
          <p:cNvPicPr>
            <a:picLocks noChangeAspect="1" noChangeArrowheads="1"/>
          </p:cNvPicPr>
          <p:nvPr/>
        </p:nvPicPr>
        <p:blipFill>
          <a:blip r:embed="rId3" cstate="print"/>
          <a:srcRect/>
          <a:stretch>
            <a:fillRect/>
          </a:stretch>
        </p:blipFill>
        <p:spPr bwMode="auto">
          <a:xfrm>
            <a:off x="2667000" y="4038600"/>
            <a:ext cx="3033713" cy="830263"/>
          </a:xfrm>
          <a:prstGeom prst="rect">
            <a:avLst/>
          </a:prstGeom>
          <a:noFill/>
          <a:ln w="9525">
            <a:noFill/>
            <a:miter lim="800000"/>
            <a:headEnd/>
            <a:tailEnd/>
          </a:ln>
          <a:effectLst/>
        </p:spPr>
      </p:pic>
      <p:pic>
        <p:nvPicPr>
          <p:cNvPr id="260108" name="Picture 12"/>
          <p:cNvPicPr>
            <a:picLocks noChangeAspect="1" noChangeArrowheads="1"/>
          </p:cNvPicPr>
          <p:nvPr/>
        </p:nvPicPr>
        <p:blipFill>
          <a:blip r:embed="rId4" cstate="print"/>
          <a:srcRect/>
          <a:stretch>
            <a:fillRect/>
          </a:stretch>
        </p:blipFill>
        <p:spPr bwMode="auto">
          <a:xfrm>
            <a:off x="5867400" y="1371600"/>
            <a:ext cx="3033713" cy="8302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CBCF140D-8A39-4EC4-98B8-08A3080257EB}" type="slidenum">
              <a:rPr lang="fr-FR"/>
              <a:pPr/>
              <a:t>41</a:t>
            </a:fld>
            <a:r>
              <a:rPr lang="fr-FR"/>
              <a:t>/47</a:t>
            </a:r>
          </a:p>
        </p:txBody>
      </p:sp>
      <p:sp>
        <p:nvSpPr>
          <p:cNvPr id="249858" name="Rectangle 2"/>
          <p:cNvSpPr>
            <a:spLocks noGrp="1" noChangeArrowheads="1"/>
          </p:cNvSpPr>
          <p:nvPr>
            <p:ph type="title"/>
          </p:nvPr>
        </p:nvSpPr>
        <p:spPr/>
        <p:txBody>
          <a:bodyPr/>
          <a:lstStyle/>
          <a:p>
            <a:r>
              <a:rPr lang="fr-FR"/>
              <a:t>La clause HAVING (1)</a:t>
            </a:r>
          </a:p>
        </p:txBody>
      </p:sp>
      <p:sp>
        <p:nvSpPr>
          <p:cNvPr id="249859" name="Rectangle 3"/>
          <p:cNvSpPr>
            <a:spLocks noGrp="1" noChangeArrowheads="1"/>
          </p:cNvSpPr>
          <p:nvPr>
            <p:ph type="body" idx="1"/>
          </p:nvPr>
        </p:nvSpPr>
        <p:spPr>
          <a:xfrm>
            <a:off x="0" y="1219200"/>
            <a:ext cx="9144000" cy="5257800"/>
          </a:xfrm>
        </p:spPr>
        <p:txBody>
          <a:bodyPr/>
          <a:lstStyle/>
          <a:p>
            <a:pPr>
              <a:lnSpc>
                <a:spcPct val="90000"/>
              </a:lnSpc>
            </a:pPr>
            <a:r>
              <a:rPr lang="fr-FR" sz="2800"/>
              <a:t> Supposons que l’utilisateur désire lister les commandes dont le nombre de ligne est &gt; 5. Il se doit donc utiliser la condition </a:t>
            </a:r>
            <a:r>
              <a:rPr lang="fr-FR" sz="2800">
                <a:solidFill>
                  <a:srgbClr val="FF0000"/>
                </a:solidFill>
                <a:latin typeface="Arial" charset="0"/>
              </a:rPr>
              <a:t>COUNT</a:t>
            </a:r>
            <a:r>
              <a:rPr lang="fr-FR" sz="2800">
                <a:latin typeface="Arial" charset="0"/>
              </a:rPr>
              <a:t> (Num_Ligne)&gt;5</a:t>
            </a:r>
            <a:r>
              <a:rPr lang="fr-FR" sz="2800"/>
              <a:t> avec un regroupement  sur la commande Num_Comm. Nous aurions la requête suivante :</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Num_Comm, </a:t>
            </a:r>
            <a:r>
              <a:rPr lang="fr-FR" sz="2400">
                <a:solidFill>
                  <a:srgbClr val="FF0000"/>
                </a:solidFill>
                <a:latin typeface="Arial" charset="0"/>
              </a:rPr>
              <a:t>COUNT</a:t>
            </a:r>
            <a:r>
              <a:rPr lang="fr-FR" sz="2400">
                <a:latin typeface="Arial" charset="0"/>
              </a:rPr>
              <a:t>(*) </a:t>
            </a:r>
            <a:r>
              <a:rPr lang="fr-FR" sz="2400">
                <a:solidFill>
                  <a:srgbClr val="FF0000"/>
                </a:solidFill>
                <a:latin typeface="Arial" charset="0"/>
              </a:rPr>
              <a:t>FROM</a:t>
            </a:r>
            <a:r>
              <a:rPr lang="fr-FR" sz="2400">
                <a:latin typeface="Arial" charset="0"/>
              </a:rPr>
              <a:t> Ligne_Comm </a:t>
            </a:r>
            <a:r>
              <a:rPr lang="fr-FR" sz="2400">
                <a:solidFill>
                  <a:srgbClr val="FF0000"/>
                </a:solidFill>
                <a:latin typeface="Arial" charset="0"/>
              </a:rPr>
              <a:t>WHERE</a:t>
            </a:r>
            <a:r>
              <a:rPr lang="fr-FR" sz="2400">
                <a:latin typeface="Arial" charset="0"/>
              </a:rPr>
              <a:t> </a:t>
            </a:r>
            <a:r>
              <a:rPr lang="fr-FR" sz="2400">
                <a:solidFill>
                  <a:srgbClr val="FF0000"/>
                </a:solidFill>
                <a:latin typeface="Arial" charset="0"/>
              </a:rPr>
              <a:t>COUNT</a:t>
            </a:r>
            <a:r>
              <a:rPr lang="fr-FR" sz="2400">
                <a:latin typeface="Arial" charset="0"/>
              </a:rPr>
              <a:t>(Num_Ligne)&gt;5 </a:t>
            </a:r>
            <a:r>
              <a:rPr lang="fr-FR" sz="2400">
                <a:solidFill>
                  <a:srgbClr val="FF0000"/>
                </a:solidFill>
                <a:latin typeface="Arial" charset="0"/>
              </a:rPr>
              <a:t>GROUP BY</a:t>
            </a:r>
            <a:r>
              <a:rPr lang="fr-FR" sz="2400">
                <a:latin typeface="Arial" charset="0"/>
              </a:rPr>
              <a:t> Num_Comm</a:t>
            </a:r>
          </a:p>
          <a:p>
            <a:pPr>
              <a:lnSpc>
                <a:spcPct val="90000"/>
              </a:lnSpc>
            </a:pPr>
            <a:r>
              <a:rPr lang="fr-FR" sz="2800"/>
              <a:t> Pourtant, cette requête ne peut donné le résultat escompté car elle contient une erreur de syntaxe : on rappel que la condition de la clause </a:t>
            </a:r>
            <a:r>
              <a:rPr lang="fr-FR" sz="2800">
                <a:solidFill>
                  <a:srgbClr val="FF0000"/>
                </a:solidFill>
                <a:latin typeface="Arial" charset="0"/>
              </a:rPr>
              <a:t>WHERE</a:t>
            </a:r>
            <a:r>
              <a:rPr lang="fr-FR" sz="2800"/>
              <a:t> ne peut en aucun cas inclure des fonctions d’agrégats</a:t>
            </a:r>
          </a:p>
          <a:p>
            <a:pPr>
              <a:lnSpc>
                <a:spcPct val="90000"/>
              </a:lnSpc>
            </a:pPr>
            <a:r>
              <a:rPr lang="fr-FR" sz="2800"/>
              <a:t> La clause </a:t>
            </a:r>
            <a:r>
              <a:rPr lang="fr-FR" sz="2800">
                <a:solidFill>
                  <a:srgbClr val="FF0000"/>
                </a:solidFill>
                <a:latin typeface="Arial" charset="0"/>
              </a:rPr>
              <a:t>HAVING</a:t>
            </a:r>
            <a:r>
              <a:rPr lang="fr-FR" sz="2800"/>
              <a:t> offert par SQL permet une restriction sur un groupe de ligne. Elle est liée à la clause </a:t>
            </a:r>
            <a:r>
              <a:rPr lang="fr-FR" sz="2800">
                <a:solidFill>
                  <a:srgbClr val="FF0000"/>
                </a:solidFill>
                <a:latin typeface="Arial" charset="0"/>
              </a:rPr>
              <a:t>GROUP BY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98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98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9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5C673E8-2640-447E-AC5F-33ADC58BDC62}" type="slidenum">
              <a:rPr lang="fr-FR"/>
              <a:pPr/>
              <a:t>42</a:t>
            </a:fld>
            <a:r>
              <a:rPr lang="fr-FR"/>
              <a:t>/47</a:t>
            </a:r>
          </a:p>
        </p:txBody>
      </p:sp>
      <p:sp>
        <p:nvSpPr>
          <p:cNvPr id="250882" name="Rectangle 2"/>
          <p:cNvSpPr>
            <a:spLocks noGrp="1" noChangeArrowheads="1"/>
          </p:cNvSpPr>
          <p:nvPr>
            <p:ph type="title"/>
          </p:nvPr>
        </p:nvSpPr>
        <p:spPr/>
        <p:txBody>
          <a:bodyPr/>
          <a:lstStyle/>
          <a:p>
            <a:r>
              <a:rPr lang="fr-FR"/>
              <a:t>La clause HAVING (2)</a:t>
            </a:r>
          </a:p>
        </p:txBody>
      </p:sp>
      <p:sp>
        <p:nvSpPr>
          <p:cNvPr id="250883" name="Rectangle 3"/>
          <p:cNvSpPr>
            <a:spLocks noGrp="1" noChangeArrowheads="1"/>
          </p:cNvSpPr>
          <p:nvPr>
            <p:ph type="body" idx="1"/>
          </p:nvPr>
        </p:nvSpPr>
        <p:spPr>
          <a:xfrm>
            <a:off x="0" y="1219200"/>
            <a:ext cx="9144000" cy="5638800"/>
          </a:xfrm>
        </p:spPr>
        <p:txBody>
          <a:bodyPr/>
          <a:lstStyle/>
          <a:p>
            <a:pPr>
              <a:lnSpc>
                <a:spcPct val="90000"/>
              </a:lnSpc>
            </a:pPr>
            <a:r>
              <a:rPr lang="fr-FR" sz="2800"/>
              <a:t> </a:t>
            </a:r>
            <a:r>
              <a:rPr lang="fr-FR" sz="2800">
                <a:solidFill>
                  <a:srgbClr val="FF0000"/>
                </a:solidFill>
                <a:latin typeface="Arial" charset="0"/>
              </a:rPr>
              <a:t>HAVING </a:t>
            </a:r>
            <a:r>
              <a:rPr lang="fr-FR" sz="2800">
                <a:latin typeface="Arial" charset="0"/>
              </a:rPr>
              <a:t>Condition :</a:t>
            </a:r>
            <a:r>
              <a:rPr lang="fr-FR" sz="2800"/>
              <a:t> la condition peut être une ou plusieurs conditions liées avec les opérations logique </a:t>
            </a:r>
            <a:r>
              <a:rPr lang="fr-FR" sz="2800">
                <a:solidFill>
                  <a:srgbClr val="FF0000"/>
                </a:solidFill>
                <a:latin typeface="Arial" charset="0"/>
              </a:rPr>
              <a:t>AND</a:t>
            </a:r>
            <a:r>
              <a:rPr lang="fr-FR" sz="2800"/>
              <a:t> et/ou </a:t>
            </a:r>
            <a:r>
              <a:rPr lang="fr-FR" sz="2800">
                <a:solidFill>
                  <a:srgbClr val="FF0000"/>
                </a:solidFill>
                <a:latin typeface="Arial" charset="0"/>
              </a:rPr>
              <a:t>OR</a:t>
            </a:r>
            <a:r>
              <a:rPr lang="fr-FR" sz="2800"/>
              <a:t>. Une condition sert à comparer une fonction d’agrégat du groupe à une autre fonction d’agrégat ou une constante.</a:t>
            </a:r>
          </a:p>
          <a:p>
            <a:pPr>
              <a:lnSpc>
                <a:spcPct val="90000"/>
              </a:lnSpc>
            </a:pPr>
            <a:r>
              <a:rPr lang="fr-FR" sz="2800"/>
              <a:t> Exemples :</a:t>
            </a:r>
          </a:p>
          <a:p>
            <a:pPr lvl="1">
              <a:lnSpc>
                <a:spcPct val="90000"/>
              </a:lnSpc>
            </a:pPr>
            <a:r>
              <a:rPr lang="fr-FR" sz="2400"/>
              <a:t> Requête précédente :  </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Num_Com, </a:t>
            </a:r>
            <a:r>
              <a:rPr lang="fr-FR" sz="2400">
                <a:solidFill>
                  <a:srgbClr val="FF0000"/>
                </a:solidFill>
                <a:latin typeface="Arial" charset="0"/>
              </a:rPr>
              <a:t>COUNT</a:t>
            </a:r>
            <a:r>
              <a:rPr lang="fr-FR" sz="2400">
                <a:latin typeface="Arial" charset="0"/>
              </a:rPr>
              <a:t>(*) </a:t>
            </a:r>
            <a:r>
              <a:rPr lang="fr-FR" sz="2400">
                <a:solidFill>
                  <a:srgbClr val="FF0000"/>
                </a:solidFill>
                <a:latin typeface="Arial" charset="0"/>
              </a:rPr>
              <a:t>FROM</a:t>
            </a:r>
            <a:r>
              <a:rPr lang="fr-FR" sz="2400">
                <a:latin typeface="Arial" charset="0"/>
              </a:rPr>
              <a:t> Ligne_Comm </a:t>
            </a:r>
            <a:r>
              <a:rPr lang="fr-FR" sz="2400">
                <a:solidFill>
                  <a:srgbClr val="FF0000"/>
                </a:solidFill>
                <a:latin typeface="Arial" charset="0"/>
              </a:rPr>
              <a:t>GROUP BY</a:t>
            </a:r>
            <a:r>
              <a:rPr lang="fr-FR" sz="2400">
                <a:latin typeface="Arial" charset="0"/>
              </a:rPr>
              <a:t> Num_Comm </a:t>
            </a:r>
            <a:r>
              <a:rPr lang="fr-FR" sz="2400">
                <a:solidFill>
                  <a:srgbClr val="FF0000"/>
                </a:solidFill>
                <a:latin typeface="Arial" charset="0"/>
              </a:rPr>
              <a:t>HAVING COUNT</a:t>
            </a:r>
            <a:r>
              <a:rPr lang="fr-FR" sz="2400">
                <a:latin typeface="Arial" charset="0"/>
              </a:rPr>
              <a:t>(Num_Ligne)&gt;5</a:t>
            </a:r>
          </a:p>
          <a:p>
            <a:pPr lvl="1">
              <a:lnSpc>
                <a:spcPct val="90000"/>
              </a:lnSpc>
            </a:pPr>
            <a:r>
              <a:rPr lang="fr-FR" sz="2400"/>
              <a:t> Lister la somme de toutes les commandes dont le nombre de ligne est &gt; 4</a:t>
            </a:r>
          </a:p>
          <a:p>
            <a:pPr lvl="1">
              <a:lnSpc>
                <a:spcPct val="90000"/>
              </a:lnSpc>
            </a:pPr>
            <a:r>
              <a:rPr lang="fr-FR" sz="2400">
                <a:solidFill>
                  <a:srgbClr val="FF0000"/>
                </a:solidFill>
                <a:latin typeface="Arial" charset="0"/>
              </a:rPr>
              <a:t> SELECT</a:t>
            </a:r>
            <a:r>
              <a:rPr lang="fr-FR" sz="2400">
                <a:latin typeface="Arial" charset="0"/>
              </a:rPr>
              <a:t> NumCom, </a:t>
            </a:r>
            <a:r>
              <a:rPr lang="fr-FR" sz="2400">
                <a:solidFill>
                  <a:srgbClr val="FF0000"/>
                </a:solidFill>
                <a:latin typeface="Arial" charset="0"/>
              </a:rPr>
              <a:t>SUM</a:t>
            </a:r>
            <a:r>
              <a:rPr lang="fr-FR" sz="2400">
                <a:latin typeface="Arial" charset="0"/>
              </a:rPr>
              <a:t>(PrixUnité*Qté_Comm) </a:t>
            </a:r>
            <a:r>
              <a:rPr lang="fr-FR" sz="2400">
                <a:solidFill>
                  <a:srgbClr val="FF0000"/>
                </a:solidFill>
                <a:latin typeface="Arial" charset="0"/>
              </a:rPr>
              <a:t>FROM</a:t>
            </a:r>
            <a:r>
              <a:rPr lang="fr-FR" sz="2400">
                <a:latin typeface="Arial" charset="0"/>
              </a:rPr>
              <a:t> LigneComm X, Article Y </a:t>
            </a:r>
            <a:r>
              <a:rPr lang="fr-FR" sz="2400">
                <a:solidFill>
                  <a:srgbClr val="FF0000"/>
                </a:solidFill>
                <a:latin typeface="Arial" charset="0"/>
              </a:rPr>
              <a:t>WHERE</a:t>
            </a:r>
            <a:r>
              <a:rPr lang="fr-FR" sz="2400">
                <a:latin typeface="Arial" charset="0"/>
              </a:rPr>
              <a:t> X.NumArticle=Y.NumArticle </a:t>
            </a:r>
            <a:r>
              <a:rPr lang="fr-FR" sz="2400">
                <a:solidFill>
                  <a:srgbClr val="FF0000"/>
                </a:solidFill>
                <a:latin typeface="Arial" charset="0"/>
              </a:rPr>
              <a:t>GROUP BY</a:t>
            </a:r>
            <a:r>
              <a:rPr lang="fr-FR" sz="2400">
                <a:latin typeface="Arial" charset="0"/>
              </a:rPr>
              <a:t> NumComm </a:t>
            </a:r>
            <a:r>
              <a:rPr lang="fr-FR" sz="2400">
                <a:solidFill>
                  <a:srgbClr val="FF0000"/>
                </a:solidFill>
                <a:latin typeface="Arial" charset="0"/>
              </a:rPr>
              <a:t>HAVING COUNT</a:t>
            </a:r>
            <a:r>
              <a:rPr lang="fr-FR" sz="2400">
                <a:latin typeface="Arial" charset="0"/>
              </a:rPr>
              <a:t>(Num_Ligne)&gt;4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0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08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BE8DDDF-4296-4501-B29D-168252AA27A8}" type="slidenum">
              <a:rPr lang="fr-FR"/>
              <a:pPr/>
              <a:t>43</a:t>
            </a:fld>
            <a:r>
              <a:rPr lang="fr-FR"/>
              <a:t>/47</a:t>
            </a:r>
          </a:p>
        </p:txBody>
      </p:sp>
      <p:sp>
        <p:nvSpPr>
          <p:cNvPr id="248834" name="Rectangle 2"/>
          <p:cNvSpPr>
            <a:spLocks noGrp="1" noChangeArrowheads="1"/>
          </p:cNvSpPr>
          <p:nvPr>
            <p:ph type="title"/>
          </p:nvPr>
        </p:nvSpPr>
        <p:spPr/>
        <p:txBody>
          <a:bodyPr/>
          <a:lstStyle/>
          <a:p>
            <a:r>
              <a:rPr lang="fr-FR"/>
              <a:t>La clause HAVING (3)</a:t>
            </a:r>
          </a:p>
        </p:txBody>
      </p:sp>
      <p:sp>
        <p:nvSpPr>
          <p:cNvPr id="248835" name="Rectangle 3"/>
          <p:cNvSpPr>
            <a:spLocks noGrp="1" noChangeArrowheads="1"/>
          </p:cNvSpPr>
          <p:nvPr>
            <p:ph type="body" idx="1"/>
          </p:nvPr>
        </p:nvSpPr>
        <p:spPr>
          <a:xfrm>
            <a:off x="0" y="1981200"/>
            <a:ext cx="9144000" cy="4114800"/>
          </a:xfrm>
        </p:spPr>
        <p:txBody>
          <a:bodyPr/>
          <a:lstStyle/>
          <a:p>
            <a:pPr>
              <a:lnSpc>
                <a:spcPct val="90000"/>
              </a:lnSpc>
            </a:pPr>
            <a:r>
              <a:rPr lang="fr-FR" sz="2800"/>
              <a:t> La clause HAVING est une condition de regroupement ; </a:t>
            </a:r>
          </a:p>
          <a:p>
            <a:pPr lvl="1">
              <a:lnSpc>
                <a:spcPct val="90000"/>
              </a:lnSpc>
            </a:pPr>
            <a:r>
              <a:rPr lang="fr-FR" sz="2400"/>
              <a:t> Exemple :</a:t>
            </a:r>
          </a:p>
          <a:p>
            <a:pPr lvl="1">
              <a:lnSpc>
                <a:spcPct val="90000"/>
              </a:lnSpc>
            </a:pPr>
            <a:r>
              <a:rPr lang="fr-FR" sz="2400">
                <a:latin typeface="Arial" charset="0"/>
              </a:rPr>
              <a:t> </a:t>
            </a:r>
            <a:r>
              <a:rPr lang="fr-FR" sz="2400">
                <a:solidFill>
                  <a:srgbClr val="FF0000"/>
                </a:solidFill>
                <a:latin typeface="Arial" charset="0"/>
              </a:rPr>
              <a:t>SELECT</a:t>
            </a:r>
            <a:r>
              <a:rPr lang="fr-FR" sz="2400">
                <a:latin typeface="Arial" charset="0"/>
              </a:rPr>
              <a:t> NumCom, </a:t>
            </a:r>
            <a:r>
              <a:rPr lang="fr-FR" sz="2400">
                <a:solidFill>
                  <a:srgbClr val="FF0000"/>
                </a:solidFill>
                <a:latin typeface="Arial" charset="0"/>
              </a:rPr>
              <a:t>SUM</a:t>
            </a:r>
            <a:r>
              <a:rPr lang="fr-FR" sz="2400">
                <a:latin typeface="Arial" charset="0"/>
              </a:rPr>
              <a:t>(PrixUnité*Qté_Comm) </a:t>
            </a:r>
            <a:r>
              <a:rPr lang="fr-FR" sz="2400">
                <a:solidFill>
                  <a:srgbClr val="FF0000"/>
                </a:solidFill>
                <a:latin typeface="Arial" charset="0"/>
              </a:rPr>
              <a:t>FROM</a:t>
            </a:r>
            <a:r>
              <a:rPr lang="fr-FR" sz="2400">
                <a:latin typeface="Arial" charset="0"/>
              </a:rPr>
              <a:t> LigneComm X, Article Y </a:t>
            </a:r>
            <a:r>
              <a:rPr lang="fr-FR" sz="2400">
                <a:solidFill>
                  <a:srgbClr val="FF0000"/>
                </a:solidFill>
                <a:latin typeface="Arial" charset="0"/>
              </a:rPr>
              <a:t>WHERE</a:t>
            </a:r>
            <a:r>
              <a:rPr lang="fr-FR" sz="2400">
                <a:latin typeface="Arial" charset="0"/>
              </a:rPr>
              <a:t> X.NumArticle=Y.NumArticle </a:t>
            </a:r>
            <a:r>
              <a:rPr lang="fr-FR" sz="2400">
                <a:solidFill>
                  <a:srgbClr val="FF0000"/>
                </a:solidFill>
                <a:latin typeface="Arial" charset="0"/>
              </a:rPr>
              <a:t>GROUP BY</a:t>
            </a:r>
            <a:r>
              <a:rPr lang="fr-FR" sz="2400">
                <a:latin typeface="Arial" charset="0"/>
              </a:rPr>
              <a:t> NumComm </a:t>
            </a:r>
            <a:r>
              <a:rPr lang="fr-FR" sz="2400">
                <a:solidFill>
                  <a:srgbClr val="FF0000"/>
                </a:solidFill>
                <a:latin typeface="Arial" charset="0"/>
              </a:rPr>
              <a:t>HAVING SUM</a:t>
            </a:r>
            <a:r>
              <a:rPr lang="fr-FR" sz="2400">
                <a:latin typeface="Arial" charset="0"/>
              </a:rPr>
              <a:t>(PrixUnité*Qté_Comm)&gt;5</a:t>
            </a:r>
          </a:p>
          <a:p>
            <a:pPr>
              <a:lnSpc>
                <a:spcPct val="90000"/>
              </a:lnSpc>
            </a:pPr>
            <a:r>
              <a:rPr lang="fr-FR" sz="2800"/>
              <a:t>Voici donc l’ordre d’écriture dans une requête :</a:t>
            </a:r>
          </a:p>
          <a:p>
            <a:pPr lvl="1">
              <a:lnSpc>
                <a:spcPct val="90000"/>
              </a:lnSpc>
            </a:pPr>
            <a:r>
              <a:rPr lang="fr-FR" sz="2400"/>
              <a:t> SELECT … … …</a:t>
            </a:r>
          </a:p>
          <a:p>
            <a:pPr lvl="1">
              <a:lnSpc>
                <a:spcPct val="90000"/>
              </a:lnSpc>
            </a:pPr>
            <a:r>
              <a:rPr lang="fr-FR" sz="2400"/>
              <a:t>                     WHERE … … …</a:t>
            </a:r>
          </a:p>
          <a:p>
            <a:pPr lvl="1">
              <a:lnSpc>
                <a:spcPct val="90000"/>
              </a:lnSpc>
            </a:pPr>
            <a:r>
              <a:rPr lang="fr-FR" sz="2400"/>
              <a:t>                                          GROUP BY … … …</a:t>
            </a:r>
          </a:p>
          <a:p>
            <a:pPr lvl="1">
              <a:lnSpc>
                <a:spcPct val="90000"/>
              </a:lnSpc>
            </a:pPr>
            <a:r>
              <a:rPr lang="fr-FR" sz="2400"/>
              <a:t>                                                                    HAVING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8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88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88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88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8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1045889-5081-4628-98CA-76678AC07322}" type="slidenum">
              <a:rPr lang="fr-FR"/>
              <a:pPr/>
              <a:t>44</a:t>
            </a:fld>
            <a:r>
              <a:rPr lang="fr-FR"/>
              <a:t>/47</a:t>
            </a:r>
          </a:p>
        </p:txBody>
      </p:sp>
      <p:sp>
        <p:nvSpPr>
          <p:cNvPr id="252930" name="Rectangle 2"/>
          <p:cNvSpPr>
            <a:spLocks noGrp="1" noChangeArrowheads="1"/>
          </p:cNvSpPr>
          <p:nvPr>
            <p:ph type="title"/>
          </p:nvPr>
        </p:nvSpPr>
        <p:spPr/>
        <p:txBody>
          <a:bodyPr/>
          <a:lstStyle/>
          <a:p>
            <a:r>
              <a:rPr lang="fr-FR"/>
              <a:t>Exemples examen (1)</a:t>
            </a:r>
          </a:p>
        </p:txBody>
      </p:sp>
      <p:sp>
        <p:nvSpPr>
          <p:cNvPr id="252931" name="Rectangle 3"/>
          <p:cNvSpPr>
            <a:spLocks noGrp="1" noChangeArrowheads="1"/>
          </p:cNvSpPr>
          <p:nvPr>
            <p:ph type="body" idx="1"/>
          </p:nvPr>
        </p:nvSpPr>
        <p:spPr>
          <a:xfrm>
            <a:off x="0" y="1905000"/>
            <a:ext cx="9144000" cy="4114800"/>
          </a:xfrm>
        </p:spPr>
        <p:txBody>
          <a:bodyPr/>
          <a:lstStyle/>
          <a:p>
            <a:r>
              <a:rPr lang="fr-FR"/>
              <a:t> Nous utiliserons la base de donnée suivante :</a:t>
            </a:r>
          </a:p>
          <a:p>
            <a:pPr lvl="1"/>
            <a:r>
              <a:rPr lang="fr-FR"/>
              <a:t> Magazin(</a:t>
            </a:r>
            <a:r>
              <a:rPr lang="fr-FR" u="sng"/>
              <a:t>Num_Mag</a:t>
            </a:r>
            <a:r>
              <a:rPr lang="fr-FR"/>
              <a:t>, Adr, Gu)</a:t>
            </a:r>
          </a:p>
          <a:p>
            <a:pPr lvl="1"/>
            <a:r>
              <a:rPr lang="fr-FR"/>
              <a:t> Article(</a:t>
            </a:r>
            <a:r>
              <a:rPr lang="fr-FR" u="sng"/>
              <a:t>Num_Art</a:t>
            </a:r>
            <a:r>
              <a:rPr lang="fr-FR"/>
              <a:t>, Nom, Poids, Couleur, Prix_Achat, Prix_Vente, </a:t>
            </a:r>
            <a:r>
              <a:rPr lang="fr-FR">
                <a:solidFill>
                  <a:srgbClr val="FF0000"/>
                </a:solidFill>
              </a:rPr>
              <a:t>Num_Fournisseur</a:t>
            </a:r>
            <a:r>
              <a:rPr lang="fr-FR"/>
              <a:t>)</a:t>
            </a:r>
          </a:p>
          <a:p>
            <a:pPr lvl="1"/>
            <a:r>
              <a:rPr lang="fr-FR"/>
              <a:t> Clients(</a:t>
            </a:r>
            <a:r>
              <a:rPr lang="fr-FR" u="sng"/>
              <a:t>Num_Client</a:t>
            </a:r>
            <a:r>
              <a:rPr lang="fr-FR"/>
              <a:t>, NomCl, Prénom, Pays, AdrCl)</a:t>
            </a:r>
          </a:p>
          <a:p>
            <a:pPr lvl="1"/>
            <a:r>
              <a:rPr lang="fr-FR"/>
              <a:t> Ventes(</a:t>
            </a:r>
            <a:r>
              <a:rPr lang="fr-FR" u="sng"/>
              <a:t>Num_Client, Num_Mag, Num_Art, Date</a:t>
            </a:r>
            <a:r>
              <a:rPr lang="fr-FR"/>
              <a:t>, Quantité, PrixRéel)</a:t>
            </a:r>
          </a:p>
          <a:p>
            <a:r>
              <a:rPr lang="fr-FR"/>
              <a:t> Donnée en SQL les requêtes suivantes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2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2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29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29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1E497481-7993-4339-8334-BF0FC1D3A05A}" type="slidenum">
              <a:rPr lang="fr-FR"/>
              <a:pPr/>
              <a:t>45</a:t>
            </a:fld>
            <a:r>
              <a:rPr lang="fr-FR"/>
              <a:t>/47</a:t>
            </a:r>
          </a:p>
        </p:txBody>
      </p:sp>
      <p:sp>
        <p:nvSpPr>
          <p:cNvPr id="253954" name="Rectangle 2"/>
          <p:cNvSpPr>
            <a:spLocks noGrp="1" noChangeArrowheads="1"/>
          </p:cNvSpPr>
          <p:nvPr>
            <p:ph type="title"/>
          </p:nvPr>
        </p:nvSpPr>
        <p:spPr/>
        <p:txBody>
          <a:bodyPr/>
          <a:lstStyle/>
          <a:p>
            <a:r>
              <a:rPr lang="fr-FR"/>
              <a:t>Exemples examen (2)</a:t>
            </a:r>
          </a:p>
        </p:txBody>
      </p:sp>
      <p:sp>
        <p:nvSpPr>
          <p:cNvPr id="253955" name="Rectangle 3"/>
          <p:cNvSpPr>
            <a:spLocks noGrp="1" noChangeArrowheads="1"/>
          </p:cNvSpPr>
          <p:nvPr>
            <p:ph type="body" idx="1"/>
          </p:nvPr>
        </p:nvSpPr>
        <p:spPr>
          <a:xfrm>
            <a:off x="0" y="990600"/>
            <a:ext cx="9144000" cy="5867400"/>
          </a:xfrm>
        </p:spPr>
        <p:txBody>
          <a:bodyPr/>
          <a:lstStyle/>
          <a:p>
            <a:r>
              <a:rPr lang="fr-FR" sz="2800"/>
              <a:t> Calculer par article, la remise total accordé par rapport aux prix de vente catalogué pour une semaine. </a:t>
            </a:r>
          </a:p>
          <a:p>
            <a:pPr lvl="1"/>
            <a:r>
              <a:rPr lang="fr-FR" sz="2400"/>
              <a:t> On va construire au fur et à mesure la requête (pas à l’examen)</a:t>
            </a:r>
          </a:p>
          <a:p>
            <a:pPr lvl="1"/>
            <a:r>
              <a:rPr lang="fr-FR" sz="2400">
                <a:latin typeface="Arial" charset="0"/>
              </a:rPr>
              <a:t> </a:t>
            </a:r>
            <a:r>
              <a:rPr lang="fr-FR" sz="2400">
                <a:solidFill>
                  <a:srgbClr val="FF0000"/>
                </a:solidFill>
                <a:latin typeface="Arial" charset="0"/>
              </a:rPr>
              <a:t>SELECT</a:t>
            </a:r>
            <a:r>
              <a:rPr lang="fr-FR" sz="2400">
                <a:latin typeface="Arial" charset="0"/>
              </a:rPr>
              <a:t> Nom </a:t>
            </a:r>
            <a:r>
              <a:rPr lang="fr-FR" sz="2400">
                <a:solidFill>
                  <a:srgbClr val="FF0000"/>
                </a:solidFill>
                <a:latin typeface="Arial" charset="0"/>
              </a:rPr>
              <a:t>FROM</a:t>
            </a:r>
            <a:r>
              <a:rPr lang="fr-FR" sz="2400">
                <a:latin typeface="Arial" charset="0"/>
              </a:rPr>
              <a:t> Ventes, Articles </a:t>
            </a:r>
            <a:r>
              <a:rPr lang="fr-FR" sz="2400">
                <a:solidFill>
                  <a:srgbClr val="FF0000"/>
                </a:solidFill>
                <a:latin typeface="Arial" charset="0"/>
              </a:rPr>
              <a:t>WHERE </a:t>
            </a:r>
            <a:r>
              <a:rPr lang="fr-FR" sz="2400">
                <a:latin typeface="Arial" charset="0"/>
              </a:rPr>
              <a:t>Ventes.Num_Art=Articles.Num_Art </a:t>
            </a:r>
            <a:r>
              <a:rPr lang="fr-FR" sz="2400">
                <a:solidFill>
                  <a:srgbClr val="FF0000"/>
                </a:solidFill>
                <a:latin typeface="Arial" charset="0"/>
              </a:rPr>
              <a:t>AND</a:t>
            </a:r>
            <a:r>
              <a:rPr lang="fr-FR" sz="2400">
                <a:latin typeface="Arial" charset="0"/>
              </a:rPr>
              <a:t> Date </a:t>
            </a:r>
            <a:r>
              <a:rPr lang="fr-FR" sz="2400">
                <a:solidFill>
                  <a:srgbClr val="FF0000"/>
                </a:solidFill>
                <a:latin typeface="Arial" charset="0"/>
              </a:rPr>
              <a:t>BETWEEN</a:t>
            </a:r>
            <a:r>
              <a:rPr lang="fr-FR" sz="2400">
                <a:latin typeface="Arial" charset="0"/>
              </a:rPr>
              <a:t> ’01-10-1999’ </a:t>
            </a:r>
            <a:r>
              <a:rPr lang="fr-FR" sz="2400">
                <a:solidFill>
                  <a:srgbClr val="FF0000"/>
                </a:solidFill>
                <a:latin typeface="Arial" charset="0"/>
              </a:rPr>
              <a:t>AND</a:t>
            </a:r>
            <a:r>
              <a:rPr lang="fr-FR" sz="2400">
                <a:latin typeface="Arial" charset="0"/>
              </a:rPr>
              <a:t> SYS_DATE</a:t>
            </a:r>
          </a:p>
          <a:p>
            <a:pPr lvl="1"/>
            <a:r>
              <a:rPr lang="fr-FR" sz="2400">
                <a:latin typeface="Arial" charset="0"/>
              </a:rPr>
              <a:t> </a:t>
            </a:r>
            <a:r>
              <a:rPr lang="fr-FR" sz="2400">
                <a:solidFill>
                  <a:srgbClr val="FF0000"/>
                </a:solidFill>
                <a:latin typeface="Arial" charset="0"/>
              </a:rPr>
              <a:t>SELECT</a:t>
            </a:r>
            <a:r>
              <a:rPr lang="fr-FR" sz="2400">
                <a:latin typeface="Arial" charset="0"/>
              </a:rPr>
              <a:t> Nom, SUM(Qté*(Prix_Vente-PrixRéel) </a:t>
            </a:r>
            <a:r>
              <a:rPr lang="fr-FR" sz="2400">
                <a:solidFill>
                  <a:srgbClr val="FF0000"/>
                </a:solidFill>
                <a:latin typeface="Arial" charset="0"/>
              </a:rPr>
              <a:t>FROM</a:t>
            </a:r>
            <a:r>
              <a:rPr lang="fr-FR" sz="2400">
                <a:latin typeface="Arial" charset="0"/>
              </a:rPr>
              <a:t> Ventes, Articles </a:t>
            </a:r>
            <a:r>
              <a:rPr lang="fr-FR" sz="2400">
                <a:solidFill>
                  <a:srgbClr val="FF0000"/>
                </a:solidFill>
                <a:latin typeface="Arial" charset="0"/>
              </a:rPr>
              <a:t>WHERE</a:t>
            </a:r>
            <a:r>
              <a:rPr lang="fr-FR" sz="2400">
                <a:latin typeface="Arial" charset="0"/>
              </a:rPr>
              <a:t> Date BETWEEN ’01-10-1999’ </a:t>
            </a:r>
            <a:r>
              <a:rPr lang="fr-FR" sz="2400">
                <a:solidFill>
                  <a:srgbClr val="FF0000"/>
                </a:solidFill>
                <a:latin typeface="Arial" charset="0"/>
              </a:rPr>
              <a:t>AND</a:t>
            </a:r>
            <a:r>
              <a:rPr lang="fr-FR" sz="2400">
                <a:latin typeface="Arial" charset="0"/>
              </a:rPr>
              <a:t> SYS_DATE </a:t>
            </a:r>
            <a:r>
              <a:rPr lang="fr-FR" sz="2400">
                <a:solidFill>
                  <a:srgbClr val="FF0000"/>
                </a:solidFill>
                <a:latin typeface="Arial" charset="0"/>
              </a:rPr>
              <a:t>AND</a:t>
            </a:r>
            <a:r>
              <a:rPr lang="fr-FR" sz="2400">
                <a:latin typeface="Arial" charset="0"/>
              </a:rPr>
              <a:t> Ventes.Num_Art=Articles.Num_Art </a:t>
            </a:r>
            <a:r>
              <a:rPr lang="fr-FR" sz="2400">
                <a:solidFill>
                  <a:srgbClr val="FF0000"/>
                </a:solidFill>
                <a:latin typeface="Arial" charset="0"/>
              </a:rPr>
              <a:t>GROUP BY</a:t>
            </a:r>
            <a:r>
              <a:rPr lang="fr-FR" sz="2400">
                <a:latin typeface="Arial" charset="0"/>
              </a:rPr>
              <a:t> Num_Art</a:t>
            </a:r>
          </a:p>
          <a:p>
            <a:r>
              <a:rPr lang="fr-FR" sz="2800"/>
              <a:t> Rechercher la couleur des articles dont le prix de vente moyen des articles de la couleur est &gt; 100</a:t>
            </a:r>
          </a:p>
          <a:p>
            <a:pPr lvl="1"/>
            <a:r>
              <a:rPr lang="fr-FR" sz="2400">
                <a:latin typeface="Arial" charset="0"/>
              </a:rPr>
              <a:t> </a:t>
            </a:r>
            <a:r>
              <a:rPr lang="fr-FR" sz="2400">
                <a:solidFill>
                  <a:srgbClr val="FF0000"/>
                </a:solidFill>
                <a:latin typeface="Arial" charset="0"/>
              </a:rPr>
              <a:t>SELECT</a:t>
            </a:r>
            <a:r>
              <a:rPr lang="fr-FR" sz="2400">
                <a:latin typeface="Arial" charset="0"/>
              </a:rPr>
              <a:t> Couleur, AVG(Prix_Vente) </a:t>
            </a:r>
            <a:r>
              <a:rPr lang="fr-FR" sz="2400">
                <a:solidFill>
                  <a:srgbClr val="FF0000"/>
                </a:solidFill>
                <a:latin typeface="Arial" charset="0"/>
              </a:rPr>
              <a:t>FROM</a:t>
            </a:r>
            <a:r>
              <a:rPr lang="fr-FR" sz="2400">
                <a:latin typeface="Arial" charset="0"/>
              </a:rPr>
              <a:t> Articles </a:t>
            </a:r>
            <a:r>
              <a:rPr lang="fr-FR" sz="2400">
                <a:solidFill>
                  <a:srgbClr val="FF0000"/>
                </a:solidFill>
                <a:latin typeface="Arial" charset="0"/>
              </a:rPr>
              <a:t>GROUP BY</a:t>
            </a:r>
            <a:r>
              <a:rPr lang="fr-FR" sz="2400">
                <a:latin typeface="Arial" charset="0"/>
              </a:rPr>
              <a:t> Couleur </a:t>
            </a:r>
            <a:r>
              <a:rPr lang="fr-FR" sz="2400">
                <a:solidFill>
                  <a:srgbClr val="FF0000"/>
                </a:solidFill>
                <a:latin typeface="Arial" charset="0"/>
              </a:rPr>
              <a:t>HAVING AVG</a:t>
            </a:r>
            <a:r>
              <a:rPr lang="fr-FR" sz="2400">
                <a:latin typeface="Arial" charset="0"/>
              </a:rPr>
              <a:t>(Prix_Vente)&gt;100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39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3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4496D55A-A95C-4D11-81B8-FCF9FBF30D8F}" type="slidenum">
              <a:rPr lang="fr-FR"/>
              <a:pPr/>
              <a:t>46</a:t>
            </a:fld>
            <a:r>
              <a:rPr lang="fr-FR"/>
              <a:t>/47</a:t>
            </a:r>
          </a:p>
        </p:txBody>
      </p:sp>
      <p:sp>
        <p:nvSpPr>
          <p:cNvPr id="259074" name="Rectangle 2"/>
          <p:cNvSpPr>
            <a:spLocks noGrp="1" noChangeArrowheads="1"/>
          </p:cNvSpPr>
          <p:nvPr>
            <p:ph type="title"/>
          </p:nvPr>
        </p:nvSpPr>
        <p:spPr/>
        <p:txBody>
          <a:bodyPr/>
          <a:lstStyle/>
          <a:p>
            <a:r>
              <a:rPr lang="fr-FR"/>
              <a:t>Optimisation de requêtes</a:t>
            </a:r>
          </a:p>
        </p:txBody>
      </p:sp>
      <p:sp>
        <p:nvSpPr>
          <p:cNvPr id="259075" name="Rectangle 3"/>
          <p:cNvSpPr>
            <a:spLocks noGrp="1" noChangeArrowheads="1"/>
          </p:cNvSpPr>
          <p:nvPr>
            <p:ph type="body" idx="1"/>
          </p:nvPr>
        </p:nvSpPr>
        <p:spPr>
          <a:xfrm>
            <a:off x="0" y="1143000"/>
            <a:ext cx="9144000" cy="5715000"/>
          </a:xfrm>
        </p:spPr>
        <p:txBody>
          <a:bodyPr/>
          <a:lstStyle/>
          <a:p>
            <a:pPr>
              <a:lnSpc>
                <a:spcPct val="90000"/>
              </a:lnSpc>
            </a:pPr>
            <a:r>
              <a:rPr lang="fr-FR" sz="2800"/>
              <a:t> Lorsque l’on écrit une requête, il faut penser au conséquences calculatoires (en terme de calcul et de ressources mémoires)</a:t>
            </a:r>
          </a:p>
          <a:p>
            <a:pPr>
              <a:lnSpc>
                <a:spcPct val="90000"/>
              </a:lnSpc>
            </a:pPr>
            <a:r>
              <a:rPr lang="fr-FR" sz="2800"/>
              <a:t> En effet, chaque sous-requêtes, chaque jointure, chaque </a:t>
            </a:r>
            <a:r>
              <a:rPr lang="fr-FR" sz="2800">
                <a:solidFill>
                  <a:srgbClr val="FF0000"/>
                </a:solidFill>
                <a:latin typeface="Arial" charset="0"/>
              </a:rPr>
              <a:t>ORDER BY</a:t>
            </a:r>
            <a:r>
              <a:rPr lang="fr-FR" sz="2800"/>
              <a:t>, chaque </a:t>
            </a:r>
            <a:r>
              <a:rPr lang="fr-FR" sz="2800">
                <a:solidFill>
                  <a:srgbClr val="FF0000"/>
                </a:solidFill>
                <a:latin typeface="Arial" charset="0"/>
              </a:rPr>
              <a:t>GROUP BY</a:t>
            </a:r>
            <a:r>
              <a:rPr lang="fr-FR" sz="2800"/>
              <a:t>, chaque </a:t>
            </a:r>
            <a:r>
              <a:rPr lang="fr-FR" sz="2800">
                <a:solidFill>
                  <a:srgbClr val="FF0000"/>
                </a:solidFill>
                <a:latin typeface="Arial" charset="0"/>
              </a:rPr>
              <a:t>HAVING</a:t>
            </a:r>
            <a:r>
              <a:rPr lang="fr-FR" sz="2800"/>
              <a:t> a pour conséquence de créer une table temporaire : si le nombre de données est très important, cela prend nécessairement du temps (le SGBD n’est pas magique)</a:t>
            </a:r>
          </a:p>
          <a:p>
            <a:pPr>
              <a:lnSpc>
                <a:spcPct val="90000"/>
              </a:lnSpc>
            </a:pPr>
            <a:r>
              <a:rPr lang="fr-FR" sz="2800"/>
              <a:t> Il faut donc que vous pensiez au coût de vos requêtes : entre 2 requêtes, pour un même résultats, laquelle des 2 créera le moins de tables temporaires</a:t>
            </a:r>
          </a:p>
          <a:p>
            <a:pPr>
              <a:lnSpc>
                <a:spcPct val="90000"/>
              </a:lnSpc>
            </a:pPr>
            <a:r>
              <a:rPr lang="fr-FR" sz="2800"/>
              <a:t> Exemple : regardons nos précédentes requêtes</a:t>
            </a:r>
          </a:p>
          <a:p>
            <a:pPr>
              <a:lnSpc>
                <a:spcPct val="90000"/>
              </a:lnSpc>
            </a:pPr>
            <a:r>
              <a:rPr lang="fr-FR" sz="2800"/>
              <a:t> En cas de doute, demander à un gentil informaticien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54D72250-2B90-480E-B116-E7EBFD186475}" type="slidenum">
              <a:rPr lang="fr-FR"/>
              <a:pPr/>
              <a:t>5</a:t>
            </a:fld>
            <a:r>
              <a:rPr lang="fr-FR"/>
              <a:t>/47</a:t>
            </a:r>
          </a:p>
        </p:txBody>
      </p:sp>
      <p:sp>
        <p:nvSpPr>
          <p:cNvPr id="225282" name="Rectangle 2"/>
          <p:cNvSpPr>
            <a:spLocks noGrp="1" noChangeArrowheads="1"/>
          </p:cNvSpPr>
          <p:nvPr>
            <p:ph type="title"/>
          </p:nvPr>
        </p:nvSpPr>
        <p:spPr/>
        <p:txBody>
          <a:bodyPr/>
          <a:lstStyle/>
          <a:p>
            <a:r>
              <a:rPr lang="fr-FR"/>
              <a:t>Retour sur les clés</a:t>
            </a:r>
          </a:p>
        </p:txBody>
      </p:sp>
      <p:sp>
        <p:nvSpPr>
          <p:cNvPr id="225283" name="Rectangle 3"/>
          <p:cNvSpPr>
            <a:spLocks noGrp="1" noChangeArrowheads="1"/>
          </p:cNvSpPr>
          <p:nvPr>
            <p:ph type="body" idx="1"/>
          </p:nvPr>
        </p:nvSpPr>
        <p:spPr>
          <a:xfrm>
            <a:off x="0" y="1219200"/>
            <a:ext cx="9144000" cy="5638800"/>
          </a:xfrm>
        </p:spPr>
        <p:txBody>
          <a:bodyPr/>
          <a:lstStyle/>
          <a:p>
            <a:r>
              <a:rPr lang="fr-FR" sz="2600"/>
              <a:t> Une </a:t>
            </a:r>
            <a:r>
              <a:rPr lang="fr-FR" sz="2600">
                <a:solidFill>
                  <a:srgbClr val="FF0000"/>
                </a:solidFill>
              </a:rPr>
              <a:t>clé primaire</a:t>
            </a:r>
            <a:r>
              <a:rPr lang="fr-FR" sz="2600"/>
              <a:t> est une clé d’une table qui est composée d’une ou plusieurs (dit clé composée) attributs (colonnes) de la table et est utilisée pour identifier chaque ligne de manière unique. La clé primaire ne doit pas contenir de colonne  valeur NULL.</a:t>
            </a:r>
          </a:p>
          <a:p>
            <a:r>
              <a:rPr lang="fr-FR" sz="2600"/>
              <a:t> Une </a:t>
            </a:r>
            <a:r>
              <a:rPr lang="fr-FR" sz="2600">
                <a:solidFill>
                  <a:srgbClr val="FF0000"/>
                </a:solidFill>
              </a:rPr>
              <a:t>clé unique </a:t>
            </a:r>
            <a:r>
              <a:rPr lang="fr-FR" sz="2600"/>
              <a:t>possède les mêmes propriétés qu’une clé primaire à l’exception qu’une colonne définie comme clé unique peut être NULL. Elle contrôle l’unicité de la valeur</a:t>
            </a:r>
          </a:p>
          <a:p>
            <a:r>
              <a:rPr lang="fr-FR" sz="2600"/>
              <a:t> Une </a:t>
            </a:r>
            <a:r>
              <a:rPr lang="fr-FR" sz="2600">
                <a:solidFill>
                  <a:srgbClr val="FF0000"/>
                </a:solidFill>
              </a:rPr>
              <a:t>clé étrangère</a:t>
            </a:r>
            <a:r>
              <a:rPr lang="fr-FR" sz="2600"/>
              <a:t> représente une relation entre les tables. Elle est composée d’une ou plusieurs attributs (colonnes) dont les valeurs dépendent de clés primaires (ou uniques) d’autres tables</a:t>
            </a:r>
          </a:p>
          <a:p>
            <a:r>
              <a:rPr lang="fr-FR" sz="2600"/>
              <a:t> On parle d’</a:t>
            </a:r>
            <a:r>
              <a:rPr lang="fr-FR" sz="2600">
                <a:solidFill>
                  <a:srgbClr val="FF0000"/>
                </a:solidFill>
              </a:rPr>
              <a:t>intégrité référentielle</a:t>
            </a:r>
            <a:r>
              <a:rPr lang="fr-FR" sz="2600"/>
              <a:t> quand on veut signifier que les relations représentées par les clés sont maintenues. Elle assure la cohérence des données.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F03D8CED-F025-4F78-8772-B785003A14F9}" type="slidenum">
              <a:rPr lang="fr-FR"/>
              <a:pPr/>
              <a:t>6</a:t>
            </a:fld>
            <a:r>
              <a:rPr lang="fr-FR"/>
              <a:t>/47</a:t>
            </a:r>
          </a:p>
        </p:txBody>
      </p:sp>
      <p:sp>
        <p:nvSpPr>
          <p:cNvPr id="219138" name="Rectangle 2"/>
          <p:cNvSpPr>
            <a:spLocks noGrp="1" noChangeArrowheads="1"/>
          </p:cNvSpPr>
          <p:nvPr>
            <p:ph type="title"/>
          </p:nvPr>
        </p:nvSpPr>
        <p:spPr/>
        <p:txBody>
          <a:bodyPr/>
          <a:lstStyle/>
          <a:p>
            <a:r>
              <a:rPr lang="fr-FR"/>
              <a:t>Création de tables</a:t>
            </a:r>
          </a:p>
        </p:txBody>
      </p:sp>
      <p:sp>
        <p:nvSpPr>
          <p:cNvPr id="219139" name="Rectangle 3"/>
          <p:cNvSpPr>
            <a:spLocks noGrp="1" noChangeArrowheads="1"/>
          </p:cNvSpPr>
          <p:nvPr>
            <p:ph type="body" idx="1"/>
          </p:nvPr>
        </p:nvSpPr>
        <p:spPr>
          <a:xfrm>
            <a:off x="0" y="914400"/>
            <a:ext cx="9144000" cy="5943600"/>
          </a:xfrm>
        </p:spPr>
        <p:txBody>
          <a:bodyPr/>
          <a:lstStyle/>
          <a:p>
            <a:r>
              <a:rPr lang="fr-FR" sz="2400">
                <a:latin typeface="Arial" charset="0"/>
              </a:rPr>
              <a:t> </a:t>
            </a:r>
            <a:r>
              <a:rPr lang="fr-FR" sz="2400">
                <a:solidFill>
                  <a:srgbClr val="FF0000"/>
                </a:solidFill>
                <a:latin typeface="Arial" charset="0"/>
              </a:rPr>
              <a:t>CREATE TABLE</a:t>
            </a:r>
            <a:r>
              <a:rPr lang="fr-FR" sz="2400">
                <a:latin typeface="Arial" charset="0"/>
              </a:rPr>
              <a:t> Client (</a:t>
            </a:r>
          </a:p>
          <a:p>
            <a:pPr lvl="1">
              <a:buFontTx/>
              <a:buNone/>
            </a:pPr>
            <a:r>
              <a:rPr lang="fr-FR" sz="2400">
                <a:latin typeface="Arial" charset="0"/>
              </a:rPr>
              <a:t> NumCl </a:t>
            </a:r>
            <a:r>
              <a:rPr lang="fr-FR" sz="2400">
                <a:solidFill>
                  <a:srgbClr val="FF0000"/>
                </a:solidFill>
                <a:latin typeface="Arial" charset="0"/>
              </a:rPr>
              <a:t>INTEGER</a:t>
            </a:r>
            <a:r>
              <a:rPr lang="fr-FR" sz="2400">
                <a:latin typeface="Arial" charset="0"/>
              </a:rPr>
              <a:t>,</a:t>
            </a:r>
          </a:p>
          <a:p>
            <a:pPr lvl="1">
              <a:buFontTx/>
              <a:buNone/>
            </a:pPr>
            <a:r>
              <a:rPr lang="fr-FR" sz="2400">
                <a:latin typeface="Arial" charset="0"/>
              </a:rPr>
              <a:t> NomCl </a:t>
            </a:r>
            <a:r>
              <a:rPr lang="fr-FR" sz="2400">
                <a:solidFill>
                  <a:srgbClr val="FF0000"/>
                </a:solidFill>
                <a:latin typeface="Arial" charset="0"/>
              </a:rPr>
              <a:t>CHAR</a:t>
            </a:r>
            <a:r>
              <a:rPr lang="fr-FR" sz="2400">
                <a:latin typeface="Arial" charset="0"/>
              </a:rPr>
              <a:t>(20),</a:t>
            </a:r>
          </a:p>
          <a:p>
            <a:pPr lvl="1">
              <a:buFontTx/>
              <a:buNone/>
            </a:pPr>
            <a:r>
              <a:rPr lang="fr-FR" sz="2400">
                <a:latin typeface="Arial" charset="0"/>
              </a:rPr>
              <a:t> AdresseCL </a:t>
            </a:r>
            <a:r>
              <a:rPr lang="fr-FR" sz="2400">
                <a:solidFill>
                  <a:srgbClr val="FF0000"/>
                </a:solidFill>
                <a:latin typeface="Arial" charset="0"/>
              </a:rPr>
              <a:t>CHAR</a:t>
            </a:r>
            <a:r>
              <a:rPr lang="fr-FR" sz="2400">
                <a:latin typeface="Arial" charset="0"/>
              </a:rPr>
              <a:t>(20),</a:t>
            </a:r>
          </a:p>
          <a:p>
            <a:pPr lvl="1">
              <a:buFontTx/>
              <a:buNone/>
            </a:pPr>
            <a:r>
              <a:rPr lang="fr-FR" sz="2400">
                <a:latin typeface="Arial" charset="0"/>
              </a:rPr>
              <a:t> CodePost </a:t>
            </a:r>
            <a:r>
              <a:rPr lang="fr-FR" sz="2400">
                <a:solidFill>
                  <a:srgbClr val="FF0000"/>
                </a:solidFill>
                <a:latin typeface="Arial" charset="0"/>
              </a:rPr>
              <a:t>NUMBER</a:t>
            </a:r>
            <a:r>
              <a:rPr lang="fr-FR" sz="2400">
                <a:latin typeface="Arial" charset="0"/>
              </a:rPr>
              <a:t>(5),</a:t>
            </a:r>
          </a:p>
          <a:p>
            <a:pPr lvl="1">
              <a:buFontTx/>
              <a:buNone/>
            </a:pPr>
            <a:r>
              <a:rPr lang="fr-FR" sz="2400">
                <a:latin typeface="Arial" charset="0"/>
              </a:rPr>
              <a:t> Ville </a:t>
            </a:r>
            <a:r>
              <a:rPr lang="fr-FR" sz="2400">
                <a:solidFill>
                  <a:srgbClr val="FF0000"/>
                </a:solidFill>
                <a:latin typeface="Arial" charset="0"/>
              </a:rPr>
              <a:t>CHAR</a:t>
            </a:r>
            <a:r>
              <a:rPr lang="fr-FR" sz="2400">
                <a:latin typeface="Arial" charset="0"/>
              </a:rPr>
              <a:t>(20),</a:t>
            </a:r>
          </a:p>
          <a:p>
            <a:pPr lvl="1">
              <a:buFontTx/>
              <a:buNone/>
            </a:pPr>
            <a:r>
              <a:rPr lang="fr-FR" sz="2400">
                <a:latin typeface="Arial" charset="0"/>
              </a:rPr>
              <a:t> Tél </a:t>
            </a:r>
            <a:r>
              <a:rPr lang="fr-FR" sz="2400">
                <a:solidFill>
                  <a:srgbClr val="FF0000"/>
                </a:solidFill>
                <a:latin typeface="Arial" charset="0"/>
              </a:rPr>
              <a:t>NUMBER</a:t>
            </a:r>
            <a:r>
              <a:rPr lang="fr-FR" sz="2400">
                <a:latin typeface="Arial" charset="0"/>
              </a:rPr>
              <a:t>(8))</a:t>
            </a:r>
          </a:p>
          <a:p>
            <a:r>
              <a:rPr lang="fr-FR" sz="2400"/>
              <a:t> Création simple car pas de </a:t>
            </a:r>
            <a:r>
              <a:rPr lang="fr-FR" sz="2400">
                <a:solidFill>
                  <a:srgbClr val="FF0000"/>
                </a:solidFill>
              </a:rPr>
              <a:t>contraintes d’intégrités</a:t>
            </a:r>
            <a:r>
              <a:rPr lang="fr-FR" sz="2400"/>
              <a:t> (CI)</a:t>
            </a:r>
          </a:p>
          <a:p>
            <a:r>
              <a:rPr lang="fr-FR" sz="2400"/>
              <a:t> Nous rappelons qu’une CI est définie pour contrôler la validité des valeurs à insérer</a:t>
            </a:r>
          </a:p>
          <a:p>
            <a:r>
              <a:rPr lang="fr-FR" sz="2400">
                <a:solidFill>
                  <a:srgbClr val="FF0000"/>
                </a:solidFill>
              </a:rPr>
              <a:t> Remarque : </a:t>
            </a:r>
            <a:r>
              <a:rPr lang="fr-FR" sz="2400"/>
              <a:t>nous écrirons en rouge et majuscule les mots clés en SQL. Cela n’est pas obligatoire et ne sert que pour ces transparents.</a:t>
            </a:r>
          </a:p>
          <a:p>
            <a:r>
              <a:rPr lang="fr-FR" sz="2400">
                <a:solidFill>
                  <a:srgbClr val="FF0000"/>
                </a:solidFill>
              </a:rPr>
              <a:t> </a:t>
            </a:r>
            <a:r>
              <a:rPr lang="fr-FR" sz="2400">
                <a:solidFill>
                  <a:srgbClr val="FF0000"/>
                </a:solidFill>
                <a:latin typeface="Arial" charset="0"/>
              </a:rPr>
              <a:t>CREATE TABLE</a:t>
            </a:r>
            <a:r>
              <a:rPr lang="fr-FR" sz="2400"/>
              <a:t> permet donc de créer un nouvelle table en explicitant la liste des attributs de la table</a:t>
            </a:r>
            <a:endParaRPr lang="fr-FR"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9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91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91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91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913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91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91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8B02B1ED-4E70-4480-8C91-4C8CA3EDCBA9}" type="slidenum">
              <a:rPr lang="fr-FR"/>
              <a:pPr/>
              <a:t>7</a:t>
            </a:fld>
            <a:r>
              <a:rPr lang="fr-FR"/>
              <a:t>/47</a:t>
            </a:r>
          </a:p>
        </p:txBody>
      </p:sp>
      <p:sp>
        <p:nvSpPr>
          <p:cNvPr id="220162" name="Rectangle 2"/>
          <p:cNvSpPr>
            <a:spLocks noGrp="1" noChangeArrowheads="1"/>
          </p:cNvSpPr>
          <p:nvPr>
            <p:ph type="title"/>
          </p:nvPr>
        </p:nvSpPr>
        <p:spPr/>
        <p:txBody>
          <a:bodyPr/>
          <a:lstStyle/>
          <a:p>
            <a:r>
              <a:rPr lang="fr-FR"/>
              <a:t>Les contraintes</a:t>
            </a:r>
          </a:p>
        </p:txBody>
      </p:sp>
      <p:sp>
        <p:nvSpPr>
          <p:cNvPr id="220163" name="Rectangle 3"/>
          <p:cNvSpPr>
            <a:spLocks noGrp="1" noChangeArrowheads="1"/>
          </p:cNvSpPr>
          <p:nvPr>
            <p:ph type="body" idx="1"/>
          </p:nvPr>
        </p:nvSpPr>
        <p:spPr>
          <a:xfrm>
            <a:off x="0" y="1066800"/>
            <a:ext cx="9144000" cy="4114800"/>
          </a:xfrm>
          <a:noFill/>
        </p:spPr>
        <p:txBody>
          <a:bodyPr/>
          <a:lstStyle/>
          <a:p>
            <a:pPr>
              <a:lnSpc>
                <a:spcPct val="90000"/>
              </a:lnSpc>
            </a:pPr>
            <a:r>
              <a:rPr lang="fr-FR" sz="2600"/>
              <a:t> Les contraintes les plus importantes sont les suivantes :</a:t>
            </a:r>
          </a:p>
          <a:p>
            <a:pPr lvl="1">
              <a:lnSpc>
                <a:spcPct val="90000"/>
              </a:lnSpc>
            </a:pPr>
            <a:r>
              <a:rPr lang="fr-FR" sz="2400"/>
              <a:t> </a:t>
            </a:r>
            <a:r>
              <a:rPr lang="fr-FR" sz="2400">
                <a:solidFill>
                  <a:srgbClr val="FF0000"/>
                </a:solidFill>
                <a:latin typeface="Arial" charset="0"/>
              </a:rPr>
              <a:t>UNIQUE</a:t>
            </a:r>
            <a:r>
              <a:rPr lang="fr-FR" sz="2400"/>
              <a:t> = interdit d’avoir deux lignes ayant la même valeur pour cette colonne et les valeurs </a:t>
            </a:r>
            <a:r>
              <a:rPr lang="fr-FR" sz="2400">
                <a:solidFill>
                  <a:srgbClr val="FF0000"/>
                </a:solidFill>
                <a:latin typeface="Arial" charset="0"/>
              </a:rPr>
              <a:t>NULL</a:t>
            </a:r>
            <a:r>
              <a:rPr lang="fr-FR" sz="2400"/>
              <a:t> sont autorisées</a:t>
            </a:r>
          </a:p>
          <a:p>
            <a:pPr lvl="1">
              <a:lnSpc>
                <a:spcPct val="90000"/>
              </a:lnSpc>
            </a:pPr>
            <a:r>
              <a:rPr lang="fr-FR" sz="2400"/>
              <a:t> </a:t>
            </a:r>
            <a:r>
              <a:rPr lang="fr-FR" sz="2400">
                <a:solidFill>
                  <a:srgbClr val="FF0000"/>
                </a:solidFill>
                <a:latin typeface="Arial" charset="0"/>
              </a:rPr>
              <a:t>PRIMARY KEY</a:t>
            </a:r>
            <a:r>
              <a:rPr lang="fr-FR" sz="2400"/>
              <a:t> = spécifie que le colonne est utilisée comme clé primaire. Cela a donc le même effet que </a:t>
            </a:r>
            <a:r>
              <a:rPr lang="fr-FR" sz="2400">
                <a:solidFill>
                  <a:srgbClr val="FF0000"/>
                </a:solidFill>
                <a:latin typeface="Arial" charset="0"/>
              </a:rPr>
              <a:t>UNIQUE</a:t>
            </a:r>
            <a:r>
              <a:rPr lang="fr-FR" sz="2400"/>
              <a:t> mais les valeurs ne peuvent être </a:t>
            </a:r>
            <a:r>
              <a:rPr lang="fr-FR" sz="2400">
                <a:solidFill>
                  <a:srgbClr val="FF0000"/>
                </a:solidFill>
                <a:latin typeface="Arial" charset="0"/>
              </a:rPr>
              <a:t>NULL</a:t>
            </a:r>
          </a:p>
          <a:p>
            <a:pPr lvl="1">
              <a:lnSpc>
                <a:spcPct val="90000"/>
              </a:lnSpc>
            </a:pPr>
            <a:r>
              <a:rPr lang="fr-FR" sz="2400"/>
              <a:t> </a:t>
            </a:r>
            <a:r>
              <a:rPr lang="fr-FR" sz="2400">
                <a:solidFill>
                  <a:srgbClr val="FF0000"/>
                </a:solidFill>
                <a:latin typeface="Arial" charset="0"/>
              </a:rPr>
              <a:t>CHECK </a:t>
            </a:r>
            <a:r>
              <a:rPr lang="fr-FR" sz="2400"/>
              <a:t>= est un mot associé à une condition qui doit être vérifiée pour chaque valeur insérée</a:t>
            </a:r>
          </a:p>
          <a:p>
            <a:pPr lvl="1">
              <a:lnSpc>
                <a:spcPct val="90000"/>
              </a:lnSpc>
            </a:pPr>
            <a:r>
              <a:rPr lang="fr-FR" sz="2400"/>
              <a:t> </a:t>
            </a:r>
            <a:r>
              <a:rPr lang="fr-FR" sz="2400">
                <a:solidFill>
                  <a:srgbClr val="FF0000"/>
                </a:solidFill>
                <a:latin typeface="Arial" charset="0"/>
              </a:rPr>
              <a:t>REFERENCES</a:t>
            </a:r>
            <a:r>
              <a:rPr lang="fr-FR" sz="2400"/>
              <a:t> = décrit une contraintes référentielle (clé étrangère) par rapport à une clé primaire d’une autre table</a:t>
            </a:r>
          </a:p>
          <a:p>
            <a:pPr lvl="1">
              <a:lnSpc>
                <a:spcPct val="90000"/>
              </a:lnSpc>
            </a:pPr>
            <a:r>
              <a:rPr lang="fr-FR" sz="2400"/>
              <a:t> </a:t>
            </a:r>
            <a:r>
              <a:rPr lang="fr-FR" sz="2400">
                <a:solidFill>
                  <a:srgbClr val="FF0000"/>
                </a:solidFill>
                <a:latin typeface="Arial" charset="0"/>
              </a:rPr>
              <a:t>PRIMARY KEY</a:t>
            </a:r>
            <a:r>
              <a:rPr lang="fr-FR" sz="2400"/>
              <a:t> = </a:t>
            </a:r>
            <a:r>
              <a:rPr lang="fr-FR" sz="2400">
                <a:solidFill>
                  <a:srgbClr val="FF0000"/>
                </a:solidFill>
                <a:latin typeface="Arial" charset="0"/>
              </a:rPr>
              <a:t>UNIQUE NOT NULL</a:t>
            </a:r>
          </a:p>
          <a:p>
            <a:pPr>
              <a:lnSpc>
                <a:spcPct val="90000"/>
              </a:lnSpc>
            </a:pPr>
            <a:r>
              <a:rPr lang="fr-FR" sz="2600"/>
              <a:t> En fait, </a:t>
            </a:r>
            <a:r>
              <a:rPr lang="fr-FR" sz="2600">
                <a:solidFill>
                  <a:srgbClr val="FF0000"/>
                </a:solidFill>
                <a:latin typeface="Arial" charset="0"/>
              </a:rPr>
              <a:t>CONSTRAINT</a:t>
            </a:r>
            <a:r>
              <a:rPr lang="fr-FR" sz="2600"/>
              <a:t> est optionnel. Par contre, il permet de donner un nom à chaque contrainte qui sera sauvegardé dans le dictionnaire des données : </a:t>
            </a:r>
            <a:r>
              <a:rPr lang="fr-FR" sz="2600">
                <a:solidFill>
                  <a:srgbClr val="FF0000"/>
                </a:solidFill>
                <a:latin typeface="Arial" charset="0"/>
              </a:rPr>
              <a:t>CONSTRAINT nom NOT NULL</a:t>
            </a:r>
          </a:p>
          <a:p>
            <a:pPr>
              <a:lnSpc>
                <a:spcPct val="90000"/>
              </a:lnSpc>
            </a:pPr>
            <a:r>
              <a:rPr lang="fr-FR" sz="2600"/>
              <a:t> Nous pouvons donc définir les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0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01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01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01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01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01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0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9980CFE-5C29-4BA5-9E19-003F73F4D42E}" type="slidenum">
              <a:rPr lang="fr-FR"/>
              <a:pPr/>
              <a:t>8</a:t>
            </a:fld>
            <a:r>
              <a:rPr lang="fr-FR"/>
              <a:t>/47</a:t>
            </a:r>
          </a:p>
        </p:txBody>
      </p:sp>
      <p:sp>
        <p:nvSpPr>
          <p:cNvPr id="222210" name="Rectangle 2"/>
          <p:cNvSpPr>
            <a:spLocks noGrp="1" noChangeArrowheads="1"/>
          </p:cNvSpPr>
          <p:nvPr>
            <p:ph type="title"/>
          </p:nvPr>
        </p:nvSpPr>
        <p:spPr/>
        <p:txBody>
          <a:bodyPr/>
          <a:lstStyle/>
          <a:p>
            <a:r>
              <a:rPr lang="fr-FR"/>
              <a:t>Exemples (1)</a:t>
            </a:r>
          </a:p>
        </p:txBody>
      </p:sp>
      <p:sp>
        <p:nvSpPr>
          <p:cNvPr id="222211" name="Rectangle 3"/>
          <p:cNvSpPr>
            <a:spLocks noGrp="1" noChangeArrowheads="1"/>
          </p:cNvSpPr>
          <p:nvPr>
            <p:ph type="body" idx="1"/>
          </p:nvPr>
        </p:nvSpPr>
        <p:spPr>
          <a:xfrm>
            <a:off x="0" y="1371600"/>
            <a:ext cx="9144000" cy="4114800"/>
          </a:xfrm>
        </p:spPr>
        <p:txBody>
          <a:bodyPr/>
          <a:lstStyle/>
          <a:p>
            <a:pPr>
              <a:lnSpc>
                <a:spcPct val="90000"/>
              </a:lnSpc>
            </a:pPr>
            <a:r>
              <a:rPr lang="fr-FR" sz="2400">
                <a:solidFill>
                  <a:srgbClr val="FF0000"/>
                </a:solidFill>
                <a:latin typeface="Arial" charset="0"/>
              </a:rPr>
              <a:t>CREATE TABLE</a:t>
            </a:r>
            <a:r>
              <a:rPr lang="fr-FR" sz="2400">
                <a:latin typeface="Arial" charset="0"/>
              </a:rPr>
              <a:t> Client (</a:t>
            </a:r>
          </a:p>
          <a:p>
            <a:pPr lvl="1">
              <a:lnSpc>
                <a:spcPct val="90000"/>
              </a:lnSpc>
              <a:buFontTx/>
              <a:buNone/>
            </a:pPr>
            <a:r>
              <a:rPr lang="fr-FR" sz="2400">
                <a:latin typeface="Arial" charset="0"/>
              </a:rPr>
              <a:t>NumCl </a:t>
            </a:r>
            <a:r>
              <a:rPr lang="fr-FR" sz="2400">
                <a:solidFill>
                  <a:srgbClr val="FF0000"/>
                </a:solidFill>
                <a:latin typeface="Arial" charset="0"/>
              </a:rPr>
              <a:t>NUMBER CONSTRAINT PRIMARY KEY</a:t>
            </a:r>
            <a:r>
              <a:rPr lang="fr-FR" sz="2400">
                <a:latin typeface="Arial" charset="0"/>
              </a:rPr>
              <a:t>,</a:t>
            </a:r>
          </a:p>
          <a:p>
            <a:pPr lvl="1">
              <a:lnSpc>
                <a:spcPct val="90000"/>
              </a:lnSpc>
              <a:buFontTx/>
              <a:buNone/>
            </a:pPr>
            <a:r>
              <a:rPr lang="fr-FR" sz="2400">
                <a:latin typeface="Arial" charset="0"/>
              </a:rPr>
              <a:t>NomCl </a:t>
            </a:r>
            <a:r>
              <a:rPr lang="fr-FR" sz="2400">
                <a:solidFill>
                  <a:srgbClr val="FF0000"/>
                </a:solidFill>
                <a:latin typeface="Arial" charset="0"/>
              </a:rPr>
              <a:t>CHAR</a:t>
            </a:r>
            <a:r>
              <a:rPr lang="fr-FR" sz="2400">
                <a:latin typeface="Arial" charset="0"/>
              </a:rPr>
              <a:t>(20) </a:t>
            </a:r>
            <a:r>
              <a:rPr lang="fr-FR" sz="2400">
                <a:solidFill>
                  <a:srgbClr val="FF0000"/>
                </a:solidFill>
                <a:latin typeface="Arial" charset="0"/>
              </a:rPr>
              <a:t>CONSTRAINT NOT NULL</a:t>
            </a:r>
            <a:r>
              <a:rPr lang="fr-FR" sz="2400">
                <a:latin typeface="Arial" charset="0"/>
              </a:rPr>
              <a:t>,</a:t>
            </a:r>
          </a:p>
          <a:p>
            <a:pPr lvl="1">
              <a:lnSpc>
                <a:spcPct val="90000"/>
              </a:lnSpc>
              <a:buFontTx/>
              <a:buNone/>
            </a:pPr>
            <a:r>
              <a:rPr lang="fr-FR" sz="2400">
                <a:latin typeface="Arial" charset="0"/>
              </a:rPr>
              <a:t>CodePost </a:t>
            </a:r>
            <a:r>
              <a:rPr lang="fr-FR" sz="2400">
                <a:solidFill>
                  <a:srgbClr val="FF0000"/>
                </a:solidFill>
                <a:latin typeface="Arial" charset="0"/>
              </a:rPr>
              <a:t>NUMBER</a:t>
            </a:r>
            <a:r>
              <a:rPr lang="fr-FR" sz="2400">
                <a:latin typeface="Arial" charset="0"/>
              </a:rPr>
              <a:t>(5) </a:t>
            </a:r>
            <a:r>
              <a:rPr lang="fr-FR" sz="2400">
                <a:solidFill>
                  <a:srgbClr val="FF0000"/>
                </a:solidFill>
                <a:latin typeface="Arial" charset="0"/>
              </a:rPr>
              <a:t>CHECK</a:t>
            </a:r>
            <a:r>
              <a:rPr lang="fr-FR" sz="2400">
                <a:latin typeface="Arial" charset="0"/>
              </a:rPr>
              <a:t> (CodePost </a:t>
            </a:r>
            <a:r>
              <a:rPr lang="fr-FR" sz="2400">
                <a:solidFill>
                  <a:srgbClr val="FF0000"/>
                </a:solidFill>
                <a:latin typeface="Arial" charset="0"/>
              </a:rPr>
              <a:t>BETWEEN</a:t>
            </a:r>
            <a:r>
              <a:rPr lang="fr-FR" sz="2400">
                <a:latin typeface="Arial" charset="0"/>
              </a:rPr>
              <a:t> 100000 </a:t>
            </a:r>
            <a:r>
              <a:rPr lang="fr-FR" sz="2400">
                <a:solidFill>
                  <a:srgbClr val="FF0000"/>
                </a:solidFill>
                <a:latin typeface="Arial" charset="0"/>
              </a:rPr>
              <a:t>AND</a:t>
            </a:r>
            <a:r>
              <a:rPr lang="fr-FR" sz="2400">
                <a:latin typeface="Arial" charset="0"/>
              </a:rPr>
              <a:t> 95999), </a:t>
            </a:r>
          </a:p>
          <a:p>
            <a:pPr lvl="1">
              <a:lnSpc>
                <a:spcPct val="90000"/>
              </a:lnSpc>
              <a:buFontTx/>
              <a:buNone/>
            </a:pPr>
            <a:r>
              <a:rPr lang="fr-FR" sz="2400">
                <a:latin typeface="Arial" charset="0"/>
              </a:rPr>
              <a:t>etc.)</a:t>
            </a:r>
          </a:p>
          <a:p>
            <a:pPr>
              <a:lnSpc>
                <a:spcPct val="90000"/>
              </a:lnSpc>
            </a:pPr>
            <a:r>
              <a:rPr lang="fr-FR" sz="2400">
                <a:latin typeface="Arial" charset="0"/>
              </a:rPr>
              <a:t> </a:t>
            </a:r>
            <a:r>
              <a:rPr lang="fr-FR" sz="2400">
                <a:solidFill>
                  <a:srgbClr val="FF0000"/>
                </a:solidFill>
                <a:latin typeface="Arial" charset="0"/>
              </a:rPr>
              <a:t>BETWEEN</a:t>
            </a:r>
            <a:r>
              <a:rPr lang="fr-FR" sz="2400"/>
              <a:t> permet d’expliciter les bornes de la valeur</a:t>
            </a:r>
            <a:r>
              <a:rPr lang="fr-FR" sz="2400">
                <a:latin typeface="Arial" charset="0"/>
              </a:rPr>
              <a:t> </a:t>
            </a:r>
            <a:endParaRPr lang="fr-FR" sz="2400"/>
          </a:p>
          <a:p>
            <a:pPr>
              <a:lnSpc>
                <a:spcPct val="90000"/>
              </a:lnSpc>
            </a:pPr>
            <a:r>
              <a:rPr lang="fr-FR" sz="2400"/>
              <a:t> </a:t>
            </a:r>
            <a:r>
              <a:rPr lang="fr-FR" sz="2400">
                <a:solidFill>
                  <a:srgbClr val="FF0000"/>
                </a:solidFill>
                <a:latin typeface="Arial" charset="0"/>
              </a:rPr>
              <a:t>DEFAULT</a:t>
            </a:r>
            <a:r>
              <a:rPr lang="fr-FR" sz="2400"/>
              <a:t> permet de donner une valeur par défaut qui n’est pas </a:t>
            </a:r>
            <a:r>
              <a:rPr lang="fr-FR" sz="2400">
                <a:solidFill>
                  <a:srgbClr val="FF0000"/>
                </a:solidFill>
                <a:latin typeface="Arial" charset="0"/>
              </a:rPr>
              <a:t>NULL </a:t>
            </a:r>
            <a:r>
              <a:rPr lang="fr-FR" sz="2400"/>
              <a:t>quand on oublie d’ajouter une valeur pour cette attribut</a:t>
            </a:r>
          </a:p>
          <a:p>
            <a:pPr>
              <a:lnSpc>
                <a:spcPct val="90000"/>
              </a:lnSpc>
            </a:pPr>
            <a:r>
              <a:rPr lang="fr-FR" sz="2400">
                <a:solidFill>
                  <a:srgbClr val="FF0000"/>
                </a:solidFill>
                <a:latin typeface="Arial" charset="0"/>
              </a:rPr>
              <a:t>CREATE TABLE</a:t>
            </a:r>
            <a:r>
              <a:rPr lang="fr-FR" sz="2400">
                <a:latin typeface="Arial" charset="0"/>
              </a:rPr>
              <a:t> Article (</a:t>
            </a:r>
          </a:p>
          <a:p>
            <a:pPr lvl="1">
              <a:lnSpc>
                <a:spcPct val="90000"/>
              </a:lnSpc>
              <a:buFontTx/>
              <a:buNone/>
            </a:pPr>
            <a:r>
              <a:rPr lang="fr-FR" sz="2400">
                <a:latin typeface="Arial" charset="0"/>
              </a:rPr>
              <a:t>NumAr </a:t>
            </a:r>
            <a:r>
              <a:rPr lang="fr-FR" sz="2400">
                <a:solidFill>
                  <a:srgbClr val="FF0000"/>
                </a:solidFill>
                <a:latin typeface="Arial" charset="0"/>
              </a:rPr>
              <a:t>NUMBER PRIMARY KEY</a:t>
            </a:r>
            <a:r>
              <a:rPr lang="fr-FR" sz="2400">
                <a:latin typeface="Arial" charset="0"/>
              </a:rPr>
              <a:t>,</a:t>
            </a:r>
          </a:p>
          <a:p>
            <a:pPr lvl="1">
              <a:lnSpc>
                <a:spcPct val="90000"/>
              </a:lnSpc>
              <a:buFontTx/>
              <a:buNone/>
            </a:pPr>
            <a:r>
              <a:rPr lang="fr-FR" sz="2400">
                <a:latin typeface="Arial" charset="0"/>
              </a:rPr>
              <a:t>Designation </a:t>
            </a:r>
            <a:r>
              <a:rPr lang="fr-FR" sz="2400">
                <a:solidFill>
                  <a:srgbClr val="FF0000"/>
                </a:solidFill>
                <a:latin typeface="Arial" charset="0"/>
              </a:rPr>
              <a:t>CHAR</a:t>
            </a:r>
            <a:r>
              <a:rPr lang="fr-FR" sz="2400">
                <a:latin typeface="Arial" charset="0"/>
              </a:rPr>
              <a:t>(40) </a:t>
            </a:r>
            <a:r>
              <a:rPr lang="fr-FR" sz="2400">
                <a:solidFill>
                  <a:srgbClr val="FF0000"/>
                </a:solidFill>
                <a:latin typeface="Arial" charset="0"/>
              </a:rPr>
              <a:t>CONSTRAINT</a:t>
            </a:r>
            <a:r>
              <a:rPr lang="fr-FR" sz="2400">
                <a:latin typeface="Arial" charset="0"/>
              </a:rPr>
              <a:t> ades </a:t>
            </a:r>
            <a:r>
              <a:rPr lang="fr-FR" sz="2400">
                <a:solidFill>
                  <a:srgbClr val="FF0000"/>
                </a:solidFill>
                <a:latin typeface="Arial" charset="0"/>
              </a:rPr>
              <a:t>NOT NULL</a:t>
            </a:r>
            <a:r>
              <a:rPr lang="fr-FR" sz="2400">
                <a:latin typeface="Arial" charset="0"/>
              </a:rPr>
              <a:t>,</a:t>
            </a:r>
          </a:p>
          <a:p>
            <a:pPr lvl="1">
              <a:lnSpc>
                <a:spcPct val="90000"/>
              </a:lnSpc>
              <a:buFontTx/>
              <a:buNone/>
            </a:pPr>
            <a:r>
              <a:rPr lang="fr-FR" sz="2400">
                <a:latin typeface="Arial" charset="0"/>
              </a:rPr>
              <a:t>PrixUnité </a:t>
            </a:r>
            <a:r>
              <a:rPr lang="fr-FR" sz="2400">
                <a:solidFill>
                  <a:srgbClr val="FF0000"/>
                </a:solidFill>
                <a:latin typeface="Arial" charset="0"/>
              </a:rPr>
              <a:t>NUMBER</a:t>
            </a:r>
            <a:r>
              <a:rPr lang="fr-FR" sz="2400">
                <a:latin typeface="Arial" charset="0"/>
              </a:rPr>
              <a:t>(7), </a:t>
            </a:r>
          </a:p>
          <a:p>
            <a:pPr lvl="1">
              <a:lnSpc>
                <a:spcPct val="90000"/>
              </a:lnSpc>
              <a:buFontTx/>
              <a:buNone/>
            </a:pPr>
            <a:r>
              <a:rPr lang="fr-FR" sz="2400">
                <a:latin typeface="Arial" charset="0"/>
              </a:rPr>
              <a:t>QteStock </a:t>
            </a:r>
            <a:r>
              <a:rPr lang="fr-FR" sz="2400">
                <a:solidFill>
                  <a:srgbClr val="FF0000"/>
                </a:solidFill>
                <a:latin typeface="Arial" charset="0"/>
              </a:rPr>
              <a:t>NUMBER DEFAULT</a:t>
            </a:r>
            <a:r>
              <a:rPr lang="fr-FR" sz="2400">
                <a:latin typeface="Arial" charset="0"/>
              </a:rPr>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2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22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22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22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22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22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221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22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22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73BD2C9C-858D-461A-A86C-3043DB9BADE1}" type="slidenum">
              <a:rPr lang="fr-FR"/>
              <a:pPr/>
              <a:t>9</a:t>
            </a:fld>
            <a:r>
              <a:rPr lang="fr-FR"/>
              <a:t>/47</a:t>
            </a:r>
          </a:p>
        </p:txBody>
      </p:sp>
      <p:sp>
        <p:nvSpPr>
          <p:cNvPr id="223234" name="Rectangle 2"/>
          <p:cNvSpPr>
            <a:spLocks noGrp="1" noChangeArrowheads="1"/>
          </p:cNvSpPr>
          <p:nvPr>
            <p:ph type="title"/>
          </p:nvPr>
        </p:nvSpPr>
        <p:spPr/>
        <p:txBody>
          <a:bodyPr/>
          <a:lstStyle/>
          <a:p>
            <a:r>
              <a:rPr lang="fr-FR"/>
              <a:t>Exemples (2)</a:t>
            </a:r>
          </a:p>
        </p:txBody>
      </p:sp>
      <p:sp>
        <p:nvSpPr>
          <p:cNvPr id="223235" name="Rectangle 3"/>
          <p:cNvSpPr>
            <a:spLocks noGrp="1" noChangeArrowheads="1"/>
          </p:cNvSpPr>
          <p:nvPr>
            <p:ph type="body" idx="1"/>
          </p:nvPr>
        </p:nvSpPr>
        <p:spPr>
          <a:xfrm>
            <a:off x="0" y="1143000"/>
            <a:ext cx="9144000" cy="5715000"/>
          </a:xfrm>
        </p:spPr>
        <p:txBody>
          <a:bodyPr/>
          <a:lstStyle/>
          <a:p>
            <a:r>
              <a:rPr lang="fr-FR" sz="2800">
                <a:latin typeface="Arial" charset="0"/>
              </a:rPr>
              <a:t> </a:t>
            </a:r>
            <a:r>
              <a:rPr lang="fr-FR" sz="2800">
                <a:solidFill>
                  <a:srgbClr val="FF0000"/>
                </a:solidFill>
                <a:latin typeface="Arial" charset="0"/>
              </a:rPr>
              <a:t>CREATE TABLE</a:t>
            </a:r>
            <a:r>
              <a:rPr lang="fr-FR" sz="2800">
                <a:latin typeface="Arial" charset="0"/>
              </a:rPr>
              <a:t> Vendeur (</a:t>
            </a:r>
          </a:p>
          <a:p>
            <a:pPr lvl="1">
              <a:buFontTx/>
              <a:buNone/>
            </a:pPr>
            <a:r>
              <a:rPr lang="fr-FR" sz="2400">
                <a:latin typeface="Arial" charset="0"/>
              </a:rPr>
              <a:t> NumVd </a:t>
            </a:r>
            <a:r>
              <a:rPr lang="fr-FR" sz="2400">
                <a:solidFill>
                  <a:srgbClr val="FF0000"/>
                </a:solidFill>
                <a:latin typeface="Arial" charset="0"/>
              </a:rPr>
              <a:t>NUMBER PRIMARY KEY</a:t>
            </a:r>
            <a:r>
              <a:rPr lang="fr-FR" sz="2400">
                <a:latin typeface="Arial" charset="0"/>
              </a:rPr>
              <a:t>,</a:t>
            </a:r>
          </a:p>
          <a:p>
            <a:pPr lvl="1">
              <a:buFontTx/>
              <a:buNone/>
            </a:pPr>
            <a:r>
              <a:rPr lang="fr-FR" sz="2400">
                <a:latin typeface="Arial" charset="0"/>
              </a:rPr>
              <a:t> NomVd, </a:t>
            </a:r>
            <a:r>
              <a:rPr lang="fr-FR" sz="2400">
                <a:solidFill>
                  <a:srgbClr val="FF0000"/>
                </a:solidFill>
                <a:latin typeface="Arial" charset="0"/>
              </a:rPr>
              <a:t>CHAR</a:t>
            </a:r>
            <a:r>
              <a:rPr lang="fr-FR" sz="2400">
                <a:latin typeface="Arial" charset="0"/>
              </a:rPr>
              <a:t>(20) </a:t>
            </a:r>
            <a:r>
              <a:rPr lang="fr-FR" sz="2400">
                <a:solidFill>
                  <a:srgbClr val="FF0000"/>
                </a:solidFill>
                <a:latin typeface="Arial" charset="0"/>
              </a:rPr>
              <a:t>NOT NULL</a:t>
            </a:r>
            <a:r>
              <a:rPr lang="fr-FR" sz="2400">
                <a:latin typeface="Arial" charset="0"/>
              </a:rPr>
              <a:t>,</a:t>
            </a:r>
          </a:p>
          <a:p>
            <a:pPr lvl="1">
              <a:buFontTx/>
              <a:buNone/>
            </a:pPr>
            <a:r>
              <a:rPr lang="fr-FR" sz="2400">
                <a:latin typeface="Arial" charset="0"/>
              </a:rPr>
              <a:t> Qualité </a:t>
            </a:r>
            <a:r>
              <a:rPr lang="fr-FR" sz="2400">
                <a:solidFill>
                  <a:srgbClr val="FF0000"/>
                </a:solidFill>
                <a:latin typeface="Arial" charset="0"/>
              </a:rPr>
              <a:t>CHAR</a:t>
            </a:r>
            <a:r>
              <a:rPr lang="fr-FR" sz="2400">
                <a:latin typeface="Arial" charset="0"/>
              </a:rPr>
              <a:t>(2),</a:t>
            </a:r>
          </a:p>
          <a:p>
            <a:pPr lvl="1">
              <a:buFontTx/>
              <a:buNone/>
            </a:pPr>
            <a:r>
              <a:rPr lang="fr-FR" sz="2400">
                <a:latin typeface="Arial" charset="0"/>
              </a:rPr>
              <a:t> Salaire </a:t>
            </a:r>
            <a:r>
              <a:rPr lang="fr-FR" sz="2400">
                <a:solidFill>
                  <a:srgbClr val="FF0000"/>
                </a:solidFill>
                <a:latin typeface="Arial" charset="0"/>
              </a:rPr>
              <a:t>NUMBER</a:t>
            </a:r>
            <a:r>
              <a:rPr lang="fr-FR" sz="2400">
                <a:latin typeface="Arial" charset="0"/>
              </a:rPr>
              <a:t>(8) </a:t>
            </a:r>
            <a:r>
              <a:rPr lang="fr-FR" sz="2400">
                <a:solidFill>
                  <a:srgbClr val="FF0000"/>
                </a:solidFill>
                <a:latin typeface="Arial" charset="0"/>
              </a:rPr>
              <a:t>NOT NULL</a:t>
            </a:r>
            <a:r>
              <a:rPr lang="fr-FR" sz="2400">
                <a:latin typeface="Arial" charset="0"/>
              </a:rPr>
              <a:t>,</a:t>
            </a:r>
          </a:p>
          <a:p>
            <a:pPr lvl="1">
              <a:buFontTx/>
              <a:buNone/>
            </a:pPr>
            <a:r>
              <a:rPr lang="fr-FR" sz="2400">
                <a:latin typeface="Arial" charset="0"/>
              </a:rPr>
              <a:t> Com </a:t>
            </a:r>
            <a:r>
              <a:rPr lang="fr-FR" sz="2400">
                <a:solidFill>
                  <a:srgbClr val="FF0000"/>
                </a:solidFill>
                <a:latin typeface="Arial" charset="0"/>
              </a:rPr>
              <a:t>NUMBER</a:t>
            </a:r>
            <a:r>
              <a:rPr lang="fr-FR" sz="2400">
                <a:latin typeface="Arial" charset="0"/>
              </a:rPr>
              <a:t>(2) </a:t>
            </a:r>
            <a:r>
              <a:rPr lang="fr-FR" sz="2400">
                <a:solidFill>
                  <a:srgbClr val="FF0000"/>
                </a:solidFill>
                <a:latin typeface="Arial" charset="0"/>
              </a:rPr>
              <a:t>CHECK</a:t>
            </a:r>
            <a:r>
              <a:rPr lang="fr-FR" sz="2400">
                <a:latin typeface="Arial" charset="0"/>
              </a:rPr>
              <a:t> (Com </a:t>
            </a:r>
            <a:r>
              <a:rPr lang="fr-FR" sz="2400">
                <a:solidFill>
                  <a:srgbClr val="FF0000"/>
                </a:solidFill>
                <a:latin typeface="Arial" charset="0"/>
              </a:rPr>
              <a:t>BETWEEN</a:t>
            </a:r>
            <a:r>
              <a:rPr lang="fr-FR" sz="2400">
                <a:latin typeface="Arial" charset="0"/>
              </a:rPr>
              <a:t> 0 </a:t>
            </a:r>
            <a:r>
              <a:rPr lang="fr-FR" sz="2400">
                <a:solidFill>
                  <a:srgbClr val="FF0000"/>
                </a:solidFill>
                <a:latin typeface="Arial" charset="0"/>
              </a:rPr>
              <a:t>AND</a:t>
            </a:r>
            <a:r>
              <a:rPr lang="fr-FR" sz="2400">
                <a:latin typeface="Arial" charset="0"/>
              </a:rPr>
              <a:t> 100))</a:t>
            </a:r>
          </a:p>
          <a:p>
            <a:pPr>
              <a:buFontTx/>
              <a:buNone/>
            </a:pPr>
            <a:endParaRPr lang="fr-FR" sz="2800">
              <a:latin typeface="Arial" charset="0"/>
            </a:endParaRPr>
          </a:p>
          <a:p>
            <a:r>
              <a:rPr lang="fr-FR" sz="2800">
                <a:solidFill>
                  <a:srgbClr val="FF0000"/>
                </a:solidFill>
                <a:latin typeface="Arial" charset="0"/>
              </a:rPr>
              <a:t>CREATE TABLE</a:t>
            </a:r>
            <a:r>
              <a:rPr lang="fr-FR" sz="2800">
                <a:latin typeface="Arial" charset="0"/>
              </a:rPr>
              <a:t> Commande (</a:t>
            </a:r>
          </a:p>
          <a:p>
            <a:pPr lvl="1">
              <a:buFontTx/>
              <a:buNone/>
            </a:pPr>
            <a:r>
              <a:rPr lang="fr-FR" sz="2400">
                <a:latin typeface="Arial" charset="0"/>
              </a:rPr>
              <a:t>NumCom </a:t>
            </a:r>
            <a:r>
              <a:rPr lang="fr-FR" sz="2400">
                <a:solidFill>
                  <a:srgbClr val="FF0000"/>
                </a:solidFill>
                <a:latin typeface="Arial" charset="0"/>
              </a:rPr>
              <a:t>NUMBER</a:t>
            </a:r>
            <a:r>
              <a:rPr lang="fr-FR" sz="2400">
                <a:latin typeface="Arial" charset="0"/>
              </a:rPr>
              <a:t>,</a:t>
            </a:r>
          </a:p>
          <a:p>
            <a:pPr lvl="1">
              <a:buFontTx/>
              <a:buNone/>
            </a:pPr>
            <a:r>
              <a:rPr lang="fr-FR" sz="2400">
                <a:latin typeface="Arial" charset="0"/>
              </a:rPr>
              <a:t>NumCl </a:t>
            </a:r>
            <a:r>
              <a:rPr lang="fr-FR" sz="2400">
                <a:solidFill>
                  <a:srgbClr val="FF0000"/>
                </a:solidFill>
                <a:latin typeface="Arial" charset="0"/>
              </a:rPr>
              <a:t>NUMBER REFERENCES</a:t>
            </a:r>
            <a:r>
              <a:rPr lang="fr-FR" sz="2400">
                <a:latin typeface="Arial" charset="0"/>
              </a:rPr>
              <a:t> Client(NumClient),</a:t>
            </a:r>
          </a:p>
          <a:p>
            <a:pPr lvl="1">
              <a:buFontTx/>
              <a:buNone/>
            </a:pPr>
            <a:r>
              <a:rPr lang="fr-FR" sz="2400">
                <a:latin typeface="Arial" charset="0"/>
              </a:rPr>
              <a:t>NumVd </a:t>
            </a:r>
            <a:r>
              <a:rPr lang="fr-FR" sz="2400">
                <a:solidFill>
                  <a:srgbClr val="FF0000"/>
                </a:solidFill>
                <a:latin typeface="Arial" charset="0"/>
              </a:rPr>
              <a:t>NUMBER REFERENCES</a:t>
            </a:r>
            <a:r>
              <a:rPr lang="fr-FR" sz="2400">
                <a:latin typeface="Arial" charset="0"/>
              </a:rPr>
              <a:t> Vendeur(NumVd)</a:t>
            </a:r>
          </a:p>
          <a:p>
            <a:pPr lvl="1">
              <a:buFontTx/>
              <a:buNone/>
            </a:pPr>
            <a:r>
              <a:rPr lang="fr-FR" sz="2400">
                <a:latin typeface="Arial" charset="0"/>
              </a:rPr>
              <a:t>DateCom </a:t>
            </a:r>
            <a:r>
              <a:rPr lang="fr-FR" sz="2400">
                <a:solidFill>
                  <a:srgbClr val="FF0000"/>
                </a:solidFill>
                <a:latin typeface="Arial" charset="0"/>
              </a:rPr>
              <a:t>DATE</a:t>
            </a:r>
            <a:r>
              <a:rPr lang="fr-FR" sz="240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32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32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32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3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32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32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323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3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Georgi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7547</TotalTime>
  <Words>3955</Words>
  <Application>Microsoft Office PowerPoint</Application>
  <PresentationFormat>Affichage à l'écran (4:3)</PresentationFormat>
  <Paragraphs>442</Paragraphs>
  <Slides>46</Slides>
  <Notes>0</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Modèle par défaut</vt:lpstr>
      <vt:lpstr>Diapositive 1</vt:lpstr>
      <vt:lpstr>Généralités</vt:lpstr>
      <vt:lpstr>Le langage de             définition des données </vt:lpstr>
      <vt:lpstr>Les tables et types</vt:lpstr>
      <vt:lpstr>Retour sur les clés</vt:lpstr>
      <vt:lpstr>Création de tables</vt:lpstr>
      <vt:lpstr>Les contraintes</vt:lpstr>
      <vt:lpstr>Exemples (1)</vt:lpstr>
      <vt:lpstr>Exemples (2)</vt:lpstr>
      <vt:lpstr>Exemples (3)</vt:lpstr>
      <vt:lpstr>Retour sur les « vues »</vt:lpstr>
      <vt:lpstr>Les vues en SQL</vt:lpstr>
      <vt:lpstr>Le langage de manipulation des données </vt:lpstr>
      <vt:lpstr>Insertion de valeurs</vt:lpstr>
      <vt:lpstr>Manipulation de la BD (1)</vt:lpstr>
      <vt:lpstr>Manipulation de la BD (2)</vt:lpstr>
      <vt:lpstr>Requêtes de données </vt:lpstr>
      <vt:lpstr>Les requêtes SQL</vt:lpstr>
      <vt:lpstr>Les requêtes simples</vt:lpstr>
      <vt:lpstr>Quelques prédicats (1)</vt:lpstr>
      <vt:lpstr>Quelques prédicats (2)</vt:lpstr>
      <vt:lpstr>Retour sur la jointure (1)</vt:lpstr>
      <vt:lpstr>Retour sur la jointure (2)</vt:lpstr>
      <vt:lpstr>Exemples jointure</vt:lpstr>
      <vt:lpstr>Jointure externe (1)</vt:lpstr>
      <vt:lpstr>Jointure externe (2)</vt:lpstr>
      <vt:lpstr>Condition de sous-requête (1)</vt:lpstr>
      <vt:lpstr>Condition sous-requête (2)</vt:lpstr>
      <vt:lpstr>Condition sous-requête (3)</vt:lpstr>
      <vt:lpstr>Exemples de sous-requêtes (1)</vt:lpstr>
      <vt:lpstr>Exemples de sous-requêtes (2)</vt:lpstr>
      <vt:lpstr>Requêtes plus complexes</vt:lpstr>
      <vt:lpstr>Les fonctions d’agrégat (1)</vt:lpstr>
      <vt:lpstr>Les fonctions d’agrégat (2)</vt:lpstr>
      <vt:lpstr>Les fonctions d’agrégat (3)</vt:lpstr>
      <vt:lpstr>Groupement de données (1)</vt:lpstr>
      <vt:lpstr>Groupement de données (2)</vt:lpstr>
      <vt:lpstr>Groupement de données (3)</vt:lpstr>
      <vt:lpstr>Trier les données</vt:lpstr>
      <vt:lpstr>Fusion de requêtes</vt:lpstr>
      <vt:lpstr>La clause HAVING (1)</vt:lpstr>
      <vt:lpstr>La clause HAVING (2)</vt:lpstr>
      <vt:lpstr>La clause HAVING (3)</vt:lpstr>
      <vt:lpstr>Exemples examen (1)</vt:lpstr>
      <vt:lpstr>Exemples examen (2)</vt:lpstr>
      <vt:lpstr>Optimisation de requêtes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dc:creator>
  <cp:lastModifiedBy>CT</cp:lastModifiedBy>
  <cp:revision>2824</cp:revision>
  <dcterms:created xsi:type="dcterms:W3CDTF">1601-01-01T00:00:00Z</dcterms:created>
  <dcterms:modified xsi:type="dcterms:W3CDTF">2017-02-05T17:17:51Z</dcterms:modified>
</cp:coreProperties>
</file>